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Salsa"/>
      <p:regular r:id="rId32"/>
    </p:embeddedFont>
    <p:embeddedFont>
      <p:font typeface="Open Sans Ligh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5D1FED-FFC2-40A9-B585-779349F334A4}">
  <a:tblStyle styleId="{E45D1FED-FFC2-40A9-B585-779349F334A4}"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EF8"/>
          </a:solidFill>
        </a:fill>
      </a:tcStyle>
    </a:wholeTbl>
    <a:band1H>
      <a:tcTxStyle/>
      <a:tcStyle>
        <a:fill>
          <a:solidFill>
            <a:srgbClr val="CEDBF1"/>
          </a:solidFill>
        </a:fill>
      </a:tcStyle>
    </a:band1H>
    <a:band2H>
      <a:tcTxStyle/>
    </a:band2H>
    <a:band1V>
      <a:tcTxStyle/>
      <a:tcStyle>
        <a:fill>
          <a:solidFill>
            <a:srgbClr val="CEDBF1"/>
          </a:solidFill>
        </a:fill>
      </a:tcStyle>
    </a:band1V>
    <a:band2V>
      <a:tcTxStyle/>
    </a:band2V>
    <a:lastCol>
      <a:tcTxStyle b="on" i="off">
        <a:font>
          <a:latin typeface="Arial"/>
          <a:ea typeface="Arial"/>
          <a:cs typeface="Arial"/>
        </a:font>
        <a:srgbClr val="FFFFFF"/>
      </a:tcTxStyle>
      <a:tcStyle>
        <a:fill>
          <a:solidFill>
            <a:srgbClr val="4A92DB"/>
          </a:solidFill>
        </a:fill>
      </a:tcStyle>
    </a:lastCol>
    <a:firstCol>
      <a:tcTxStyle b="on" i="off">
        <a:font>
          <a:latin typeface="Arial"/>
          <a:ea typeface="Arial"/>
          <a:cs typeface="Arial"/>
        </a:font>
        <a:srgbClr val="FFFFFF"/>
      </a:tcTxStyle>
      <a:tcStyle>
        <a:fill>
          <a:solidFill>
            <a:srgbClr val="4A92DB"/>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4A92DB"/>
          </a:solidFill>
        </a:fill>
      </a:tcStyle>
    </a:lastRow>
    <a:seCell>
      <a:tcTxStyle/>
    </a:seCell>
    <a:swCell>
      <a:tcTxStyle/>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4A92DB"/>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Light-regular.fntdata"/><Relationship Id="rId10" Type="http://schemas.openxmlformats.org/officeDocument/2006/relationships/slide" Target="slides/slide5.xml"/><Relationship Id="rId32" Type="http://schemas.openxmlformats.org/officeDocument/2006/relationships/font" Target="fonts/Salsa-regular.fntdata"/><Relationship Id="rId13" Type="http://schemas.openxmlformats.org/officeDocument/2006/relationships/slide" Target="slides/slide8.xml"/><Relationship Id="rId35" Type="http://schemas.openxmlformats.org/officeDocument/2006/relationships/font" Target="fonts/OpenSansLight-italic.fntdata"/><Relationship Id="rId12" Type="http://schemas.openxmlformats.org/officeDocument/2006/relationships/slide" Target="slides/slide7.xml"/><Relationship Id="rId34" Type="http://schemas.openxmlformats.org/officeDocument/2006/relationships/font" Target="fonts/OpenSansLight-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OpenSansLight-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aaef77e0e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aaef77e0e_0_2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11aaef77e0e_0_2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The policy implementation period is the time for which the policy is in effect. The assessment period is the time for which the GHG impacts resulting from the policy are assessed. The monitoring period is the time for which the policy is monitored. At a minimum the monitoring period should include the policy implementation period. A monitoring period can also include monitoring relevant activities before implementation of the policy implementation period. Monitoring period should be aligned with other assessments being conducted.</a:t>
            </a:r>
            <a:endParaRPr/>
          </a:p>
        </p:txBody>
      </p:sp>
      <p:sp>
        <p:nvSpPr>
          <p:cNvPr id="266" name="Google Shape;26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Given the wide variety of data needed for impact assessment and a range of different stakeholders involved, strong institutional arrangements serve an important function. Where strong institutional arrangements do not yet exist, users can determine the governmental body with the adequate capacity and authority to be responsible for the MRV system and to establish the necessary legal arrangements. Refer to the UNFCCC </a:t>
            </a:r>
            <a:r>
              <a:rPr b="0" i="1" lang="en-ZA" sz="800" u="none" strike="noStrike">
                <a:solidFill>
                  <a:srgbClr val="000000"/>
                </a:solidFill>
                <a:latin typeface="Calibri"/>
                <a:ea typeface="Calibri"/>
                <a:cs typeface="Calibri"/>
                <a:sym typeface="Calibri"/>
              </a:rPr>
              <a:t>Toolkit on Establishing Institutional Arrangements for National Communications and Biennial Update Reports</a:t>
            </a:r>
            <a:r>
              <a:rPr b="0" i="0" lang="en-ZA" sz="800" u="none" strike="noStrike">
                <a:solidFill>
                  <a:srgbClr val="000000"/>
                </a:solidFill>
                <a:latin typeface="Calibri"/>
                <a:ea typeface="Calibri"/>
                <a:cs typeface="Calibri"/>
                <a:sym typeface="Calibri"/>
              </a:rPr>
              <a:t>, as well as other sources, for support on establishing or improving the institutional arrangements for a robust MRV system.</a:t>
            </a:r>
            <a:endParaRPr/>
          </a:p>
        </p:txBody>
      </p:sp>
      <p:sp>
        <p:nvSpPr>
          <p:cNvPr id="299" name="Google Shape;29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These are the elements to be included in a monitoring plan.</a:t>
            </a:r>
            <a:endParaRPr/>
          </a:p>
        </p:txBody>
      </p:sp>
      <p:sp>
        <p:nvSpPr>
          <p:cNvPr id="314" name="Google Shape;3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The frequency of monitoring is dependent on stakeholder resources, data availability, feasibility, and the uncertainty requirement of reporting or estimation needs. The monitoring plan should include an iterative process for balancing these dependencies. </a:t>
            </a:r>
            <a:endParaRPr/>
          </a:p>
        </p:txBody>
      </p:sp>
      <p:sp>
        <p:nvSpPr>
          <p:cNvPr id="325" name="Google Shape;3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800"/>
              <a:t>PRESENTATION NOTES: </a:t>
            </a:r>
            <a:r>
              <a:rPr lang="en-ZA" sz="800"/>
              <a:t>For chapter 4, a description of the policy including the recommended information in Table 5.1 (Part II) and the additional information in Table 5.2 (Part II)).</a:t>
            </a:r>
            <a:endParaRPr/>
          </a:p>
        </p:txBody>
      </p:sp>
      <p:sp>
        <p:nvSpPr>
          <p:cNvPr id="426" name="Google Shape;42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aaef77e0e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aaef77e0e_0_2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11aaef77e0e_0_2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sz="1200"/>
              <a:t>[SLIDE FUNCTIONALITY NOTE: </a:t>
            </a:r>
            <a:r>
              <a:rPr i="1" lang="en-ZA" sz="1200"/>
              <a:t>Click on the Technical Review button to go to the ICAT website where the Guide can be found.]</a:t>
            </a:r>
            <a:endParaRPr/>
          </a:p>
          <a:p>
            <a:pPr indent="0" lvl="0" marL="0" rtl="0" algn="l">
              <a:spcBef>
                <a:spcPts val="0"/>
              </a:spcBef>
              <a:spcAft>
                <a:spcPts val="0"/>
              </a:spcAft>
              <a:buNone/>
            </a:pPr>
            <a:r>
              <a:t/>
            </a:r>
            <a:endParaRPr/>
          </a:p>
        </p:txBody>
      </p:sp>
      <p:sp>
        <p:nvSpPr>
          <p:cNvPr id="477" name="Google Shape;47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1aaef77e0e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1aaef77e0e_0_9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b="1" i="1" lang="en-ZA" sz="800">
                <a:solidFill>
                  <a:schemeClr val="dk1"/>
                </a:solidFill>
                <a:latin typeface="Calibri"/>
                <a:ea typeface="Calibri"/>
                <a:cs typeface="Calibri"/>
                <a:sym typeface="Calibri"/>
              </a:rPr>
              <a:t>[COUNTRY SPECIFIC SLIDE ADAPTATION NOTE: </a:t>
            </a:r>
            <a:r>
              <a:rPr i="1" lang="en-ZA" sz="800">
                <a:solidFill>
                  <a:schemeClr val="dk1"/>
                </a:solidFill>
                <a:latin typeface="Calibri"/>
                <a:ea typeface="Calibri"/>
                <a:cs typeface="Calibri"/>
                <a:sym typeface="Calibri"/>
              </a:rPr>
              <a:t>Add the presenters contact details and any other relevant contacts]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i="1"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800"/>
              <a:t>PRESENTATION TEXT: </a:t>
            </a:r>
            <a:r>
              <a:rPr lang="en-ZA" sz="800"/>
              <a:t>See the Forest Methodology document for additional examples (Table 10.3).</a:t>
            </a:r>
            <a:endParaRPr/>
          </a:p>
        </p:txBody>
      </p:sp>
      <p:sp>
        <p:nvSpPr>
          <p:cNvPr id="506" name="Google Shape;50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lang="en-ZA" sz="800"/>
              <a:t>PRESENTATION NOTES: </a:t>
            </a:r>
            <a:r>
              <a:rPr lang="en-ZA" sz="800"/>
              <a:t>See the Forestry Methodology Guidance document for additional examples (Table 10.4).</a:t>
            </a:r>
            <a:endParaRPr/>
          </a:p>
          <a:p>
            <a:pPr indent="0" lvl="0" marL="0" rtl="0" algn="l">
              <a:spcBef>
                <a:spcPts val="0"/>
              </a:spcBef>
              <a:spcAft>
                <a:spcPts val="0"/>
              </a:spcAft>
              <a:buNone/>
            </a:pPr>
            <a:r>
              <a:t/>
            </a:r>
            <a:endParaRPr/>
          </a:p>
        </p:txBody>
      </p:sp>
      <p:sp>
        <p:nvSpPr>
          <p:cNvPr id="516" name="Google Shape;51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aaef77e0e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aaef77e0e_0_2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11aaef77e0e_0_2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aaef77e0e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1aaef77e0e_0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800"/>
              <a:buFont typeface="Calibri"/>
              <a:buNone/>
            </a:pPr>
            <a:r>
              <a:rPr b="1" i="1" lang="en-ZA" sz="800">
                <a:solidFill>
                  <a:srgbClr val="F6BD96"/>
                </a:solidFill>
              </a:rPr>
              <a:t>[SLIDE FUNCTIONALITY NOTES</a:t>
            </a:r>
            <a:r>
              <a:rPr i="1" lang="en-ZA" sz="800">
                <a:solidFill>
                  <a:srgbClr val="F6BD96"/>
                </a:solidFill>
              </a:rPr>
              <a:t>: In the interactive panel, there are button to lead the presenter to different chapters or back to a previous slide. In addition, it also highlights specific guides (and provides links) that are related to the content discussed and provide further information on the topic.]</a:t>
            </a:r>
            <a:endParaRPr/>
          </a:p>
          <a:p>
            <a:pPr indent="0" lvl="0" marL="0" rtl="0" algn="l">
              <a:spcBef>
                <a:spcPts val="0"/>
              </a:spcBef>
              <a:spcAft>
                <a:spcPts val="0"/>
              </a:spcAft>
              <a:buNone/>
            </a:pPr>
            <a:r>
              <a:t/>
            </a:r>
            <a:endParaRPr/>
          </a:p>
        </p:txBody>
      </p:sp>
      <p:sp>
        <p:nvSpPr>
          <p:cNvPr id="173" name="Google Shape;173;g11aaef77e0e_0_4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This chapter identifies data and parameters to monitor over time and provides guidance on how to develop a monitoring plan. </a:t>
            </a:r>
            <a:endParaRPr/>
          </a:p>
          <a:p>
            <a:pPr indent="0" lvl="0" marL="0" marR="0" rtl="0" algn="l">
              <a:lnSpc>
                <a:spcPct val="100000"/>
              </a:lnSpc>
              <a:spcBef>
                <a:spcPts val="0"/>
              </a:spcBef>
              <a:spcAft>
                <a:spcPts val="0"/>
              </a:spcAft>
              <a:buClr>
                <a:srgbClr val="F6BD96"/>
              </a:buClr>
              <a:buSzPts val="800"/>
              <a:buFont typeface="Calibri"/>
              <a:buNone/>
            </a:pPr>
            <a:r>
              <a:rPr b="1" i="1" lang="en-ZA" sz="800">
                <a:solidFill>
                  <a:srgbClr val="F6BD96"/>
                </a:solidFill>
              </a:rPr>
              <a:t>[SLIDE FUNCTIONALITY NOTES</a:t>
            </a:r>
            <a:r>
              <a:rPr i="1" lang="en-ZA" sz="800">
                <a:solidFill>
                  <a:srgbClr val="F6BD96"/>
                </a:solidFill>
              </a:rPr>
              <a:t>: Click on the blue boxes to go directly to the relevant sections.] </a:t>
            </a:r>
            <a:endParaRPr sz="800">
              <a:solidFill>
                <a:schemeClr val="dk1"/>
              </a:solidFill>
              <a:latin typeface="Calibri"/>
              <a:ea typeface="Calibri"/>
              <a:cs typeface="Calibri"/>
              <a:sym typeface="Calibri"/>
            </a:endParaRPr>
          </a:p>
          <a:p>
            <a:pPr indent="0" lvl="0" marL="0" rtl="0" algn="l">
              <a:spcBef>
                <a:spcPts val="0"/>
              </a:spcBef>
              <a:spcAft>
                <a:spcPts val="0"/>
              </a:spcAft>
              <a:buNone/>
            </a:pPr>
            <a:r>
              <a:t/>
            </a:r>
            <a:endParaRPr i="0" sz="800">
              <a:latin typeface="Calibri"/>
              <a:ea typeface="Calibri"/>
              <a:cs typeface="Calibri"/>
              <a:sym typeface="Calibri"/>
            </a:endParaRPr>
          </a:p>
        </p:txBody>
      </p:sp>
      <p:sp>
        <p:nvSpPr>
          <p:cNvPr id="191" name="Google Shape;1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Parameters needed for estimating GHG impacts that can be used to monitor policy performance are also designated as key performance indicators. The data needed to monitor these parameters may be measured, modelled or estimated. </a:t>
            </a:r>
            <a:endParaRPr/>
          </a:p>
          <a:p>
            <a:pPr indent="0" lvl="0" marL="0" rtl="0" algn="l">
              <a:spcBef>
                <a:spcPts val="0"/>
              </a:spcBef>
              <a:spcAft>
                <a:spcPts val="0"/>
              </a:spcAft>
              <a:buNone/>
            </a:pPr>
            <a:r>
              <a:rPr b="0" i="0" lang="en-ZA" sz="800" u="none" strike="noStrike">
                <a:solidFill>
                  <a:srgbClr val="000000"/>
                </a:solidFill>
                <a:latin typeface="Calibri"/>
                <a:ea typeface="Calibri"/>
                <a:cs typeface="Calibri"/>
                <a:sym typeface="Calibri"/>
              </a:rPr>
              <a:t>A monitoring plan should be developed to outline the details of monitoring, i.e. how, where, when, what, etc.</a:t>
            </a:r>
            <a:endParaRPr sz="800">
              <a:latin typeface="Calibri"/>
              <a:ea typeface="Calibri"/>
              <a:cs typeface="Calibri"/>
              <a:sym typeface="Calibri"/>
            </a:endParaRPr>
          </a:p>
        </p:txBody>
      </p:sp>
      <p:sp>
        <p:nvSpPr>
          <p:cNvPr id="203" name="Google Shape;20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Calibri"/>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A </a:t>
            </a:r>
            <a:r>
              <a:rPr b="0" i="1" lang="en-ZA" sz="800" u="none" strike="noStrike">
                <a:solidFill>
                  <a:srgbClr val="000000"/>
                </a:solidFill>
                <a:latin typeface="Calibri"/>
                <a:ea typeface="Calibri"/>
                <a:cs typeface="Calibri"/>
                <a:sym typeface="Calibri"/>
              </a:rPr>
              <a:t>key performance indicator </a:t>
            </a:r>
            <a:r>
              <a:rPr b="0" i="0" lang="en-ZA" sz="800" u="none" strike="noStrike">
                <a:solidFill>
                  <a:srgbClr val="000000"/>
                </a:solidFill>
                <a:latin typeface="Calibri"/>
                <a:ea typeface="Calibri"/>
                <a:cs typeface="Calibri"/>
                <a:sym typeface="Calibri"/>
              </a:rPr>
              <a:t>is a metric that indicates the performance of a policy (such as tracking changes in targeted outcomes). T</a:t>
            </a:r>
            <a:r>
              <a:rPr lang="en-ZA" sz="800">
                <a:latin typeface="Calibri"/>
                <a:ea typeface="Calibri"/>
                <a:cs typeface="Calibri"/>
                <a:sym typeface="Calibri"/>
              </a:rPr>
              <a:t>he causal chain developed in Part II is what you use to identify performance indicators.</a:t>
            </a:r>
            <a:endParaRPr sz="800">
              <a:latin typeface="Calibri"/>
              <a:ea typeface="Calibri"/>
              <a:cs typeface="Calibri"/>
              <a:sym typeface="Calibri"/>
            </a:endParaRPr>
          </a:p>
          <a:p>
            <a:pPr indent="0" lvl="0" marL="0" rtl="0" algn="l">
              <a:spcBef>
                <a:spcPts val="0"/>
              </a:spcBef>
              <a:spcAft>
                <a:spcPts val="0"/>
              </a:spcAft>
              <a:buNone/>
            </a:pPr>
            <a:r>
              <a:t/>
            </a:r>
            <a:endParaRPr sz="800"/>
          </a:p>
        </p:txBody>
      </p:sp>
      <p:sp>
        <p:nvSpPr>
          <p:cNvPr id="228" name="Google Shape;2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Calibri"/>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A </a:t>
            </a:r>
            <a:r>
              <a:rPr b="0" i="1" lang="en-ZA" sz="800" u="none" strike="noStrike">
                <a:solidFill>
                  <a:srgbClr val="000000"/>
                </a:solidFill>
                <a:latin typeface="Calibri"/>
                <a:ea typeface="Calibri"/>
                <a:cs typeface="Calibri"/>
                <a:sym typeface="Calibri"/>
              </a:rPr>
              <a:t>parameter </a:t>
            </a:r>
            <a:r>
              <a:rPr b="0" i="0" lang="en-ZA" sz="800" u="none" strike="noStrike">
                <a:solidFill>
                  <a:srgbClr val="000000"/>
                </a:solidFill>
                <a:latin typeface="Calibri"/>
                <a:ea typeface="Calibri"/>
                <a:cs typeface="Calibri"/>
                <a:sym typeface="Calibri"/>
              </a:rPr>
              <a:t>is a variable such as activity data or an emission factor that is needed to estimate emissions. Data are collected for indicators and parameters during or after the monitoring period. Examples of monitoring parameters for A/R, SFM and reduced deforestation are provided with additional examples being given in the Forestry Methodology document.</a:t>
            </a:r>
            <a:endParaRPr/>
          </a:p>
          <a:p>
            <a:pPr indent="0" lvl="0" marL="0" marR="0" rtl="0" algn="l">
              <a:lnSpc>
                <a:spcPct val="100000"/>
              </a:lnSpc>
              <a:spcBef>
                <a:spcPts val="0"/>
              </a:spcBef>
              <a:spcAft>
                <a:spcPts val="0"/>
              </a:spcAft>
              <a:buClr>
                <a:schemeClr val="dk1"/>
              </a:buClr>
              <a:buSzPts val="800"/>
              <a:buFont typeface="Calibri"/>
              <a:buNone/>
            </a:pPr>
            <a:r>
              <a:rPr b="1" i="1" lang="en-ZA" sz="800"/>
              <a:t>[SLIDE FUNCTIONALITY NOTE: </a:t>
            </a:r>
            <a:r>
              <a:rPr i="1" lang="en-ZA" sz="800"/>
              <a:t>Click on the yellow interactive button to see examples.]</a:t>
            </a:r>
            <a:endParaRPr/>
          </a:p>
          <a:p>
            <a:pPr indent="0" lvl="0" marL="0" marR="0" rtl="0" algn="l">
              <a:lnSpc>
                <a:spcPct val="100000"/>
              </a:lnSpc>
              <a:spcBef>
                <a:spcPts val="0"/>
              </a:spcBef>
              <a:spcAft>
                <a:spcPts val="0"/>
              </a:spcAft>
              <a:buClr>
                <a:schemeClr val="dk1"/>
              </a:buClr>
              <a:buSzPts val="800"/>
              <a:buFont typeface="Calibri"/>
              <a:buNone/>
            </a:pPr>
            <a:r>
              <a:t/>
            </a:r>
            <a:endParaRPr b="0" i="0" sz="800" u="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b="0" i="0" sz="800" u="none" strike="noStrike">
              <a:solidFill>
                <a:srgbClr val="000000"/>
              </a:solidFill>
              <a:latin typeface="Arial"/>
              <a:ea typeface="Arial"/>
              <a:cs typeface="Arial"/>
              <a:sym typeface="Arial"/>
            </a:endParaRPr>
          </a:p>
        </p:txBody>
      </p:sp>
      <p:sp>
        <p:nvSpPr>
          <p:cNvPr id="239" name="Google Shape;2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800" u="none" strike="noStrike">
                <a:solidFill>
                  <a:srgbClr val="000000"/>
                </a:solidFill>
                <a:latin typeface="Calibri"/>
                <a:ea typeface="Calibri"/>
                <a:cs typeface="Calibri"/>
                <a:sym typeface="Calibri"/>
              </a:rPr>
              <a:t>PRESENTATION TEXT: </a:t>
            </a:r>
            <a:r>
              <a:rPr b="0" i="0" lang="en-ZA" sz="800" u="none" strike="noStrike">
                <a:solidFill>
                  <a:srgbClr val="000000"/>
                </a:solidFill>
                <a:latin typeface="Calibri"/>
                <a:ea typeface="Calibri"/>
                <a:cs typeface="Calibri"/>
                <a:sym typeface="Calibri"/>
              </a:rPr>
              <a:t>Assessment objectives may require an estimate or description of assessment uncertainty. This could include documentation of the method or approach used to assess uncertainty and/or sensitivity of the results as a function of parameters, scenarios or models used. Qualifying or quantifying uncertainty can help users to choose assessment methods, prioritize data-collection efforts, interpret or compare estimation results, and/or identify estimation improvement efforts over time. Chapter 12 of the </a:t>
            </a:r>
            <a:r>
              <a:rPr b="0" i="1" lang="en-ZA" sz="800" u="none" strike="noStrike">
                <a:solidFill>
                  <a:srgbClr val="000000"/>
                </a:solidFill>
                <a:latin typeface="Calibri"/>
                <a:ea typeface="Calibri"/>
                <a:cs typeface="Calibri"/>
                <a:sym typeface="Calibri"/>
              </a:rPr>
              <a:t>Policy and Action Standard </a:t>
            </a:r>
            <a:r>
              <a:rPr b="0" i="0" lang="en-ZA" sz="800" u="none" strike="noStrike">
                <a:solidFill>
                  <a:srgbClr val="000000"/>
                </a:solidFill>
                <a:latin typeface="Calibri"/>
                <a:ea typeface="Calibri"/>
                <a:cs typeface="Calibri"/>
                <a:sym typeface="Calibri"/>
              </a:rPr>
              <a:t>provides methodological guidance for qualifying or quantifying uncertainty associated with an estimate of a policy’s GHG impact. </a:t>
            </a:r>
            <a:endParaRPr/>
          </a:p>
        </p:txBody>
      </p:sp>
      <p:sp>
        <p:nvSpPr>
          <p:cNvPr id="251" name="Google Shape;25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
    <p:bg>
      <p:bgPr>
        <a:solidFill>
          <a:schemeClr val="dk2"/>
        </a:solidFill>
      </p:bgPr>
    </p:bg>
    <p:spTree>
      <p:nvGrpSpPr>
        <p:cNvPr id="13" name="Shape 13"/>
        <p:cNvGrpSpPr/>
        <p:nvPr/>
      </p:nvGrpSpPr>
      <p:grpSpPr>
        <a:xfrm>
          <a:off x="0" y="0"/>
          <a:ext cx="0" cy="0"/>
          <a:chOff x="0" y="0"/>
          <a:chExt cx="0" cy="0"/>
        </a:xfrm>
      </p:grpSpPr>
      <p:sp>
        <p:nvSpPr>
          <p:cNvPr id="14" name="Google Shape;14;p2"/>
          <p:cNvSpPr/>
          <p:nvPr/>
        </p:nvSpPr>
        <p:spPr>
          <a:xfrm>
            <a:off x="0" y="4399850"/>
            <a:ext cx="9144000" cy="743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6" name="Google Shape;16;p2"/>
          <p:cNvSpPr txBox="1"/>
          <p:nvPr>
            <p:ph idx="1" type="subTitle"/>
          </p:nvPr>
        </p:nvSpPr>
        <p:spPr>
          <a:xfrm>
            <a:off x="4848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2"/>
          <p:cNvSpPr/>
          <p:nvPr>
            <p:ph idx="2" type="pic"/>
          </p:nvPr>
        </p:nvSpPr>
        <p:spPr>
          <a:xfrm>
            <a:off x="-317325" y="-39675"/>
            <a:ext cx="4649100" cy="4629300"/>
          </a:xfrm>
          <a:prstGeom prst="ellipse">
            <a:avLst/>
          </a:prstGeom>
          <a:noFill/>
          <a:ln>
            <a:noFill/>
          </a:ln>
        </p:spPr>
      </p:sp>
      <p:sp>
        <p:nvSpPr>
          <p:cNvPr id="18" name="Google Shape;18;p2"/>
          <p:cNvSpPr/>
          <p:nvPr/>
        </p:nvSpPr>
        <p:spPr>
          <a:xfrm>
            <a:off x="8501975" y="167475"/>
            <a:ext cx="251100" cy="277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p2"/>
          <p:cNvPicPr preferRelativeResize="0"/>
          <p:nvPr/>
        </p:nvPicPr>
        <p:blipFill>
          <a:blip r:embed="rId2">
            <a:alphaModFix/>
          </a:blip>
          <a:stretch>
            <a:fillRect/>
          </a:stretch>
        </p:blipFill>
        <p:spPr>
          <a:xfrm>
            <a:off x="7143775" y="4418775"/>
            <a:ext cx="1744701" cy="667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grey)">
  <p:cSld name="SECTION_HEADER_1_2">
    <p:bg>
      <p:bgPr>
        <a:solidFill>
          <a:schemeClr val="lt2"/>
        </a:solidFill>
      </p:bgPr>
    </p:bg>
    <p:spTree>
      <p:nvGrpSpPr>
        <p:cNvPr id="73" name="Shape 73"/>
        <p:cNvGrpSpPr/>
        <p:nvPr/>
      </p:nvGrpSpPr>
      <p:grpSpPr>
        <a:xfrm>
          <a:off x="0" y="0"/>
          <a:ext cx="0" cy="0"/>
          <a:chOff x="0" y="0"/>
          <a:chExt cx="0" cy="0"/>
        </a:xfrm>
      </p:grpSpPr>
      <p:pic>
        <p:nvPicPr>
          <p:cNvPr id="74" name="Google Shape;74;p11"/>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75" name="Google Shape;75;p11"/>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white)">
  <p:cSld name="SECTION_HEADER_1_1">
    <p:bg>
      <p:bgPr>
        <a:solidFill>
          <a:srgbClr val="FFFFFF"/>
        </a:solidFill>
      </p:bgPr>
    </p:bg>
    <p:spTree>
      <p:nvGrpSpPr>
        <p:cNvPr id="76" name="Shape 76"/>
        <p:cNvGrpSpPr/>
        <p:nvPr/>
      </p:nvGrpSpPr>
      <p:grpSpPr>
        <a:xfrm>
          <a:off x="0" y="0"/>
          <a:ext cx="0" cy="0"/>
          <a:chOff x="0" y="0"/>
          <a:chExt cx="0" cy="0"/>
        </a:xfrm>
      </p:grpSpPr>
      <p:sp>
        <p:nvSpPr>
          <p:cNvPr id="77" name="Google Shape;77;p12"/>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78" name="Google Shape;78;p12"/>
          <p:cNvPicPr preferRelativeResize="0"/>
          <p:nvPr/>
        </p:nvPicPr>
        <p:blipFill>
          <a:blip r:embed="rId2">
            <a:alphaModFix/>
          </a:blip>
          <a:stretch>
            <a:fillRect/>
          </a:stretch>
        </p:blipFill>
        <p:spPr>
          <a:xfrm>
            <a:off x="7143775" y="4418775"/>
            <a:ext cx="1744701" cy="6678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urple)" type="tx">
  <p:cSld name="TITLE_AND_BODY">
    <p:bg>
      <p:bgPr>
        <a:solidFill>
          <a:schemeClr val="dk1"/>
        </a:solidFill>
      </p:bgPr>
    </p:bg>
    <p:spTree>
      <p:nvGrpSpPr>
        <p:cNvPr id="79" name="Shape 79"/>
        <p:cNvGrpSpPr/>
        <p:nvPr/>
      </p:nvGrpSpPr>
      <p:grpSpPr>
        <a:xfrm>
          <a:off x="0" y="0"/>
          <a:ext cx="0" cy="0"/>
          <a:chOff x="0" y="0"/>
          <a:chExt cx="0" cy="0"/>
        </a:xfrm>
      </p:grpSpPr>
      <p:sp>
        <p:nvSpPr>
          <p:cNvPr id="80" name="Google Shape;80;p13"/>
          <p:cNvSpPr/>
          <p:nvPr>
            <p:ph idx="2" type="pic"/>
          </p:nvPr>
        </p:nvSpPr>
        <p:spPr>
          <a:xfrm>
            <a:off x="0" y="0"/>
            <a:ext cx="3707700" cy="3760200"/>
          </a:xfrm>
          <a:prstGeom prst="rect">
            <a:avLst/>
          </a:prstGeom>
          <a:noFill/>
          <a:ln>
            <a:noFill/>
          </a:ln>
        </p:spPr>
      </p:sp>
      <p:sp>
        <p:nvSpPr>
          <p:cNvPr id="81" name="Google Shape;81;p13"/>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2" name="Google Shape;82;p13"/>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83" name="Google Shape;83;p13"/>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and)">
  <p:cSld name="TITLE_AND_BODY_1">
    <p:bg>
      <p:bgPr>
        <a:solidFill>
          <a:schemeClr val="accent6"/>
        </a:solidFill>
      </p:bgPr>
    </p:bg>
    <p:spTree>
      <p:nvGrpSpPr>
        <p:cNvPr id="84" name="Shape 84"/>
        <p:cNvGrpSpPr/>
        <p:nvPr/>
      </p:nvGrpSpPr>
      <p:grpSpPr>
        <a:xfrm>
          <a:off x="0" y="0"/>
          <a:ext cx="0" cy="0"/>
          <a:chOff x="0" y="0"/>
          <a:chExt cx="0" cy="0"/>
        </a:xfrm>
      </p:grpSpPr>
      <p:sp>
        <p:nvSpPr>
          <p:cNvPr id="85" name="Google Shape;85;p14"/>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6" name="Google Shape;86;p14"/>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87" name="Google Shape;87;p14"/>
          <p:cNvSpPr/>
          <p:nvPr>
            <p:ph idx="2" type="pic"/>
          </p:nvPr>
        </p:nvSpPr>
        <p:spPr>
          <a:xfrm>
            <a:off x="0" y="0"/>
            <a:ext cx="3707700" cy="3760200"/>
          </a:xfrm>
          <a:prstGeom prst="rect">
            <a:avLst/>
          </a:prstGeom>
          <a:noFill/>
          <a:ln>
            <a:noFill/>
          </a:ln>
        </p:spPr>
      </p:sp>
      <p:sp>
        <p:nvSpPr>
          <p:cNvPr id="88" name="Google Shape;88;p14"/>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400"/>
              <a:buNone/>
              <a:defRPr b="1" sz="1400">
                <a:solidFill>
                  <a:schemeClr val="lt1"/>
                </a:solidFill>
              </a:defRPr>
            </a:lvl1pPr>
            <a:lvl2pPr lvl="1">
              <a:spcBef>
                <a:spcPts val="0"/>
              </a:spcBef>
              <a:spcAft>
                <a:spcPts val="0"/>
              </a:spcAft>
              <a:buSzPts val="1800"/>
              <a:buNone/>
              <a:defRPr/>
            </a:lvl2pPr>
            <a:lvl3pPr lvl="2">
              <a:spcBef>
                <a:spcPts val="0"/>
              </a:spcBef>
              <a:spcAft>
                <a:spcPts val="0"/>
              </a:spcAft>
              <a:buSzPts val="15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1">
  <p:cSld name="TITLE_AND_BODY_1_2_1">
    <p:bg>
      <p:bgPr>
        <a:solidFill>
          <a:schemeClr val="dk2"/>
        </a:solidFill>
      </p:bgPr>
    </p:bg>
    <p:spTree>
      <p:nvGrpSpPr>
        <p:cNvPr id="89" name="Shape 89"/>
        <p:cNvGrpSpPr/>
        <p:nvPr/>
      </p:nvGrpSpPr>
      <p:grpSpPr>
        <a:xfrm>
          <a:off x="0" y="0"/>
          <a:ext cx="0" cy="0"/>
          <a:chOff x="0" y="0"/>
          <a:chExt cx="0" cy="0"/>
        </a:xfrm>
      </p:grpSpPr>
      <p:sp>
        <p:nvSpPr>
          <p:cNvPr id="90" name="Google Shape;90;p15"/>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1" name="Google Shape;91;p15"/>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92" name="Google Shape;92;p15"/>
          <p:cNvSpPr/>
          <p:nvPr>
            <p:ph idx="2" type="pic"/>
          </p:nvPr>
        </p:nvSpPr>
        <p:spPr>
          <a:xfrm>
            <a:off x="0" y="0"/>
            <a:ext cx="3707700" cy="3760200"/>
          </a:xfrm>
          <a:prstGeom prst="rect">
            <a:avLst/>
          </a:prstGeom>
          <a:noFill/>
          <a:ln>
            <a:noFill/>
          </a:ln>
        </p:spPr>
      </p:sp>
      <p:sp>
        <p:nvSpPr>
          <p:cNvPr id="93" name="Google Shape;93;p15"/>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p:cSld name="TITLE_AND_BODY_1_2">
    <p:bg>
      <p:bgPr>
        <a:solidFill>
          <a:schemeClr val="accent1"/>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6" name="Google Shape;96;p16"/>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97" name="Google Shape;97;p16"/>
          <p:cNvSpPr/>
          <p:nvPr>
            <p:ph idx="2" type="pic"/>
          </p:nvPr>
        </p:nvSpPr>
        <p:spPr>
          <a:xfrm>
            <a:off x="0" y="0"/>
            <a:ext cx="3707700" cy="3760200"/>
          </a:xfrm>
          <a:prstGeom prst="rect">
            <a:avLst/>
          </a:prstGeom>
          <a:noFill/>
          <a:ln>
            <a:noFill/>
          </a:ln>
        </p:spPr>
      </p:sp>
      <p:sp>
        <p:nvSpPr>
          <p:cNvPr id="98" name="Google Shape;98;p16"/>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99" name="Shape 9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bg>
      <p:bgPr>
        <a:solidFill>
          <a:schemeClr val="lt1"/>
        </a:solidFill>
      </p:bgPr>
    </p:bg>
    <p:spTree>
      <p:nvGrpSpPr>
        <p:cNvPr id="100" name="Shape 100"/>
        <p:cNvGrpSpPr/>
        <p:nvPr/>
      </p:nvGrpSpPr>
      <p:grpSpPr>
        <a:xfrm>
          <a:off x="0" y="0"/>
          <a:ext cx="0" cy="0"/>
          <a:chOff x="0" y="0"/>
          <a:chExt cx="0" cy="0"/>
        </a:xfrm>
      </p:grpSpPr>
      <p:sp>
        <p:nvSpPr>
          <p:cNvPr id="101" name="Google Shape;101;p18"/>
          <p:cNvSpPr txBox="1"/>
          <p:nvPr>
            <p:ph idx="1" type="body"/>
          </p:nvPr>
        </p:nvSpPr>
        <p:spPr>
          <a:xfrm>
            <a:off x="324000" y="1434465"/>
            <a:ext cx="7607400" cy="32091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rgbClr val="3F3F3F"/>
              </a:buClr>
              <a:buSzPts val="1400"/>
              <a:buFont typeface="Salsa"/>
              <a:buNone/>
              <a:defRPr b="0" i="0" sz="1100" u="none" cap="none" strike="noStrike">
                <a:solidFill>
                  <a:schemeClr val="dk1"/>
                </a:solidFill>
                <a:latin typeface="Salsa"/>
                <a:ea typeface="Salsa"/>
                <a:cs typeface="Salsa"/>
                <a:sym typeface="Salsa"/>
              </a:defRPr>
            </a:lvl1pPr>
            <a:lvl2pPr indent="-304800" lvl="1" marL="914400" marR="0" rtl="0" algn="l">
              <a:lnSpc>
                <a:spcPct val="90000"/>
              </a:lnSpc>
              <a:spcBef>
                <a:spcPts val="400"/>
              </a:spcBef>
              <a:spcAft>
                <a:spcPts val="0"/>
              </a:spcAft>
              <a:buClr>
                <a:srgbClr val="3F3F3F"/>
              </a:buClr>
              <a:buSzPts val="1200"/>
              <a:buFont typeface="Arial"/>
              <a:buChar char="•"/>
              <a:defRPr b="0" i="0" sz="1100" u="none" cap="none" strike="noStrike">
                <a:solidFill>
                  <a:srgbClr val="3F3F3F"/>
                </a:solidFill>
                <a:latin typeface="Arial"/>
                <a:ea typeface="Arial"/>
                <a:cs typeface="Arial"/>
                <a:sym typeface="Arial"/>
              </a:defRPr>
            </a:lvl2pPr>
            <a:lvl3pPr indent="-298450" lvl="2" marL="13716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3pPr>
            <a:lvl4pPr indent="-298450" lvl="3" marL="18288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4pPr>
            <a:lvl5pPr indent="-298450" lvl="4" marL="22860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02" name="Google Shape;102;p18"/>
          <p:cNvSpPr txBox="1"/>
          <p:nvPr>
            <p:ph type="title"/>
          </p:nvPr>
        </p:nvSpPr>
        <p:spPr>
          <a:xfrm>
            <a:off x="324000" y="199045"/>
            <a:ext cx="5145300" cy="8124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3" name="Shape 103"/>
        <p:cNvGrpSpPr/>
        <p:nvPr/>
      </p:nvGrpSpPr>
      <p:grpSpPr>
        <a:xfrm>
          <a:off x="0" y="0"/>
          <a:ext cx="0" cy="0"/>
          <a:chOff x="0" y="0"/>
          <a:chExt cx="0" cy="0"/>
        </a:xfrm>
      </p:grpSpPr>
      <p:sp>
        <p:nvSpPr>
          <p:cNvPr id="104" name="Google Shape;104;p19"/>
          <p:cNvSpPr txBox="1"/>
          <p:nvPr>
            <p:ph type="title"/>
          </p:nvPr>
        </p:nvSpPr>
        <p:spPr>
          <a:xfrm>
            <a:off x="324000" y="324000"/>
            <a:ext cx="7607400" cy="3240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rgbClr val="3F3F3F"/>
              </a:buClr>
              <a:buSzPts val="2400"/>
              <a:buFont typeface="Arial"/>
              <a:buNone/>
              <a:defRPr>
                <a:solidFill>
                  <a:srgbClr val="3F3F3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19"/>
          <p:cNvSpPr txBox="1"/>
          <p:nvPr>
            <p:ph idx="1" type="body"/>
          </p:nvPr>
        </p:nvSpPr>
        <p:spPr>
          <a:xfrm>
            <a:off x="324000" y="864000"/>
            <a:ext cx="7607400" cy="3779400"/>
          </a:xfrm>
          <a:prstGeom prst="rect">
            <a:avLst/>
          </a:prstGeom>
          <a:noFill/>
          <a:ln>
            <a:noFill/>
          </a:ln>
        </p:spPr>
        <p:txBody>
          <a:bodyPr anchorCtr="0" anchor="t" bIns="0" lIns="0" spcFirstLastPara="1" rIns="0" wrap="square" tIns="0">
            <a:normAutofit/>
          </a:bodyPr>
          <a:lstStyle>
            <a:lvl1pPr indent="-317500" lvl="0" marL="457200" rtl="0" algn="l">
              <a:lnSpc>
                <a:spcPct val="90000"/>
              </a:lnSpc>
              <a:spcBef>
                <a:spcPts val="800"/>
              </a:spcBef>
              <a:spcAft>
                <a:spcPts val="0"/>
              </a:spcAft>
              <a:buClr>
                <a:srgbClr val="3F3F3F"/>
              </a:buClr>
              <a:buSzPts val="1400"/>
              <a:buChar char="•"/>
              <a:defRPr>
                <a:solidFill>
                  <a:srgbClr val="3F3F3F"/>
                </a:solidFill>
              </a:defRPr>
            </a:lvl1pPr>
            <a:lvl2pPr indent="-304800" lvl="1" marL="914400" rtl="0" algn="l">
              <a:lnSpc>
                <a:spcPct val="90000"/>
              </a:lnSpc>
              <a:spcBef>
                <a:spcPts val="400"/>
              </a:spcBef>
              <a:spcAft>
                <a:spcPts val="0"/>
              </a:spcAft>
              <a:buClr>
                <a:srgbClr val="3F3F3F"/>
              </a:buClr>
              <a:buSzPts val="1200"/>
              <a:buChar char="•"/>
              <a:defRPr>
                <a:solidFill>
                  <a:srgbClr val="3F3F3F"/>
                </a:solidFill>
              </a:defRPr>
            </a:lvl2pPr>
            <a:lvl3pPr indent="-298450" lvl="2" marL="1371600" rtl="0" algn="l">
              <a:lnSpc>
                <a:spcPct val="90000"/>
              </a:lnSpc>
              <a:spcBef>
                <a:spcPts val="400"/>
              </a:spcBef>
              <a:spcAft>
                <a:spcPts val="0"/>
              </a:spcAft>
              <a:buClr>
                <a:srgbClr val="3F3F3F"/>
              </a:buClr>
              <a:buSzPts val="1100"/>
              <a:buChar char="•"/>
              <a:defRPr>
                <a:solidFill>
                  <a:srgbClr val="3F3F3F"/>
                </a:solidFill>
              </a:defRPr>
            </a:lvl3pPr>
            <a:lvl4pPr indent="-298450" lvl="3" marL="1828800" rtl="0" algn="l">
              <a:lnSpc>
                <a:spcPct val="90000"/>
              </a:lnSpc>
              <a:spcBef>
                <a:spcPts val="400"/>
              </a:spcBef>
              <a:spcAft>
                <a:spcPts val="0"/>
              </a:spcAft>
              <a:buClr>
                <a:srgbClr val="3F3F3F"/>
              </a:buClr>
              <a:buSzPts val="1100"/>
              <a:buChar char="•"/>
              <a:defRPr>
                <a:solidFill>
                  <a:srgbClr val="3F3F3F"/>
                </a:solidFill>
              </a:defRPr>
            </a:lvl4pPr>
            <a:lvl5pPr indent="-298450" lvl="4" marL="2286000" rtl="0" algn="l">
              <a:lnSpc>
                <a:spcPct val="90000"/>
              </a:lnSpc>
              <a:spcBef>
                <a:spcPts val="400"/>
              </a:spcBef>
              <a:spcAft>
                <a:spcPts val="0"/>
              </a:spcAft>
              <a:buClr>
                <a:srgbClr val="3F3F3F"/>
              </a:buClr>
              <a:buSzPts val="1100"/>
              <a:buChar char="•"/>
              <a:defRPr>
                <a:solidFill>
                  <a:srgbClr val="3F3F3F"/>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19"/>
          <p:cNvSpPr txBox="1"/>
          <p:nvPr>
            <p:ph idx="11" type="ftr"/>
          </p:nvPr>
        </p:nvSpPr>
        <p:spPr>
          <a:xfrm>
            <a:off x="195731" y="4774420"/>
            <a:ext cx="3086100" cy="170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7" name="Google Shape;107;p19"/>
          <p:cNvSpPr txBox="1"/>
          <p:nvPr>
            <p:ph idx="12" type="sldNum"/>
          </p:nvPr>
        </p:nvSpPr>
        <p:spPr>
          <a:xfrm>
            <a:off x="8318725" y="4842272"/>
            <a:ext cx="722100" cy="198300"/>
          </a:xfrm>
          <a:prstGeom prst="rect">
            <a:avLst/>
          </a:prstGeom>
          <a:noFill/>
          <a:ln cap="flat" cmpd="sng" w="9525">
            <a:solidFill>
              <a:srgbClr val="F2F2F2"/>
            </a:solidFill>
            <a:prstDash val="solid"/>
            <a:round/>
            <a:headEnd len="sm" w="sm" type="none"/>
            <a:tailEnd len="sm" w="sm" type="none"/>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r>
              <a:rPr lang="en-ZA"/>
              <a:t>page </a:t>
            </a:r>
            <a:fld id="{00000000-1234-1234-1234-123412341234}" type="slidenum">
              <a:rPr b="1" i="1" lang="en-ZA"/>
              <a:t>‹#›</a:t>
            </a:fld>
            <a:endParaRPr b="1" i="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CUSTOM_2_1">
    <p:bg>
      <p:bgPr>
        <a:solidFill>
          <a:schemeClr val="accent6"/>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22" name="Google Shape;22;p3"/>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23" name="Google Shape;23;p3"/>
          <p:cNvSpPr/>
          <p:nvPr/>
        </p:nvSpPr>
        <p:spPr>
          <a:xfrm>
            <a:off x="8301850" y="94900"/>
            <a:ext cx="679800" cy="633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ph idx="2" type="pic"/>
          </p:nvPr>
        </p:nvSpPr>
        <p:spPr>
          <a:xfrm>
            <a:off x="0" y="0"/>
            <a:ext cx="3707700" cy="3760200"/>
          </a:xfrm>
          <a:prstGeom prst="rect">
            <a:avLst/>
          </a:prstGeom>
          <a:noFill/>
          <a:ln>
            <a:noFill/>
          </a:ln>
        </p:spPr>
      </p:sp>
      <p:sp>
        <p:nvSpPr>
          <p:cNvPr id="25" name="Google Shape;25;p3"/>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3"/>
          <p:cNvSpPr/>
          <p:nvPr>
            <p:ph idx="3" type="pic"/>
          </p:nvPr>
        </p:nvSpPr>
        <p:spPr>
          <a:xfrm>
            <a:off x="4638750" y="3230175"/>
            <a:ext cx="1291200" cy="440100"/>
          </a:xfrm>
          <a:prstGeom prst="rect">
            <a:avLst/>
          </a:prstGeom>
          <a:noFill/>
          <a:ln>
            <a:noFill/>
          </a:ln>
        </p:spPr>
      </p:sp>
      <p:sp>
        <p:nvSpPr>
          <p:cNvPr id="27" name="Google Shape;27;p3"/>
          <p:cNvSpPr/>
          <p:nvPr>
            <p:ph idx="4" type="pic"/>
          </p:nvPr>
        </p:nvSpPr>
        <p:spPr>
          <a:xfrm>
            <a:off x="6004200" y="3230175"/>
            <a:ext cx="1291200" cy="440100"/>
          </a:xfrm>
          <a:prstGeom prst="rect">
            <a:avLst/>
          </a:prstGeom>
          <a:noFill/>
          <a:ln>
            <a:noFill/>
          </a:ln>
        </p:spPr>
      </p:sp>
      <p:sp>
        <p:nvSpPr>
          <p:cNvPr id="28" name="Google Shape;28;p3"/>
          <p:cNvSpPr/>
          <p:nvPr>
            <p:ph idx="5" type="pic"/>
          </p:nvPr>
        </p:nvSpPr>
        <p:spPr>
          <a:xfrm>
            <a:off x="4638750" y="3738000"/>
            <a:ext cx="1291200" cy="440100"/>
          </a:xfrm>
          <a:prstGeom prst="rect">
            <a:avLst/>
          </a:prstGeom>
          <a:noFill/>
          <a:ln>
            <a:noFill/>
          </a:ln>
        </p:spPr>
      </p:sp>
      <p:sp>
        <p:nvSpPr>
          <p:cNvPr id="29" name="Google Shape;29;p3"/>
          <p:cNvSpPr/>
          <p:nvPr>
            <p:ph idx="6" type="pic"/>
          </p:nvPr>
        </p:nvSpPr>
        <p:spPr>
          <a:xfrm>
            <a:off x="6004200" y="3738000"/>
            <a:ext cx="1291200" cy="440100"/>
          </a:xfrm>
          <a:prstGeom prst="rect">
            <a:avLst/>
          </a:prstGeom>
          <a:noFill/>
          <a:ln>
            <a:noFill/>
          </a:ln>
        </p:spPr>
      </p:sp>
      <p:sp>
        <p:nvSpPr>
          <p:cNvPr id="30" name="Google Shape;30;p3"/>
          <p:cNvSpPr/>
          <p:nvPr>
            <p:ph idx="7" type="pic"/>
          </p:nvPr>
        </p:nvSpPr>
        <p:spPr>
          <a:xfrm>
            <a:off x="7369650" y="3230175"/>
            <a:ext cx="1291200" cy="440100"/>
          </a:xfrm>
          <a:prstGeom prst="rect">
            <a:avLst/>
          </a:prstGeom>
          <a:noFill/>
          <a:ln>
            <a:noFill/>
          </a:ln>
        </p:spPr>
      </p:sp>
      <p:sp>
        <p:nvSpPr>
          <p:cNvPr id="31" name="Google Shape;31;p3"/>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CUSTOM_2_1_1">
    <p:bg>
      <p:bgPr>
        <a:solidFill>
          <a:schemeClr val="lt1"/>
        </a:solidFill>
      </p:bgPr>
    </p:bg>
    <p:spTree>
      <p:nvGrpSpPr>
        <p:cNvPr id="32" name="Shape 32"/>
        <p:cNvGrpSpPr/>
        <p:nvPr/>
      </p:nvGrpSpPr>
      <p:grpSpPr>
        <a:xfrm>
          <a:off x="0" y="0"/>
          <a:ext cx="0" cy="0"/>
          <a:chOff x="0" y="0"/>
          <a:chExt cx="0" cy="0"/>
        </a:xfrm>
      </p:grpSpPr>
      <p:sp>
        <p:nvSpPr>
          <p:cNvPr id="33" name="Google Shape;33;p4"/>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34" name="Google Shape;34;p4"/>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35" name="Google Shape;35;p4"/>
          <p:cNvSpPr/>
          <p:nvPr/>
        </p:nvSpPr>
        <p:spPr>
          <a:xfrm>
            <a:off x="8301850" y="94900"/>
            <a:ext cx="679800" cy="63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ph idx="2" type="pic"/>
          </p:nvPr>
        </p:nvSpPr>
        <p:spPr>
          <a:xfrm>
            <a:off x="0" y="0"/>
            <a:ext cx="3707700" cy="3760200"/>
          </a:xfrm>
          <a:prstGeom prst="rect">
            <a:avLst/>
          </a:prstGeom>
          <a:noFill/>
          <a:ln>
            <a:noFill/>
          </a:ln>
        </p:spPr>
      </p:sp>
      <p:sp>
        <p:nvSpPr>
          <p:cNvPr id="37" name="Google Shape;37;p4"/>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None/>
              <a:defRPr b="1" sz="1400">
                <a:highlight>
                  <a:schemeClr val="lt1"/>
                </a:highlight>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4"/>
          <p:cNvSpPr/>
          <p:nvPr>
            <p:ph idx="3" type="pic"/>
          </p:nvPr>
        </p:nvSpPr>
        <p:spPr>
          <a:xfrm>
            <a:off x="4638750" y="3230175"/>
            <a:ext cx="1291200" cy="440100"/>
          </a:xfrm>
          <a:prstGeom prst="rect">
            <a:avLst/>
          </a:prstGeom>
          <a:noFill/>
          <a:ln>
            <a:noFill/>
          </a:ln>
        </p:spPr>
      </p:sp>
      <p:sp>
        <p:nvSpPr>
          <p:cNvPr id="39" name="Google Shape;39;p4"/>
          <p:cNvSpPr/>
          <p:nvPr>
            <p:ph idx="4" type="pic"/>
          </p:nvPr>
        </p:nvSpPr>
        <p:spPr>
          <a:xfrm>
            <a:off x="6004200" y="3230175"/>
            <a:ext cx="1291200" cy="440100"/>
          </a:xfrm>
          <a:prstGeom prst="rect">
            <a:avLst/>
          </a:prstGeom>
          <a:noFill/>
          <a:ln>
            <a:noFill/>
          </a:ln>
        </p:spPr>
      </p:sp>
      <p:sp>
        <p:nvSpPr>
          <p:cNvPr id="40" name="Google Shape;40;p4"/>
          <p:cNvSpPr/>
          <p:nvPr>
            <p:ph idx="5" type="pic"/>
          </p:nvPr>
        </p:nvSpPr>
        <p:spPr>
          <a:xfrm>
            <a:off x="4638750" y="3738000"/>
            <a:ext cx="1291200" cy="440100"/>
          </a:xfrm>
          <a:prstGeom prst="rect">
            <a:avLst/>
          </a:prstGeom>
          <a:noFill/>
          <a:ln>
            <a:noFill/>
          </a:ln>
        </p:spPr>
      </p:sp>
      <p:sp>
        <p:nvSpPr>
          <p:cNvPr id="41" name="Google Shape;41;p4"/>
          <p:cNvSpPr/>
          <p:nvPr>
            <p:ph idx="6" type="pic"/>
          </p:nvPr>
        </p:nvSpPr>
        <p:spPr>
          <a:xfrm>
            <a:off x="6004200" y="3738000"/>
            <a:ext cx="1291200" cy="440100"/>
          </a:xfrm>
          <a:prstGeom prst="rect">
            <a:avLst/>
          </a:prstGeom>
          <a:noFill/>
          <a:ln>
            <a:noFill/>
          </a:ln>
        </p:spPr>
      </p:sp>
      <p:sp>
        <p:nvSpPr>
          <p:cNvPr id="42" name="Google Shape;42;p4"/>
          <p:cNvSpPr/>
          <p:nvPr>
            <p:ph idx="7" type="pic"/>
          </p:nvPr>
        </p:nvSpPr>
        <p:spPr>
          <a:xfrm>
            <a:off x="7369650" y="3230175"/>
            <a:ext cx="1291200" cy="440100"/>
          </a:xfrm>
          <a:prstGeom prst="rect">
            <a:avLst/>
          </a:prstGeom>
          <a:noFill/>
          <a:ln>
            <a:noFill/>
          </a:ln>
        </p:spPr>
      </p:sp>
      <p:sp>
        <p:nvSpPr>
          <p:cNvPr id="43" name="Google Shape;43;p4"/>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1)" type="title">
  <p:cSld name="TITLE">
    <p:bg>
      <p:bgPr>
        <a:solidFill>
          <a:schemeClr val="lt1"/>
        </a:solidFill>
      </p:bgPr>
    </p:bg>
    <p:spTree>
      <p:nvGrpSpPr>
        <p:cNvPr id="44" name="Shape 44"/>
        <p:cNvGrpSpPr/>
        <p:nvPr/>
      </p:nvGrpSpPr>
      <p:grpSpPr>
        <a:xfrm>
          <a:off x="0" y="0"/>
          <a:ext cx="0" cy="0"/>
          <a:chOff x="0" y="0"/>
          <a:chExt cx="0" cy="0"/>
        </a:xfrm>
      </p:grpSpPr>
      <p:sp>
        <p:nvSpPr>
          <p:cNvPr id="45" name="Google Shape;45;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46" name="Google Shape;46;p5"/>
          <p:cNvPicPr preferRelativeResize="0"/>
          <p:nvPr/>
        </p:nvPicPr>
        <p:blipFill>
          <a:blip r:embed="rId2">
            <a:alphaModFix/>
          </a:blip>
          <a:stretch>
            <a:fillRect/>
          </a:stretch>
        </p:blipFill>
        <p:spPr>
          <a:xfrm>
            <a:off x="7143775" y="4418775"/>
            <a:ext cx="1570232" cy="601110"/>
          </a:xfrm>
          <a:prstGeom prst="rect">
            <a:avLst/>
          </a:prstGeom>
          <a:noFill/>
          <a:ln>
            <a:noFill/>
          </a:ln>
        </p:spPr>
      </p:pic>
      <p:pic>
        <p:nvPicPr>
          <p:cNvPr id="47" name="Google Shape;47;p5"/>
          <p:cNvPicPr preferRelativeResize="0"/>
          <p:nvPr/>
        </p:nvPicPr>
        <p:blipFill rotWithShape="1">
          <a:blip r:embed="rId3">
            <a:alphaModFix/>
          </a:blip>
          <a:srcRect b="41826" l="43207" r="0" t="0"/>
          <a:stretch/>
        </p:blipFill>
        <p:spPr>
          <a:xfrm>
            <a:off x="0" y="1871700"/>
            <a:ext cx="2709200" cy="3271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USTOM_1">
    <p:bg>
      <p:bgPr>
        <a:solidFill>
          <a:schemeClr val="accent6"/>
        </a:solidFill>
      </p:bgPr>
    </p:bg>
    <p:spTree>
      <p:nvGrpSpPr>
        <p:cNvPr id="48" name="Shape 48"/>
        <p:cNvGrpSpPr/>
        <p:nvPr/>
      </p:nvGrpSpPr>
      <p:grpSpPr>
        <a:xfrm>
          <a:off x="0" y="0"/>
          <a:ext cx="0" cy="0"/>
          <a:chOff x="0" y="0"/>
          <a:chExt cx="0" cy="0"/>
        </a:xfrm>
      </p:grpSpPr>
      <p:sp>
        <p:nvSpPr>
          <p:cNvPr id="49" name="Google Shape;49;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 name="Google Shape;50;p6"/>
          <p:cNvSpPr txBox="1"/>
          <p:nvPr>
            <p:ph idx="2"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1" name="Google Shape;51;p6"/>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52" name="Google Shape;52;p6"/>
          <p:cNvPicPr preferRelativeResize="0"/>
          <p:nvPr/>
        </p:nvPicPr>
        <p:blipFill rotWithShape="1">
          <a:blip r:embed="rId2">
            <a:alphaModFix/>
          </a:blip>
          <a:srcRect b="0" l="0" r="50000" t="71103"/>
          <a:stretch/>
        </p:blipFill>
        <p:spPr>
          <a:xfrm>
            <a:off x="5949625" y="0"/>
            <a:ext cx="3194375" cy="2144624"/>
          </a:xfrm>
          <a:prstGeom prst="rect">
            <a:avLst/>
          </a:prstGeom>
          <a:noFill/>
          <a:ln>
            <a:noFill/>
          </a:ln>
        </p:spPr>
      </p:pic>
      <p:pic>
        <p:nvPicPr>
          <p:cNvPr id="53" name="Google Shape;53;p6"/>
          <p:cNvPicPr preferRelativeResize="0"/>
          <p:nvPr/>
        </p:nvPicPr>
        <p:blipFill rotWithShape="1">
          <a:blip r:embed="rId3">
            <a:alphaModFix/>
          </a:blip>
          <a:srcRect b="0" l="0" r="0" t="0"/>
          <a:stretch/>
        </p:blipFill>
        <p:spPr>
          <a:xfrm>
            <a:off x="7143775" y="4418775"/>
            <a:ext cx="1744701" cy="6678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type="secHead">
  <p:cSld name="SECTION_HEADER">
    <p:bg>
      <p:bgPr>
        <a:solidFill>
          <a:srgbClr val="FFFFFF"/>
        </a:solidFill>
      </p:bgPr>
    </p:bg>
    <p:spTree>
      <p:nvGrpSpPr>
        <p:cNvPr id="54" name="Shape 54"/>
        <p:cNvGrpSpPr/>
        <p:nvPr/>
      </p:nvGrpSpPr>
      <p:grpSpPr>
        <a:xfrm>
          <a:off x="0" y="0"/>
          <a:ext cx="0" cy="0"/>
          <a:chOff x="0" y="0"/>
          <a:chExt cx="0" cy="0"/>
        </a:xfrm>
      </p:grpSpPr>
      <p:sp>
        <p:nvSpPr>
          <p:cNvPr id="55" name="Google Shape;55;p7"/>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7"/>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57" name="Google Shape;57;p7"/>
          <p:cNvPicPr preferRelativeResize="0"/>
          <p:nvPr/>
        </p:nvPicPr>
        <p:blipFill>
          <a:blip r:embed="rId2">
            <a:alphaModFix/>
          </a:blip>
          <a:stretch>
            <a:fillRect/>
          </a:stretch>
        </p:blipFill>
        <p:spPr>
          <a:xfrm>
            <a:off x="7143775" y="4418775"/>
            <a:ext cx="1744701" cy="6678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1">
  <p:cSld name="SECTION_HEADER_2">
    <p:bg>
      <p:bgPr>
        <a:solidFill>
          <a:srgbClr val="FFFFFF"/>
        </a:solidFill>
      </p:bgPr>
    </p:bg>
    <p:spTree>
      <p:nvGrpSpPr>
        <p:cNvPr id="58" name="Shape 58"/>
        <p:cNvGrpSpPr/>
        <p:nvPr/>
      </p:nvGrpSpPr>
      <p:grpSpPr>
        <a:xfrm>
          <a:off x="0" y="0"/>
          <a:ext cx="0" cy="0"/>
          <a:chOff x="0" y="0"/>
          <a:chExt cx="0" cy="0"/>
        </a:xfrm>
      </p:grpSpPr>
      <p:pic>
        <p:nvPicPr>
          <p:cNvPr id="59" name="Google Shape;59;p8"/>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60" name="Google Shape;60;p8"/>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1" name="Google Shape;61;p8"/>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62" name="Google Shape;62;p8"/>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grey)">
  <p:cSld name="SECTION_HEADER_1">
    <p:bg>
      <p:bgPr>
        <a:solidFill>
          <a:schemeClr val="lt2"/>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65" name="Google Shape;65;p9"/>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6" name="Google Shape;66;p9"/>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sand)">
  <p:cSld name="SECTION_HEADER_1_3">
    <p:bg>
      <p:bgPr>
        <a:solidFill>
          <a:schemeClr val="accent6"/>
        </a:solidFill>
      </p:bgPr>
    </p:bg>
    <p:spTree>
      <p:nvGrpSpPr>
        <p:cNvPr id="67" name="Shape 67"/>
        <p:cNvGrpSpPr/>
        <p:nvPr/>
      </p:nvGrpSpPr>
      <p:grpSpPr>
        <a:xfrm>
          <a:off x="0" y="0"/>
          <a:ext cx="0" cy="0"/>
          <a:chOff x="0" y="0"/>
          <a:chExt cx="0" cy="0"/>
        </a:xfrm>
      </p:grpSpPr>
      <p:sp>
        <p:nvSpPr>
          <p:cNvPr id="68" name="Google Shape;68;p10"/>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0"/>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
        <p:nvSpPr>
          <p:cNvPr id="70" name="Google Shape;70;p10"/>
          <p:cNvSpPr/>
          <p:nvPr/>
        </p:nvSpPr>
        <p:spPr>
          <a:xfrm>
            <a:off x="8501975" y="167475"/>
            <a:ext cx="251100" cy="2775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0"/>
          <p:cNvPicPr preferRelativeResize="0"/>
          <p:nvPr/>
        </p:nvPicPr>
        <p:blipFill rotWithShape="1">
          <a:blip r:embed="rId2">
            <a:alphaModFix/>
          </a:blip>
          <a:srcRect b="0" l="0" r="0" t="0"/>
          <a:stretch/>
        </p:blipFill>
        <p:spPr>
          <a:xfrm>
            <a:off x="7143775" y="4418775"/>
            <a:ext cx="1744701" cy="667899"/>
          </a:xfrm>
          <a:prstGeom prst="rect">
            <a:avLst/>
          </a:prstGeom>
          <a:noFill/>
          <a:ln>
            <a:noFill/>
          </a:ln>
        </p:spPr>
      </p:pic>
      <p:pic>
        <p:nvPicPr>
          <p:cNvPr id="72" name="Google Shape;72;p10"/>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284525" y="1179650"/>
            <a:ext cx="8520600" cy="3416400"/>
          </a:xfrm>
          <a:prstGeom prst="rect">
            <a:avLst/>
          </a:prstGeom>
          <a:noFill/>
          <a:ln>
            <a:noFill/>
          </a:ln>
        </p:spPr>
        <p:txBody>
          <a:bodyPr anchorCtr="0" anchor="t" bIns="91425" lIns="91425" spcFirstLastPara="1" rIns="91425" wrap="square" tIns="91425">
            <a:normAutofit/>
          </a:bodyPr>
          <a:lstStyle>
            <a:lvl1pPr indent="-361950" lvl="0" marL="457200" rtl="0">
              <a:lnSpc>
                <a:spcPct val="115000"/>
              </a:lnSpc>
              <a:spcBef>
                <a:spcPts val="0"/>
              </a:spcBef>
              <a:spcAft>
                <a:spcPts val="0"/>
              </a:spcAft>
              <a:buClr>
                <a:schemeClr val="dk2"/>
              </a:buClr>
              <a:buSzPts val="2100"/>
              <a:buFont typeface="Open Sans"/>
              <a:buChar char="●"/>
              <a:defRPr sz="2100">
                <a:solidFill>
                  <a:schemeClr val="dk2"/>
                </a:solidFill>
                <a:latin typeface="Open Sans"/>
                <a:ea typeface="Open Sans"/>
                <a:cs typeface="Open Sans"/>
                <a:sym typeface="Open Sans"/>
              </a:defRPr>
            </a:lvl1pPr>
            <a:lvl2pPr indent="-342900" lvl="1" marL="9144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2pPr>
            <a:lvl3pPr indent="-323850" lvl="2" marL="1371600" rtl="0">
              <a:lnSpc>
                <a:spcPct val="115000"/>
              </a:lnSpc>
              <a:spcBef>
                <a:spcPts val="0"/>
              </a:spcBef>
              <a:spcAft>
                <a:spcPts val="0"/>
              </a:spcAft>
              <a:buClr>
                <a:schemeClr val="dk2"/>
              </a:buClr>
              <a:buSzPts val="1500"/>
              <a:buFont typeface="Open Sans"/>
              <a:buChar char="●"/>
              <a:defRPr sz="1500">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2" name="Google Shape;12;p1"/>
          <p:cNvSpPr txBox="1"/>
          <p:nvPr/>
        </p:nvSpPr>
        <p:spPr>
          <a:xfrm>
            <a:off x="8211920" y="242183"/>
            <a:ext cx="722100" cy="19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i="0" lang="en-ZA" sz="800" u="none" cap="none" strike="noStrike">
                <a:solidFill>
                  <a:srgbClr val="A5A5A5"/>
                </a:solidFill>
                <a:latin typeface="Open Sans"/>
                <a:ea typeface="Open Sans"/>
                <a:cs typeface="Open Sans"/>
                <a:sym typeface="Open Sans"/>
              </a:rPr>
              <a:t>‹#›</a:t>
            </a:fld>
            <a:endParaRPr i="0" sz="800" u="none" cap="none" strike="noStrike">
              <a:solidFill>
                <a:srgbClr val="A5A5A5"/>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slide" Target="/ppt/slides/slide5.xml"/><Relationship Id="rId4" Type="http://schemas.openxmlformats.org/officeDocument/2006/relationships/slide" Target="/ppt/slides/slide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slide" Target="/ppt/slides/slide5.xml"/><Relationship Id="rId4" Type="http://schemas.openxmlformats.org/officeDocument/2006/relationships/slide" Target="/ppt/slides/slide14.xml"/><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slide" Target="/ppt/slides/slide5.xml"/><Relationship Id="rId4" Type="http://schemas.openxmlformats.org/officeDocument/2006/relationships/slide" Target="/ppt/slides/slide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slide" Target="/ppt/slides/slide5.xml"/><Relationship Id="rId4" Type="http://schemas.openxmlformats.org/officeDocument/2006/relationships/slide" Target="/ppt/slides/slide14.xml"/><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slide" Target="/ppt/slides/slide5.xml"/><Relationship Id="rId4" Type="http://schemas.openxmlformats.org/officeDocument/2006/relationships/slide" Target="/ppt/slides/slide14.xml"/><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slide" Target="/ppt/slides/slide5.xml"/><Relationship Id="rId4" Type="http://schemas.openxmlformats.org/officeDocument/2006/relationships/slide" Target="/ppt/slid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slide" Target="/ppt/slides/slide5.xml"/><Relationship Id="rId4" Type="http://schemas.openxmlformats.org/officeDocument/2006/relationships/slide" Target="/ppt/slid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slide" Target="/ppt/slides/slide5.xml"/><Relationship Id="rId4" Type="http://schemas.openxmlformats.org/officeDocument/2006/relationships/slide" Target="/ppt/slid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slide" Target="/ppt/slides/slide5.xml"/><Relationship Id="rId4" Type="http://schemas.openxmlformats.org/officeDocument/2006/relationships/slide" Target="/ppt/slides/slide14.xml"/></Relationships>
</file>

<file path=ppt/slides/_rels/slide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9.png"/><Relationship Id="rId12" Type="http://schemas.openxmlformats.org/officeDocument/2006/relationships/image" Target="../media/image15.png"/><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slide" Target="/ppt/slides/slide5.xml"/><Relationship Id="rId4" Type="http://schemas.openxmlformats.org/officeDocument/2006/relationships/slide" Target="/ppt/slid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slide" Target="/ppt/slides/slide5.xml"/><Relationship Id="rId4" Type="http://schemas.openxmlformats.org/officeDocument/2006/relationships/slide" Target="/ppt/slid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s://climateactiontransparency.org/our-work/icat-toolbox/assessment-guides/technical-review/" TargetMode="External"/><Relationship Id="rId4" Type="http://schemas.openxmlformats.org/officeDocument/2006/relationships/image" Target="../media/image21.png"/><Relationship Id="rId5" Type="http://schemas.openxmlformats.org/officeDocument/2006/relationships/slide" Target="/ppt/slides/slide5.xml"/><Relationship Id="rId6" Type="http://schemas.openxmlformats.org/officeDocument/2006/relationships/slide" Target="/ppt/slid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climateactiontransparency.org/" TargetMode="External"/><Relationship Id="rId4" Type="http://schemas.openxmlformats.org/officeDocument/2006/relationships/hyperlink" Target="mailto:icat@unops.org" TargetMode="External"/><Relationship Id="rId5"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slide" Target="/ppt/slides/slide8.xml"/><Relationship Id="rId4" Type="http://schemas.openxmlformats.org/officeDocument/2006/relationships/slide" Target="/ppt/slides/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slide" Target="/ppt/slid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slide" Target="/ppt/slides/slide5.xml"/><Relationship Id="rId5" Type="http://schemas.openxmlformats.org/officeDocument/2006/relationships/slide" Target="/ppt/slid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9.xml"/><Relationship Id="rId5" Type="http://schemas.openxmlformats.org/officeDocument/2006/relationships/slide" Target="/ppt/slid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slide" Target="/ppt/slides/slide5.xml"/><Relationship Id="rId4" Type="http://schemas.openxmlformats.org/officeDocument/2006/relationships/slide" Target="/ppt/slides/slide14.xml"/><Relationship Id="rId5" Type="http://schemas.openxmlformats.org/officeDocument/2006/relationships/image" Target="../media/image17.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slide" Target="/ppt/slides/slide5.xml"/><Relationship Id="rId4" Type="http://schemas.openxmlformats.org/officeDocument/2006/relationships/slide" Target="/ppt/slides/slide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25.xml"/><Relationship Id="rId4" Type="http://schemas.openxmlformats.org/officeDocument/2006/relationships/slide" Target="/ppt/slides/slide5.xml"/><Relationship Id="rId5" Type="http://schemas.openxmlformats.org/officeDocument/2006/relationships/slide" Target="/ppt/slides/slide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slide" Target="/ppt/slides/slide5.xml"/><Relationship Id="rId4" Type="http://schemas.openxmlformats.org/officeDocument/2006/relationships/slide" Target="/ppt/slides/slide14.xml"/><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FFFFFF"/>
              </a:buClr>
              <a:buSzPts val="3400"/>
              <a:buFont typeface="Arial"/>
              <a:buNone/>
            </a:pPr>
            <a:r>
              <a:rPr lang="en-ZA">
                <a:solidFill>
                  <a:srgbClr val="9E99F2"/>
                </a:solidFill>
              </a:rPr>
              <a:t>Forest Methodology</a:t>
            </a:r>
            <a:endParaRPr/>
          </a:p>
          <a:p>
            <a:pPr indent="0" lvl="0" marL="0" rtl="0" algn="l">
              <a:spcBef>
                <a:spcPts val="0"/>
              </a:spcBef>
              <a:spcAft>
                <a:spcPts val="0"/>
              </a:spcAft>
              <a:buNone/>
            </a:pPr>
            <a:r>
              <a:t/>
            </a:r>
            <a:endParaRPr/>
          </a:p>
        </p:txBody>
      </p:sp>
      <p:sp>
        <p:nvSpPr>
          <p:cNvPr id="114" name="Google Shape;114;p20"/>
          <p:cNvSpPr txBox="1"/>
          <p:nvPr>
            <p:ph idx="1" type="subTitle"/>
          </p:nvPr>
        </p:nvSpPr>
        <p:spPr>
          <a:xfrm>
            <a:off x="4848300" y="1407375"/>
            <a:ext cx="3985200" cy="1479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0" lang="en-ZA" sz="2000">
                <a:solidFill>
                  <a:srgbClr val="FFFFFF"/>
                </a:solidFill>
              </a:rPr>
              <a:t>PART IV: MONITORING AND REPORTING</a:t>
            </a:r>
            <a:endParaRPr b="0" sz="2000">
              <a:solidFill>
                <a:srgbClr val="FFFFFF"/>
              </a:solidFill>
            </a:endParaRPr>
          </a:p>
          <a:p>
            <a:pPr indent="0" lvl="0" marL="0" rtl="0" algn="l">
              <a:spcBef>
                <a:spcPts val="1200"/>
              </a:spcBef>
              <a:spcAft>
                <a:spcPts val="0"/>
              </a:spcAft>
              <a:buNone/>
            </a:pPr>
            <a:r>
              <a:t/>
            </a:r>
            <a:endParaRPr b="0" sz="2000">
              <a:solidFill>
                <a:srgbClr val="FFFFFF"/>
              </a:solidFill>
            </a:endParaRPr>
          </a:p>
          <a:p>
            <a:pPr indent="0" lvl="0" marL="0" rtl="0" algn="l">
              <a:spcBef>
                <a:spcPts val="1200"/>
              </a:spcBef>
              <a:spcAft>
                <a:spcPts val="1200"/>
              </a:spcAft>
              <a:buNone/>
            </a:pPr>
            <a:r>
              <a:t/>
            </a:r>
            <a:endParaRPr b="0"/>
          </a:p>
        </p:txBody>
      </p:sp>
      <p:pic>
        <p:nvPicPr>
          <p:cNvPr id="115" name="Google Shape;115;p20"/>
          <p:cNvPicPr preferRelativeResize="0"/>
          <p:nvPr/>
        </p:nvPicPr>
        <p:blipFill rotWithShape="1">
          <a:blip r:embed="rId3">
            <a:alphaModFix/>
          </a:blip>
          <a:srcRect b="0" l="16555" r="16555" t="0"/>
          <a:stretch/>
        </p:blipFill>
        <p:spPr>
          <a:xfrm>
            <a:off x="-482700" y="0"/>
            <a:ext cx="5165700" cy="5143500"/>
          </a:xfrm>
          <a:prstGeom prst="ellipse">
            <a:avLst/>
          </a:prstGeom>
          <a:noFill/>
          <a:ln>
            <a:noFill/>
          </a:ln>
        </p:spPr>
      </p:pic>
      <p:sp>
        <p:nvSpPr>
          <p:cNvPr id="116" name="Google Shape;116;p20"/>
          <p:cNvSpPr txBox="1"/>
          <p:nvPr/>
        </p:nvSpPr>
        <p:spPr>
          <a:xfrm>
            <a:off x="4848300" y="2093700"/>
            <a:ext cx="3985200" cy="9561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ZA" sz="2000">
                <a:solidFill>
                  <a:srgbClr val="FFFFFF"/>
                </a:solidFill>
                <a:latin typeface="Open Sans"/>
                <a:ea typeface="Open Sans"/>
                <a:cs typeface="Open Sans"/>
                <a:sym typeface="Open Sans"/>
              </a:rPr>
              <a:t>Date</a:t>
            </a:r>
            <a:endParaRPr sz="2000">
              <a:solidFill>
                <a:srgbClr val="FFFFFF"/>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ZA" sz="2000">
                <a:solidFill>
                  <a:srgbClr val="FFFFFF"/>
                </a:solidFill>
                <a:latin typeface="Open Sans"/>
                <a:ea typeface="Open Sans"/>
                <a:cs typeface="Open Sans"/>
                <a:sym typeface="Open Sans"/>
              </a:rPr>
              <a:t>Presenter’s name</a:t>
            </a:r>
            <a:endParaRPr sz="20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10.2.1 Monitor period</a:t>
            </a:r>
            <a:endParaRPr/>
          </a:p>
        </p:txBody>
      </p:sp>
      <p:sp>
        <p:nvSpPr>
          <p:cNvPr id="269" name="Google Shape;269;p29"/>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270" name="Google Shape;270;p29">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271" name="Google Shape;271;p29"/>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272" name="Google Shape;272;p29">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cxnSp>
        <p:nvCxnSpPr>
          <p:cNvPr id="273" name="Google Shape;273;p29"/>
          <p:cNvCxnSpPr/>
          <p:nvPr/>
        </p:nvCxnSpPr>
        <p:spPr>
          <a:xfrm>
            <a:off x="1356850" y="3328421"/>
            <a:ext cx="6612900" cy="0"/>
          </a:xfrm>
          <a:prstGeom prst="straightConnector1">
            <a:avLst/>
          </a:prstGeom>
          <a:noFill/>
          <a:ln cap="flat" cmpd="sng" w="19050">
            <a:solidFill>
              <a:srgbClr val="000A3A"/>
            </a:solidFill>
            <a:prstDash val="solid"/>
            <a:miter lim="800000"/>
            <a:headEnd len="sm" w="sm" type="none"/>
            <a:tailEnd len="med" w="med" type="triangle"/>
          </a:ln>
        </p:spPr>
      </p:cxnSp>
      <p:sp>
        <p:nvSpPr>
          <p:cNvPr id="274" name="Google Shape;274;p29"/>
          <p:cNvSpPr txBox="1"/>
          <p:nvPr/>
        </p:nvSpPr>
        <p:spPr>
          <a:xfrm>
            <a:off x="7733204" y="3398038"/>
            <a:ext cx="732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200">
                <a:solidFill>
                  <a:srgbClr val="000A3A"/>
                </a:solidFill>
                <a:latin typeface="Open Sans"/>
                <a:ea typeface="Open Sans"/>
                <a:cs typeface="Open Sans"/>
                <a:sym typeface="Open Sans"/>
              </a:rPr>
              <a:t>Time </a:t>
            </a:r>
            <a:endParaRPr>
              <a:solidFill>
                <a:srgbClr val="000A3A"/>
              </a:solidFill>
              <a:latin typeface="Open Sans"/>
              <a:ea typeface="Open Sans"/>
              <a:cs typeface="Open Sans"/>
              <a:sym typeface="Open Sans"/>
            </a:endParaRPr>
          </a:p>
        </p:txBody>
      </p:sp>
      <p:cxnSp>
        <p:nvCxnSpPr>
          <p:cNvPr id="275" name="Google Shape;275;p29"/>
          <p:cNvCxnSpPr/>
          <p:nvPr/>
        </p:nvCxnSpPr>
        <p:spPr>
          <a:xfrm>
            <a:off x="1635284" y="31892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76" name="Google Shape;276;p29"/>
          <p:cNvCxnSpPr/>
          <p:nvPr/>
        </p:nvCxnSpPr>
        <p:spPr>
          <a:xfrm>
            <a:off x="2262440" y="31892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77" name="Google Shape;277;p29"/>
          <p:cNvCxnSpPr/>
          <p:nvPr/>
        </p:nvCxnSpPr>
        <p:spPr>
          <a:xfrm>
            <a:off x="2886517" y="31892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78" name="Google Shape;278;p29"/>
          <p:cNvCxnSpPr/>
          <p:nvPr/>
        </p:nvCxnSpPr>
        <p:spPr>
          <a:xfrm>
            <a:off x="3514719" y="31892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79" name="Google Shape;279;p29"/>
          <p:cNvCxnSpPr/>
          <p:nvPr/>
        </p:nvCxnSpPr>
        <p:spPr>
          <a:xfrm>
            <a:off x="4141198" y="3194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80" name="Google Shape;280;p29"/>
          <p:cNvCxnSpPr/>
          <p:nvPr/>
        </p:nvCxnSpPr>
        <p:spPr>
          <a:xfrm>
            <a:off x="4767676" y="31892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81" name="Google Shape;281;p29"/>
          <p:cNvCxnSpPr/>
          <p:nvPr/>
        </p:nvCxnSpPr>
        <p:spPr>
          <a:xfrm>
            <a:off x="5394154" y="31892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82" name="Google Shape;282;p29"/>
          <p:cNvCxnSpPr/>
          <p:nvPr/>
        </p:nvCxnSpPr>
        <p:spPr>
          <a:xfrm>
            <a:off x="6020633" y="31916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83" name="Google Shape;283;p29"/>
          <p:cNvCxnSpPr/>
          <p:nvPr/>
        </p:nvCxnSpPr>
        <p:spPr>
          <a:xfrm>
            <a:off x="6647111" y="31892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284" name="Google Shape;284;p29"/>
          <p:cNvCxnSpPr/>
          <p:nvPr/>
        </p:nvCxnSpPr>
        <p:spPr>
          <a:xfrm>
            <a:off x="7273589" y="3189204"/>
            <a:ext cx="0" cy="278400"/>
          </a:xfrm>
          <a:prstGeom prst="straightConnector1">
            <a:avLst/>
          </a:prstGeom>
          <a:noFill/>
          <a:ln cap="flat" cmpd="sng" w="19050">
            <a:solidFill>
              <a:srgbClr val="000A3A"/>
            </a:solidFill>
            <a:prstDash val="solid"/>
            <a:miter lim="800000"/>
            <a:headEnd len="sm" w="sm" type="none"/>
            <a:tailEnd len="sm" w="sm" type="none"/>
          </a:ln>
        </p:spPr>
      </p:cxnSp>
      <p:sp>
        <p:nvSpPr>
          <p:cNvPr id="285" name="Google Shape;285;p29"/>
          <p:cNvSpPr txBox="1"/>
          <p:nvPr/>
        </p:nvSpPr>
        <p:spPr>
          <a:xfrm rot="-5400000">
            <a:off x="145850" y="2001513"/>
            <a:ext cx="1712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rgbClr val="000A3A"/>
                </a:solidFill>
                <a:latin typeface="Open Sans Light"/>
                <a:ea typeface="Open Sans Light"/>
                <a:cs typeface="Open Sans Light"/>
                <a:sym typeface="Open Sans Light"/>
              </a:rPr>
              <a:t>Monitoring </a:t>
            </a:r>
            <a:r>
              <a:rPr b="1" lang="en-ZA" sz="1800">
                <a:solidFill>
                  <a:srgbClr val="000A3A"/>
                </a:solidFill>
                <a:latin typeface="Open Sans"/>
                <a:ea typeface="Open Sans"/>
                <a:cs typeface="Open Sans"/>
                <a:sym typeface="Open Sans"/>
              </a:rPr>
              <a:t>period</a:t>
            </a:r>
            <a:endParaRPr b="1">
              <a:solidFill>
                <a:srgbClr val="000A3A"/>
              </a:solidFill>
              <a:latin typeface="Open Sans"/>
              <a:ea typeface="Open Sans"/>
              <a:cs typeface="Open Sans"/>
              <a:sym typeface="Open Sans"/>
            </a:endParaRPr>
          </a:p>
        </p:txBody>
      </p:sp>
      <p:sp>
        <p:nvSpPr>
          <p:cNvPr id="286" name="Google Shape;286;p29"/>
          <p:cNvSpPr txBox="1"/>
          <p:nvPr/>
        </p:nvSpPr>
        <p:spPr>
          <a:xfrm>
            <a:off x="1690976" y="2711888"/>
            <a:ext cx="11955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ZA" sz="800">
                <a:solidFill>
                  <a:srgbClr val="625852"/>
                </a:solidFill>
                <a:latin typeface="Open Sans"/>
                <a:ea typeface="Open Sans"/>
                <a:cs typeface="Open Sans"/>
                <a:sym typeface="Open Sans"/>
              </a:rPr>
              <a:t>Pre-monitoring of relevant activities</a:t>
            </a:r>
            <a:endParaRPr i="1" sz="800">
              <a:latin typeface="Open Sans"/>
              <a:ea typeface="Open Sans"/>
              <a:cs typeface="Open Sans"/>
              <a:sym typeface="Open Sans"/>
            </a:endParaRPr>
          </a:p>
        </p:txBody>
      </p:sp>
      <p:sp>
        <p:nvSpPr>
          <p:cNvPr id="287" name="Google Shape;287;p29"/>
          <p:cNvSpPr txBox="1"/>
          <p:nvPr/>
        </p:nvSpPr>
        <p:spPr>
          <a:xfrm>
            <a:off x="5394150" y="2711900"/>
            <a:ext cx="10944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ZA" sz="800">
                <a:solidFill>
                  <a:srgbClr val="625852"/>
                </a:solidFill>
                <a:latin typeface="Open Sans"/>
                <a:ea typeface="Open Sans"/>
                <a:cs typeface="Open Sans"/>
                <a:sym typeface="Open Sans"/>
              </a:rPr>
              <a:t>Post-monitoring of relevant activities</a:t>
            </a:r>
            <a:endParaRPr i="1" sz="800">
              <a:latin typeface="Open Sans"/>
              <a:ea typeface="Open Sans"/>
              <a:cs typeface="Open Sans"/>
              <a:sym typeface="Open Sans"/>
            </a:endParaRPr>
          </a:p>
        </p:txBody>
      </p:sp>
      <p:cxnSp>
        <p:nvCxnSpPr>
          <p:cNvPr id="288" name="Google Shape;288;p29"/>
          <p:cNvCxnSpPr/>
          <p:nvPr/>
        </p:nvCxnSpPr>
        <p:spPr>
          <a:xfrm rot="10800000">
            <a:off x="1670100" y="1758588"/>
            <a:ext cx="3347100" cy="15300"/>
          </a:xfrm>
          <a:prstGeom prst="straightConnector1">
            <a:avLst/>
          </a:prstGeom>
          <a:noFill/>
          <a:ln cap="flat" cmpd="sng" w="9525">
            <a:solidFill>
              <a:srgbClr val="FF8E00"/>
            </a:solidFill>
            <a:prstDash val="solid"/>
            <a:round/>
            <a:headEnd len="sm" w="sm" type="stealth"/>
            <a:tailEnd len="med" w="med" type="stealth"/>
          </a:ln>
        </p:spPr>
      </p:cxnSp>
      <p:sp>
        <p:nvSpPr>
          <p:cNvPr id="289" name="Google Shape;289;p29"/>
          <p:cNvSpPr txBox="1"/>
          <p:nvPr/>
        </p:nvSpPr>
        <p:spPr>
          <a:xfrm>
            <a:off x="1713387" y="1721638"/>
            <a:ext cx="33039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a:solidFill>
                  <a:srgbClr val="FF8E00"/>
                </a:solidFill>
                <a:latin typeface="Open Sans"/>
                <a:ea typeface="Open Sans"/>
                <a:cs typeface="Open Sans"/>
                <a:sym typeface="Open Sans"/>
              </a:rPr>
              <a:t>Monitoring period</a:t>
            </a:r>
            <a:endParaRPr>
              <a:solidFill>
                <a:srgbClr val="FF8E00"/>
              </a:solidFill>
              <a:latin typeface="Open Sans"/>
              <a:ea typeface="Open Sans"/>
              <a:cs typeface="Open Sans"/>
              <a:sym typeface="Open Sans"/>
            </a:endParaRPr>
          </a:p>
        </p:txBody>
      </p:sp>
      <p:sp>
        <p:nvSpPr>
          <p:cNvPr id="290" name="Google Shape;290;p29"/>
          <p:cNvSpPr txBox="1"/>
          <p:nvPr/>
        </p:nvSpPr>
        <p:spPr>
          <a:xfrm>
            <a:off x="2886525" y="2358963"/>
            <a:ext cx="24054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200">
                <a:solidFill>
                  <a:srgbClr val="FFC465"/>
                </a:solidFill>
                <a:latin typeface="Open Sans"/>
                <a:ea typeface="Open Sans"/>
                <a:cs typeface="Open Sans"/>
                <a:sym typeface="Open Sans"/>
              </a:rPr>
              <a:t>Policy implementation period</a:t>
            </a:r>
            <a:endParaRPr sz="1200">
              <a:solidFill>
                <a:srgbClr val="FFC465"/>
              </a:solidFill>
              <a:latin typeface="Open Sans"/>
              <a:ea typeface="Open Sans"/>
              <a:cs typeface="Open Sans"/>
              <a:sym typeface="Open Sans"/>
            </a:endParaRPr>
          </a:p>
        </p:txBody>
      </p:sp>
      <p:cxnSp>
        <p:nvCxnSpPr>
          <p:cNvPr id="291" name="Google Shape;291;p29"/>
          <p:cNvCxnSpPr/>
          <p:nvPr/>
        </p:nvCxnSpPr>
        <p:spPr>
          <a:xfrm>
            <a:off x="2886525" y="2375888"/>
            <a:ext cx="2405400" cy="0"/>
          </a:xfrm>
          <a:prstGeom prst="straightConnector1">
            <a:avLst/>
          </a:prstGeom>
          <a:noFill/>
          <a:ln cap="flat" cmpd="sng" w="9525">
            <a:solidFill>
              <a:srgbClr val="FFC465"/>
            </a:solidFill>
            <a:prstDash val="solid"/>
            <a:round/>
            <a:headEnd len="med" w="med" type="triangle"/>
            <a:tailEnd len="med" w="med" type="triangle"/>
          </a:ln>
        </p:spPr>
      </p:cxnSp>
      <p:sp>
        <p:nvSpPr>
          <p:cNvPr id="292" name="Google Shape;292;p29"/>
          <p:cNvSpPr txBox="1"/>
          <p:nvPr/>
        </p:nvSpPr>
        <p:spPr>
          <a:xfrm>
            <a:off x="1635275" y="2356563"/>
            <a:ext cx="11955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200">
                <a:solidFill>
                  <a:srgbClr val="FFC465"/>
                </a:solidFill>
                <a:latin typeface="Open Sans"/>
                <a:ea typeface="Open Sans"/>
                <a:cs typeface="Open Sans"/>
                <a:sym typeface="Open Sans"/>
              </a:rPr>
              <a:t>If possible</a:t>
            </a:r>
            <a:endParaRPr sz="1200">
              <a:solidFill>
                <a:srgbClr val="FFC465"/>
              </a:solidFill>
              <a:latin typeface="Open Sans"/>
              <a:ea typeface="Open Sans"/>
              <a:cs typeface="Open Sans"/>
              <a:sym typeface="Open Sans"/>
            </a:endParaRPr>
          </a:p>
        </p:txBody>
      </p:sp>
      <p:cxnSp>
        <p:nvCxnSpPr>
          <p:cNvPr id="293" name="Google Shape;293;p29"/>
          <p:cNvCxnSpPr/>
          <p:nvPr/>
        </p:nvCxnSpPr>
        <p:spPr>
          <a:xfrm>
            <a:off x="1664700" y="2375888"/>
            <a:ext cx="1195500" cy="0"/>
          </a:xfrm>
          <a:prstGeom prst="straightConnector1">
            <a:avLst/>
          </a:prstGeom>
          <a:noFill/>
          <a:ln cap="flat" cmpd="sng" w="9525">
            <a:solidFill>
              <a:srgbClr val="FFC465"/>
            </a:solidFill>
            <a:prstDash val="solid"/>
            <a:round/>
            <a:headEnd len="med" w="med" type="triangle"/>
            <a:tailEnd len="med" w="med" type="triangle"/>
          </a:ln>
        </p:spPr>
      </p:cxnSp>
      <p:sp>
        <p:nvSpPr>
          <p:cNvPr id="294" name="Google Shape;294;p29"/>
          <p:cNvSpPr txBox="1"/>
          <p:nvPr/>
        </p:nvSpPr>
        <p:spPr>
          <a:xfrm>
            <a:off x="5292875" y="2356563"/>
            <a:ext cx="11955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200">
                <a:solidFill>
                  <a:srgbClr val="FFC465"/>
                </a:solidFill>
                <a:latin typeface="Open Sans"/>
                <a:ea typeface="Open Sans"/>
                <a:cs typeface="Open Sans"/>
                <a:sym typeface="Open Sans"/>
              </a:rPr>
              <a:t>If possible</a:t>
            </a:r>
            <a:endParaRPr sz="1200">
              <a:solidFill>
                <a:srgbClr val="FFC465"/>
              </a:solidFill>
              <a:latin typeface="Open Sans"/>
              <a:ea typeface="Open Sans"/>
              <a:cs typeface="Open Sans"/>
              <a:sym typeface="Open Sans"/>
            </a:endParaRPr>
          </a:p>
        </p:txBody>
      </p:sp>
      <p:cxnSp>
        <p:nvCxnSpPr>
          <p:cNvPr id="295" name="Google Shape;295;p29"/>
          <p:cNvCxnSpPr/>
          <p:nvPr/>
        </p:nvCxnSpPr>
        <p:spPr>
          <a:xfrm>
            <a:off x="5322300" y="2375888"/>
            <a:ext cx="1195500" cy="0"/>
          </a:xfrm>
          <a:prstGeom prst="straightConnector1">
            <a:avLst/>
          </a:prstGeom>
          <a:noFill/>
          <a:ln cap="flat" cmpd="sng" w="9525">
            <a:solidFill>
              <a:srgbClr val="FFC465"/>
            </a:solidFill>
            <a:prstDash val="solid"/>
            <a:round/>
            <a:headEnd len="med" w="med" type="triangl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10.2.2 Institutional arrangements</a:t>
            </a:r>
            <a:endParaRPr/>
          </a:p>
        </p:txBody>
      </p:sp>
      <p:sp>
        <p:nvSpPr>
          <p:cNvPr id="302" name="Google Shape;302;p30"/>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303" name="Google Shape;303;p30">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304" name="Google Shape;304;p30"/>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305" name="Google Shape;305;p30">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pic>
        <p:nvPicPr>
          <p:cNvPr id="306" name="Google Shape;306;p30"/>
          <p:cNvPicPr preferRelativeResize="0"/>
          <p:nvPr/>
        </p:nvPicPr>
        <p:blipFill rotWithShape="1">
          <a:blip r:embed="rId5">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307" name="Google Shape;307;p30"/>
          <p:cNvSpPr txBox="1"/>
          <p:nvPr/>
        </p:nvSpPr>
        <p:spPr>
          <a:xfrm>
            <a:off x="1272899" y="4415750"/>
            <a:ext cx="30945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Create a plan for monitoring key performance indicators and parameters.</a:t>
            </a:r>
            <a:endParaRPr i="1" sz="1000">
              <a:solidFill>
                <a:srgbClr val="09294E"/>
              </a:solidFill>
              <a:latin typeface="Open Sans"/>
              <a:ea typeface="Open Sans"/>
              <a:cs typeface="Open Sans"/>
              <a:sym typeface="Open Sans"/>
            </a:endParaRPr>
          </a:p>
        </p:txBody>
      </p:sp>
      <p:cxnSp>
        <p:nvCxnSpPr>
          <p:cNvPr id="308" name="Google Shape;308;p30"/>
          <p:cNvCxnSpPr>
            <a:stCxn id="306" idx="6"/>
            <a:endCxn id="307" idx="1"/>
          </p:cNvCxnSpPr>
          <p:nvPr/>
        </p:nvCxnSpPr>
        <p:spPr>
          <a:xfrm flipH="1" rot="10800000">
            <a:off x="871800" y="4604000"/>
            <a:ext cx="401100" cy="122100"/>
          </a:xfrm>
          <a:prstGeom prst="straightConnector1">
            <a:avLst/>
          </a:prstGeom>
          <a:noFill/>
          <a:ln cap="flat" cmpd="sng" w="9525">
            <a:solidFill>
              <a:srgbClr val="9D97F0"/>
            </a:solidFill>
            <a:prstDash val="solid"/>
            <a:round/>
            <a:headEnd len="sm" w="sm" type="none"/>
            <a:tailEnd len="med" w="med" type="oval"/>
          </a:ln>
        </p:spPr>
      </p:cxnSp>
      <p:sp>
        <p:nvSpPr>
          <p:cNvPr id="309" name="Google Shape;309;p30"/>
          <p:cNvSpPr/>
          <p:nvPr/>
        </p:nvSpPr>
        <p:spPr>
          <a:xfrm>
            <a:off x="2578900" y="1259100"/>
            <a:ext cx="5727900" cy="2625300"/>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l">
              <a:lnSpc>
                <a:spcPct val="113000"/>
              </a:lnSpc>
              <a:spcBef>
                <a:spcPts val="400"/>
              </a:spcBef>
              <a:spcAft>
                <a:spcPts val="0"/>
              </a:spcAft>
              <a:buNone/>
            </a:pPr>
            <a:r>
              <a:rPr b="1" lang="en-ZA">
                <a:solidFill>
                  <a:srgbClr val="000A3A"/>
                </a:solidFill>
                <a:latin typeface="Open Sans"/>
                <a:ea typeface="Open Sans"/>
                <a:cs typeface="Open Sans"/>
                <a:sym typeface="Open Sans"/>
              </a:rPr>
              <a:t>Institutional arrangements for coordinating monitoring</a:t>
            </a:r>
            <a:endParaRPr b="1">
              <a:solidFill>
                <a:srgbClr val="000A3A"/>
              </a:solidFill>
              <a:latin typeface="Open Sans"/>
              <a:ea typeface="Open Sans"/>
              <a:cs typeface="Open Sans"/>
              <a:sym typeface="Open Sans"/>
            </a:endParaRPr>
          </a:p>
          <a:p>
            <a:pPr indent="-317500" lvl="0" marL="457200" marR="0" rtl="0" algn="l">
              <a:lnSpc>
                <a:spcPct val="113000"/>
              </a:lnSpc>
              <a:spcBef>
                <a:spcPts val="4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A technical coordinator is often assigned to lead monitoring, reporting and verification (MRV) processes.</a:t>
            </a:r>
            <a:endParaRPr>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A coordinating body may be assigned to oversee the procedures for data collection, management and reporting from various stakeholders.</a:t>
            </a:r>
            <a:endParaRPr>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A National MRV system may already exist and can be expanded to monitor policy impacts..</a:t>
            </a:r>
            <a:endParaRPr>
              <a:solidFill>
                <a:srgbClr val="000A3A"/>
              </a:solidFill>
              <a:latin typeface="Open Sans"/>
              <a:ea typeface="Open Sans"/>
              <a:cs typeface="Open Sans"/>
              <a:sym typeface="Open Sans"/>
            </a:endParaRPr>
          </a:p>
        </p:txBody>
      </p:sp>
      <p:sp>
        <p:nvSpPr>
          <p:cNvPr id="310" name="Google Shape;310;p30"/>
          <p:cNvSpPr/>
          <p:nvPr/>
        </p:nvSpPr>
        <p:spPr>
          <a:xfrm>
            <a:off x="837200" y="1699350"/>
            <a:ext cx="1818600" cy="1744800"/>
          </a:xfrm>
          <a:prstGeom prst="ellipse">
            <a:avLst/>
          </a:prstGeom>
          <a:solidFill>
            <a:srgbClr val="E4DEFF"/>
          </a:solidFill>
          <a:ln cap="flat" cmpd="sng" w="28575">
            <a:solidFill>
              <a:srgbClr val="FF8E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800">
                <a:solidFill>
                  <a:srgbClr val="9D97F0"/>
                </a:solidFill>
                <a:latin typeface="Open Sans"/>
                <a:ea typeface="Open Sans"/>
                <a:cs typeface="Open Sans"/>
                <a:sym typeface="Open Sans"/>
              </a:rPr>
              <a:t>Monitoring Plan</a:t>
            </a:r>
            <a:endParaRPr sz="1800">
              <a:solidFill>
                <a:srgbClr val="9D97F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10.2.3 Considerations for robust monitoring plan</a:t>
            </a:r>
            <a:endParaRPr/>
          </a:p>
        </p:txBody>
      </p:sp>
      <p:sp>
        <p:nvSpPr>
          <p:cNvPr id="317" name="Google Shape;317;p31"/>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318" name="Google Shape;318;p31">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319" name="Google Shape;319;p31"/>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320" name="Google Shape;320;p31">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321" name="Google Shape;321;p31"/>
          <p:cNvGraphicFramePr/>
          <p:nvPr/>
        </p:nvGraphicFramePr>
        <p:xfrm>
          <a:off x="444826" y="1105987"/>
          <a:ext cx="3000000" cy="3000000"/>
        </p:xfrm>
        <a:graphic>
          <a:graphicData uri="http://schemas.openxmlformats.org/drawingml/2006/table">
            <a:tbl>
              <a:tblPr bandRow="1" firstRow="1">
                <a:noFill/>
                <a:tableStyleId>{E45D1FED-FFC2-40A9-B585-779349F334A4}</a:tableStyleId>
              </a:tblPr>
              <a:tblGrid>
                <a:gridCol w="1905750"/>
                <a:gridCol w="6348600"/>
              </a:tblGrid>
              <a:tr h="434525">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Roles and responsibilities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b="0" lang="en-ZA" sz="1000">
                          <a:solidFill>
                            <a:srgbClr val="000000"/>
                          </a:solidFill>
                          <a:latin typeface="Open Sans"/>
                          <a:ea typeface="Open Sans"/>
                          <a:cs typeface="Open Sans"/>
                          <a:sym typeface="Open Sans"/>
                        </a:rPr>
                        <a:t>Identify the entity or person that is responsible for monitoring key performance indicators and parameters, and clarify the roles and responsibilities.</a:t>
                      </a:r>
                      <a:endParaRPr b="0"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a:txBody>
                    <a:bodyPr/>
                    <a:lstStyle/>
                    <a:p>
                      <a:pPr indent="0" lvl="0" marL="0" marR="0" rtl="0" algn="l">
                        <a:spcBef>
                          <a:spcPts val="0"/>
                        </a:spcBef>
                        <a:spcAft>
                          <a:spcPts val="0"/>
                        </a:spcAft>
                        <a:buNone/>
                      </a:pPr>
                      <a:r>
                        <a:rPr b="1" lang="en-ZA" sz="1000">
                          <a:latin typeface="Open Sans"/>
                          <a:ea typeface="Open Sans"/>
                          <a:cs typeface="Open Sans"/>
                          <a:sym typeface="Open Sans"/>
                        </a:rPr>
                        <a:t>Competencies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Include information about any required competencies and any training needed.</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57750">
                <a:tc>
                  <a:txBody>
                    <a:bodyPr/>
                    <a:lstStyle/>
                    <a:p>
                      <a:pPr indent="0" lvl="0" marL="0" marR="0" rtl="0" algn="l">
                        <a:spcBef>
                          <a:spcPts val="0"/>
                        </a:spcBef>
                        <a:spcAft>
                          <a:spcPts val="0"/>
                        </a:spcAft>
                        <a:buNone/>
                      </a:pPr>
                      <a:r>
                        <a:rPr b="1" lang="en-ZA" sz="1000">
                          <a:latin typeface="Open Sans"/>
                          <a:ea typeface="Open Sans"/>
                          <a:cs typeface="Open Sans"/>
                          <a:sym typeface="Open Sans"/>
                        </a:rPr>
                        <a:t>Methods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Explain the methods for generating, storing, collating and reporting data on monitored parameters.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75250">
                <a:tc>
                  <a:txBody>
                    <a:bodyPr/>
                    <a:lstStyle/>
                    <a:p>
                      <a:pPr indent="0" lvl="0" marL="0" marR="0" rtl="0" algn="l">
                        <a:spcBef>
                          <a:spcPts val="0"/>
                        </a:spcBef>
                        <a:spcAft>
                          <a:spcPts val="0"/>
                        </a:spcAft>
                        <a:buNone/>
                      </a:pPr>
                      <a:r>
                        <a:rPr b="1" lang="en-ZA" sz="1000">
                          <a:latin typeface="Open Sans"/>
                          <a:ea typeface="Open Sans"/>
                          <a:cs typeface="Open Sans"/>
                          <a:sym typeface="Open Sans"/>
                        </a:rPr>
                        <a:t>Collecting and managing data</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Identify the databases, tools or software systems that are used for collecting and managing data and information.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98475">
                <a:tc>
                  <a:txBody>
                    <a:bodyPr/>
                    <a:lstStyle/>
                    <a:p>
                      <a:pPr indent="0" lvl="0" marL="0" marR="0" rtl="0" algn="l">
                        <a:spcBef>
                          <a:spcPts val="0"/>
                        </a:spcBef>
                        <a:spcAft>
                          <a:spcPts val="0"/>
                        </a:spcAft>
                        <a:buNone/>
                      </a:pPr>
                      <a:r>
                        <a:rPr b="1" lang="en-ZA" sz="1000">
                          <a:latin typeface="Open Sans"/>
                          <a:ea typeface="Open Sans"/>
                          <a:cs typeface="Open Sans"/>
                          <a:sym typeface="Open Sans"/>
                        </a:rPr>
                        <a:t>Quality assurance and quality control (QA/QC)</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Define the methods for QA/QC to ensure the quality of data enhance the confidence of the assessment results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98500">
                <a:tc>
                  <a:txBody>
                    <a:bodyPr/>
                    <a:lstStyle/>
                    <a:p>
                      <a:pPr indent="0" lvl="0" marL="0" marR="0" rtl="0" algn="l">
                        <a:spcBef>
                          <a:spcPts val="0"/>
                        </a:spcBef>
                        <a:spcAft>
                          <a:spcPts val="0"/>
                        </a:spcAft>
                        <a:buNone/>
                      </a:pPr>
                      <a:r>
                        <a:rPr b="1" lang="en-ZA" sz="1000">
                          <a:latin typeface="Open Sans"/>
                          <a:ea typeface="Open Sans"/>
                          <a:cs typeface="Open Sans"/>
                          <a:sym typeface="Open Sans"/>
                        </a:rPr>
                        <a:t>Record keeping</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Define procedures for clearly documenting the procedures and approaches for data collection as well as the data and information collected</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505975">
                <a:tc>
                  <a:txBody>
                    <a:bodyPr/>
                    <a:lstStyle/>
                    <a:p>
                      <a:pPr indent="0" lvl="0" marL="0" marR="0" rtl="0" algn="l">
                        <a:spcBef>
                          <a:spcPts val="0"/>
                        </a:spcBef>
                        <a:spcAft>
                          <a:spcPts val="0"/>
                        </a:spcAft>
                        <a:buNone/>
                      </a:pPr>
                      <a:r>
                        <a:rPr b="1" lang="en-ZA" sz="1000">
                          <a:latin typeface="Open Sans"/>
                          <a:ea typeface="Open Sans"/>
                          <a:cs typeface="Open Sans"/>
                          <a:sym typeface="Open Sans"/>
                        </a:rPr>
                        <a:t>Continual improvement</a:t>
                      </a:r>
                      <a:endParaRPr b="1" sz="1000">
                        <a:solidFill>
                          <a:srgbClr val="000000"/>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Include a process for improving the methods for collecting data, taking measurements, running surveys, monitoring impacts, and modelling or analysing data</a:t>
                      </a:r>
                      <a:endParaRPr sz="1000">
                        <a:solidFill>
                          <a:srgbClr val="000000"/>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37100">
                <a:tc>
                  <a:txBody>
                    <a:bodyPr/>
                    <a:lstStyle/>
                    <a:p>
                      <a:pPr indent="0" lvl="0" marL="0" marR="0" rtl="0" algn="l">
                        <a:spcBef>
                          <a:spcPts val="0"/>
                        </a:spcBef>
                        <a:spcAft>
                          <a:spcPts val="0"/>
                        </a:spcAft>
                        <a:buNone/>
                      </a:pPr>
                      <a:r>
                        <a:rPr b="1" lang="en-ZA" sz="1000">
                          <a:latin typeface="Open Sans"/>
                          <a:ea typeface="Open Sans"/>
                          <a:cs typeface="Open Sans"/>
                          <a:sym typeface="Open Sans"/>
                        </a:rPr>
                        <a:t>Financial resources</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Identify the cost of monitoring and sources of funds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10.3 Monitor indicators and parameters over time</a:t>
            </a:r>
            <a:endParaRPr/>
          </a:p>
        </p:txBody>
      </p:sp>
      <p:sp>
        <p:nvSpPr>
          <p:cNvPr id="328" name="Google Shape;328;p32"/>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329" name="Google Shape;329;p32">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330" name="Google Shape;330;p32"/>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331" name="Google Shape;331;p32">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cxnSp>
        <p:nvCxnSpPr>
          <p:cNvPr id="332" name="Google Shape;332;p32"/>
          <p:cNvCxnSpPr/>
          <p:nvPr/>
        </p:nvCxnSpPr>
        <p:spPr>
          <a:xfrm>
            <a:off x="1280650" y="2490221"/>
            <a:ext cx="6612900" cy="0"/>
          </a:xfrm>
          <a:prstGeom prst="straightConnector1">
            <a:avLst/>
          </a:prstGeom>
          <a:noFill/>
          <a:ln cap="flat" cmpd="sng" w="19050">
            <a:solidFill>
              <a:srgbClr val="000A3A"/>
            </a:solidFill>
            <a:prstDash val="solid"/>
            <a:miter lim="800000"/>
            <a:headEnd len="sm" w="sm" type="oval"/>
            <a:tailEnd len="med" w="med" type="triangle"/>
          </a:ln>
        </p:spPr>
      </p:cxnSp>
      <p:sp>
        <p:nvSpPr>
          <p:cNvPr id="333" name="Google Shape;333;p32"/>
          <p:cNvSpPr txBox="1"/>
          <p:nvPr/>
        </p:nvSpPr>
        <p:spPr>
          <a:xfrm>
            <a:off x="8038004" y="2331238"/>
            <a:ext cx="732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200">
                <a:solidFill>
                  <a:srgbClr val="000A3A"/>
                </a:solidFill>
                <a:latin typeface="Open Sans"/>
                <a:ea typeface="Open Sans"/>
                <a:cs typeface="Open Sans"/>
                <a:sym typeface="Open Sans"/>
              </a:rPr>
              <a:t>Time </a:t>
            </a:r>
            <a:endParaRPr>
              <a:solidFill>
                <a:srgbClr val="000A3A"/>
              </a:solidFill>
              <a:latin typeface="Open Sans"/>
              <a:ea typeface="Open Sans"/>
              <a:cs typeface="Open Sans"/>
              <a:sym typeface="Open Sans"/>
            </a:endParaRPr>
          </a:p>
        </p:txBody>
      </p:sp>
      <p:cxnSp>
        <p:nvCxnSpPr>
          <p:cNvPr id="334" name="Google Shape;334;p32"/>
          <p:cNvCxnSpPr/>
          <p:nvPr/>
        </p:nvCxnSpPr>
        <p:spPr>
          <a:xfrm>
            <a:off x="1559084"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35" name="Google Shape;335;p32"/>
          <p:cNvCxnSpPr/>
          <p:nvPr/>
        </p:nvCxnSpPr>
        <p:spPr>
          <a:xfrm>
            <a:off x="2186240"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36" name="Google Shape;336;p32"/>
          <p:cNvCxnSpPr/>
          <p:nvPr/>
        </p:nvCxnSpPr>
        <p:spPr>
          <a:xfrm>
            <a:off x="2810317"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37" name="Google Shape;337;p32"/>
          <p:cNvCxnSpPr/>
          <p:nvPr/>
        </p:nvCxnSpPr>
        <p:spPr>
          <a:xfrm>
            <a:off x="3438519"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38" name="Google Shape;338;p32"/>
          <p:cNvCxnSpPr/>
          <p:nvPr/>
        </p:nvCxnSpPr>
        <p:spPr>
          <a:xfrm>
            <a:off x="4064998" y="23558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39" name="Google Shape;339;p32"/>
          <p:cNvCxnSpPr/>
          <p:nvPr/>
        </p:nvCxnSpPr>
        <p:spPr>
          <a:xfrm>
            <a:off x="4691476"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40" name="Google Shape;340;p32"/>
          <p:cNvCxnSpPr/>
          <p:nvPr/>
        </p:nvCxnSpPr>
        <p:spPr>
          <a:xfrm>
            <a:off x="5317954"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41" name="Google Shape;341;p32"/>
          <p:cNvCxnSpPr/>
          <p:nvPr/>
        </p:nvCxnSpPr>
        <p:spPr>
          <a:xfrm>
            <a:off x="5944433" y="23534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42" name="Google Shape;342;p32"/>
          <p:cNvCxnSpPr/>
          <p:nvPr/>
        </p:nvCxnSpPr>
        <p:spPr>
          <a:xfrm>
            <a:off x="6570911"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43" name="Google Shape;343;p32"/>
          <p:cNvCxnSpPr/>
          <p:nvPr/>
        </p:nvCxnSpPr>
        <p:spPr>
          <a:xfrm>
            <a:off x="7197389" y="2351004"/>
            <a:ext cx="0" cy="278400"/>
          </a:xfrm>
          <a:prstGeom prst="straightConnector1">
            <a:avLst/>
          </a:prstGeom>
          <a:noFill/>
          <a:ln cap="flat" cmpd="sng" w="19050">
            <a:solidFill>
              <a:srgbClr val="000A3A"/>
            </a:solidFill>
            <a:prstDash val="solid"/>
            <a:miter lim="800000"/>
            <a:headEnd len="sm" w="sm" type="none"/>
            <a:tailEnd len="sm" w="sm" type="none"/>
          </a:ln>
        </p:spPr>
      </p:cxnSp>
      <p:cxnSp>
        <p:nvCxnSpPr>
          <p:cNvPr id="344" name="Google Shape;344;p32"/>
          <p:cNvCxnSpPr/>
          <p:nvPr/>
        </p:nvCxnSpPr>
        <p:spPr>
          <a:xfrm rot="10800000">
            <a:off x="1593900" y="1682388"/>
            <a:ext cx="3347100" cy="15300"/>
          </a:xfrm>
          <a:prstGeom prst="straightConnector1">
            <a:avLst/>
          </a:prstGeom>
          <a:noFill/>
          <a:ln cap="flat" cmpd="sng" w="9525">
            <a:solidFill>
              <a:srgbClr val="FF8E00"/>
            </a:solidFill>
            <a:prstDash val="solid"/>
            <a:round/>
            <a:headEnd len="sm" w="sm" type="stealth"/>
            <a:tailEnd len="med" w="med" type="stealth"/>
          </a:ln>
        </p:spPr>
      </p:cxnSp>
      <p:sp>
        <p:nvSpPr>
          <p:cNvPr id="345" name="Google Shape;345;p32"/>
          <p:cNvSpPr txBox="1"/>
          <p:nvPr/>
        </p:nvSpPr>
        <p:spPr>
          <a:xfrm>
            <a:off x="1637187" y="1645438"/>
            <a:ext cx="33039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a:solidFill>
                  <a:srgbClr val="FF8E00"/>
                </a:solidFill>
                <a:latin typeface="Open Sans"/>
                <a:ea typeface="Open Sans"/>
                <a:cs typeface="Open Sans"/>
                <a:sym typeface="Open Sans"/>
              </a:rPr>
              <a:t>Monitoring period</a:t>
            </a:r>
            <a:endParaRPr>
              <a:solidFill>
                <a:srgbClr val="FF8E00"/>
              </a:solidFill>
              <a:latin typeface="Open Sans"/>
              <a:ea typeface="Open Sans"/>
              <a:cs typeface="Open Sans"/>
              <a:sym typeface="Open Sans"/>
            </a:endParaRPr>
          </a:p>
        </p:txBody>
      </p:sp>
      <p:sp>
        <p:nvSpPr>
          <p:cNvPr id="346" name="Google Shape;346;p32"/>
          <p:cNvSpPr txBox="1"/>
          <p:nvPr/>
        </p:nvSpPr>
        <p:spPr>
          <a:xfrm rot="-5400000">
            <a:off x="-6550" y="1620513"/>
            <a:ext cx="1712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rgbClr val="000A3A"/>
                </a:solidFill>
                <a:latin typeface="Open Sans Light"/>
                <a:ea typeface="Open Sans Light"/>
                <a:cs typeface="Open Sans Light"/>
                <a:sym typeface="Open Sans Light"/>
              </a:rPr>
              <a:t>Monitoring </a:t>
            </a:r>
            <a:r>
              <a:rPr b="1" lang="en-ZA" sz="1800">
                <a:solidFill>
                  <a:srgbClr val="000A3A"/>
                </a:solidFill>
                <a:latin typeface="Open Sans"/>
                <a:ea typeface="Open Sans"/>
                <a:cs typeface="Open Sans"/>
                <a:sym typeface="Open Sans"/>
              </a:rPr>
              <a:t>period</a:t>
            </a:r>
            <a:endParaRPr b="1">
              <a:solidFill>
                <a:srgbClr val="000A3A"/>
              </a:solidFill>
              <a:latin typeface="Open Sans"/>
              <a:ea typeface="Open Sans"/>
              <a:cs typeface="Open Sans"/>
              <a:sym typeface="Open Sans"/>
            </a:endParaRPr>
          </a:p>
        </p:txBody>
      </p:sp>
      <p:sp>
        <p:nvSpPr>
          <p:cNvPr id="347" name="Google Shape;347;p32"/>
          <p:cNvSpPr txBox="1"/>
          <p:nvPr/>
        </p:nvSpPr>
        <p:spPr>
          <a:xfrm rot="-5400000">
            <a:off x="-6550" y="3144513"/>
            <a:ext cx="1712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rgbClr val="000A3A"/>
                </a:solidFill>
                <a:latin typeface="Open Sans Light"/>
                <a:ea typeface="Open Sans Light"/>
                <a:cs typeface="Open Sans Light"/>
                <a:sym typeface="Open Sans Light"/>
              </a:rPr>
              <a:t>Monitoring </a:t>
            </a:r>
            <a:r>
              <a:rPr b="1" lang="en-ZA" sz="1800">
                <a:solidFill>
                  <a:srgbClr val="000A3A"/>
                </a:solidFill>
                <a:latin typeface="Open Sans"/>
                <a:ea typeface="Open Sans"/>
                <a:cs typeface="Open Sans"/>
                <a:sym typeface="Open Sans"/>
              </a:rPr>
              <a:t>frequency</a:t>
            </a:r>
            <a:endParaRPr b="1">
              <a:solidFill>
                <a:srgbClr val="000A3A"/>
              </a:solidFill>
              <a:latin typeface="Open Sans"/>
              <a:ea typeface="Open Sans"/>
              <a:cs typeface="Open Sans"/>
              <a:sym typeface="Open Sans"/>
            </a:endParaRPr>
          </a:p>
        </p:txBody>
      </p:sp>
      <p:grpSp>
        <p:nvGrpSpPr>
          <p:cNvPr id="348" name="Google Shape;348;p32"/>
          <p:cNvGrpSpPr/>
          <p:nvPr/>
        </p:nvGrpSpPr>
        <p:grpSpPr>
          <a:xfrm>
            <a:off x="1634077" y="3658146"/>
            <a:ext cx="3869636" cy="360153"/>
            <a:chOff x="1312917" y="4118406"/>
            <a:chExt cx="4190185" cy="377361"/>
          </a:xfrm>
        </p:grpSpPr>
        <p:sp>
          <p:nvSpPr>
            <p:cNvPr id="349" name="Google Shape;349;p32"/>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0" name="Google Shape;350;p32"/>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1" name="Google Shape;351;p32"/>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2" name="Google Shape;352;p32"/>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3" name="Google Shape;353;p32"/>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4" name="Google Shape;354;p32"/>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5" name="Google Shape;355;p32"/>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56" name="Google Shape;356;p32"/>
          <p:cNvGrpSpPr/>
          <p:nvPr/>
        </p:nvGrpSpPr>
        <p:grpSpPr>
          <a:xfrm>
            <a:off x="1493337" y="3658146"/>
            <a:ext cx="3869636" cy="360153"/>
            <a:chOff x="1312917" y="4118406"/>
            <a:chExt cx="4190185" cy="377361"/>
          </a:xfrm>
        </p:grpSpPr>
        <p:sp>
          <p:nvSpPr>
            <p:cNvPr id="357" name="Google Shape;357;p32"/>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8" name="Google Shape;358;p32"/>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9" name="Google Shape;359;p32"/>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0" name="Google Shape;360;p32"/>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1" name="Google Shape;361;p32"/>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2" name="Google Shape;362;p32"/>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3" name="Google Shape;363;p32"/>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64" name="Google Shape;364;p32"/>
          <p:cNvGrpSpPr/>
          <p:nvPr/>
        </p:nvGrpSpPr>
        <p:grpSpPr>
          <a:xfrm>
            <a:off x="1774818" y="3658146"/>
            <a:ext cx="3869636" cy="360153"/>
            <a:chOff x="1312917" y="4118406"/>
            <a:chExt cx="4190185" cy="377361"/>
          </a:xfrm>
        </p:grpSpPr>
        <p:sp>
          <p:nvSpPr>
            <p:cNvPr id="365" name="Google Shape;365;p32"/>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6" name="Google Shape;366;p32"/>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7" name="Google Shape;367;p32"/>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8" name="Google Shape;368;p32"/>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9" name="Google Shape;369;p32"/>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0" name="Google Shape;370;p32"/>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1" name="Google Shape;371;p32"/>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72" name="Google Shape;372;p32"/>
          <p:cNvGrpSpPr/>
          <p:nvPr/>
        </p:nvGrpSpPr>
        <p:grpSpPr>
          <a:xfrm>
            <a:off x="1493337" y="3003615"/>
            <a:ext cx="6966644" cy="1016635"/>
            <a:chOff x="1295400" y="4118406"/>
            <a:chExt cx="7543740" cy="1065209"/>
          </a:xfrm>
        </p:grpSpPr>
        <p:sp>
          <p:nvSpPr>
            <p:cNvPr id="373" name="Google Shape;373;p32"/>
            <p:cNvSpPr txBox="1"/>
            <p:nvPr/>
          </p:nvSpPr>
          <p:spPr>
            <a:xfrm>
              <a:off x="6125341" y="4163222"/>
              <a:ext cx="2433300" cy="290400"/>
            </a:xfrm>
            <a:prstGeom prst="rect">
              <a:avLst/>
            </a:prstGeom>
            <a:solidFill>
              <a:srgbClr val="E4DE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200">
                  <a:solidFill>
                    <a:srgbClr val="7E84A1"/>
                  </a:solidFill>
                  <a:latin typeface="Open Sans"/>
                  <a:ea typeface="Open Sans"/>
                  <a:cs typeface="Open Sans"/>
                  <a:sym typeface="Open Sans"/>
                </a:rPr>
                <a:t>Indicator 1: Monitored yearly</a:t>
              </a:r>
              <a:endParaRPr>
                <a:solidFill>
                  <a:srgbClr val="7E84A1"/>
                </a:solidFill>
                <a:latin typeface="Open Sans"/>
                <a:ea typeface="Open Sans"/>
                <a:cs typeface="Open Sans"/>
                <a:sym typeface="Open Sans"/>
              </a:endParaRPr>
            </a:p>
          </p:txBody>
        </p:sp>
        <p:grpSp>
          <p:nvGrpSpPr>
            <p:cNvPr id="374" name="Google Shape;374;p32"/>
            <p:cNvGrpSpPr/>
            <p:nvPr/>
          </p:nvGrpSpPr>
          <p:grpSpPr>
            <a:xfrm>
              <a:off x="1295400" y="4118406"/>
              <a:ext cx="4190185" cy="377361"/>
              <a:chOff x="1312917" y="4118406"/>
              <a:chExt cx="4190185" cy="377361"/>
            </a:xfrm>
          </p:grpSpPr>
          <p:sp>
            <p:nvSpPr>
              <p:cNvPr id="375" name="Google Shape;375;p32"/>
              <p:cNvSpPr/>
              <p:nvPr/>
            </p:nvSpPr>
            <p:spPr>
              <a:xfrm>
                <a:off x="1312917" y="4129167"/>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6" name="Google Shape;376;p32"/>
              <p:cNvSpPr/>
              <p:nvPr/>
            </p:nvSpPr>
            <p:spPr>
              <a:xfrm>
                <a:off x="1997773" y="4119845"/>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7" name="Google Shape;377;p32"/>
              <p:cNvSpPr/>
              <p:nvPr/>
            </p:nvSpPr>
            <p:spPr>
              <a:xfrm>
                <a:off x="2702201" y="412916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8" name="Google Shape;378;p32"/>
              <p:cNvSpPr/>
              <p:nvPr/>
            </p:nvSpPr>
            <p:spPr>
              <a:xfrm>
                <a:off x="3372668" y="4129165"/>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9" name="Google Shape;379;p32"/>
              <p:cNvSpPr/>
              <p:nvPr/>
            </p:nvSpPr>
            <p:spPr>
              <a:xfrm>
                <a:off x="4056117" y="412916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0" name="Google Shape;380;p32"/>
              <p:cNvSpPr/>
              <p:nvPr/>
            </p:nvSpPr>
            <p:spPr>
              <a:xfrm>
                <a:off x="4729784" y="411840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1" name="Google Shape;381;p32"/>
              <p:cNvSpPr/>
              <p:nvPr/>
            </p:nvSpPr>
            <p:spPr>
              <a:xfrm>
                <a:off x="5426902" y="4118406"/>
                <a:ext cx="76200" cy="366600"/>
              </a:xfrm>
              <a:prstGeom prst="ellipse">
                <a:avLst/>
              </a:prstGeom>
              <a:solidFill>
                <a:srgbClr val="9D97F0"/>
              </a:solidFill>
              <a:ln cap="flat" cmpd="sng" w="12700">
                <a:solidFill>
                  <a:srgbClr val="366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382" name="Google Shape;382;p32"/>
            <p:cNvSpPr txBox="1"/>
            <p:nvPr/>
          </p:nvSpPr>
          <p:spPr>
            <a:xfrm>
              <a:off x="6125340" y="4893215"/>
              <a:ext cx="2713800" cy="290400"/>
            </a:xfrm>
            <a:prstGeom prst="rect">
              <a:avLst/>
            </a:prstGeom>
            <a:solidFill>
              <a:srgbClr val="E4DE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200">
                  <a:solidFill>
                    <a:srgbClr val="7E84A1"/>
                  </a:solidFill>
                  <a:latin typeface="Open Sans"/>
                  <a:ea typeface="Open Sans"/>
                  <a:cs typeface="Open Sans"/>
                  <a:sym typeface="Open Sans"/>
                </a:rPr>
                <a:t>Indicator 2: Monitored quarterly</a:t>
              </a:r>
              <a:endParaRPr>
                <a:solidFill>
                  <a:srgbClr val="7E84A1"/>
                </a:solidFill>
                <a:latin typeface="Open Sans"/>
                <a:ea typeface="Open Sans"/>
                <a:cs typeface="Open Sans"/>
                <a:sym typeface="Open Sans"/>
              </a:endParaRPr>
            </a:p>
          </p:txBody>
        </p:sp>
        <p:grpSp>
          <p:nvGrpSpPr>
            <p:cNvPr id="383" name="Google Shape;383;p32"/>
            <p:cNvGrpSpPr/>
            <p:nvPr/>
          </p:nvGrpSpPr>
          <p:grpSpPr>
            <a:xfrm>
              <a:off x="1752600" y="4800600"/>
              <a:ext cx="4190185" cy="377361"/>
              <a:chOff x="1312917" y="4118406"/>
              <a:chExt cx="4190185" cy="377361"/>
            </a:xfrm>
          </p:grpSpPr>
          <p:sp>
            <p:nvSpPr>
              <p:cNvPr id="384" name="Google Shape;384;p32"/>
              <p:cNvSpPr/>
              <p:nvPr/>
            </p:nvSpPr>
            <p:spPr>
              <a:xfrm>
                <a:off x="1312917" y="4129167"/>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5" name="Google Shape;385;p32"/>
              <p:cNvSpPr/>
              <p:nvPr/>
            </p:nvSpPr>
            <p:spPr>
              <a:xfrm>
                <a:off x="1997773" y="411984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6" name="Google Shape;386;p32"/>
              <p:cNvSpPr/>
              <p:nvPr/>
            </p:nvSpPr>
            <p:spPr>
              <a:xfrm>
                <a:off x="2702201"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7" name="Google Shape;387;p32"/>
              <p:cNvSpPr/>
              <p:nvPr/>
            </p:nvSpPr>
            <p:spPr>
              <a:xfrm>
                <a:off x="3372668" y="4129165"/>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8" name="Google Shape;388;p32"/>
              <p:cNvSpPr/>
              <p:nvPr/>
            </p:nvSpPr>
            <p:spPr>
              <a:xfrm>
                <a:off x="4056117" y="412916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9" name="Google Shape;389;p32"/>
              <p:cNvSpPr/>
              <p:nvPr/>
            </p:nvSpPr>
            <p:spPr>
              <a:xfrm>
                <a:off x="4729784"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90" name="Google Shape;390;p32"/>
              <p:cNvSpPr/>
              <p:nvPr/>
            </p:nvSpPr>
            <p:spPr>
              <a:xfrm>
                <a:off x="5426902" y="4118406"/>
                <a:ext cx="76200" cy="366600"/>
              </a:xfrm>
              <a:prstGeom prst="ellipse">
                <a:avLst/>
              </a:prstGeom>
              <a:solidFill>
                <a:srgbClr val="E4DEFF"/>
              </a:solidFill>
              <a:ln cap="flat" cmpd="sng" w="12700">
                <a:solidFill>
                  <a:srgbClr val="092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pic>
        <p:nvPicPr>
          <p:cNvPr id="391" name="Google Shape;391;p32"/>
          <p:cNvPicPr preferRelativeResize="0"/>
          <p:nvPr/>
        </p:nvPicPr>
        <p:blipFill rotWithShape="1">
          <a:blip r:embed="rId5">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392" name="Google Shape;392;p32"/>
          <p:cNvSpPr txBox="1"/>
          <p:nvPr/>
        </p:nvSpPr>
        <p:spPr>
          <a:xfrm>
            <a:off x="1272899" y="4415750"/>
            <a:ext cx="3094500" cy="376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Monitor indicators and parameters over time</a:t>
            </a:r>
            <a:endParaRPr i="1" sz="1000">
              <a:solidFill>
                <a:srgbClr val="09294E"/>
              </a:solidFill>
              <a:latin typeface="Open Sans"/>
              <a:ea typeface="Open Sans"/>
              <a:cs typeface="Open Sans"/>
              <a:sym typeface="Open Sans"/>
            </a:endParaRPr>
          </a:p>
        </p:txBody>
      </p:sp>
      <p:cxnSp>
        <p:nvCxnSpPr>
          <p:cNvPr id="393" name="Google Shape;393;p32"/>
          <p:cNvCxnSpPr>
            <a:stCxn id="391" idx="6"/>
            <a:endCxn id="392" idx="1"/>
          </p:cNvCxnSpPr>
          <p:nvPr/>
        </p:nvCxnSpPr>
        <p:spPr>
          <a:xfrm flipH="1" rot="10800000">
            <a:off x="871800" y="4604000"/>
            <a:ext cx="401100" cy="122100"/>
          </a:xfrm>
          <a:prstGeom prst="straightConnector1">
            <a:avLst/>
          </a:prstGeom>
          <a:noFill/>
          <a:ln cap="flat" cmpd="sng" w="9525">
            <a:solidFill>
              <a:srgbClr val="9D97F0"/>
            </a:solidFill>
            <a:prstDash val="solid"/>
            <a:round/>
            <a:headEnd len="sm" w="sm" type="none"/>
            <a:tailEnd len="med" w="med" type="oval"/>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3"/>
          <p:cNvSpPr txBox="1"/>
          <p:nvPr/>
        </p:nvSpPr>
        <p:spPr>
          <a:xfrm>
            <a:off x="311700" y="1390472"/>
            <a:ext cx="77724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600">
                <a:solidFill>
                  <a:srgbClr val="09294E"/>
                </a:solidFill>
                <a:latin typeface="Open Sans"/>
                <a:ea typeface="Open Sans"/>
                <a:cs typeface="Open Sans"/>
                <a:sym typeface="Open Sans"/>
              </a:rPr>
              <a:t>Reporting the results, methods and assumptions used is important to ensure that the impact assessment is transparent and gives decision makers and stakeholders the information they need to properly interpret the results. </a:t>
            </a:r>
            <a:endParaRPr sz="1600">
              <a:solidFill>
                <a:srgbClr val="09294E"/>
              </a:solidFill>
              <a:latin typeface="Open Sans"/>
              <a:ea typeface="Open Sans"/>
              <a:cs typeface="Open Sans"/>
              <a:sym typeface="Open Sans"/>
            </a:endParaRPr>
          </a:p>
        </p:txBody>
      </p:sp>
      <p:sp>
        <p:nvSpPr>
          <p:cNvPr id="399" name="Google Shape;399;p33"/>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11. Report the results and methodology used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11.1 Recommended information to report (1/8)</a:t>
            </a:r>
            <a:endParaRPr/>
          </a:p>
        </p:txBody>
      </p:sp>
      <p:sp>
        <p:nvSpPr>
          <p:cNvPr id="405" name="Google Shape;405;p34"/>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06" name="Google Shape;406;p34">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07" name="Google Shape;407;p34"/>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08" name="Google Shape;408;p34">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pic>
        <p:nvPicPr>
          <p:cNvPr id="409" name="Google Shape;409;p34"/>
          <p:cNvPicPr preferRelativeResize="0"/>
          <p:nvPr/>
        </p:nvPicPr>
        <p:blipFill rotWithShape="1">
          <a:blip r:embed="rId5">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410" name="Google Shape;410;p34"/>
          <p:cNvSpPr txBox="1"/>
          <p:nvPr/>
        </p:nvSpPr>
        <p:spPr>
          <a:xfrm>
            <a:off x="1272899" y="4537850"/>
            <a:ext cx="30945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Report information about the assessment process and the GHG impacts resulting from the policy.</a:t>
            </a:r>
            <a:endParaRPr i="1" sz="1000">
              <a:solidFill>
                <a:srgbClr val="09294E"/>
              </a:solidFill>
              <a:latin typeface="Open Sans"/>
              <a:ea typeface="Open Sans"/>
              <a:cs typeface="Open Sans"/>
              <a:sym typeface="Open Sans"/>
            </a:endParaRPr>
          </a:p>
        </p:txBody>
      </p:sp>
      <p:cxnSp>
        <p:nvCxnSpPr>
          <p:cNvPr id="411" name="Google Shape;411;p34"/>
          <p:cNvCxnSpPr>
            <a:stCxn id="409" idx="6"/>
            <a:endCxn id="410" idx="1"/>
          </p:cNvCxnSpPr>
          <p:nvPr/>
        </p:nvCxnSpPr>
        <p:spPr>
          <a:xfrm>
            <a:off x="871800" y="4726100"/>
            <a:ext cx="401100" cy="0"/>
          </a:xfrm>
          <a:prstGeom prst="straightConnector1">
            <a:avLst/>
          </a:prstGeom>
          <a:noFill/>
          <a:ln cap="flat" cmpd="sng" w="9525">
            <a:solidFill>
              <a:srgbClr val="9D97F0"/>
            </a:solidFill>
            <a:prstDash val="solid"/>
            <a:round/>
            <a:headEnd len="sm" w="sm" type="none"/>
            <a:tailEnd len="med" w="med" type="oval"/>
          </a:ln>
        </p:spPr>
      </p:cxnSp>
      <p:graphicFrame>
        <p:nvGraphicFramePr>
          <p:cNvPr id="412" name="Google Shape;412;p34"/>
          <p:cNvGraphicFramePr/>
          <p:nvPr/>
        </p:nvGraphicFramePr>
        <p:xfrm>
          <a:off x="490801" y="888287"/>
          <a:ext cx="3000000" cy="3000000"/>
        </p:xfrm>
        <a:graphic>
          <a:graphicData uri="http://schemas.openxmlformats.org/drawingml/2006/table">
            <a:tbl>
              <a:tblPr bandRow="1" firstRow="1">
                <a:noFill/>
                <a:tableStyleId>{E45D1FED-FFC2-40A9-B585-779349F334A4}</a:tableStyleId>
              </a:tblPr>
              <a:tblGrid>
                <a:gridCol w="1345325"/>
                <a:gridCol w="6831625"/>
              </a:tblGrid>
              <a:tr h="434525">
                <a:tc gridSpan="2">
                  <a:txBody>
                    <a:bodyPr/>
                    <a:lstStyle/>
                    <a:p>
                      <a:pPr indent="0" lvl="0" marL="0" rtl="0" algn="l">
                        <a:spcBef>
                          <a:spcPts val="0"/>
                        </a:spcBef>
                        <a:spcAft>
                          <a:spcPts val="0"/>
                        </a:spcAft>
                        <a:buNone/>
                      </a:pPr>
                      <a:r>
                        <a:rPr lang="en-ZA" sz="1000">
                          <a:solidFill>
                            <a:srgbClr val="FAFAFA"/>
                          </a:solidFill>
                          <a:latin typeface="Open Sans"/>
                          <a:ea typeface="Open Sans"/>
                          <a:cs typeface="Open Sans"/>
                          <a:sym typeface="Open Sans"/>
                        </a:rPr>
                        <a:t>RECOMMENDED REPORT OUTLINE</a:t>
                      </a:r>
                      <a:endParaRPr sz="1000">
                        <a:solidFill>
                          <a:srgbClr val="FAFAF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hMerge="1"/>
              </a:tr>
              <a:tr h="296350">
                <a:tc>
                  <a:txBody>
                    <a:bodyPr/>
                    <a:lstStyle/>
                    <a:p>
                      <a:pPr indent="0" lvl="0" marL="0" marR="0" rtl="0" algn="l">
                        <a:spcBef>
                          <a:spcPts val="0"/>
                        </a:spcBef>
                        <a:spcAft>
                          <a:spcPts val="0"/>
                        </a:spcAft>
                        <a:buNone/>
                      </a:pPr>
                      <a:r>
                        <a:rPr b="1" lang="en-ZA" sz="1000">
                          <a:latin typeface="Open Sans"/>
                          <a:ea typeface="Open Sans"/>
                          <a:cs typeface="Open Sans"/>
                          <a:sym typeface="Open Sans"/>
                        </a:rPr>
                        <a:t>Chapter 1</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General information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2</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Objectives of estimating GHG impacts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3</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Steps and assessment principles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4</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Describing the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5</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Identifying impacts: How agriculture policies reduce emissions or enhance removals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6</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Estimating the baseline scenario and emissions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7</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Estimating GHG impacts </a:t>
                      </a:r>
                      <a:r>
                        <a:rPr i="1" lang="en-ZA" sz="1000">
                          <a:latin typeface="Open Sans"/>
                          <a:ea typeface="Open Sans"/>
                          <a:cs typeface="Open Sans"/>
                          <a:sym typeface="Open Sans"/>
                        </a:rPr>
                        <a:t>ex-ante</a:t>
                      </a:r>
                      <a:endParaRPr i="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8</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Estimating GHG impacts </a:t>
                      </a:r>
                      <a:r>
                        <a:rPr i="1" lang="en-ZA" sz="1000">
                          <a:latin typeface="Open Sans"/>
                          <a:ea typeface="Open Sans"/>
                          <a:cs typeface="Open Sans"/>
                          <a:sym typeface="Open Sans"/>
                        </a:rPr>
                        <a:t>ex-post</a:t>
                      </a:r>
                      <a:endParaRPr i="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96350">
                <a:tc>
                  <a:txBody>
                    <a:bodyPr/>
                    <a:lstStyle/>
                    <a:p>
                      <a:pPr indent="0" lvl="0" marL="0" rtl="0" algn="l">
                        <a:spcBef>
                          <a:spcPts val="0"/>
                        </a:spcBef>
                        <a:spcAft>
                          <a:spcPts val="0"/>
                        </a:spcAft>
                        <a:buClr>
                          <a:srgbClr val="000000"/>
                        </a:buClr>
                        <a:buFont typeface="Arial"/>
                        <a:buNone/>
                      </a:pPr>
                      <a:r>
                        <a:rPr b="1" lang="en-ZA" sz="1000">
                          <a:latin typeface="Open Sans"/>
                          <a:ea typeface="Open Sans"/>
                          <a:cs typeface="Open Sans"/>
                          <a:sym typeface="Open Sans"/>
                        </a:rPr>
                        <a:t>Chapter 9</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Monitoring performance over time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gridSpan="2">
                  <a:txBody>
                    <a:bodyPr/>
                    <a:lstStyle/>
                    <a:p>
                      <a:pPr indent="0" lvl="0" marL="0" rtl="0" algn="l">
                        <a:spcBef>
                          <a:spcPts val="0"/>
                        </a:spcBef>
                        <a:spcAft>
                          <a:spcPts val="0"/>
                        </a:spcAft>
                        <a:buNone/>
                      </a:pPr>
                      <a:r>
                        <a:rPr b="1" lang="en-ZA" sz="1000">
                          <a:latin typeface="Open Sans"/>
                          <a:ea typeface="Open Sans"/>
                          <a:cs typeface="Open Sans"/>
                          <a:sym typeface="Open Sans"/>
                        </a:rPr>
                        <a:t>Additional information</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(2/8)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18" name="Google Shape;418;p35"/>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19" name="Google Shape;419;p35">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20" name="Google Shape;420;p35"/>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21" name="Google Shape;421;p35">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422" name="Google Shape;422;p35"/>
          <p:cNvGraphicFramePr/>
          <p:nvPr/>
        </p:nvGraphicFramePr>
        <p:xfrm>
          <a:off x="429451" y="1083700"/>
          <a:ext cx="3000000" cy="3000000"/>
        </p:xfrm>
        <a:graphic>
          <a:graphicData uri="http://schemas.openxmlformats.org/drawingml/2006/table">
            <a:tbl>
              <a:tblPr bandRow="1" firstRow="1">
                <a:noFill/>
                <a:tableStyleId>{E45D1FED-FFC2-40A9-B585-779349F334A4}</a:tableStyleId>
              </a:tblPr>
              <a:tblGrid>
                <a:gridCol w="1406675"/>
                <a:gridCol w="6717175"/>
              </a:tblGrid>
              <a:tr h="434525">
                <a:tc rowSpan="4">
                  <a:txBody>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Chapter 1: </a:t>
                      </a:r>
                      <a:br>
                        <a:rPr b="0" lang="en-ZA">
                          <a:solidFill>
                            <a:srgbClr val="000A3A"/>
                          </a:solidFill>
                          <a:latin typeface="Open Sans"/>
                          <a:ea typeface="Open Sans"/>
                          <a:cs typeface="Open Sans"/>
                          <a:sym typeface="Open Sans"/>
                        </a:rPr>
                      </a:br>
                      <a:r>
                        <a:rPr b="0" lang="en-ZA">
                          <a:solidFill>
                            <a:srgbClr val="000A3A"/>
                          </a:solidFill>
                          <a:latin typeface="Open Sans"/>
                          <a:ea typeface="Open Sans"/>
                          <a:cs typeface="Open Sans"/>
                          <a:sym typeface="Open Sans"/>
                        </a:rPr>
                        <a:t>General </a:t>
                      </a:r>
                      <a:br>
                        <a:rPr b="0" lang="en-ZA">
                          <a:solidFill>
                            <a:srgbClr val="000A3A"/>
                          </a:solidFill>
                          <a:latin typeface="Open Sans"/>
                          <a:ea typeface="Open Sans"/>
                          <a:cs typeface="Open Sans"/>
                          <a:sym typeface="Open Sans"/>
                        </a:rPr>
                      </a:br>
                      <a:r>
                        <a:rPr b="0" lang="en-ZA">
                          <a:solidFill>
                            <a:srgbClr val="000A3A"/>
                          </a:solidFill>
                          <a:latin typeface="Open Sans"/>
                          <a:ea typeface="Open Sans"/>
                          <a:cs typeface="Open Sans"/>
                          <a:sym typeface="Open Sans"/>
                        </a:rPr>
                        <a:t>Information</a:t>
                      </a:r>
                      <a:endParaRPr b="0">
                        <a:solidFill>
                          <a:srgbClr val="000A3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1000">
                          <a:solidFill>
                            <a:srgbClr val="000000"/>
                          </a:solidFill>
                          <a:latin typeface="Open Sans"/>
                          <a:ea typeface="Open Sans"/>
                          <a:cs typeface="Open Sans"/>
                          <a:sym typeface="Open Sans"/>
                        </a:rPr>
                        <a:t>Name of the policy</a:t>
                      </a:r>
                      <a:endParaRPr b="0"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Person/organization that did the assessment</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57750">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Date of the assessment</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75250">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Whether the assessment is an update of a previous assessment and if so, provide links and details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720900">
                <a:tc rowSpan="2">
                  <a:txBody>
                    <a:bodyPr/>
                    <a:lstStyle/>
                    <a:p>
                      <a:pPr indent="0" lvl="0" marL="0" rtl="0" algn="l">
                        <a:spcBef>
                          <a:spcPts val="0"/>
                        </a:spcBef>
                        <a:spcAft>
                          <a:spcPts val="0"/>
                        </a:spcAft>
                        <a:buNone/>
                      </a:pPr>
                      <a:r>
                        <a:rPr b="1" lang="en-ZA">
                          <a:solidFill>
                            <a:srgbClr val="000A3A"/>
                          </a:solidFill>
                          <a:latin typeface="Open Sans"/>
                          <a:ea typeface="Open Sans"/>
                          <a:cs typeface="Open Sans"/>
                          <a:sym typeface="Open Sans"/>
                        </a:rPr>
                        <a:t>Chapter 2: </a:t>
                      </a:r>
                      <a:br>
                        <a:rPr lang="en-ZA">
                          <a:solidFill>
                            <a:srgbClr val="000A3A"/>
                          </a:solidFill>
                          <a:latin typeface="Open Sans"/>
                          <a:ea typeface="Open Sans"/>
                          <a:cs typeface="Open Sans"/>
                          <a:sym typeface="Open Sans"/>
                        </a:rPr>
                      </a:br>
                      <a:r>
                        <a:rPr lang="en-ZA">
                          <a:solidFill>
                            <a:srgbClr val="000A3A"/>
                          </a:solidFill>
                          <a:latin typeface="Open Sans"/>
                          <a:ea typeface="Open Sans"/>
                          <a:cs typeface="Open Sans"/>
                          <a:sym typeface="Open Sans"/>
                        </a:rPr>
                        <a:t>Objectives of </a:t>
                      </a:r>
                      <a:br>
                        <a:rPr lang="en-ZA">
                          <a:solidFill>
                            <a:srgbClr val="000A3A"/>
                          </a:solidFill>
                          <a:latin typeface="Open Sans"/>
                          <a:ea typeface="Open Sans"/>
                          <a:cs typeface="Open Sans"/>
                          <a:sym typeface="Open Sans"/>
                        </a:rPr>
                      </a:br>
                      <a:r>
                        <a:rPr lang="en-ZA">
                          <a:solidFill>
                            <a:srgbClr val="000A3A"/>
                          </a:solidFill>
                          <a:latin typeface="Open Sans"/>
                          <a:ea typeface="Open Sans"/>
                          <a:cs typeface="Open Sans"/>
                          <a:sym typeface="Open Sans"/>
                        </a:rPr>
                        <a:t>Estimating GHG</a:t>
                      </a:r>
                      <a:endParaRPr>
                        <a:solidFill>
                          <a:srgbClr val="000A3A"/>
                        </a:solidFill>
                        <a:latin typeface="Open Sans"/>
                        <a:ea typeface="Open Sans"/>
                        <a:cs typeface="Open Sans"/>
                        <a:sym typeface="Open Sans"/>
                      </a:endParaRPr>
                    </a:p>
                    <a:p>
                      <a:pPr indent="0" lvl="0" marL="0" rtl="0" algn="l">
                        <a:spcBef>
                          <a:spcPts val="0"/>
                        </a:spcBef>
                        <a:spcAft>
                          <a:spcPts val="0"/>
                        </a:spcAft>
                        <a:buNone/>
                      </a:pPr>
                      <a:r>
                        <a:rPr lang="en-ZA">
                          <a:solidFill>
                            <a:srgbClr val="000A3A"/>
                          </a:solidFill>
                          <a:latin typeface="Open Sans"/>
                          <a:ea typeface="Open Sans"/>
                          <a:cs typeface="Open Sans"/>
                          <a:sym typeface="Open Sans"/>
                        </a:rPr>
                        <a:t>impacts</a:t>
                      </a:r>
                      <a:endParaRPr>
                        <a:solidFill>
                          <a:srgbClr val="000A3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Objectives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843750">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Intended audience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(3/8)</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29" name="Google Shape;429;p36"/>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30" name="Google Shape;430;p36">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31" name="Google Shape;431;p36"/>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32" name="Google Shape;432;p36">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433" name="Google Shape;433;p36"/>
          <p:cNvGraphicFramePr/>
          <p:nvPr/>
        </p:nvGraphicFramePr>
        <p:xfrm>
          <a:off x="411126" y="1083700"/>
          <a:ext cx="3000000" cy="3000000"/>
        </p:xfrm>
        <a:graphic>
          <a:graphicData uri="http://schemas.openxmlformats.org/drawingml/2006/table">
            <a:tbl>
              <a:tblPr bandRow="1" firstRow="1">
                <a:noFill/>
                <a:tableStyleId>{E45D1FED-FFC2-40A9-B585-779349F334A4}</a:tableStyleId>
              </a:tblPr>
              <a:tblGrid>
                <a:gridCol w="1396925"/>
                <a:gridCol w="6783625"/>
              </a:tblGrid>
              <a:tr h="434525">
                <a:tc rowSpan="4">
                  <a:txBody>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Chapter 3: </a:t>
                      </a:r>
                      <a:br>
                        <a:rPr b="0" lang="en-ZA">
                          <a:solidFill>
                            <a:srgbClr val="000A3A"/>
                          </a:solidFill>
                          <a:latin typeface="Open Sans"/>
                          <a:ea typeface="Open Sans"/>
                          <a:cs typeface="Open Sans"/>
                          <a:sym typeface="Open Sans"/>
                        </a:rPr>
                      </a:br>
                      <a:r>
                        <a:rPr b="0" lang="en-ZA">
                          <a:solidFill>
                            <a:srgbClr val="000A3A"/>
                          </a:solidFill>
                          <a:latin typeface="Open Sans"/>
                          <a:ea typeface="Open Sans"/>
                          <a:cs typeface="Open Sans"/>
                          <a:sym typeface="Open Sans"/>
                        </a:rPr>
                        <a:t>Steps and </a:t>
                      </a:r>
                      <a:br>
                        <a:rPr b="0" lang="en-ZA">
                          <a:solidFill>
                            <a:srgbClr val="000A3A"/>
                          </a:solidFill>
                          <a:latin typeface="Open Sans"/>
                          <a:ea typeface="Open Sans"/>
                          <a:cs typeface="Open Sans"/>
                          <a:sym typeface="Open Sans"/>
                        </a:rPr>
                      </a:br>
                      <a:r>
                        <a:rPr b="0" lang="en-ZA">
                          <a:solidFill>
                            <a:srgbClr val="000A3A"/>
                          </a:solidFill>
                          <a:latin typeface="Open Sans"/>
                          <a:ea typeface="Open Sans"/>
                          <a:cs typeface="Open Sans"/>
                          <a:sym typeface="Open Sans"/>
                        </a:rPr>
                        <a:t>assessment principles</a:t>
                      </a:r>
                      <a:endParaRPr b="0">
                        <a:solidFill>
                          <a:srgbClr val="000A3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rowSpan="4">
                  <a:txBody>
                    <a:bodyPr/>
                    <a:lstStyle/>
                    <a:p>
                      <a:pPr indent="0" lvl="0" marL="0" rtl="0" algn="l">
                        <a:spcBef>
                          <a:spcPts val="0"/>
                        </a:spcBef>
                        <a:spcAft>
                          <a:spcPts val="0"/>
                        </a:spcAft>
                        <a:buNone/>
                      </a:pPr>
                      <a:r>
                        <a:rPr b="0" lang="en-ZA" sz="1000">
                          <a:solidFill>
                            <a:srgbClr val="000000"/>
                          </a:solidFill>
                          <a:latin typeface="Open Sans"/>
                          <a:ea typeface="Open Sans"/>
                          <a:cs typeface="Open Sans"/>
                          <a:sym typeface="Open Sans"/>
                        </a:rPr>
                        <a:t>Opportunities for stakeholders to participate in the assessment</a:t>
                      </a:r>
                      <a:endParaRPr sz="1000">
                        <a:solidFill>
                          <a:srgbClr val="000A3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vMerge="1"/>
                <a:tc vMerge="1"/>
              </a:tr>
              <a:tr h="357750">
                <a:tc vMerge="1"/>
                <a:tc vMerge="1"/>
              </a:tr>
              <a:tr h="475250">
                <a:tc vMerge="1"/>
                <a:tc vMerge="1"/>
              </a:tr>
              <a:tr h="720900">
                <a:tc rowSpan="2">
                  <a:txBody>
                    <a:bodyPr/>
                    <a:lstStyle/>
                    <a:p>
                      <a:pPr indent="0" lvl="0" marL="0" rtl="0" algn="l">
                        <a:spcBef>
                          <a:spcPts val="0"/>
                        </a:spcBef>
                        <a:spcAft>
                          <a:spcPts val="0"/>
                        </a:spcAft>
                        <a:buNone/>
                      </a:pPr>
                      <a:r>
                        <a:rPr b="1" lang="en-ZA">
                          <a:solidFill>
                            <a:srgbClr val="000A3A"/>
                          </a:solidFill>
                          <a:latin typeface="Open Sans"/>
                          <a:ea typeface="Open Sans"/>
                          <a:cs typeface="Open Sans"/>
                          <a:sym typeface="Open Sans"/>
                        </a:rPr>
                        <a:t>Chapter 4: </a:t>
                      </a:r>
                      <a:br>
                        <a:rPr lang="en-ZA">
                          <a:solidFill>
                            <a:srgbClr val="000A3A"/>
                          </a:solidFill>
                          <a:latin typeface="Open Sans"/>
                          <a:ea typeface="Open Sans"/>
                          <a:cs typeface="Open Sans"/>
                          <a:sym typeface="Open Sans"/>
                        </a:rPr>
                      </a:br>
                      <a:r>
                        <a:rPr lang="en-ZA">
                          <a:solidFill>
                            <a:srgbClr val="000A3A"/>
                          </a:solidFill>
                          <a:latin typeface="Open Sans"/>
                          <a:ea typeface="Open Sans"/>
                          <a:cs typeface="Open Sans"/>
                          <a:sym typeface="Open Sans"/>
                        </a:rPr>
                        <a:t>Describing</a:t>
                      </a:r>
                      <a:br>
                        <a:rPr lang="en-ZA">
                          <a:solidFill>
                            <a:srgbClr val="000A3A"/>
                          </a:solidFill>
                          <a:latin typeface="Open Sans"/>
                          <a:ea typeface="Open Sans"/>
                          <a:cs typeface="Open Sans"/>
                          <a:sym typeface="Open Sans"/>
                        </a:rPr>
                      </a:br>
                      <a:r>
                        <a:rPr lang="en-ZA">
                          <a:solidFill>
                            <a:srgbClr val="000A3A"/>
                          </a:solidFill>
                          <a:latin typeface="Open Sans"/>
                          <a:ea typeface="Open Sans"/>
                          <a:cs typeface="Open Sans"/>
                          <a:sym typeface="Open Sans"/>
                        </a:rPr>
                        <a:t>the policy</a:t>
                      </a:r>
                      <a:endParaRPr>
                        <a:solidFill>
                          <a:srgbClr val="000A3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Whether the assessment applies to an individual policy or a package of policies</a:t>
                      </a:r>
                      <a:endParaRPr sz="1000">
                        <a:latin typeface="Open Sans"/>
                        <a:ea typeface="Open Sans"/>
                        <a:cs typeface="Open Sans"/>
                        <a:sym typeface="Open Sans"/>
                      </a:endParaRPr>
                    </a:p>
                    <a:p>
                      <a:pPr indent="-292100" lvl="0" marL="457200" marR="0" rtl="0" algn="l">
                        <a:spcBef>
                          <a:spcPts val="0"/>
                        </a:spcBef>
                        <a:spcAft>
                          <a:spcPts val="0"/>
                        </a:spcAft>
                        <a:buSzPts val="1000"/>
                        <a:buFont typeface="Open Sans"/>
                        <a:buChar char="●"/>
                      </a:pPr>
                      <a:r>
                        <a:rPr lang="en-ZA" sz="1000">
                          <a:latin typeface="Open Sans"/>
                          <a:ea typeface="Open Sans"/>
                          <a:cs typeface="Open Sans"/>
                          <a:sym typeface="Open Sans"/>
                        </a:rPr>
                        <a:t>If a package, then what policies are included</a:t>
                      </a:r>
                      <a:endParaRPr sz="1000">
                        <a:latin typeface="Open Sans"/>
                        <a:ea typeface="Open Sans"/>
                        <a:cs typeface="Open Sans"/>
                        <a:sym typeface="Open Sans"/>
                      </a:endParaRPr>
                    </a:p>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843750">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Whether the assessment is </a:t>
                      </a:r>
                      <a:r>
                        <a:rPr i="1" lang="en-ZA" sz="1000">
                          <a:latin typeface="Open Sans"/>
                          <a:ea typeface="Open Sans"/>
                          <a:cs typeface="Open Sans"/>
                          <a:sym typeface="Open Sans"/>
                        </a:rPr>
                        <a:t>ex-ante, ex-post </a:t>
                      </a:r>
                      <a:r>
                        <a:rPr lang="en-ZA" sz="1000">
                          <a:latin typeface="Open Sans"/>
                          <a:ea typeface="Open Sans"/>
                          <a:cs typeface="Open Sans"/>
                          <a:sym typeface="Open Sans"/>
                        </a:rPr>
                        <a:t>or a combination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(4/8)</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39" name="Google Shape;439;p37"/>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40" name="Google Shape;440;p37">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41" name="Google Shape;441;p37"/>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42" name="Google Shape;442;p37">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443" name="Google Shape;443;p37"/>
          <p:cNvGraphicFramePr/>
          <p:nvPr/>
        </p:nvGraphicFramePr>
        <p:xfrm>
          <a:off x="421689" y="1222387"/>
          <a:ext cx="3000000" cy="3000000"/>
        </p:xfrm>
        <a:graphic>
          <a:graphicData uri="http://schemas.openxmlformats.org/drawingml/2006/table">
            <a:tbl>
              <a:tblPr bandRow="1" firstRow="1">
                <a:noFill/>
                <a:tableStyleId>{E45D1FED-FFC2-40A9-B585-779349F334A4}</a:tableStyleId>
              </a:tblPr>
              <a:tblGrid>
                <a:gridCol w="1414425"/>
                <a:gridCol w="6809225"/>
              </a:tblGrid>
              <a:tr h="434525">
                <a:tc rowSpan="4">
                  <a:txBody>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ZA">
                          <a:solidFill>
                            <a:srgbClr val="000A3A"/>
                          </a:solidFill>
                          <a:latin typeface="Open Sans"/>
                          <a:ea typeface="Open Sans"/>
                          <a:cs typeface="Open Sans"/>
                          <a:sym typeface="Open Sans"/>
                        </a:rPr>
                        <a:t>Chapter 5: </a:t>
                      </a:r>
                      <a:br>
                        <a:rPr b="0" lang="en-ZA">
                          <a:solidFill>
                            <a:srgbClr val="000A3A"/>
                          </a:solidFill>
                          <a:latin typeface="Open Sans"/>
                          <a:ea typeface="Open Sans"/>
                          <a:cs typeface="Open Sans"/>
                          <a:sym typeface="Open Sans"/>
                        </a:rPr>
                      </a:br>
                      <a:r>
                        <a:rPr b="0" lang="en-ZA">
                          <a:solidFill>
                            <a:srgbClr val="000A3A"/>
                          </a:solidFill>
                          <a:latin typeface="Open Sans"/>
                          <a:ea typeface="Open Sans"/>
                          <a:cs typeface="Open Sans"/>
                          <a:sym typeface="Open Sans"/>
                        </a:rPr>
                        <a:t>Identifying impacts: How agriculture policies reduce emissions or enhance removals</a:t>
                      </a:r>
                      <a:endParaRPr b="0">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1000">
                          <a:solidFill>
                            <a:srgbClr val="000000"/>
                          </a:solidFill>
                          <a:latin typeface="Open Sans"/>
                          <a:ea typeface="Open Sans"/>
                          <a:cs typeface="Open Sans"/>
                          <a:sym typeface="Open Sans"/>
                        </a:rPr>
                        <a:t>A causal chain, including a table describing all intermediate effects </a:t>
                      </a:r>
                      <a:endParaRPr b="0"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96350">
                <a:tc vMerge="1"/>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p>
                      <a:pPr indent="0" lvl="0" marL="0" marR="0" rtl="0" algn="l">
                        <a:spcBef>
                          <a:spcPts val="0"/>
                        </a:spcBef>
                        <a:spcAft>
                          <a:spcPts val="0"/>
                        </a:spcAft>
                        <a:buNone/>
                      </a:pPr>
                      <a:r>
                        <a:rPr lang="en-ZA" sz="1000">
                          <a:latin typeface="Open Sans"/>
                          <a:ea typeface="Open Sans"/>
                          <a:cs typeface="Open Sans"/>
                          <a:sym typeface="Open Sans"/>
                        </a:rPr>
                        <a:t>A list of all GHG sources and carbon pools that are included in the GHG assessment boundary</a:t>
                      </a:r>
                      <a:endParaRPr sz="1000">
                        <a:latin typeface="Open Sans"/>
                        <a:ea typeface="Open Sans"/>
                        <a:cs typeface="Open Sans"/>
                        <a:sym typeface="Open Sans"/>
                      </a:endParaRPr>
                    </a:p>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57750">
                <a:tc vMerge="1"/>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p>
                      <a:pPr indent="0" lvl="0" marL="0" marR="0" rtl="0" algn="l">
                        <a:spcBef>
                          <a:spcPts val="0"/>
                        </a:spcBef>
                        <a:spcAft>
                          <a:spcPts val="0"/>
                        </a:spcAft>
                        <a:buNone/>
                      </a:pPr>
                      <a:r>
                        <a:rPr lang="en-ZA" sz="1000">
                          <a:latin typeface="Open Sans"/>
                          <a:ea typeface="Open Sans"/>
                          <a:cs typeface="Open Sans"/>
                          <a:sym typeface="Open Sans"/>
                        </a:rPr>
                        <a:t>A list of potential GHG sources and carbon pools that are excluded from the GHG assessment boundary, with justification for their exclusion</a:t>
                      </a:r>
                      <a:endParaRPr sz="1000">
                        <a:latin typeface="Open Sans"/>
                        <a:ea typeface="Open Sans"/>
                        <a:cs typeface="Open Sans"/>
                        <a:sym typeface="Open Sans"/>
                      </a:endParaRPr>
                    </a:p>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75250">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The assessment period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(5/8)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49" name="Google Shape;449;p38"/>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50" name="Google Shape;450;p38">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51" name="Google Shape;451;p38"/>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52" name="Google Shape;452;p38">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453" name="Google Shape;453;p38"/>
          <p:cNvGraphicFramePr/>
          <p:nvPr/>
        </p:nvGraphicFramePr>
        <p:xfrm>
          <a:off x="444826" y="742899"/>
          <a:ext cx="3000000" cy="3000000"/>
        </p:xfrm>
        <a:graphic>
          <a:graphicData uri="http://schemas.openxmlformats.org/drawingml/2006/table">
            <a:tbl>
              <a:tblPr bandRow="1" firstRow="1">
                <a:noFill/>
                <a:tableStyleId>{E45D1FED-FFC2-40A9-B585-779349F334A4}</a:tableStyleId>
              </a:tblPr>
              <a:tblGrid>
                <a:gridCol w="1375575"/>
                <a:gridCol w="6878775"/>
              </a:tblGrid>
              <a:tr h="250250">
                <a:tc rowSpan="14">
                  <a:txBody>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ZA">
                          <a:solidFill>
                            <a:srgbClr val="000A3A"/>
                          </a:solidFill>
                          <a:latin typeface="Open Sans"/>
                          <a:ea typeface="Open Sans"/>
                          <a:cs typeface="Open Sans"/>
                          <a:sym typeface="Open Sans"/>
                        </a:rPr>
                        <a:t>Chapter 6: </a:t>
                      </a:r>
                      <a:r>
                        <a:rPr b="0" lang="en-ZA">
                          <a:solidFill>
                            <a:srgbClr val="000A3A"/>
                          </a:solidFill>
                          <a:latin typeface="Open Sans"/>
                          <a:ea typeface="Open Sans"/>
                          <a:cs typeface="Open Sans"/>
                          <a:sym typeface="Open Sans"/>
                        </a:rPr>
                        <a:t>Estimating the baseline scenario and emissions</a:t>
                      </a:r>
                      <a:endParaRPr b="0">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0">
                        <a:latin typeface="Open Sans"/>
                        <a:ea typeface="Open Sans"/>
                        <a:cs typeface="Open Sans"/>
                        <a:sym typeface="Open Sans"/>
                      </a:endParaRPr>
                    </a:p>
                    <a:p>
                      <a:pPr indent="0" lvl="0" marL="0" rtl="0" algn="l">
                        <a:spcBef>
                          <a:spcPts val="0"/>
                        </a:spcBef>
                        <a:spcAft>
                          <a:spcPts val="0"/>
                        </a:spcAft>
                        <a:buNone/>
                      </a:pPr>
                      <a:r>
                        <a:t/>
                      </a:r>
                      <a:endParaRPr b="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1000">
                          <a:solidFill>
                            <a:srgbClr val="000000"/>
                          </a:solidFill>
                          <a:latin typeface="Open Sans"/>
                          <a:ea typeface="Open Sans"/>
                          <a:cs typeface="Open Sans"/>
                          <a:sym typeface="Open Sans"/>
                        </a:rPr>
                        <a:t>Method chosen, estimates approach or activity data approach</a:t>
                      </a:r>
                      <a:endParaRPr b="0"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Description of the baseline scenario</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Total annual and cumulative baseline emissions and removals over the assessment period</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Methodology and assumptions used to estimate baseline emissions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Justification for choosing new or existing published baseline assumptions and data</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List of policies, actions and projects included in the baseline scenario</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73325">
                <a:tc vMerge="1"/>
                <a:tc>
                  <a:txBody>
                    <a:bodyPr/>
                    <a:lstStyle/>
                    <a:p>
                      <a:pPr indent="0" lvl="0" marL="0" rtl="0" algn="l">
                        <a:spcBef>
                          <a:spcPts val="0"/>
                        </a:spcBef>
                        <a:spcAft>
                          <a:spcPts val="0"/>
                        </a:spcAft>
                        <a:buNone/>
                      </a:pPr>
                      <a:r>
                        <a:rPr lang="en-ZA" sz="1000">
                          <a:latin typeface="Open Sans"/>
                          <a:ea typeface="Open Sans"/>
                          <a:cs typeface="Open Sans"/>
                          <a:sym typeface="Open Sans"/>
                        </a:rPr>
                        <a:t>List of implemented or adopted policies, actions, or projects that are expected to affect the GHG sources or carbon pools included in the GHG assessment boundary but are excluded from the baseline scenario</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List of non-policy drivers included in the baseline scenario</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List of non-policy drivers that are considered for inclusion but are excluded from the baseline scenario</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Baseline values for key parameters in the baseline emissions estimation method(s)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Methodology and assumptions used to estimate baseline values for key parameter</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Sources of data used to estimate key parameters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 or approach used to assess uncertainty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0250">
                <a:tc vMerge="1"/>
                <a:tc>
                  <a:txBody>
                    <a:bodyPr/>
                    <a:lstStyle/>
                    <a:p>
                      <a:pPr indent="0" lvl="0" marL="0" rtl="0" algn="l">
                        <a:spcBef>
                          <a:spcPts val="0"/>
                        </a:spcBef>
                        <a:spcAft>
                          <a:spcPts val="0"/>
                        </a:spcAft>
                        <a:buNone/>
                      </a:pPr>
                      <a:r>
                        <a:rPr lang="en-ZA" sz="1000">
                          <a:latin typeface="Open Sans"/>
                          <a:ea typeface="Open Sans"/>
                          <a:cs typeface="Open Sans"/>
                          <a:sym typeface="Open Sans"/>
                        </a:rPr>
                        <a:t>An estimate or description of the uncertainty and/or sensitivity of the results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nvSpPr>
        <p:spPr>
          <a:xfrm>
            <a:off x="492025" y="216425"/>
            <a:ext cx="8340300" cy="572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ZA" sz="2200">
                <a:solidFill>
                  <a:srgbClr val="000A3A"/>
                </a:solidFill>
                <a:latin typeface="Open Sans"/>
                <a:ea typeface="Open Sans"/>
                <a:cs typeface="Open Sans"/>
                <a:sym typeface="Open Sans"/>
              </a:rPr>
              <a:t>Series of ICAT Assessment Guides</a:t>
            </a:r>
            <a:endParaRPr b="1" sz="2200">
              <a:solidFill>
                <a:srgbClr val="000A3A"/>
              </a:solidFill>
              <a:latin typeface="Open Sans"/>
              <a:ea typeface="Open Sans"/>
              <a:cs typeface="Open Sans"/>
              <a:sym typeface="Open Sans"/>
            </a:endParaRPr>
          </a:p>
        </p:txBody>
      </p:sp>
      <p:sp>
        <p:nvSpPr>
          <p:cNvPr id="123" name="Google Shape;123;p21"/>
          <p:cNvSpPr/>
          <p:nvPr/>
        </p:nvSpPr>
        <p:spPr>
          <a:xfrm>
            <a:off x="492025" y="1313625"/>
            <a:ext cx="5576700" cy="3681900"/>
          </a:xfrm>
          <a:prstGeom prst="rect">
            <a:avLst/>
          </a:prstGeom>
          <a:solidFill>
            <a:srgbClr val="F8DAB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124" name="Google Shape;124;p21"/>
          <p:cNvPicPr preferRelativeResize="0"/>
          <p:nvPr/>
        </p:nvPicPr>
        <p:blipFill rotWithShape="1">
          <a:blip r:embed="rId3">
            <a:alphaModFix/>
          </a:blip>
          <a:srcRect b="0" l="0" r="0" t="0"/>
          <a:stretch/>
        </p:blipFill>
        <p:spPr>
          <a:xfrm>
            <a:off x="3796170" y="2314013"/>
            <a:ext cx="532962" cy="532962"/>
          </a:xfrm>
          <a:prstGeom prst="rect">
            <a:avLst/>
          </a:prstGeom>
          <a:noFill/>
          <a:ln>
            <a:noFill/>
          </a:ln>
        </p:spPr>
      </p:pic>
      <p:pic>
        <p:nvPicPr>
          <p:cNvPr id="125" name="Google Shape;125;p21"/>
          <p:cNvPicPr preferRelativeResize="0"/>
          <p:nvPr/>
        </p:nvPicPr>
        <p:blipFill rotWithShape="1">
          <a:blip r:embed="rId4">
            <a:alphaModFix/>
          </a:blip>
          <a:srcRect b="0" l="0" r="0" t="0"/>
          <a:stretch/>
        </p:blipFill>
        <p:spPr>
          <a:xfrm>
            <a:off x="947236" y="2355875"/>
            <a:ext cx="532962" cy="532962"/>
          </a:xfrm>
          <a:prstGeom prst="rect">
            <a:avLst/>
          </a:prstGeom>
          <a:noFill/>
          <a:ln>
            <a:noFill/>
          </a:ln>
        </p:spPr>
      </p:pic>
      <p:pic>
        <p:nvPicPr>
          <p:cNvPr id="126" name="Google Shape;126;p21"/>
          <p:cNvPicPr preferRelativeResize="0"/>
          <p:nvPr/>
        </p:nvPicPr>
        <p:blipFill rotWithShape="1">
          <a:blip r:embed="rId5">
            <a:alphaModFix/>
          </a:blip>
          <a:srcRect b="0" l="0" r="0" t="0"/>
          <a:stretch/>
        </p:blipFill>
        <p:spPr>
          <a:xfrm>
            <a:off x="1880831" y="2355875"/>
            <a:ext cx="532962" cy="532962"/>
          </a:xfrm>
          <a:prstGeom prst="rect">
            <a:avLst/>
          </a:prstGeom>
          <a:noFill/>
          <a:ln>
            <a:noFill/>
          </a:ln>
        </p:spPr>
      </p:pic>
      <p:sp>
        <p:nvSpPr>
          <p:cNvPr id="127" name="Google Shape;127;p21"/>
          <p:cNvSpPr/>
          <p:nvPr/>
        </p:nvSpPr>
        <p:spPr>
          <a:xfrm>
            <a:off x="793235" y="2898641"/>
            <a:ext cx="9336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Renewable</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Energy</a:t>
            </a:r>
            <a:endParaRPr i="0" sz="1100" u="none" cap="none" strike="noStrike">
              <a:solidFill>
                <a:srgbClr val="020C37"/>
              </a:solidFill>
              <a:latin typeface="Open Sans"/>
              <a:ea typeface="Open Sans"/>
              <a:cs typeface="Open Sans"/>
              <a:sym typeface="Open Sans"/>
            </a:endParaRPr>
          </a:p>
        </p:txBody>
      </p:sp>
      <p:sp>
        <p:nvSpPr>
          <p:cNvPr id="128" name="Google Shape;128;p21"/>
          <p:cNvSpPr/>
          <p:nvPr/>
        </p:nvSpPr>
        <p:spPr>
          <a:xfrm>
            <a:off x="1726830" y="2898641"/>
            <a:ext cx="8409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Transport</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Pricing</a:t>
            </a:r>
            <a:endParaRPr i="0" sz="1100" u="none" cap="none" strike="noStrike">
              <a:solidFill>
                <a:srgbClr val="020C37"/>
              </a:solidFill>
              <a:latin typeface="Open Sans"/>
              <a:ea typeface="Open Sans"/>
              <a:cs typeface="Open Sans"/>
              <a:sym typeface="Open Sans"/>
            </a:endParaRPr>
          </a:p>
        </p:txBody>
      </p:sp>
      <p:pic>
        <p:nvPicPr>
          <p:cNvPr id="129" name="Google Shape;129;p21"/>
          <p:cNvPicPr preferRelativeResize="0"/>
          <p:nvPr/>
        </p:nvPicPr>
        <p:blipFill rotWithShape="1">
          <a:blip r:embed="rId6">
            <a:alphaModFix/>
          </a:blip>
          <a:srcRect b="0" l="0" r="0" t="0"/>
          <a:stretch/>
        </p:blipFill>
        <p:spPr>
          <a:xfrm>
            <a:off x="4871827" y="2306945"/>
            <a:ext cx="532962" cy="532962"/>
          </a:xfrm>
          <a:prstGeom prst="rect">
            <a:avLst/>
          </a:prstGeom>
          <a:noFill/>
          <a:ln>
            <a:noFill/>
          </a:ln>
        </p:spPr>
      </p:pic>
      <p:sp>
        <p:nvSpPr>
          <p:cNvPr id="130" name="Google Shape;130;p21"/>
          <p:cNvSpPr/>
          <p:nvPr/>
        </p:nvSpPr>
        <p:spPr>
          <a:xfrm>
            <a:off x="4717826" y="2897418"/>
            <a:ext cx="840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Forestry</a:t>
            </a:r>
            <a:endParaRPr i="0" sz="1100" u="none" cap="none" strike="noStrike">
              <a:solidFill>
                <a:srgbClr val="020C37"/>
              </a:solidFill>
              <a:latin typeface="Open Sans"/>
              <a:ea typeface="Open Sans"/>
              <a:cs typeface="Open Sans"/>
              <a:sym typeface="Open Sans"/>
            </a:endParaRPr>
          </a:p>
        </p:txBody>
      </p:sp>
      <p:sp>
        <p:nvSpPr>
          <p:cNvPr id="131" name="Google Shape;131;p21"/>
          <p:cNvSpPr/>
          <p:nvPr/>
        </p:nvSpPr>
        <p:spPr>
          <a:xfrm>
            <a:off x="2682285" y="2897418"/>
            <a:ext cx="9312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Agriculture</a:t>
            </a:r>
            <a:endParaRPr i="0" sz="1100" u="none" cap="none" strike="noStrike">
              <a:solidFill>
                <a:srgbClr val="020C37"/>
              </a:solidFill>
              <a:latin typeface="Open Sans"/>
              <a:ea typeface="Open Sans"/>
              <a:cs typeface="Open Sans"/>
              <a:sym typeface="Open Sans"/>
            </a:endParaRPr>
          </a:p>
        </p:txBody>
      </p:sp>
      <p:pic>
        <p:nvPicPr>
          <p:cNvPr id="132" name="Google Shape;132;p21"/>
          <p:cNvPicPr preferRelativeResize="0"/>
          <p:nvPr/>
        </p:nvPicPr>
        <p:blipFill rotWithShape="1">
          <a:blip r:embed="rId7">
            <a:alphaModFix/>
          </a:blip>
          <a:srcRect b="0" l="0" r="0" t="0"/>
          <a:stretch/>
        </p:blipFill>
        <p:spPr>
          <a:xfrm>
            <a:off x="2878047" y="2306945"/>
            <a:ext cx="532962" cy="532962"/>
          </a:xfrm>
          <a:prstGeom prst="rect">
            <a:avLst/>
          </a:prstGeom>
          <a:noFill/>
          <a:ln>
            <a:noFill/>
          </a:ln>
        </p:spPr>
      </p:pic>
      <p:sp>
        <p:nvSpPr>
          <p:cNvPr id="133" name="Google Shape;133;p21"/>
          <p:cNvSpPr/>
          <p:nvPr/>
        </p:nvSpPr>
        <p:spPr>
          <a:xfrm>
            <a:off x="3642820" y="2904486"/>
            <a:ext cx="9312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Building</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Efficiency</a:t>
            </a:r>
            <a:endParaRPr i="0" sz="1100" u="none" cap="none" strike="noStrike">
              <a:solidFill>
                <a:srgbClr val="020C37"/>
              </a:solidFill>
              <a:latin typeface="Open Sans"/>
              <a:ea typeface="Open Sans"/>
              <a:cs typeface="Open Sans"/>
              <a:sym typeface="Open Sans"/>
            </a:endParaRPr>
          </a:p>
        </p:txBody>
      </p:sp>
      <p:sp>
        <p:nvSpPr>
          <p:cNvPr id="134" name="Google Shape;134;p21"/>
          <p:cNvSpPr/>
          <p:nvPr/>
        </p:nvSpPr>
        <p:spPr>
          <a:xfrm>
            <a:off x="294599" y="1426200"/>
            <a:ext cx="57570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rgbClr val="000A3A"/>
                </a:solidFill>
                <a:latin typeface="Open Sans"/>
                <a:ea typeface="Open Sans"/>
                <a:cs typeface="Open Sans"/>
                <a:sym typeface="Open Sans"/>
              </a:rPr>
              <a:t>Impact Assessment Guides</a:t>
            </a:r>
            <a:endParaRPr sz="1100">
              <a:solidFill>
                <a:srgbClr val="000A3A"/>
              </a:solidFill>
              <a:latin typeface="Open Sans"/>
              <a:ea typeface="Open Sans"/>
              <a:cs typeface="Open Sans"/>
              <a:sym typeface="Open Sans"/>
            </a:endParaRPr>
          </a:p>
        </p:txBody>
      </p:sp>
      <p:sp>
        <p:nvSpPr>
          <p:cNvPr id="135" name="Google Shape;135;p21"/>
          <p:cNvSpPr/>
          <p:nvPr/>
        </p:nvSpPr>
        <p:spPr>
          <a:xfrm>
            <a:off x="492022" y="1820284"/>
            <a:ext cx="5082300" cy="253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u="none" cap="none" strike="noStrike">
                <a:solidFill>
                  <a:srgbClr val="FF9600"/>
                </a:solidFill>
                <a:latin typeface="Open Sans"/>
                <a:ea typeface="Open Sans"/>
                <a:cs typeface="Open Sans"/>
                <a:sym typeface="Open Sans"/>
              </a:rPr>
              <a:t>Greenhouse gas impacts</a:t>
            </a:r>
            <a:endParaRPr i="1" sz="1100">
              <a:latin typeface="Open Sans"/>
              <a:ea typeface="Open Sans"/>
              <a:cs typeface="Open Sans"/>
              <a:sym typeface="Open Sans"/>
            </a:endParaRPr>
          </a:p>
        </p:txBody>
      </p:sp>
      <p:sp>
        <p:nvSpPr>
          <p:cNvPr id="136" name="Google Shape;136;p21"/>
          <p:cNvSpPr/>
          <p:nvPr/>
        </p:nvSpPr>
        <p:spPr>
          <a:xfrm>
            <a:off x="793559" y="4334053"/>
            <a:ext cx="10788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Sustainable Development</a:t>
            </a:r>
            <a:endParaRPr i="0" sz="1100" u="none" cap="none" strike="noStrike">
              <a:solidFill>
                <a:srgbClr val="020C37"/>
              </a:solidFill>
              <a:latin typeface="Open Sans"/>
              <a:ea typeface="Open Sans"/>
              <a:cs typeface="Open Sans"/>
              <a:sym typeface="Open Sans"/>
            </a:endParaRPr>
          </a:p>
        </p:txBody>
      </p:sp>
      <p:sp>
        <p:nvSpPr>
          <p:cNvPr id="137" name="Google Shape;137;p21"/>
          <p:cNvSpPr/>
          <p:nvPr/>
        </p:nvSpPr>
        <p:spPr>
          <a:xfrm>
            <a:off x="2295269" y="4334053"/>
            <a:ext cx="13386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Transformational Change</a:t>
            </a:r>
            <a:endParaRPr i="0" sz="1100" u="none" cap="none" strike="noStrike">
              <a:solidFill>
                <a:srgbClr val="020C37"/>
              </a:solidFill>
              <a:latin typeface="Open Sans"/>
              <a:ea typeface="Open Sans"/>
              <a:cs typeface="Open Sans"/>
              <a:sym typeface="Open Sans"/>
            </a:endParaRPr>
          </a:p>
        </p:txBody>
      </p:sp>
      <p:sp>
        <p:nvSpPr>
          <p:cNvPr id="138" name="Google Shape;138;p21"/>
          <p:cNvSpPr/>
          <p:nvPr/>
        </p:nvSpPr>
        <p:spPr>
          <a:xfrm>
            <a:off x="3863066" y="4332830"/>
            <a:ext cx="15933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Non-State and Subnational Action</a:t>
            </a:r>
            <a:endParaRPr i="0" sz="1100" u="none" cap="none" strike="noStrike">
              <a:solidFill>
                <a:srgbClr val="020C37"/>
              </a:solidFill>
              <a:latin typeface="Open Sans"/>
              <a:ea typeface="Open Sans"/>
              <a:cs typeface="Open Sans"/>
              <a:sym typeface="Open Sans"/>
            </a:endParaRPr>
          </a:p>
        </p:txBody>
      </p:sp>
      <p:pic>
        <p:nvPicPr>
          <p:cNvPr id="139" name="Google Shape;139;p21"/>
          <p:cNvPicPr preferRelativeResize="0"/>
          <p:nvPr/>
        </p:nvPicPr>
        <p:blipFill rotWithShape="1">
          <a:blip r:embed="rId8">
            <a:alphaModFix/>
          </a:blip>
          <a:srcRect b="0" l="0" r="0" t="0"/>
          <a:stretch/>
        </p:blipFill>
        <p:spPr>
          <a:xfrm>
            <a:off x="2796475" y="3774175"/>
            <a:ext cx="532962" cy="532962"/>
          </a:xfrm>
          <a:prstGeom prst="rect">
            <a:avLst/>
          </a:prstGeom>
          <a:noFill/>
          <a:ln>
            <a:noFill/>
          </a:ln>
        </p:spPr>
      </p:pic>
      <p:sp>
        <p:nvSpPr>
          <p:cNvPr id="140" name="Google Shape;140;p21"/>
          <p:cNvSpPr/>
          <p:nvPr/>
        </p:nvSpPr>
        <p:spPr>
          <a:xfrm>
            <a:off x="5782502" y="1502393"/>
            <a:ext cx="30669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rgbClr val="000A3A"/>
                </a:solidFill>
                <a:latin typeface="Open Sans"/>
                <a:ea typeface="Open Sans"/>
                <a:cs typeface="Open Sans"/>
                <a:sym typeface="Open Sans"/>
              </a:rPr>
              <a:t>Process Guid</a:t>
            </a:r>
            <a:r>
              <a:rPr i="0" lang="en-ZA" sz="1800" u="none" cap="none" strike="noStrike">
                <a:solidFill>
                  <a:srgbClr val="000A3A"/>
                </a:solidFill>
                <a:latin typeface="Open Sans"/>
                <a:ea typeface="Open Sans"/>
                <a:cs typeface="Open Sans"/>
                <a:sym typeface="Open Sans"/>
              </a:rPr>
              <a:t>es</a:t>
            </a:r>
            <a:endParaRPr sz="1100">
              <a:solidFill>
                <a:srgbClr val="000A3A"/>
              </a:solidFill>
              <a:latin typeface="Open Sans"/>
              <a:ea typeface="Open Sans"/>
              <a:cs typeface="Open Sans"/>
              <a:sym typeface="Open Sans"/>
            </a:endParaRPr>
          </a:p>
        </p:txBody>
      </p:sp>
      <p:sp>
        <p:nvSpPr>
          <p:cNvPr id="141" name="Google Shape;141;p21"/>
          <p:cNvSpPr/>
          <p:nvPr/>
        </p:nvSpPr>
        <p:spPr>
          <a:xfrm>
            <a:off x="6861299" y="2841793"/>
            <a:ext cx="1029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Stakeholder Participation</a:t>
            </a:r>
            <a:endParaRPr i="0" sz="1100" u="none" cap="none" strike="noStrike">
              <a:solidFill>
                <a:srgbClr val="020C37"/>
              </a:solidFill>
              <a:latin typeface="Open Sans"/>
              <a:ea typeface="Open Sans"/>
              <a:cs typeface="Open Sans"/>
              <a:sym typeface="Open Sans"/>
            </a:endParaRPr>
          </a:p>
        </p:txBody>
      </p:sp>
      <p:sp>
        <p:nvSpPr>
          <p:cNvPr id="142" name="Google Shape;142;p21"/>
          <p:cNvSpPr/>
          <p:nvPr/>
        </p:nvSpPr>
        <p:spPr>
          <a:xfrm>
            <a:off x="6618206" y="4204112"/>
            <a:ext cx="16272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Technical Review</a:t>
            </a:r>
            <a:endParaRPr i="0" sz="1100" u="none" cap="none" strike="noStrike">
              <a:solidFill>
                <a:srgbClr val="020C37"/>
              </a:solidFill>
              <a:latin typeface="Open Sans"/>
              <a:ea typeface="Open Sans"/>
              <a:cs typeface="Open Sans"/>
              <a:sym typeface="Open Sans"/>
            </a:endParaRPr>
          </a:p>
        </p:txBody>
      </p:sp>
      <p:pic>
        <p:nvPicPr>
          <p:cNvPr id="143" name="Google Shape;143;p21"/>
          <p:cNvPicPr preferRelativeResize="0"/>
          <p:nvPr/>
        </p:nvPicPr>
        <p:blipFill rotWithShape="1">
          <a:blip r:embed="rId9">
            <a:alphaModFix/>
          </a:blip>
          <a:srcRect b="0" l="0" r="0" t="0"/>
          <a:stretch/>
        </p:blipFill>
        <p:spPr>
          <a:xfrm>
            <a:off x="7165268" y="3601201"/>
            <a:ext cx="532962" cy="532962"/>
          </a:xfrm>
          <a:prstGeom prst="rect">
            <a:avLst/>
          </a:prstGeom>
          <a:noFill/>
          <a:ln>
            <a:noFill/>
          </a:ln>
        </p:spPr>
      </p:pic>
      <p:cxnSp>
        <p:nvCxnSpPr>
          <p:cNvPr id="144" name="Google Shape;144;p21"/>
          <p:cNvCxnSpPr/>
          <p:nvPr/>
        </p:nvCxnSpPr>
        <p:spPr>
          <a:xfrm>
            <a:off x="6304126" y="2296582"/>
            <a:ext cx="0" cy="2319600"/>
          </a:xfrm>
          <a:prstGeom prst="straightConnector1">
            <a:avLst/>
          </a:prstGeom>
          <a:noFill/>
          <a:ln cap="flat" cmpd="sng" w="9525">
            <a:solidFill>
              <a:srgbClr val="FF9600"/>
            </a:solidFill>
            <a:prstDash val="dash"/>
            <a:round/>
            <a:headEnd len="sm" w="sm" type="none"/>
            <a:tailEnd len="sm" w="sm" type="none"/>
          </a:ln>
        </p:spPr>
      </p:cxnSp>
      <p:pic>
        <p:nvPicPr>
          <p:cNvPr id="145" name="Google Shape;145;p21"/>
          <p:cNvPicPr preferRelativeResize="0"/>
          <p:nvPr/>
        </p:nvPicPr>
        <p:blipFill rotWithShape="1">
          <a:blip r:embed="rId10">
            <a:alphaModFix/>
          </a:blip>
          <a:srcRect b="0" l="0" r="0" t="0"/>
          <a:stretch/>
        </p:blipFill>
        <p:spPr>
          <a:xfrm>
            <a:off x="7165268" y="2296576"/>
            <a:ext cx="536638" cy="536638"/>
          </a:xfrm>
          <a:prstGeom prst="rect">
            <a:avLst/>
          </a:prstGeom>
          <a:noFill/>
          <a:ln>
            <a:noFill/>
          </a:ln>
        </p:spPr>
      </p:pic>
      <p:pic>
        <p:nvPicPr>
          <p:cNvPr id="146" name="Google Shape;146;p21"/>
          <p:cNvPicPr preferRelativeResize="0"/>
          <p:nvPr/>
        </p:nvPicPr>
        <p:blipFill rotWithShape="1">
          <a:blip r:embed="rId11">
            <a:alphaModFix/>
          </a:blip>
          <a:srcRect b="0" l="0" r="0" t="0"/>
          <a:stretch/>
        </p:blipFill>
        <p:spPr>
          <a:xfrm>
            <a:off x="1088364" y="3796187"/>
            <a:ext cx="532965" cy="532965"/>
          </a:xfrm>
          <a:prstGeom prst="rect">
            <a:avLst/>
          </a:prstGeom>
          <a:noFill/>
          <a:ln>
            <a:noFill/>
          </a:ln>
        </p:spPr>
      </p:pic>
      <p:pic>
        <p:nvPicPr>
          <p:cNvPr id="147" name="Google Shape;147;p21"/>
          <p:cNvPicPr preferRelativeResize="0"/>
          <p:nvPr/>
        </p:nvPicPr>
        <p:blipFill rotWithShape="1">
          <a:blip r:embed="rId12">
            <a:alphaModFix/>
          </a:blip>
          <a:srcRect b="0" l="0" r="0" t="0"/>
          <a:stretch/>
        </p:blipFill>
        <p:spPr>
          <a:xfrm>
            <a:off x="4417721" y="3774182"/>
            <a:ext cx="532955" cy="532955"/>
          </a:xfrm>
          <a:prstGeom prst="rect">
            <a:avLst/>
          </a:prstGeom>
          <a:noFill/>
          <a:ln>
            <a:noFill/>
          </a:ln>
        </p:spPr>
      </p:pic>
      <p:sp>
        <p:nvSpPr>
          <p:cNvPr id="148" name="Google Shape;148;p21"/>
          <p:cNvSpPr/>
          <p:nvPr/>
        </p:nvSpPr>
        <p:spPr>
          <a:xfrm>
            <a:off x="4673100" y="2167225"/>
            <a:ext cx="931200" cy="1083900"/>
          </a:xfrm>
          <a:prstGeom prst="rect">
            <a:avLst/>
          </a:prstGeom>
          <a:noFill/>
          <a:ln cap="flat" cmpd="sng" w="38100">
            <a:solidFill>
              <a:srgbClr val="FF8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568222" y="3344284"/>
            <a:ext cx="5082300" cy="253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a:solidFill>
                  <a:srgbClr val="FF9600"/>
                </a:solidFill>
                <a:latin typeface="Open Sans"/>
                <a:ea typeface="Open Sans"/>
                <a:cs typeface="Open Sans"/>
                <a:sym typeface="Open Sans"/>
              </a:rPr>
              <a:t>Cross-cutting</a:t>
            </a:r>
            <a:endParaRPr i="1" sz="1100">
              <a:latin typeface="Open Sans"/>
              <a:ea typeface="Open Sans"/>
              <a:cs typeface="Open Sans"/>
              <a:sym typeface="Open Sans"/>
            </a:endParaRPr>
          </a:p>
        </p:txBody>
      </p:sp>
      <p:sp>
        <p:nvSpPr>
          <p:cNvPr id="150" name="Google Shape;150;p21"/>
          <p:cNvSpPr/>
          <p:nvPr/>
        </p:nvSpPr>
        <p:spPr>
          <a:xfrm>
            <a:off x="492025" y="814075"/>
            <a:ext cx="7753500" cy="392400"/>
          </a:xfrm>
          <a:prstGeom prst="roundRect">
            <a:avLst>
              <a:gd fmla="val 16667" name="adj"/>
            </a:avLst>
          </a:prstGeom>
          <a:solidFill>
            <a:srgbClr val="9D97F0"/>
          </a:solidFill>
          <a:ln cap="flat" cmpd="sng" w="9525">
            <a:solidFill>
              <a:srgbClr val="9D97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txBox="1"/>
          <p:nvPr/>
        </p:nvSpPr>
        <p:spPr>
          <a:xfrm>
            <a:off x="1572650" y="814075"/>
            <a:ext cx="53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ZA">
                <a:solidFill>
                  <a:srgbClr val="FFFFFF"/>
                </a:solidFill>
                <a:latin typeface="Open Sans"/>
                <a:ea typeface="Open Sans"/>
                <a:cs typeface="Open Sans"/>
                <a:sym typeface="Open Sans"/>
              </a:rPr>
              <a:t>Introductory Guide</a:t>
            </a:r>
            <a:endParaRPr>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(6/8)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59" name="Google Shape;459;p39"/>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60" name="Google Shape;460;p39">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61" name="Google Shape;461;p39"/>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62" name="Google Shape;462;p39">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463" name="Google Shape;463;p39"/>
          <p:cNvGraphicFramePr/>
          <p:nvPr/>
        </p:nvGraphicFramePr>
        <p:xfrm>
          <a:off x="444826" y="835575"/>
          <a:ext cx="3000000" cy="3000000"/>
        </p:xfrm>
        <a:graphic>
          <a:graphicData uri="http://schemas.openxmlformats.org/drawingml/2006/table">
            <a:tbl>
              <a:tblPr bandRow="1" firstRow="1">
                <a:noFill/>
                <a:tableStyleId>{E45D1FED-FFC2-40A9-B585-779349F334A4}</a:tableStyleId>
              </a:tblPr>
              <a:tblGrid>
                <a:gridCol w="1375575"/>
                <a:gridCol w="6878775"/>
              </a:tblGrid>
              <a:tr h="257775">
                <a:tc rowSpan="12">
                  <a:txBody>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ZA">
                          <a:solidFill>
                            <a:srgbClr val="000A3A"/>
                          </a:solidFill>
                          <a:latin typeface="Open Sans"/>
                          <a:ea typeface="Open Sans"/>
                          <a:cs typeface="Open Sans"/>
                          <a:sym typeface="Open Sans"/>
                        </a:rPr>
                        <a:t>Chapter 7: </a:t>
                      </a:r>
                      <a:r>
                        <a:rPr b="0" lang="en-ZA">
                          <a:solidFill>
                            <a:srgbClr val="000A3A"/>
                          </a:solidFill>
                          <a:latin typeface="Open Sans"/>
                          <a:ea typeface="Open Sans"/>
                          <a:cs typeface="Open Sans"/>
                          <a:sym typeface="Open Sans"/>
                        </a:rPr>
                        <a:t>Estimating GHG impacts ex-ante</a:t>
                      </a:r>
                      <a:endParaRPr b="0">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0">
                        <a:latin typeface="Open Sans"/>
                        <a:ea typeface="Open Sans"/>
                        <a:cs typeface="Open Sans"/>
                        <a:sym typeface="Open Sans"/>
                      </a:endParaRPr>
                    </a:p>
                    <a:p>
                      <a:pPr indent="0" lvl="0" marL="0" rtl="0" algn="l">
                        <a:spcBef>
                          <a:spcPts val="0"/>
                        </a:spcBef>
                        <a:spcAft>
                          <a:spcPts val="0"/>
                        </a:spcAft>
                        <a:buNone/>
                      </a:pPr>
                      <a:r>
                        <a:t/>
                      </a:r>
                      <a:endParaRPr b="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1000">
                          <a:solidFill>
                            <a:srgbClr val="000000"/>
                          </a:solidFill>
                          <a:latin typeface="Open Sans"/>
                          <a:ea typeface="Open Sans"/>
                          <a:cs typeface="Open Sans"/>
                          <a:sym typeface="Open Sans"/>
                        </a:rPr>
                        <a:t>Estimate of the maximum implementation potential of the policy and description of how it was estimated</a:t>
                      </a:r>
                      <a:endParaRPr b="0"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76025">
                <a:tc vMerge="1"/>
                <a:tc>
                  <a:txBody>
                    <a:bodyPr/>
                    <a:lstStyle/>
                    <a:p>
                      <a:pPr indent="0" lvl="0" marL="0" rtl="0" algn="l">
                        <a:spcBef>
                          <a:spcPts val="0"/>
                        </a:spcBef>
                        <a:spcAft>
                          <a:spcPts val="0"/>
                        </a:spcAft>
                        <a:buNone/>
                      </a:pPr>
                      <a:r>
                        <a:rPr lang="en-ZA" sz="1000">
                          <a:latin typeface="Open Sans"/>
                          <a:ea typeface="Open Sans"/>
                          <a:cs typeface="Open Sans"/>
                          <a:sym typeface="Open Sans"/>
                        </a:rPr>
                        <a:t>Description and justification for how policy design and national circumstances affect the maximum implementation potential of the policy and provide a refined implementation potential</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76025">
                <a:tc vMerge="1"/>
                <a:tc>
                  <a:txBody>
                    <a:bodyPr/>
                    <a:lstStyle/>
                    <a:p>
                      <a:pPr indent="0" lvl="0" marL="0" rtl="0" algn="l">
                        <a:spcBef>
                          <a:spcPts val="0"/>
                        </a:spcBef>
                        <a:spcAft>
                          <a:spcPts val="0"/>
                        </a:spcAft>
                        <a:buNone/>
                      </a:pPr>
                      <a:r>
                        <a:rPr lang="en-ZA" sz="1000">
                          <a:latin typeface="Open Sans"/>
                          <a:ea typeface="Open Sans"/>
                          <a:cs typeface="Open Sans"/>
                          <a:sym typeface="Open Sans"/>
                        </a:rPr>
                        <a:t>Description and justification for how financial feasibility affects the implementation potential of the policy and provide a refined implementation potential</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76025">
                <a:tc vMerge="1"/>
                <a:tc>
                  <a:txBody>
                    <a:bodyPr/>
                    <a:lstStyle/>
                    <a:p>
                      <a:pPr indent="0" lvl="0" marL="0" rtl="0" algn="l">
                        <a:spcBef>
                          <a:spcPts val="0"/>
                        </a:spcBef>
                        <a:spcAft>
                          <a:spcPts val="0"/>
                        </a:spcAft>
                        <a:buNone/>
                      </a:pPr>
                      <a:r>
                        <a:rPr lang="en-ZA" sz="1000">
                          <a:latin typeface="Open Sans"/>
                          <a:ea typeface="Open Sans"/>
                          <a:cs typeface="Open Sans"/>
                          <a:sym typeface="Open Sans"/>
                        </a:rPr>
                        <a:t>Description and justification for how other barriers affect the implementation potential of the policy and provide a refined implementation potential</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7775">
                <a:tc vMerge="1"/>
                <a:tc>
                  <a:txBody>
                    <a:bodyPr/>
                    <a:lstStyle/>
                    <a:p>
                      <a:pPr indent="0" lvl="0" marL="0" rtl="0" algn="l">
                        <a:spcBef>
                          <a:spcPts val="0"/>
                        </a:spcBef>
                        <a:spcAft>
                          <a:spcPts val="0"/>
                        </a:spcAft>
                        <a:buNone/>
                      </a:pPr>
                      <a:r>
                        <a:rPr lang="en-ZA" sz="1000">
                          <a:latin typeface="Open Sans"/>
                          <a:ea typeface="Open Sans"/>
                          <a:cs typeface="Open Sans"/>
                          <a:sym typeface="Open Sans"/>
                        </a:rPr>
                        <a:t>Total annual and cumulative policy scenario emissions and removals over assessment period</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76025">
                <a:tc vMerge="1"/>
                <a:tc>
                  <a:txBody>
                    <a:bodyPr/>
                    <a:lstStyle/>
                    <a:p>
                      <a:pPr indent="0" lvl="0" marL="0" rtl="0" algn="l">
                        <a:spcBef>
                          <a:spcPts val="0"/>
                        </a:spcBef>
                        <a:spcAft>
                          <a:spcPts val="0"/>
                        </a:spcAft>
                        <a:buNone/>
                      </a:pPr>
                      <a:r>
                        <a:rPr lang="en-ZA" sz="1000">
                          <a:latin typeface="Open Sans"/>
                          <a:ea typeface="Open Sans"/>
                          <a:cs typeface="Open Sans"/>
                          <a:sym typeface="Open Sans"/>
                        </a:rPr>
                        <a:t>An ex-ante estimate of the total net GHG impacts of the policy over the assessment period, and an estimate disaggregated by each GHG source and carbon pool included in the GHG assessment boundary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7775">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Methodologies and assumptions used to estimate policy scenario emissions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7775">
                <a:tc vMerge="1"/>
                <a:tc>
                  <a:txBody>
                    <a:bodyPr/>
                    <a:lstStyle/>
                    <a:p>
                      <a:pPr indent="0" lvl="0" marL="0" rtl="0" algn="l">
                        <a:spcBef>
                          <a:spcPts val="0"/>
                        </a:spcBef>
                        <a:spcAft>
                          <a:spcPts val="0"/>
                        </a:spcAft>
                        <a:buNone/>
                      </a:pPr>
                      <a:r>
                        <a:rPr lang="en-ZA" sz="1000">
                          <a:latin typeface="Open Sans"/>
                          <a:ea typeface="Open Sans"/>
                          <a:cs typeface="Open Sans"/>
                          <a:sym typeface="Open Sans"/>
                        </a:rPr>
                        <a:t>Policy scenario values for key parameters in the emissions estimation method(s)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7775">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Methodology and assumptions used to estimate policy scenario values for key parameters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7775">
                <a:tc vMerge="1"/>
                <a:tc>
                  <a:txBody>
                    <a:bodyPr/>
                    <a:lstStyle/>
                    <a:p>
                      <a:pPr indent="0" lvl="0" marL="0" rtl="0" algn="l">
                        <a:spcBef>
                          <a:spcPts val="0"/>
                        </a:spcBef>
                        <a:spcAft>
                          <a:spcPts val="0"/>
                        </a:spcAft>
                        <a:buNone/>
                      </a:pPr>
                      <a:r>
                        <a:rPr lang="en-ZA" sz="1000">
                          <a:latin typeface="Open Sans"/>
                          <a:ea typeface="Open Sans"/>
                          <a:cs typeface="Open Sans"/>
                          <a:sym typeface="Open Sans"/>
                        </a:rPr>
                        <a:t>Sources of data used to estimate key parameters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57775">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 or approach used to assess uncertainty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57775">
                <a:tc vMerge="1"/>
                <a:tc>
                  <a:txBody>
                    <a:bodyPr/>
                    <a:lstStyle/>
                    <a:p>
                      <a:pPr indent="0" lvl="0" marL="0" rtl="0" algn="l">
                        <a:spcBef>
                          <a:spcPts val="0"/>
                        </a:spcBef>
                        <a:spcAft>
                          <a:spcPts val="0"/>
                        </a:spcAft>
                        <a:buNone/>
                      </a:pPr>
                      <a:r>
                        <a:rPr lang="en-ZA" sz="1000">
                          <a:latin typeface="Open Sans"/>
                          <a:ea typeface="Open Sans"/>
                          <a:cs typeface="Open Sans"/>
                          <a:sym typeface="Open Sans"/>
                        </a:rPr>
                        <a:t>An estimate or description of the uncertainty and/or sensitivity of the results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(7/8) </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69" name="Google Shape;469;p40"/>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70" name="Google Shape;470;p40">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71" name="Google Shape;471;p40"/>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72" name="Google Shape;472;p40">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473" name="Google Shape;473;p40"/>
          <p:cNvGraphicFramePr/>
          <p:nvPr/>
        </p:nvGraphicFramePr>
        <p:xfrm>
          <a:off x="444826" y="1322050"/>
          <a:ext cx="3000000" cy="3000000"/>
        </p:xfrm>
        <a:graphic>
          <a:graphicData uri="http://schemas.openxmlformats.org/drawingml/2006/table">
            <a:tbl>
              <a:tblPr bandRow="1" firstRow="1">
                <a:noFill/>
                <a:tableStyleId>{E45D1FED-FFC2-40A9-B585-779349F334A4}</a:tableStyleId>
              </a:tblPr>
              <a:tblGrid>
                <a:gridCol w="1375575"/>
                <a:gridCol w="6878775"/>
              </a:tblGrid>
              <a:tr h="304800">
                <a:tc rowSpan="7">
                  <a:txBody>
                    <a:bodyPr/>
                    <a:lstStyle/>
                    <a:p>
                      <a:pPr indent="0" lvl="0" marL="0" rtl="0" algn="l">
                        <a:spcBef>
                          <a:spcPts val="0"/>
                        </a:spcBef>
                        <a:spcAft>
                          <a:spcPts val="0"/>
                        </a:spcAft>
                        <a:buNone/>
                      </a:pPr>
                      <a:r>
                        <a:t/>
                      </a:r>
                      <a:endParaRPr>
                        <a:solidFill>
                          <a:srgbClr val="000A3A"/>
                        </a:solidFill>
                        <a:latin typeface="Open Sans"/>
                        <a:ea typeface="Open Sans"/>
                        <a:cs typeface="Open Sans"/>
                        <a:sym typeface="Open Sans"/>
                      </a:endParaRPr>
                    </a:p>
                    <a:p>
                      <a:pPr indent="0" lvl="0" marL="0" rtl="0" algn="l">
                        <a:spcBef>
                          <a:spcPts val="0"/>
                        </a:spcBef>
                        <a:spcAft>
                          <a:spcPts val="0"/>
                        </a:spcAft>
                        <a:buNone/>
                      </a:pPr>
                      <a:r>
                        <a:rPr lang="en-ZA">
                          <a:solidFill>
                            <a:srgbClr val="000A3A"/>
                          </a:solidFill>
                          <a:latin typeface="Open Sans"/>
                          <a:ea typeface="Open Sans"/>
                          <a:cs typeface="Open Sans"/>
                          <a:sym typeface="Open Sans"/>
                        </a:rPr>
                        <a:t>Chapter 8: </a:t>
                      </a:r>
                      <a:r>
                        <a:rPr b="0" lang="en-ZA">
                          <a:solidFill>
                            <a:srgbClr val="000A3A"/>
                          </a:solidFill>
                          <a:latin typeface="Open Sans"/>
                          <a:ea typeface="Open Sans"/>
                          <a:cs typeface="Open Sans"/>
                          <a:sym typeface="Open Sans"/>
                        </a:rPr>
                        <a:t>Estimating GHG impacts ex-post</a:t>
                      </a:r>
                      <a:endParaRPr b="0">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0">
                        <a:latin typeface="Open Sans"/>
                        <a:ea typeface="Open Sans"/>
                        <a:cs typeface="Open Sans"/>
                        <a:sym typeface="Open Sans"/>
                      </a:endParaRPr>
                    </a:p>
                    <a:p>
                      <a:pPr indent="0" lvl="0" marL="0" rtl="0" algn="l">
                        <a:spcBef>
                          <a:spcPts val="0"/>
                        </a:spcBef>
                        <a:spcAft>
                          <a:spcPts val="0"/>
                        </a:spcAft>
                        <a:buNone/>
                      </a:pPr>
                      <a:r>
                        <a:t/>
                      </a:r>
                      <a:endParaRPr b="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b="0" lang="en-ZA" sz="1000">
                          <a:solidFill>
                            <a:srgbClr val="000000"/>
                          </a:solidFill>
                          <a:latin typeface="Open Sans"/>
                          <a:ea typeface="Open Sans"/>
                          <a:cs typeface="Open Sans"/>
                          <a:sym typeface="Open Sans"/>
                        </a:rPr>
                        <a:t>The performance of the policy</a:t>
                      </a:r>
                      <a:endParaRPr b="0" sz="1000">
                        <a:solidFill>
                          <a:srgbClr val="000000"/>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04800">
                <a:tc vMerge="1"/>
                <a:tc>
                  <a:txBody>
                    <a:bodyPr/>
                    <a:lstStyle/>
                    <a:p>
                      <a:pPr indent="0" lvl="0" marL="0" rtl="0" algn="l">
                        <a:spcBef>
                          <a:spcPts val="0"/>
                        </a:spcBef>
                        <a:spcAft>
                          <a:spcPts val="0"/>
                        </a:spcAft>
                        <a:buNone/>
                      </a:pPr>
                      <a:r>
                        <a:rPr lang="en-ZA" sz="1000">
                          <a:latin typeface="Open Sans"/>
                          <a:ea typeface="Open Sans"/>
                          <a:cs typeface="Open Sans"/>
                          <a:sym typeface="Open Sans"/>
                        </a:rPr>
                        <a:t>Total annual and cumulative policy scenario emissions and removals over the GHG assessment period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04800">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Methodology and assumptions used to estimate policy scenario emissions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04800">
                <a:tc vMerge="1"/>
                <a:tc>
                  <a:txBody>
                    <a:bodyPr/>
                    <a:lstStyle/>
                    <a:p>
                      <a:pPr indent="0" lvl="0" marL="0" rtl="0" algn="l">
                        <a:spcBef>
                          <a:spcPts val="0"/>
                        </a:spcBef>
                        <a:spcAft>
                          <a:spcPts val="0"/>
                        </a:spcAft>
                        <a:buNone/>
                      </a:pPr>
                      <a:r>
                        <a:rPr lang="en-ZA" sz="1000">
                          <a:latin typeface="Open Sans"/>
                          <a:ea typeface="Open Sans"/>
                          <a:cs typeface="Open Sans"/>
                          <a:sym typeface="Open Sans"/>
                        </a:rPr>
                        <a:t>Sources of data to estimate key parameters and assumptions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04800">
                <a:tc vMerge="1"/>
                <a:tc>
                  <a:txBody>
                    <a:bodyPr/>
                    <a:lstStyle/>
                    <a:p>
                      <a:pPr indent="0" lvl="0" marL="0" rtl="0" algn="l">
                        <a:spcBef>
                          <a:spcPts val="0"/>
                        </a:spcBef>
                        <a:spcAft>
                          <a:spcPts val="0"/>
                        </a:spcAft>
                        <a:buNone/>
                      </a:pPr>
                      <a:r>
                        <a:rPr lang="en-ZA" sz="1000">
                          <a:latin typeface="Open Sans"/>
                          <a:ea typeface="Open Sans"/>
                          <a:cs typeface="Open Sans"/>
                          <a:sym typeface="Open Sans"/>
                        </a:rPr>
                        <a:t>An estimate of the total net GHG impacts of the policy over the assessment period, and disaggregated by each GHG source and carbon pool included in the GHG assessment boundary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04800">
                <a:tc vMerge="1"/>
                <a:tc>
                  <a:txBody>
                    <a:bodyPr/>
                    <a:lstStyle/>
                    <a:p>
                      <a:pPr indent="0" lvl="0" marL="0" rtl="0" algn="l">
                        <a:spcBef>
                          <a:spcPts val="0"/>
                        </a:spcBef>
                        <a:spcAft>
                          <a:spcPts val="0"/>
                        </a:spcAft>
                        <a:buNone/>
                      </a:pPr>
                      <a:r>
                        <a:rPr lang="en-ZA" sz="1000">
                          <a:latin typeface="Open Sans"/>
                          <a:ea typeface="Open Sans"/>
                          <a:cs typeface="Open Sans"/>
                          <a:sym typeface="Open Sans"/>
                        </a:rPr>
                        <a:t>Method or approach used to assess uncertainty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04800">
                <a:tc vMerge="1"/>
                <a:tc>
                  <a:txBody>
                    <a:bodyPr/>
                    <a:lstStyle/>
                    <a:p>
                      <a:pPr indent="0" lvl="0" marL="0" rtl="0" algn="l">
                        <a:spcBef>
                          <a:spcPts val="0"/>
                        </a:spcBef>
                        <a:spcAft>
                          <a:spcPts val="0"/>
                        </a:spcAft>
                        <a:buNone/>
                      </a:pPr>
                      <a:r>
                        <a:rPr lang="en-ZA" sz="1000">
                          <a:latin typeface="Open Sans"/>
                          <a:ea typeface="Open Sans"/>
                          <a:cs typeface="Open Sans"/>
                          <a:sym typeface="Open Sans"/>
                        </a:rPr>
                        <a:t>An estimate or description of the uncertainty and/or sensitivity of the results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41">
            <a:hlinkClick r:id="rId3"/>
          </p:cNvPr>
          <p:cNvPicPr preferRelativeResize="0"/>
          <p:nvPr/>
        </p:nvPicPr>
        <p:blipFill rotWithShape="1">
          <a:blip r:embed="rId4">
            <a:alphaModFix/>
          </a:blip>
          <a:srcRect b="0" l="0" r="0" t="0"/>
          <a:stretch/>
        </p:blipFill>
        <p:spPr>
          <a:xfrm>
            <a:off x="4405050" y="4452579"/>
            <a:ext cx="968100" cy="458100"/>
          </a:xfrm>
          <a:prstGeom prst="roundRect">
            <a:avLst>
              <a:gd fmla="val 16667" name="adj"/>
            </a:avLst>
          </a:prstGeom>
          <a:noFill/>
          <a:ln>
            <a:noFill/>
          </a:ln>
        </p:spPr>
      </p:pic>
      <p:sp>
        <p:nvSpPr>
          <p:cNvPr id="480" name="Google Shape;480;p4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000"/>
              <a:t>11.1 Recommended information to report (8/8)</a:t>
            </a:r>
            <a:endParaRPr sz="3000"/>
          </a:p>
          <a:p>
            <a:pPr indent="0" lvl="0" marL="0" rtl="0" algn="l">
              <a:lnSpc>
                <a:spcPct val="90000"/>
              </a:lnSpc>
              <a:spcBef>
                <a:spcPts val="0"/>
              </a:spcBef>
              <a:spcAft>
                <a:spcPts val="0"/>
              </a:spcAft>
              <a:buClr>
                <a:srgbClr val="625852"/>
              </a:buClr>
              <a:buSzPct val="114285"/>
              <a:buFont typeface="Arial"/>
              <a:buNone/>
            </a:pPr>
            <a:r>
              <a:t/>
            </a:r>
            <a:endParaRPr/>
          </a:p>
        </p:txBody>
      </p:sp>
      <p:sp>
        <p:nvSpPr>
          <p:cNvPr id="481" name="Google Shape;481;p41"/>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482" name="Google Shape;482;p41">
            <a:hlinkClick action="ppaction://hlinksldjump" r:id="rId5"/>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483" name="Google Shape;483;p41"/>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484" name="Google Shape;484;p41">
            <a:hlinkClick action="ppaction://hlinksldjump" r:id="rId6"/>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485" name="Google Shape;485;p41"/>
          <p:cNvGraphicFramePr/>
          <p:nvPr/>
        </p:nvGraphicFramePr>
        <p:xfrm>
          <a:off x="411126" y="1083700"/>
          <a:ext cx="3000000" cy="3000000"/>
        </p:xfrm>
        <a:graphic>
          <a:graphicData uri="http://schemas.openxmlformats.org/drawingml/2006/table">
            <a:tbl>
              <a:tblPr bandRow="1" firstRow="1">
                <a:noFill/>
                <a:tableStyleId>{E45D1FED-FFC2-40A9-B585-779349F334A4}</a:tableStyleId>
              </a:tblPr>
              <a:tblGrid>
                <a:gridCol w="1396925"/>
                <a:gridCol w="6783625"/>
              </a:tblGrid>
              <a:tr h="951225">
                <a:tc rowSpan="2">
                  <a:txBody>
                    <a:bodyPr/>
                    <a:lstStyle/>
                    <a:p>
                      <a:pPr indent="0" lvl="0" marL="0" rtl="0" algn="l">
                        <a:spcBef>
                          <a:spcPts val="0"/>
                        </a:spcBef>
                        <a:spcAft>
                          <a:spcPts val="0"/>
                        </a:spcAft>
                        <a:buNone/>
                      </a:pPr>
                      <a:r>
                        <a:t/>
                      </a:r>
                      <a:endParaRPr>
                        <a:solidFill>
                          <a:srgbClr val="000A3A"/>
                        </a:solidFill>
                        <a:latin typeface="Open Sans"/>
                        <a:ea typeface="Open Sans"/>
                        <a:cs typeface="Open Sans"/>
                        <a:sym typeface="Open Sans"/>
                      </a:endParaRPr>
                    </a:p>
                    <a:p>
                      <a:pPr indent="0" lvl="0" marL="0" rtl="0" algn="l">
                        <a:spcBef>
                          <a:spcPts val="0"/>
                        </a:spcBef>
                        <a:spcAft>
                          <a:spcPts val="0"/>
                        </a:spcAft>
                        <a:buNone/>
                      </a:pPr>
                      <a:r>
                        <a:t/>
                      </a:r>
                      <a:endParaRPr>
                        <a:solidFill>
                          <a:srgbClr val="000A3A"/>
                        </a:solidFill>
                        <a:latin typeface="Open Sans"/>
                        <a:ea typeface="Open Sans"/>
                        <a:cs typeface="Open Sans"/>
                        <a:sym typeface="Open Sans"/>
                      </a:endParaRPr>
                    </a:p>
                    <a:p>
                      <a:pPr indent="0" lvl="0" marL="0" rtl="0" algn="l">
                        <a:spcBef>
                          <a:spcPts val="0"/>
                        </a:spcBef>
                        <a:spcAft>
                          <a:spcPts val="0"/>
                        </a:spcAft>
                        <a:buNone/>
                      </a:pPr>
                      <a:r>
                        <a:rPr b="1" lang="en-ZA">
                          <a:solidFill>
                            <a:srgbClr val="000A3A"/>
                          </a:solidFill>
                          <a:latin typeface="Open Sans"/>
                          <a:ea typeface="Open Sans"/>
                          <a:cs typeface="Open Sans"/>
                          <a:sym typeface="Open Sans"/>
                        </a:rPr>
                        <a:t>Chapter 9</a:t>
                      </a:r>
                      <a:r>
                        <a:rPr b="0" lang="en-ZA">
                          <a:solidFill>
                            <a:srgbClr val="000A3A"/>
                          </a:solidFill>
                          <a:latin typeface="Open Sans"/>
                          <a:ea typeface="Open Sans"/>
                          <a:cs typeface="Open Sans"/>
                          <a:sym typeface="Open Sans"/>
                        </a:rPr>
                        <a:t>: </a:t>
                      </a:r>
                      <a:br>
                        <a:rPr b="0" lang="en-ZA">
                          <a:solidFill>
                            <a:srgbClr val="000A3A"/>
                          </a:solidFill>
                          <a:latin typeface="Open Sans"/>
                          <a:ea typeface="Open Sans"/>
                          <a:cs typeface="Open Sans"/>
                          <a:sym typeface="Open Sans"/>
                        </a:rPr>
                      </a:br>
                      <a:r>
                        <a:rPr b="0" lang="en-ZA">
                          <a:solidFill>
                            <a:srgbClr val="000A3A"/>
                          </a:solidFill>
                          <a:latin typeface="Open Sans"/>
                          <a:ea typeface="Open Sans"/>
                          <a:cs typeface="Open Sans"/>
                          <a:sym typeface="Open Sans"/>
                        </a:rPr>
                        <a:t>Monitoring performance over time</a:t>
                      </a:r>
                      <a:endParaRPr b="0">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0">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0">
                        <a:solidFill>
                          <a:srgbClr val="000A3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rtl="0" algn="l">
                        <a:spcBef>
                          <a:spcPts val="0"/>
                        </a:spcBef>
                        <a:spcAft>
                          <a:spcPts val="0"/>
                        </a:spcAft>
                        <a:buNone/>
                      </a:pPr>
                      <a:r>
                        <a:rPr b="0" lang="en-ZA" sz="1000">
                          <a:solidFill>
                            <a:srgbClr val="000000"/>
                          </a:solidFill>
                          <a:latin typeface="Open Sans"/>
                          <a:ea typeface="Open Sans"/>
                          <a:cs typeface="Open Sans"/>
                          <a:sym typeface="Open Sans"/>
                        </a:rPr>
                        <a:t>A list of the key performance indicators used to track performance over time and the rationale for their selection </a:t>
                      </a:r>
                      <a:endParaRPr b="0" sz="1000">
                        <a:solidFill>
                          <a:srgbClr val="000000"/>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75250">
                <a:tc vMerge="1"/>
                <a:tc>
                  <a:txBody>
                    <a:bodyPr/>
                    <a:lstStyle/>
                    <a:p>
                      <a:pPr indent="0" lvl="0" marL="0" rtl="0" algn="l">
                        <a:spcBef>
                          <a:spcPts val="0"/>
                        </a:spcBef>
                        <a:spcAft>
                          <a:spcPts val="0"/>
                        </a:spcAft>
                        <a:buNone/>
                      </a:pPr>
                      <a:r>
                        <a:rPr lang="en-ZA" sz="1000">
                          <a:latin typeface="Open Sans"/>
                          <a:ea typeface="Open Sans"/>
                          <a:cs typeface="Open Sans"/>
                          <a:sym typeface="Open Sans"/>
                        </a:rPr>
                        <a:t>Sources of key performance indicator data and monitoring frequency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843750">
                <a:tc>
                  <a:txBody>
                    <a:bodyPr/>
                    <a:lstStyle/>
                    <a:p>
                      <a:pPr indent="0" lvl="0" marL="0" rtl="0" algn="l">
                        <a:spcBef>
                          <a:spcPts val="0"/>
                        </a:spcBef>
                        <a:spcAft>
                          <a:spcPts val="0"/>
                        </a:spcAft>
                        <a:buNone/>
                      </a:pPr>
                      <a:r>
                        <a:t/>
                      </a:r>
                      <a:endParaRPr b="1">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1">
                        <a:solidFill>
                          <a:srgbClr val="000A3A"/>
                        </a:solidFill>
                        <a:latin typeface="Open Sans"/>
                        <a:ea typeface="Open Sans"/>
                        <a:cs typeface="Open Sans"/>
                        <a:sym typeface="Open Sans"/>
                      </a:endParaRPr>
                    </a:p>
                    <a:p>
                      <a:pPr indent="0" lvl="0" marL="0" rtl="0" algn="l">
                        <a:spcBef>
                          <a:spcPts val="0"/>
                        </a:spcBef>
                        <a:spcAft>
                          <a:spcPts val="0"/>
                        </a:spcAft>
                        <a:buNone/>
                      </a:pPr>
                      <a:r>
                        <a:rPr b="1" lang="en-ZA">
                          <a:solidFill>
                            <a:srgbClr val="000A3A"/>
                          </a:solidFill>
                          <a:latin typeface="Open Sans"/>
                          <a:ea typeface="Open Sans"/>
                          <a:cs typeface="Open Sans"/>
                          <a:sym typeface="Open Sans"/>
                        </a:rPr>
                        <a:t>Additional information</a:t>
                      </a:r>
                      <a:endParaRPr b="1">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1">
                        <a:solidFill>
                          <a:srgbClr val="000A3A"/>
                        </a:solidFill>
                        <a:latin typeface="Open Sans"/>
                        <a:ea typeface="Open Sans"/>
                        <a:cs typeface="Open Sans"/>
                        <a:sym typeface="Open Sans"/>
                      </a:endParaRPr>
                    </a:p>
                    <a:p>
                      <a:pPr indent="0" lvl="0" marL="0" rtl="0" algn="l">
                        <a:spcBef>
                          <a:spcPts val="0"/>
                        </a:spcBef>
                        <a:spcAft>
                          <a:spcPts val="0"/>
                        </a:spcAft>
                        <a:buNone/>
                      </a:pPr>
                      <a:r>
                        <a:t/>
                      </a:r>
                      <a:endParaRPr b="1">
                        <a:solidFill>
                          <a:srgbClr val="000A3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The type of technical review undertaken (first-, second-, or third-party), the qualifications of the reviewers and the review conclusions.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2"/>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ZA"/>
              <a:t>Thank you!</a:t>
            </a:r>
            <a:endParaRPr/>
          </a:p>
        </p:txBody>
      </p:sp>
      <p:sp>
        <p:nvSpPr>
          <p:cNvPr id="491" name="Google Shape;491;p42"/>
          <p:cNvSpPr txBox="1"/>
          <p:nvPr>
            <p:ph idx="1" type="subTitle"/>
          </p:nvPr>
        </p:nvSpPr>
        <p:spPr>
          <a:xfrm>
            <a:off x="4962000" y="1407375"/>
            <a:ext cx="3985200" cy="667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FFFFFF"/>
              </a:buClr>
              <a:buSzPts val="1400"/>
              <a:buFont typeface="Salsa"/>
              <a:buNone/>
            </a:pPr>
            <a:r>
              <a:rPr b="0" lang="en-ZA" u="sng">
                <a:hlinkClick r:id="rId3"/>
              </a:rPr>
              <a:t>www.climateactiontransparency.org</a:t>
            </a:r>
            <a:endParaRPr b="0"/>
          </a:p>
          <a:p>
            <a:pPr indent="0" lvl="0" marL="0" rtl="0" algn="l">
              <a:lnSpc>
                <a:spcPct val="90000"/>
              </a:lnSpc>
              <a:spcBef>
                <a:spcPts val="400"/>
              </a:spcBef>
              <a:spcAft>
                <a:spcPts val="0"/>
              </a:spcAft>
              <a:buClr>
                <a:srgbClr val="FFFFFF"/>
              </a:buClr>
              <a:buSzPts val="1400"/>
              <a:buFont typeface="Salsa"/>
              <a:buNone/>
            </a:pPr>
            <a:r>
              <a:rPr b="0" lang="en-ZA" u="sng">
                <a:hlinkClick r:id="rId4"/>
              </a:rPr>
              <a:t>icat@unops.org</a:t>
            </a:r>
            <a:endParaRPr b="0"/>
          </a:p>
          <a:p>
            <a:pPr indent="0" lvl="0" marL="0" rtl="0" algn="l">
              <a:lnSpc>
                <a:spcPct val="90000"/>
              </a:lnSpc>
              <a:spcBef>
                <a:spcPts val="400"/>
              </a:spcBef>
              <a:spcAft>
                <a:spcPts val="0"/>
              </a:spcAft>
              <a:buNone/>
            </a:pPr>
            <a:r>
              <a:rPr b="0" lang="en-ZA"/>
              <a:t>Twitter: @ICATclimate</a:t>
            </a:r>
            <a:endParaRPr/>
          </a:p>
          <a:p>
            <a:pPr indent="0" lvl="0" marL="0" rtl="0" algn="l">
              <a:spcBef>
                <a:spcPts val="400"/>
              </a:spcBef>
              <a:spcAft>
                <a:spcPts val="1200"/>
              </a:spcAft>
              <a:buNone/>
            </a:pPr>
            <a:r>
              <a:t/>
            </a:r>
            <a:endParaRPr/>
          </a:p>
        </p:txBody>
      </p:sp>
      <p:pic>
        <p:nvPicPr>
          <p:cNvPr id="492" name="Google Shape;492;p42"/>
          <p:cNvPicPr preferRelativeResize="0"/>
          <p:nvPr>
            <p:ph idx="2" type="pic"/>
          </p:nvPr>
        </p:nvPicPr>
        <p:blipFill rotWithShape="1">
          <a:blip r:embed="rId5">
            <a:alphaModFix/>
          </a:blip>
          <a:srcRect b="0" l="12512" r="12519" t="0"/>
          <a:stretch/>
        </p:blipFill>
        <p:spPr>
          <a:xfrm>
            <a:off x="-317325" y="-39675"/>
            <a:ext cx="4649100" cy="4629300"/>
          </a:xfrm>
          <a:prstGeom prst="ellipse">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Checklist of key recommendations</a:t>
            </a:r>
            <a:endParaRPr>
              <a:solidFill>
                <a:srgbClr val="FF0000"/>
              </a:solidFill>
            </a:endParaRPr>
          </a:p>
        </p:txBody>
      </p:sp>
      <p:graphicFrame>
        <p:nvGraphicFramePr>
          <p:cNvPr id="498" name="Google Shape;498;p43"/>
          <p:cNvGraphicFramePr/>
          <p:nvPr/>
        </p:nvGraphicFramePr>
        <p:xfrm>
          <a:off x="483526" y="1433587"/>
          <a:ext cx="3000000" cy="3000000"/>
        </p:xfrm>
        <a:graphic>
          <a:graphicData uri="http://schemas.openxmlformats.org/drawingml/2006/table">
            <a:tbl>
              <a:tblPr bandRow="1" firstRow="1">
                <a:noFill/>
                <a:tableStyleId>{E45D1FED-FFC2-40A9-B585-779349F334A4}</a:tableStyleId>
              </a:tblPr>
              <a:tblGrid>
                <a:gridCol w="1684875"/>
                <a:gridCol w="5641225"/>
                <a:gridCol w="850850"/>
              </a:tblGrid>
              <a:tr h="329725">
                <a:tc>
                  <a:txBody>
                    <a:bodyPr/>
                    <a:lstStyle/>
                    <a:p>
                      <a:pPr indent="0" lvl="0" marL="0" rtl="0" algn="l">
                        <a:spcBef>
                          <a:spcPts val="0"/>
                        </a:spcBef>
                        <a:spcAft>
                          <a:spcPts val="0"/>
                        </a:spcAft>
                        <a:buNone/>
                      </a:pPr>
                      <a:r>
                        <a:rPr lang="en-ZA" sz="1200">
                          <a:solidFill>
                            <a:srgbClr val="FAFAFA"/>
                          </a:solidFill>
                          <a:latin typeface="Open Sans"/>
                          <a:ea typeface="Open Sans"/>
                          <a:cs typeface="Open Sans"/>
                          <a:sym typeface="Open Sans"/>
                        </a:rPr>
                        <a:t>Chapter</a:t>
                      </a:r>
                      <a:endParaRPr sz="1200">
                        <a:solidFill>
                          <a:srgbClr val="FAFAF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rtl="0" algn="l">
                        <a:spcBef>
                          <a:spcPts val="0"/>
                        </a:spcBef>
                        <a:spcAft>
                          <a:spcPts val="0"/>
                        </a:spcAft>
                        <a:buNone/>
                      </a:pPr>
                      <a:r>
                        <a:rPr lang="en-ZA" sz="1200">
                          <a:latin typeface="Open Sans"/>
                          <a:ea typeface="Open Sans"/>
                          <a:cs typeface="Open Sans"/>
                          <a:sym typeface="Open Sans"/>
                        </a:rPr>
                        <a:t>Key recommendation</a:t>
                      </a:r>
                      <a:endParaRPr sz="12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rtl="0" algn="l">
                        <a:spcBef>
                          <a:spcPts val="0"/>
                        </a:spcBef>
                        <a:spcAft>
                          <a:spcPts val="0"/>
                        </a:spcAft>
                        <a:buNone/>
                      </a:pPr>
                      <a:r>
                        <a:rPr lang="en-ZA" sz="1200">
                          <a:solidFill>
                            <a:srgbClr val="FAFAFA"/>
                          </a:solidFill>
                          <a:latin typeface="Open Sans"/>
                          <a:ea typeface="Open Sans"/>
                          <a:cs typeface="Open Sans"/>
                          <a:sym typeface="Open Sans"/>
                        </a:rPr>
                        <a:t>Check</a:t>
                      </a:r>
                      <a:endParaRPr sz="1200">
                        <a:solidFill>
                          <a:srgbClr val="FAFAF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r>
              <a:tr h="300675">
                <a:tc rowSpan="3">
                  <a:txBody>
                    <a:bodyPr/>
                    <a:lstStyle/>
                    <a:p>
                      <a:pPr indent="0" lvl="0" marL="0" rtl="0" algn="l">
                        <a:spcBef>
                          <a:spcPts val="0"/>
                        </a:spcBef>
                        <a:spcAft>
                          <a:spcPts val="0"/>
                        </a:spcAft>
                        <a:buNone/>
                      </a:pPr>
                      <a:r>
                        <a:rPr b="1" lang="en-ZA" sz="1000">
                          <a:latin typeface="Open Sans"/>
                          <a:ea typeface="Open Sans"/>
                          <a:cs typeface="Open Sans"/>
                          <a:sym typeface="Open Sans"/>
                        </a:rPr>
                        <a:t>Chapter 10. </a:t>
                      </a:r>
                      <a:r>
                        <a:rPr lang="en-ZA" sz="1000">
                          <a:latin typeface="Open Sans"/>
                          <a:ea typeface="Open Sans"/>
                          <a:cs typeface="Open Sans"/>
                          <a:sym typeface="Open Sans"/>
                        </a:rPr>
                        <a:t>Monitor the performance of the policy over time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Identify the key performance indicators that will be used to track performance of the policy over time and define the parameters necessary to estimate GHG emissions ex-post</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00675">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Create a plan for monitoring key performance indicators and parameters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00675">
                <a:tc vMerge="1"/>
                <a:tc>
                  <a:txBody>
                    <a:bodyPr/>
                    <a:lstStyle/>
                    <a:p>
                      <a:pPr indent="0" lvl="0" marL="0" marR="0" rtl="0" algn="l">
                        <a:spcBef>
                          <a:spcPts val="0"/>
                        </a:spcBef>
                        <a:spcAft>
                          <a:spcPts val="0"/>
                        </a:spcAft>
                        <a:buNone/>
                      </a:pPr>
                      <a:r>
                        <a:rPr lang="en-ZA" sz="1000">
                          <a:latin typeface="Open Sans"/>
                          <a:ea typeface="Open Sans"/>
                          <a:cs typeface="Open Sans"/>
                          <a:sym typeface="Open Sans"/>
                        </a:rPr>
                        <a:t>Monitor each of the indicators and parameters over time, in accordance with the monitoring plan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00675">
                <a:tc>
                  <a:txBody>
                    <a:bodyPr/>
                    <a:lstStyle/>
                    <a:p>
                      <a:pPr indent="0" lvl="0" marL="0" rtl="0" algn="l">
                        <a:spcBef>
                          <a:spcPts val="0"/>
                        </a:spcBef>
                        <a:spcAft>
                          <a:spcPts val="0"/>
                        </a:spcAft>
                        <a:buNone/>
                      </a:pPr>
                      <a:r>
                        <a:t/>
                      </a:r>
                      <a:endParaRPr b="1" sz="1000">
                        <a:latin typeface="Open Sans"/>
                        <a:ea typeface="Open Sans"/>
                        <a:cs typeface="Open Sans"/>
                        <a:sym typeface="Open Sans"/>
                      </a:endParaRPr>
                    </a:p>
                    <a:p>
                      <a:pPr indent="0" lvl="0" marL="0" rtl="0" algn="l">
                        <a:spcBef>
                          <a:spcPts val="0"/>
                        </a:spcBef>
                        <a:spcAft>
                          <a:spcPts val="0"/>
                        </a:spcAft>
                        <a:buNone/>
                      </a:pPr>
                      <a:r>
                        <a:rPr b="1" lang="en-ZA" sz="1000">
                          <a:latin typeface="Open Sans"/>
                          <a:ea typeface="Open Sans"/>
                          <a:cs typeface="Open Sans"/>
                          <a:sym typeface="Open Sans"/>
                        </a:rPr>
                        <a:t>Chapter 11. </a:t>
                      </a:r>
                      <a:r>
                        <a:rPr lang="en-ZA" sz="1000">
                          <a:latin typeface="Open Sans"/>
                          <a:ea typeface="Open Sans"/>
                          <a:cs typeface="Open Sans"/>
                          <a:sym typeface="Open Sans"/>
                        </a:rPr>
                        <a:t>Report the results and methodology used</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Report information about the assessment process and the GHG impacts resulting from the policy (including the information listed in Section 11.1)</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pic>
        <p:nvPicPr>
          <p:cNvPr descr="Checkmark with solid fill" id="499" name="Google Shape;499;p43"/>
          <p:cNvPicPr preferRelativeResize="0"/>
          <p:nvPr/>
        </p:nvPicPr>
        <p:blipFill rotWithShape="1">
          <a:blip r:embed="rId3">
            <a:alphaModFix/>
          </a:blip>
          <a:srcRect b="0" l="0" r="0" t="0"/>
          <a:stretch/>
        </p:blipFill>
        <p:spPr>
          <a:xfrm>
            <a:off x="8045521" y="1766020"/>
            <a:ext cx="308985" cy="308985"/>
          </a:xfrm>
          <a:prstGeom prst="rect">
            <a:avLst/>
          </a:prstGeom>
          <a:noFill/>
          <a:ln>
            <a:noFill/>
          </a:ln>
        </p:spPr>
      </p:pic>
      <p:pic>
        <p:nvPicPr>
          <p:cNvPr descr="Checkmark with solid fill" id="500" name="Google Shape;500;p43"/>
          <p:cNvPicPr preferRelativeResize="0"/>
          <p:nvPr/>
        </p:nvPicPr>
        <p:blipFill rotWithShape="1">
          <a:blip r:embed="rId3">
            <a:alphaModFix/>
          </a:blip>
          <a:srcRect b="0" l="0" r="0" t="0"/>
          <a:stretch/>
        </p:blipFill>
        <p:spPr>
          <a:xfrm>
            <a:off x="8045521" y="2159545"/>
            <a:ext cx="308985" cy="308985"/>
          </a:xfrm>
          <a:prstGeom prst="rect">
            <a:avLst/>
          </a:prstGeom>
          <a:noFill/>
          <a:ln>
            <a:noFill/>
          </a:ln>
        </p:spPr>
      </p:pic>
      <p:pic>
        <p:nvPicPr>
          <p:cNvPr descr="Checkmark with solid fill" id="501" name="Google Shape;501;p43"/>
          <p:cNvPicPr preferRelativeResize="0"/>
          <p:nvPr/>
        </p:nvPicPr>
        <p:blipFill rotWithShape="1">
          <a:blip r:embed="rId3">
            <a:alphaModFix/>
          </a:blip>
          <a:srcRect b="0" l="0" r="0" t="0"/>
          <a:stretch/>
        </p:blipFill>
        <p:spPr>
          <a:xfrm>
            <a:off x="8045521" y="2468520"/>
            <a:ext cx="308985" cy="308985"/>
          </a:xfrm>
          <a:prstGeom prst="rect">
            <a:avLst/>
          </a:prstGeom>
          <a:noFill/>
          <a:ln>
            <a:noFill/>
          </a:ln>
        </p:spPr>
      </p:pic>
      <p:pic>
        <p:nvPicPr>
          <p:cNvPr descr="Checkmark with solid fill" id="502" name="Google Shape;502;p43"/>
          <p:cNvPicPr preferRelativeResize="0"/>
          <p:nvPr/>
        </p:nvPicPr>
        <p:blipFill rotWithShape="1">
          <a:blip r:embed="rId3">
            <a:alphaModFix/>
          </a:blip>
          <a:srcRect b="0" l="0" r="0" t="0"/>
          <a:stretch/>
        </p:blipFill>
        <p:spPr>
          <a:xfrm>
            <a:off x="8045521" y="3171020"/>
            <a:ext cx="308985" cy="3089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4"/>
          <p:cNvSpPr/>
          <p:nvPr>
            <p:ph idx="4294967295" type="body"/>
          </p:nvPr>
        </p:nvSpPr>
        <p:spPr>
          <a:xfrm>
            <a:off x="457200" y="4497505"/>
            <a:ext cx="1081200" cy="4119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10000"/>
          </a:bodyPr>
          <a:lstStyle/>
          <a:p>
            <a:pPr indent="0" lvl="0" marL="0" rtl="0" algn="l">
              <a:lnSpc>
                <a:spcPct val="90000"/>
              </a:lnSpc>
              <a:spcBef>
                <a:spcPts val="0"/>
              </a:spcBef>
              <a:spcAft>
                <a:spcPts val="1200"/>
              </a:spcAft>
              <a:buClr>
                <a:srgbClr val="09294E"/>
              </a:buClr>
              <a:buSzPct val="38095"/>
              <a:buNone/>
            </a:pPr>
            <a:r>
              <a:rPr lang="en-ZA"/>
              <a:t>Previous slide</a:t>
            </a:r>
            <a:endParaRPr/>
          </a:p>
        </p:txBody>
      </p:sp>
      <p:sp>
        <p:nvSpPr>
          <p:cNvPr id="509" name="Google Shape;509;p4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2600"/>
              <a:buFont typeface="Arial"/>
              <a:buNone/>
            </a:pPr>
            <a:r>
              <a:rPr lang="en-ZA" sz="2600"/>
              <a:t>Example of monitoring parameters for forestry</a:t>
            </a:r>
            <a:endParaRPr/>
          </a:p>
        </p:txBody>
      </p:sp>
      <p:sp>
        <p:nvSpPr>
          <p:cNvPr id="510" name="Google Shape;510;p44">
            <a:hlinkClick action="ppaction://hlinksldjump" r:id="rId3"/>
          </p:cNvPr>
          <p:cNvSpPr/>
          <p:nvPr/>
        </p:nvSpPr>
        <p:spPr>
          <a:xfrm>
            <a:off x="570369" y="4590760"/>
            <a:ext cx="968100" cy="213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1" name="Google Shape;511;p44">
            <a:hlinkClick action="ppaction://hlinksldjump" r:id="rId4"/>
          </p:cNvPr>
          <p:cNvSpPr txBox="1"/>
          <p:nvPr/>
        </p:nvSpPr>
        <p:spPr>
          <a:xfrm>
            <a:off x="5522550" y="4590775"/>
            <a:ext cx="1081200" cy="41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b="1" lang="en-ZA" sz="900">
                <a:solidFill>
                  <a:schemeClr val="lt1"/>
                </a:solidFill>
                <a:latin typeface="Arial"/>
                <a:ea typeface="Arial"/>
                <a:cs typeface="Arial"/>
                <a:sym typeface="Arial"/>
              </a:rPr>
              <a:t>More examples</a:t>
            </a:r>
            <a:endParaRPr>
              <a:solidFill>
                <a:schemeClr val="lt1"/>
              </a:solidFill>
            </a:endParaRPr>
          </a:p>
        </p:txBody>
      </p:sp>
      <p:graphicFrame>
        <p:nvGraphicFramePr>
          <p:cNvPr id="512" name="Google Shape;512;p44"/>
          <p:cNvGraphicFramePr/>
          <p:nvPr/>
        </p:nvGraphicFramePr>
        <p:xfrm>
          <a:off x="311701" y="877387"/>
          <a:ext cx="3000000" cy="3000000"/>
        </p:xfrm>
        <a:graphic>
          <a:graphicData uri="http://schemas.openxmlformats.org/drawingml/2006/table">
            <a:tbl>
              <a:tblPr bandRow="1" firstRow="1">
                <a:noFill/>
                <a:tableStyleId>{E45D1FED-FFC2-40A9-B585-779349F334A4}</a:tableStyleId>
              </a:tblPr>
              <a:tblGrid>
                <a:gridCol w="1665650"/>
                <a:gridCol w="3569475"/>
                <a:gridCol w="1048375"/>
                <a:gridCol w="2024450"/>
              </a:tblGrid>
              <a:tr h="396250">
                <a:tc>
                  <a:txBody>
                    <a:bodyPr/>
                    <a:lstStyle/>
                    <a:p>
                      <a:pPr indent="0" lvl="0" marL="0" marR="0" rtl="0" algn="l">
                        <a:spcBef>
                          <a:spcPts val="0"/>
                        </a:spcBef>
                        <a:spcAft>
                          <a:spcPts val="0"/>
                        </a:spcAft>
                        <a:buNone/>
                      </a:pPr>
                      <a:r>
                        <a:rPr lang="en-ZA" sz="1000">
                          <a:latin typeface="Open Sans"/>
                          <a:ea typeface="Open Sans"/>
                          <a:cs typeface="Open Sans"/>
                          <a:sym typeface="Open Sans"/>
                        </a:rPr>
                        <a:t>Parameter and unit</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Potential source of data</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rtl="0" algn="l">
                        <a:spcBef>
                          <a:spcPts val="0"/>
                        </a:spcBef>
                        <a:spcAft>
                          <a:spcPts val="0"/>
                        </a:spcAft>
                        <a:buNone/>
                      </a:pPr>
                      <a:r>
                        <a:rPr lang="en-ZA" sz="1000">
                          <a:latin typeface="Open Sans"/>
                          <a:ea typeface="Open Sans"/>
                          <a:cs typeface="Open Sans"/>
                          <a:sym typeface="Open Sans"/>
                        </a:rPr>
                        <a:t>Parameter type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Suggested monitoring frequency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r>
              <a:tr h="250275">
                <a:tc gridSpan="4">
                  <a:txBody>
                    <a:bodyPr/>
                    <a:lstStyle/>
                    <a:p>
                      <a:pPr indent="0" lvl="0" marL="0" rtl="0" algn="l">
                        <a:spcBef>
                          <a:spcPts val="0"/>
                        </a:spcBef>
                        <a:spcAft>
                          <a:spcPts val="0"/>
                        </a:spcAft>
                        <a:buNone/>
                      </a:pPr>
                      <a:r>
                        <a:rPr b="1" lang="en-ZA" sz="1000">
                          <a:solidFill>
                            <a:srgbClr val="FAFAFA"/>
                          </a:solidFill>
                          <a:latin typeface="Open Sans"/>
                          <a:ea typeface="Open Sans"/>
                          <a:cs typeface="Open Sans"/>
                          <a:sym typeface="Open Sans"/>
                        </a:rPr>
                        <a:t>All </a:t>
                      </a:r>
                      <a:endParaRPr sz="1000">
                        <a:solidFill>
                          <a:srgbClr val="FAFAF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701050">
                <a:tc>
                  <a:txBody>
                    <a:bodyPr/>
                    <a:lstStyle/>
                    <a:p>
                      <a:pPr indent="0" lvl="0" marL="0" marR="0" rtl="0" algn="l">
                        <a:spcBef>
                          <a:spcPts val="0"/>
                        </a:spcBef>
                        <a:spcAft>
                          <a:spcPts val="0"/>
                        </a:spcAft>
                        <a:buNone/>
                      </a:pPr>
                      <a:r>
                        <a:rPr lang="en-ZA" sz="800">
                          <a:latin typeface="Open Sans"/>
                          <a:ea typeface="Open Sans"/>
                          <a:cs typeface="Open Sans"/>
                          <a:sym typeface="Open Sans"/>
                        </a:rPr>
                        <a:t>Land-use classification </a:t>
                      </a:r>
                      <a:br>
                        <a:rPr lang="en-ZA" sz="800">
                          <a:latin typeface="Open Sans"/>
                          <a:ea typeface="Open Sans"/>
                          <a:cs typeface="Open Sans"/>
                          <a:sym typeface="Open Sans"/>
                        </a:rPr>
                      </a:br>
                      <a:r>
                        <a:rPr lang="en-ZA" sz="800">
                          <a:latin typeface="Open Sans"/>
                          <a:ea typeface="Open Sans"/>
                          <a:cs typeface="Open Sans"/>
                          <a:sym typeface="Open Sans"/>
                        </a:rPr>
                        <a:t>(by ecological domain and climate zone)</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Remotely sensed and aerial imagery</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Land cover maps</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National forest inventory</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GHG Reports</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IPCC 2006 GL Table 4.1</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Assumption</a:t>
                      </a:r>
                      <a:endParaRPr sz="800">
                        <a:solidFill>
                          <a:srgbClr val="000000"/>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Once</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87625">
                <a:tc gridSpan="4">
                  <a:txBody>
                    <a:bodyPr/>
                    <a:lstStyle/>
                    <a:p>
                      <a:pPr indent="0" lvl="0" marL="0" rtl="0" algn="l">
                        <a:spcBef>
                          <a:spcPts val="0"/>
                        </a:spcBef>
                        <a:spcAft>
                          <a:spcPts val="0"/>
                        </a:spcAft>
                        <a:buNone/>
                      </a:pPr>
                      <a:r>
                        <a:rPr b="1" lang="en-ZA" sz="1000">
                          <a:solidFill>
                            <a:srgbClr val="FAFAFA"/>
                          </a:solidFill>
                          <a:latin typeface="Open Sans"/>
                          <a:ea typeface="Open Sans"/>
                          <a:cs typeface="Open Sans"/>
                          <a:sym typeface="Open Sans"/>
                        </a:rPr>
                        <a:t>Land use change</a:t>
                      </a:r>
                      <a:endParaRPr sz="1000">
                        <a:solidFill>
                          <a:srgbClr val="FAFAF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701050">
                <a:tc>
                  <a:txBody>
                    <a:bodyPr/>
                    <a:lstStyle/>
                    <a:p>
                      <a:pPr indent="0" lvl="0" marL="0" marR="0" rtl="0" algn="l">
                        <a:spcBef>
                          <a:spcPts val="0"/>
                        </a:spcBef>
                        <a:spcAft>
                          <a:spcPts val="0"/>
                        </a:spcAft>
                        <a:buNone/>
                      </a:pPr>
                      <a:r>
                        <a:rPr lang="en-ZA" sz="800">
                          <a:latin typeface="Open Sans"/>
                          <a:ea typeface="Open Sans"/>
                          <a:cs typeface="Open Sans"/>
                          <a:sym typeface="Open Sans"/>
                        </a:rPr>
                        <a:t>Area of land converted to forest land (ha)</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Remotely sensed and aerial imagery</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Land-cover maps</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National forest inventory</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GHG reports</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Activity data key performance indicator</a:t>
                      </a:r>
                      <a:endParaRPr sz="800">
                        <a:solidFill>
                          <a:srgbClr val="000000"/>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At least twice (at beginning and end of policy implementation period) or periodically during policy implementation period</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1188725">
                <a:tc>
                  <a:txBody>
                    <a:bodyPr/>
                    <a:lstStyle/>
                    <a:p>
                      <a:pPr indent="0" lvl="0" marL="0" marR="0" rtl="0" algn="l">
                        <a:spcBef>
                          <a:spcPts val="0"/>
                        </a:spcBef>
                        <a:spcAft>
                          <a:spcPts val="0"/>
                        </a:spcAft>
                        <a:buNone/>
                      </a:pPr>
                      <a:r>
                        <a:rPr lang="en-ZA" sz="800">
                          <a:latin typeface="Open Sans"/>
                          <a:ea typeface="Open Sans"/>
                          <a:cs typeface="Open Sans"/>
                          <a:sym typeface="Open Sans"/>
                        </a:rPr>
                        <a:t>Biomass carbon stocks on land type I, after conversion (tonnes dry matter per ha)</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Measured samples for tree attributes, such as diameters and heights, and applying species-specific allometric equations or biomass tables, from national forest inventory or country-specific research studies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GHG inventory reports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IPCC 2006 GL,a Tables 4.7, 4.8 and 4.12, for above-ground biomass carbon stocks in forests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IPCC 2006 GL,a Table 5.9, for default biomass carbon stocks on cropland (tonnes C per ha)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IPCC 2006 GL,a Table 6.4, for default biomass stocks on grassland</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Carbon stock change calculation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Key performance indicator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solidFill>
                            <a:srgbClr val="000000"/>
                          </a:solidFill>
                          <a:latin typeface="Open Sans"/>
                          <a:ea typeface="Open Sans"/>
                          <a:cs typeface="Open Sans"/>
                          <a:sym typeface="Open Sans"/>
                        </a:rPr>
                        <a:t>Increased sequestration from biomass accumulation</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5"/>
          <p:cNvSpPr/>
          <p:nvPr>
            <p:ph idx="4294967295" type="body"/>
          </p:nvPr>
        </p:nvSpPr>
        <p:spPr>
          <a:xfrm>
            <a:off x="457200" y="4530505"/>
            <a:ext cx="1081200" cy="3789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20000"/>
          </a:bodyPr>
          <a:lstStyle/>
          <a:p>
            <a:pPr indent="0" lvl="0" marL="0" rtl="0" algn="l">
              <a:lnSpc>
                <a:spcPct val="90000"/>
              </a:lnSpc>
              <a:spcBef>
                <a:spcPts val="0"/>
              </a:spcBef>
              <a:spcAft>
                <a:spcPts val="1200"/>
              </a:spcAft>
              <a:buClr>
                <a:srgbClr val="09294E"/>
              </a:buClr>
              <a:buSzPct val="38095"/>
              <a:buNone/>
            </a:pPr>
            <a:r>
              <a:rPr lang="en-ZA"/>
              <a:t>Previous slide</a:t>
            </a:r>
            <a:endParaRPr/>
          </a:p>
        </p:txBody>
      </p:sp>
      <p:sp>
        <p:nvSpPr>
          <p:cNvPr id="519" name="Google Shape;519;p4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2600"/>
              <a:buFont typeface="Arial"/>
              <a:buNone/>
            </a:pPr>
            <a:r>
              <a:rPr lang="en-ZA" sz="2600"/>
              <a:t>Example of monitoring parameters for forestry</a:t>
            </a:r>
            <a:endParaRPr/>
          </a:p>
        </p:txBody>
      </p:sp>
      <p:sp>
        <p:nvSpPr>
          <p:cNvPr id="520" name="Google Shape;520;p45">
            <a:hlinkClick action="ppaction://hlinksldjump" r:id="rId3"/>
          </p:cNvPr>
          <p:cNvSpPr/>
          <p:nvPr/>
        </p:nvSpPr>
        <p:spPr>
          <a:xfrm>
            <a:off x="570369" y="4616289"/>
            <a:ext cx="968100" cy="19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521" name="Google Shape;521;p45"/>
          <p:cNvGraphicFramePr/>
          <p:nvPr/>
        </p:nvGraphicFramePr>
        <p:xfrm>
          <a:off x="311676" y="877387"/>
          <a:ext cx="3000000" cy="3000000"/>
        </p:xfrm>
        <a:graphic>
          <a:graphicData uri="http://schemas.openxmlformats.org/drawingml/2006/table">
            <a:tbl>
              <a:tblPr bandRow="1" firstRow="1">
                <a:noFill/>
                <a:tableStyleId>{E45D1FED-FFC2-40A9-B585-779349F334A4}</a:tableStyleId>
              </a:tblPr>
              <a:tblGrid>
                <a:gridCol w="1948500"/>
                <a:gridCol w="3286650"/>
                <a:gridCol w="1048375"/>
                <a:gridCol w="2024450"/>
              </a:tblGrid>
              <a:tr h="396250">
                <a:tc>
                  <a:txBody>
                    <a:bodyPr/>
                    <a:lstStyle/>
                    <a:p>
                      <a:pPr indent="0" lvl="0" marL="0" marR="0" rtl="0" algn="l">
                        <a:spcBef>
                          <a:spcPts val="0"/>
                        </a:spcBef>
                        <a:spcAft>
                          <a:spcPts val="0"/>
                        </a:spcAft>
                        <a:buNone/>
                      </a:pPr>
                      <a:r>
                        <a:rPr lang="en-ZA" sz="1000">
                          <a:latin typeface="Open Sans"/>
                          <a:ea typeface="Open Sans"/>
                          <a:cs typeface="Open Sans"/>
                          <a:sym typeface="Open Sans"/>
                        </a:rPr>
                        <a:t>Parameter and unit</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Potential source of data</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ZA" sz="1000">
                          <a:latin typeface="Open Sans"/>
                          <a:ea typeface="Open Sans"/>
                          <a:cs typeface="Open Sans"/>
                          <a:sym typeface="Open Sans"/>
                        </a:rPr>
                        <a:t>Parameter type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Suggested monitoring frequency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r>
              <a:tr h="250275">
                <a:tc gridSpan="4">
                  <a:txBody>
                    <a:bodyPr/>
                    <a:lstStyle/>
                    <a:p>
                      <a:pPr indent="0" lvl="0" marL="0" rtl="0" algn="l">
                        <a:spcBef>
                          <a:spcPts val="0"/>
                        </a:spcBef>
                        <a:spcAft>
                          <a:spcPts val="0"/>
                        </a:spcAft>
                        <a:buNone/>
                      </a:pPr>
                      <a:r>
                        <a:rPr b="1" lang="en-ZA" sz="1000">
                          <a:latin typeface="Open Sans"/>
                          <a:ea typeface="Open Sans"/>
                          <a:cs typeface="Open Sans"/>
                          <a:sym typeface="Open Sans"/>
                        </a:rPr>
                        <a:t>Forest land remaining forest land: stock difference method</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dk1"/>
                    </a:solidFill>
                  </a:tcPr>
                </a:tc>
                <a:tc hMerge="1"/>
                <a:tc hMerge="1"/>
                <a:tc hMerge="1"/>
              </a:tr>
              <a:tr h="548650">
                <a:tc>
                  <a:txBody>
                    <a:bodyPr/>
                    <a:lstStyle/>
                    <a:p>
                      <a:pPr indent="0" lvl="0" marL="0" marR="0" rtl="0" algn="l">
                        <a:spcBef>
                          <a:spcPts val="0"/>
                        </a:spcBef>
                        <a:spcAft>
                          <a:spcPts val="0"/>
                        </a:spcAft>
                        <a:buNone/>
                      </a:pPr>
                      <a:r>
                        <a:rPr lang="en-ZA" sz="800">
                          <a:latin typeface="Open Sans"/>
                          <a:ea typeface="Open Sans"/>
                          <a:cs typeface="Open Sans"/>
                          <a:sym typeface="Open Sans"/>
                        </a:rPr>
                        <a:t>Forest carbon stock art time </a:t>
                      </a:r>
                      <a:r>
                        <a:rPr i="1" lang="en-ZA" sz="800">
                          <a:latin typeface="Open Sans"/>
                          <a:ea typeface="Open Sans"/>
                          <a:cs typeface="Open Sans"/>
                          <a:sym typeface="Open Sans"/>
                        </a:rPr>
                        <a:t>t</a:t>
                      </a:r>
                      <a:r>
                        <a:rPr lang="en-ZA" sz="800">
                          <a:latin typeface="Open Sans"/>
                          <a:ea typeface="Open Sans"/>
                          <a:cs typeface="Open Sans"/>
                          <a:sym typeface="Open Sans"/>
                        </a:rPr>
                        <a:t>1 (tones C)</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Measured samples for tree attributes, such as diameters and heights, and applying species-specific allometric equations or biomass tables, from national forest inventory or country-specific research studies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Estimated using IPCC 2006 GL,a equation 2.8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Carbon stock change calculation</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Key performance indicator</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At least twice, at beginning and end of policy implementation period.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Or, periodically during the policy implementation period.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701050">
                <a:tc>
                  <a:txBody>
                    <a:bodyPr/>
                    <a:lstStyle/>
                    <a:p>
                      <a:pPr indent="0" lvl="0" marL="0" marR="0" rtl="0" algn="l">
                        <a:spcBef>
                          <a:spcPts val="0"/>
                        </a:spcBef>
                        <a:spcAft>
                          <a:spcPts val="0"/>
                        </a:spcAft>
                        <a:buNone/>
                      </a:pPr>
                      <a:r>
                        <a:rPr lang="en-ZA" sz="800">
                          <a:latin typeface="Open Sans"/>
                          <a:ea typeface="Open Sans"/>
                          <a:cs typeface="Open Sans"/>
                          <a:sym typeface="Open Sans"/>
                        </a:rPr>
                        <a:t>Forest carbon stock at time </a:t>
                      </a:r>
                      <a:r>
                        <a:rPr i="1" lang="en-ZA" sz="800">
                          <a:latin typeface="Open Sans"/>
                          <a:ea typeface="Open Sans"/>
                          <a:cs typeface="Open Sans"/>
                          <a:sym typeface="Open Sans"/>
                        </a:rPr>
                        <a:t>t</a:t>
                      </a:r>
                      <a:r>
                        <a:rPr lang="en-ZA" sz="800">
                          <a:latin typeface="Open Sans"/>
                          <a:ea typeface="Open Sans"/>
                          <a:cs typeface="Open Sans"/>
                          <a:sym typeface="Open Sans"/>
                        </a:rPr>
                        <a:t>2 (tonnes C)</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Measured samples for tree attributes, such as diameters and heights, and applying species-specific allometric equations or biomass tables, from national forest inventory or country-specific research studies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Estimated using IPCC 2006 GLa equation 2.8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Carbon stock calculation</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Key performance indicator</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287625">
                <a:tc gridSpan="4">
                  <a:txBody>
                    <a:bodyPr/>
                    <a:lstStyle/>
                    <a:p>
                      <a:pPr indent="0" lvl="0" marL="0" rtl="0" algn="l">
                        <a:spcBef>
                          <a:spcPts val="0"/>
                        </a:spcBef>
                        <a:spcAft>
                          <a:spcPts val="0"/>
                        </a:spcAft>
                        <a:buNone/>
                      </a:pPr>
                      <a:r>
                        <a:rPr b="1" lang="en-ZA" sz="1000">
                          <a:latin typeface="Open Sans"/>
                          <a:ea typeface="Open Sans"/>
                          <a:cs typeface="Open Sans"/>
                          <a:sym typeface="Open Sans"/>
                        </a:rPr>
                        <a:t>Forest land remaining forest land: Gain-loss method</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dk1"/>
                    </a:solidFill>
                  </a:tcPr>
                </a:tc>
                <a:tc hMerge="1"/>
                <a:tc hMerge="1"/>
                <a:tc hMerge="1"/>
              </a:tr>
              <a:tr h="1188725">
                <a:tc>
                  <a:txBody>
                    <a:bodyPr/>
                    <a:lstStyle/>
                    <a:p>
                      <a:pPr indent="0" lvl="0" marL="0" marR="0" rtl="0" algn="l">
                        <a:spcBef>
                          <a:spcPts val="0"/>
                        </a:spcBef>
                        <a:spcAft>
                          <a:spcPts val="0"/>
                        </a:spcAft>
                        <a:buNone/>
                      </a:pPr>
                      <a:r>
                        <a:rPr lang="en-ZA" sz="800">
                          <a:latin typeface="Open Sans"/>
                          <a:ea typeface="Open Sans"/>
                          <a:cs typeface="Open Sans"/>
                          <a:sym typeface="Open Sans"/>
                        </a:rPr>
                        <a:t>Above-ground biomass growth rate </a:t>
                      </a:r>
                      <a:endParaRPr sz="800">
                        <a:latin typeface="Open Sans"/>
                        <a:ea typeface="Open Sans"/>
                        <a:cs typeface="Open Sans"/>
                        <a:sym typeface="Open Sans"/>
                      </a:endParaRPr>
                    </a:p>
                    <a:p>
                      <a:pPr indent="0" lvl="0" marL="0" marR="0" rtl="0" algn="l">
                        <a:spcBef>
                          <a:spcPts val="0"/>
                        </a:spcBef>
                        <a:spcAft>
                          <a:spcPts val="0"/>
                        </a:spcAft>
                        <a:buNone/>
                      </a:pPr>
                      <a:r>
                        <a:rPr i="1" lang="en-ZA" sz="800">
                          <a:latin typeface="Open Sans"/>
                          <a:ea typeface="Open Sans"/>
                          <a:cs typeface="Open Sans"/>
                          <a:sym typeface="Open Sans"/>
                        </a:rPr>
                        <a:t>GWi,j </a:t>
                      </a:r>
                      <a:endParaRPr i="1"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(tonnes dry matter per ha)</a:t>
                      </a:r>
                      <a:endParaRPr sz="800">
                        <a:latin typeface="Open Sans"/>
                        <a:ea typeface="Open Sans"/>
                        <a:cs typeface="Open Sans"/>
                        <a:sym typeface="Open Sans"/>
                      </a:endParaRPr>
                    </a:p>
                    <a:p>
                      <a:pPr indent="0" lvl="0" marL="0" marR="0" rtl="0" algn="l">
                        <a:spcBef>
                          <a:spcPts val="0"/>
                        </a:spcBef>
                        <a:spcAft>
                          <a:spcPts val="0"/>
                        </a:spcAft>
                        <a:buNone/>
                      </a:pPr>
                      <a:r>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Measured samples for tree attributes, such as diameters and heights, and applying species-specific allometric equations or biomass tables, from national forest inventory or country-specific research studies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GHG inventory reports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IPCC 2006 GL,a Table 4.12 </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Derived from mean annual increment (default values available in IPCC 2006 GL,a Tables 4.11A and 4.11B) and IPCC 2006 GL,a equation 2.10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Carbon stock calculation</a:t>
                      </a:r>
                      <a:endParaRPr sz="800">
                        <a:latin typeface="Open Sans"/>
                        <a:ea typeface="Open Sans"/>
                        <a:cs typeface="Open Sans"/>
                        <a:sym typeface="Open Sans"/>
                      </a:endParaRPr>
                    </a:p>
                    <a:p>
                      <a:pPr indent="0" lvl="0" marL="0" marR="0" rtl="0" algn="l">
                        <a:spcBef>
                          <a:spcPts val="0"/>
                        </a:spcBef>
                        <a:spcAft>
                          <a:spcPts val="0"/>
                        </a:spcAft>
                        <a:buNone/>
                      </a:pPr>
                      <a:r>
                        <a:rPr lang="en-ZA" sz="800">
                          <a:latin typeface="Open Sans"/>
                          <a:ea typeface="Open Sans"/>
                          <a:cs typeface="Open Sans"/>
                          <a:sym typeface="Open Sans"/>
                        </a:rPr>
                        <a:t>Key performance indicator</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800">
                          <a:latin typeface="Open Sans"/>
                          <a:ea typeface="Open Sans"/>
                          <a:cs typeface="Open Sans"/>
                          <a:sym typeface="Open Sans"/>
                        </a:rPr>
                        <a:t>Periodically </a:t>
                      </a:r>
                      <a:endParaRPr sz="8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ZA" sz="2200">
                <a:solidFill>
                  <a:srgbClr val="9D97F0"/>
                </a:solidFill>
                <a:latin typeface="Open Sans"/>
                <a:ea typeface="Open Sans"/>
                <a:cs typeface="Open Sans"/>
                <a:sym typeface="Open Sans"/>
              </a:rPr>
              <a:t>Overview of the Forest Methodology</a:t>
            </a:r>
            <a:endParaRPr b="1" sz="2200">
              <a:solidFill>
                <a:srgbClr val="9D97F0"/>
              </a:solidFill>
              <a:latin typeface="Open Sans"/>
              <a:ea typeface="Open Sans"/>
              <a:cs typeface="Open Sans"/>
              <a:sym typeface="Open Sans"/>
            </a:endParaRPr>
          </a:p>
        </p:txBody>
      </p:sp>
      <p:grpSp>
        <p:nvGrpSpPr>
          <p:cNvPr id="158" name="Google Shape;158;p22"/>
          <p:cNvGrpSpPr/>
          <p:nvPr/>
        </p:nvGrpSpPr>
        <p:grpSpPr>
          <a:xfrm>
            <a:off x="2067878" y="998725"/>
            <a:ext cx="5700101" cy="3768068"/>
            <a:chOff x="0" y="-13094"/>
            <a:chExt cx="5981218" cy="4335598"/>
          </a:xfrm>
        </p:grpSpPr>
        <p:sp>
          <p:nvSpPr>
            <p:cNvPr id="159" name="Google Shape;159;p22"/>
            <p:cNvSpPr/>
            <p:nvPr/>
          </p:nvSpPr>
          <p:spPr>
            <a:xfrm>
              <a:off x="0" y="2320370"/>
              <a:ext cx="5943600" cy="10005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Assessing impacts</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baseline scenario and emissions (Chapter 7)</a:t>
              </a:r>
              <a:endParaRPr i="0" sz="1000" u="none" cap="none" strike="noStrike">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GHG impacts of the policy ex-ante (Chapter 8)</a:t>
              </a:r>
              <a:endParaRPr i="0" sz="1000" u="none" cap="none" strike="noStrike">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GHG impacts of the policy ex-post (Chapter 9)</a:t>
              </a:r>
              <a:endParaRPr i="0" sz="1000" u="none" cap="none" strike="noStrike">
                <a:solidFill>
                  <a:srgbClr val="09294E"/>
                </a:solidFill>
                <a:latin typeface="Open Sans"/>
                <a:ea typeface="Open Sans"/>
                <a:cs typeface="Open Sans"/>
                <a:sym typeface="Open Sans"/>
              </a:endParaRPr>
            </a:p>
          </p:txBody>
        </p:sp>
        <p:sp>
          <p:nvSpPr>
            <p:cNvPr id="160" name="Google Shape;160;p22"/>
            <p:cNvSpPr/>
            <p:nvPr/>
          </p:nvSpPr>
          <p:spPr>
            <a:xfrm>
              <a:off x="37618" y="3406304"/>
              <a:ext cx="5943600" cy="916200"/>
            </a:xfrm>
            <a:prstGeom prst="roundRect">
              <a:avLst>
                <a:gd fmla="val 16667" name="adj"/>
              </a:avLst>
            </a:prstGeom>
            <a:solidFill>
              <a:srgbClr val="FAFAFA"/>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Monitoring and reporting</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monitor performance of the policy over time (Chapter 10)</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report (Chapter 11)</a:t>
              </a:r>
              <a:endParaRPr i="0" sz="1200" u="none" cap="none" strike="noStrike">
                <a:solidFill>
                  <a:srgbClr val="000000"/>
                </a:solidFill>
                <a:latin typeface="Open Sans"/>
                <a:ea typeface="Open Sans"/>
                <a:cs typeface="Open Sans"/>
                <a:sym typeface="Open Sans"/>
              </a:endParaRPr>
            </a:p>
          </p:txBody>
        </p:sp>
        <p:sp>
          <p:nvSpPr>
            <p:cNvPr id="161" name="Google Shape;161;p22"/>
            <p:cNvSpPr/>
            <p:nvPr/>
          </p:nvSpPr>
          <p:spPr>
            <a:xfrm>
              <a:off x="0" y="1441785"/>
              <a:ext cx="5943600" cy="8037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Defining the assessment </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Clearly describe the policy to be assessed (Chapter 5)</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Identify the GHG impacts (Chapter 6)</a:t>
              </a:r>
              <a:endParaRPr>
                <a:latin typeface="Open Sans"/>
                <a:ea typeface="Open Sans"/>
                <a:cs typeface="Open Sans"/>
                <a:sym typeface="Open Sans"/>
              </a:endParaRPr>
            </a:p>
          </p:txBody>
        </p:sp>
        <p:sp>
          <p:nvSpPr>
            <p:cNvPr id="162" name="Google Shape;162;p22"/>
            <p:cNvSpPr/>
            <p:nvPr/>
          </p:nvSpPr>
          <p:spPr>
            <a:xfrm>
              <a:off x="28115" y="-13094"/>
              <a:ext cx="5943600" cy="13941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Introduction, objectives, key steps and overview of forest policies</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purpose and applicability of the methodology (Chapter 1)</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Determine the objectives of estimating GHG impacts (Chapter 2)</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forest policies (Chapter 3)</a:t>
              </a:r>
              <a:endParaRPr>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use the methodology guidance (Chapter 4)</a:t>
              </a:r>
              <a:endParaRPr i="0" sz="1200" u="none" cap="none" strike="noStrike">
                <a:solidFill>
                  <a:srgbClr val="000000"/>
                </a:solidFill>
                <a:latin typeface="Open Sans"/>
                <a:ea typeface="Open Sans"/>
                <a:cs typeface="Open Sans"/>
                <a:sym typeface="Open Sans"/>
              </a:endParaRPr>
            </a:p>
          </p:txBody>
        </p:sp>
        <p:sp>
          <p:nvSpPr>
            <p:cNvPr id="163" name="Google Shape;163;p22"/>
            <p:cNvSpPr/>
            <p:nvPr/>
          </p:nvSpPr>
          <p:spPr>
            <a:xfrm rot="5400000">
              <a:off x="2859021" y="2152171"/>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4" name="Google Shape;164;p22"/>
            <p:cNvSpPr/>
            <p:nvPr/>
          </p:nvSpPr>
          <p:spPr>
            <a:xfrm rot="5400000">
              <a:off x="2859021" y="3309816"/>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5" name="Google Shape;165;p22"/>
            <p:cNvSpPr/>
            <p:nvPr/>
          </p:nvSpPr>
          <p:spPr>
            <a:xfrm rot="5400000">
              <a:off x="2859021" y="1300162"/>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166" name="Google Shape;166;p22"/>
          <p:cNvSpPr/>
          <p:nvPr/>
        </p:nvSpPr>
        <p:spPr>
          <a:xfrm>
            <a:off x="1376025" y="1009200"/>
            <a:ext cx="892800" cy="8928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sp>
        <p:nvSpPr>
          <p:cNvPr id="167" name="Google Shape;167;p22"/>
          <p:cNvSpPr/>
          <p:nvPr/>
        </p:nvSpPr>
        <p:spPr>
          <a:xfrm>
            <a:off x="1376025" y="1972062"/>
            <a:ext cx="892800" cy="8928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2</a:t>
            </a:r>
            <a:endParaRPr sz="1500">
              <a:latin typeface="Open Sans"/>
              <a:ea typeface="Open Sans"/>
              <a:cs typeface="Open Sans"/>
              <a:sym typeface="Open Sans"/>
            </a:endParaRPr>
          </a:p>
        </p:txBody>
      </p:sp>
      <p:sp>
        <p:nvSpPr>
          <p:cNvPr id="168" name="Google Shape;168;p22"/>
          <p:cNvSpPr/>
          <p:nvPr/>
        </p:nvSpPr>
        <p:spPr>
          <a:xfrm>
            <a:off x="1376025" y="2941002"/>
            <a:ext cx="892800" cy="8928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3</a:t>
            </a:r>
            <a:endParaRPr sz="1500">
              <a:latin typeface="Open Sans"/>
              <a:ea typeface="Open Sans"/>
              <a:cs typeface="Open Sans"/>
              <a:sym typeface="Open Sans"/>
            </a:endParaRPr>
          </a:p>
        </p:txBody>
      </p:sp>
      <p:sp>
        <p:nvSpPr>
          <p:cNvPr id="169" name="Google Shape;169;p22"/>
          <p:cNvSpPr/>
          <p:nvPr/>
        </p:nvSpPr>
        <p:spPr>
          <a:xfrm>
            <a:off x="1376025" y="3910044"/>
            <a:ext cx="892800" cy="8928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p:nvPr/>
        </p:nvSpPr>
        <p:spPr>
          <a:xfrm>
            <a:off x="1677075" y="1697125"/>
            <a:ext cx="6056400" cy="1573200"/>
          </a:xfrm>
          <a:prstGeom prst="roundRect">
            <a:avLst>
              <a:gd fmla="val 16667" name="adj"/>
            </a:avLst>
          </a:prstGeom>
          <a:solidFill>
            <a:srgbClr val="FAFAFA"/>
          </a:solidFill>
          <a:ln cap="flat" cmpd="sng" w="38100">
            <a:solidFill>
              <a:srgbClr val="FF8E00"/>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13000"/>
              </a:lnSpc>
              <a:spcBef>
                <a:spcPts val="400"/>
              </a:spcBef>
              <a:spcAft>
                <a:spcPts val="0"/>
              </a:spcAft>
              <a:buNone/>
            </a:pPr>
            <a:r>
              <a:t/>
            </a:r>
            <a:endParaRPr sz="1000">
              <a:solidFill>
                <a:srgbClr val="000A3A"/>
              </a:solidFill>
              <a:latin typeface="Open Sans"/>
              <a:ea typeface="Open Sans"/>
              <a:cs typeface="Open Sans"/>
              <a:sym typeface="Open Sans"/>
            </a:endParaRPr>
          </a:p>
        </p:txBody>
      </p:sp>
      <p:sp>
        <p:nvSpPr>
          <p:cNvPr id="176" name="Google Shape;176;p2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sz="2200"/>
              <a:t>Part IV: Steps overview</a:t>
            </a:r>
            <a:endParaRPr sz="2200"/>
          </a:p>
        </p:txBody>
      </p:sp>
      <p:sp>
        <p:nvSpPr>
          <p:cNvPr id="177" name="Google Shape;177;p23">
            <a:hlinkClick/>
          </p:cNvPr>
          <p:cNvSpPr/>
          <p:nvPr/>
        </p:nvSpPr>
        <p:spPr>
          <a:xfrm>
            <a:off x="2191490" y="2452492"/>
            <a:ext cx="7620000" cy="22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3"/>
          <p:cNvSpPr txBox="1"/>
          <p:nvPr/>
        </p:nvSpPr>
        <p:spPr>
          <a:xfrm>
            <a:off x="2168800" y="1885900"/>
            <a:ext cx="3559800" cy="574200"/>
          </a:xfrm>
          <a:prstGeom prst="rect">
            <a:avLst/>
          </a:prstGeom>
          <a:noFill/>
          <a:ln>
            <a:noFill/>
          </a:ln>
        </p:spPr>
        <p:txBody>
          <a:bodyPr anchorCtr="0" anchor="t" bIns="91425" lIns="91425" spcFirstLastPara="1" rIns="91425" wrap="square" tIns="91425">
            <a:spAutoFit/>
          </a:bodyPr>
          <a:lstStyle/>
          <a:p>
            <a:pPr indent="0" lvl="0" marL="0" rtl="0" algn="l">
              <a:lnSpc>
                <a:spcPct val="113000"/>
              </a:lnSpc>
              <a:spcBef>
                <a:spcPts val="400"/>
              </a:spcBef>
              <a:spcAft>
                <a:spcPts val="0"/>
              </a:spcAft>
              <a:buNone/>
            </a:pPr>
            <a:r>
              <a:rPr b="1" lang="en-ZA" sz="1000">
                <a:solidFill>
                  <a:schemeClr val="dk2"/>
                </a:solidFill>
                <a:latin typeface="Open Sans"/>
                <a:ea typeface="Open Sans"/>
                <a:cs typeface="Open Sans"/>
                <a:sym typeface="Open Sans"/>
              </a:rPr>
              <a:t>Monitoring and reporting</a:t>
            </a:r>
            <a:endParaRPr b="1"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79" name="Google Shape;179;p23"/>
          <p:cNvSpPr/>
          <p:nvPr/>
        </p:nvSpPr>
        <p:spPr>
          <a:xfrm>
            <a:off x="975938" y="1971252"/>
            <a:ext cx="1206300" cy="12063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pic>
        <p:nvPicPr>
          <p:cNvPr id="180" name="Google Shape;180;p23"/>
          <p:cNvPicPr preferRelativeResize="0"/>
          <p:nvPr/>
        </p:nvPicPr>
        <p:blipFill rotWithShape="1">
          <a:blip r:embed="rId3">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181" name="Google Shape;181;p23"/>
          <p:cNvSpPr txBox="1"/>
          <p:nvPr/>
        </p:nvSpPr>
        <p:spPr>
          <a:xfrm>
            <a:off x="1073882" y="4537832"/>
            <a:ext cx="23490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Clr>
                <a:srgbClr val="09294E"/>
              </a:buClr>
              <a:buSzPts val="800"/>
              <a:buFont typeface="Arial"/>
              <a:buNone/>
            </a:pPr>
            <a:r>
              <a:rPr lang="en-ZA" sz="1000" u="none" cap="none" strike="noStrike">
                <a:solidFill>
                  <a:srgbClr val="09294E"/>
                </a:solidFill>
                <a:latin typeface="Open Sans"/>
                <a:ea typeface="Open Sans"/>
                <a:cs typeface="Open Sans"/>
                <a:sym typeface="Open Sans"/>
              </a:rPr>
              <a:t>This button indicates a </a:t>
            </a:r>
            <a:r>
              <a:rPr lang="en-ZA" sz="1000">
                <a:solidFill>
                  <a:srgbClr val="09294E"/>
                </a:solidFill>
                <a:latin typeface="Open Sans"/>
                <a:ea typeface="Open Sans"/>
                <a:cs typeface="Open Sans"/>
                <a:sym typeface="Open Sans"/>
              </a:rPr>
              <a:t>key recommendation</a:t>
            </a:r>
            <a:endParaRPr sz="1000" u="none" cap="none" strike="noStrike">
              <a:solidFill>
                <a:srgbClr val="09294E"/>
              </a:solidFill>
              <a:latin typeface="Open Sans"/>
              <a:ea typeface="Open Sans"/>
              <a:cs typeface="Open Sans"/>
              <a:sym typeface="Open Sans"/>
            </a:endParaRPr>
          </a:p>
        </p:txBody>
      </p:sp>
      <p:sp>
        <p:nvSpPr>
          <p:cNvPr id="182" name="Google Shape;182;p23"/>
          <p:cNvSpPr txBox="1"/>
          <p:nvPr/>
        </p:nvSpPr>
        <p:spPr>
          <a:xfrm>
            <a:off x="4641923" y="1189825"/>
            <a:ext cx="3373800" cy="507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9294E"/>
              </a:buClr>
              <a:buSzPts val="800"/>
              <a:buFont typeface="Arial"/>
              <a:buNone/>
            </a:pPr>
            <a:r>
              <a:rPr i="1" lang="en-ZA" sz="800" u="none" cap="none" strike="noStrike">
                <a:solidFill>
                  <a:srgbClr val="09294E"/>
                </a:solidFill>
                <a:latin typeface="Open Sans"/>
                <a:ea typeface="Open Sans"/>
                <a:cs typeface="Open Sans"/>
                <a:sym typeface="Open Sans"/>
              </a:rPr>
              <a:t>This is an interactive panel: navigate</a:t>
            </a:r>
            <a:r>
              <a:rPr i="1" lang="en-ZA" sz="800">
                <a:solidFill>
                  <a:srgbClr val="09294E"/>
                </a:solidFill>
                <a:latin typeface="Open Sans"/>
                <a:ea typeface="Open Sans"/>
                <a:cs typeface="Open Sans"/>
                <a:sym typeface="Open Sans"/>
              </a:rPr>
              <a:t> </a:t>
            </a:r>
            <a:r>
              <a:rPr i="1" lang="en-ZA" sz="800" u="none" cap="none" strike="noStrike">
                <a:solidFill>
                  <a:srgbClr val="09294E"/>
                </a:solidFill>
                <a:latin typeface="Open Sans"/>
                <a:ea typeface="Open Sans"/>
                <a:cs typeface="Open Sans"/>
                <a:sym typeface="Open Sans"/>
              </a:rPr>
              <a:t>by clicking on a particular step</a:t>
            </a:r>
            <a:endParaRPr i="1">
              <a:latin typeface="Open Sans"/>
              <a:ea typeface="Open Sans"/>
              <a:cs typeface="Open Sans"/>
              <a:sym typeface="Open Sans"/>
            </a:endParaRPr>
          </a:p>
        </p:txBody>
      </p:sp>
      <p:cxnSp>
        <p:nvCxnSpPr>
          <p:cNvPr id="183" name="Google Shape;183;p23"/>
          <p:cNvCxnSpPr>
            <a:stCxn id="180" idx="6"/>
            <a:endCxn id="181" idx="1"/>
          </p:cNvCxnSpPr>
          <p:nvPr/>
        </p:nvCxnSpPr>
        <p:spPr>
          <a:xfrm>
            <a:off x="871800" y="4726100"/>
            <a:ext cx="202200" cy="0"/>
          </a:xfrm>
          <a:prstGeom prst="straightConnector1">
            <a:avLst/>
          </a:prstGeom>
          <a:noFill/>
          <a:ln cap="flat" cmpd="sng" w="9525">
            <a:solidFill>
              <a:schemeClr val="dk1"/>
            </a:solidFill>
            <a:prstDash val="solid"/>
            <a:round/>
            <a:headEnd len="med" w="med" type="none"/>
            <a:tailEnd len="med" w="med" type="oval"/>
          </a:ln>
        </p:spPr>
      </p:cxnSp>
      <p:sp>
        <p:nvSpPr>
          <p:cNvPr id="184" name="Google Shape;184;p23"/>
          <p:cNvSpPr txBox="1"/>
          <p:nvPr>
            <p:ph idx="4294967295" type="body"/>
          </p:nvPr>
        </p:nvSpPr>
        <p:spPr>
          <a:xfrm>
            <a:off x="2191512" y="2242864"/>
            <a:ext cx="7620000" cy="226200"/>
          </a:xfrm>
          <a:prstGeom prst="rect">
            <a:avLst/>
          </a:prstGeom>
          <a:noFill/>
          <a:ln>
            <a:noFill/>
          </a:ln>
        </p:spPr>
        <p:txBody>
          <a:bodyPr anchorCtr="0" anchor="t" bIns="45700" lIns="91425" spcFirstLastPara="1" rIns="91425" wrap="square" tIns="45700">
            <a:noAutofit/>
          </a:bodyPr>
          <a:lstStyle/>
          <a:p>
            <a:pPr indent="0" lvl="0" marL="0" rtl="0" algn="l">
              <a:lnSpc>
                <a:spcPct val="113000"/>
              </a:lnSpc>
              <a:spcBef>
                <a:spcPts val="0"/>
              </a:spcBef>
              <a:spcAft>
                <a:spcPts val="0"/>
              </a:spcAft>
              <a:buClr>
                <a:srgbClr val="09294E"/>
              </a:buClr>
              <a:buSzPts val="1200"/>
              <a:buNone/>
            </a:pPr>
            <a:r>
              <a:rPr lang="en-ZA" sz="1000">
                <a:solidFill>
                  <a:srgbClr val="09294E"/>
                </a:solidFill>
              </a:rPr>
              <a:t>Monitor the performance of the policy over time (Chapter 10)</a:t>
            </a:r>
            <a:endParaRPr sz="1000"/>
          </a:p>
        </p:txBody>
      </p:sp>
      <p:sp>
        <p:nvSpPr>
          <p:cNvPr id="185" name="Google Shape;185;p23"/>
          <p:cNvSpPr txBox="1"/>
          <p:nvPr>
            <p:ph idx="4294967295" type="body"/>
          </p:nvPr>
        </p:nvSpPr>
        <p:spPr>
          <a:xfrm>
            <a:off x="2186940" y="2534835"/>
            <a:ext cx="7620000" cy="226200"/>
          </a:xfrm>
          <a:prstGeom prst="rect">
            <a:avLst/>
          </a:prstGeom>
          <a:noFill/>
          <a:ln>
            <a:noFill/>
          </a:ln>
        </p:spPr>
        <p:txBody>
          <a:bodyPr anchorCtr="0" anchor="t" bIns="45700" lIns="91425" spcFirstLastPara="1" rIns="91425" wrap="square" tIns="45700">
            <a:noAutofit/>
          </a:bodyPr>
          <a:lstStyle/>
          <a:p>
            <a:pPr indent="0" lvl="0" marL="0" rtl="0" algn="l">
              <a:lnSpc>
                <a:spcPct val="113000"/>
              </a:lnSpc>
              <a:spcBef>
                <a:spcPts val="0"/>
              </a:spcBef>
              <a:spcAft>
                <a:spcPts val="0"/>
              </a:spcAft>
              <a:buClr>
                <a:srgbClr val="09294E"/>
              </a:buClr>
              <a:buSzPts val="1200"/>
              <a:buNone/>
            </a:pPr>
            <a:r>
              <a:rPr lang="en-ZA" sz="1000">
                <a:solidFill>
                  <a:srgbClr val="09294E"/>
                </a:solidFill>
              </a:rPr>
              <a:t>Report the results and methodology used (Chapter 11)</a:t>
            </a:r>
            <a:endParaRPr sz="1000"/>
          </a:p>
        </p:txBody>
      </p:sp>
      <p:sp>
        <p:nvSpPr>
          <p:cNvPr id="186" name="Google Shape;186;p23">
            <a:hlinkClick action="ppaction://hlinksldjump" r:id="rId4"/>
          </p:cNvPr>
          <p:cNvSpPr/>
          <p:nvPr/>
        </p:nvSpPr>
        <p:spPr>
          <a:xfrm>
            <a:off x="2186946" y="2242875"/>
            <a:ext cx="4707900" cy="226200"/>
          </a:xfrm>
          <a:prstGeom prst="rect">
            <a:avLst/>
          </a:prstGeom>
          <a:noFill/>
          <a:ln cap="flat" cmpd="sng" w="9525">
            <a:solidFill>
              <a:srgbClr val="AAAA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Open Sans"/>
              <a:ea typeface="Open Sans"/>
              <a:cs typeface="Open Sans"/>
              <a:sym typeface="Open Sans"/>
            </a:endParaRPr>
          </a:p>
        </p:txBody>
      </p:sp>
      <p:sp>
        <p:nvSpPr>
          <p:cNvPr id="187" name="Google Shape;187;p23">
            <a:hlinkClick action="ppaction://hlinksldjump" r:id="rId5"/>
          </p:cNvPr>
          <p:cNvSpPr/>
          <p:nvPr/>
        </p:nvSpPr>
        <p:spPr>
          <a:xfrm>
            <a:off x="2186946" y="2522925"/>
            <a:ext cx="4707900" cy="226200"/>
          </a:xfrm>
          <a:prstGeom prst="rect">
            <a:avLst/>
          </a:prstGeom>
          <a:noFill/>
          <a:ln cap="flat" cmpd="sng" w="9525">
            <a:solidFill>
              <a:srgbClr val="9999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a:hlinkClick action="ppaction://hlinksldjump" r:id="rId3"/>
          </p:cNvPr>
          <p:cNvSpPr/>
          <p:nvPr/>
        </p:nvSpPr>
        <p:spPr>
          <a:xfrm>
            <a:off x="502825" y="2640852"/>
            <a:ext cx="2215800" cy="15663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Identify indicators and</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parameters to monitor</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over time</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(Section 10.1)</a:t>
            </a:r>
            <a:endParaRPr>
              <a:solidFill>
                <a:schemeClr val="dk2"/>
              </a:solidFill>
              <a:latin typeface="Open Sans"/>
              <a:ea typeface="Open Sans"/>
              <a:cs typeface="Open Sans"/>
              <a:sym typeface="Open Sans"/>
            </a:endParaRPr>
          </a:p>
        </p:txBody>
      </p:sp>
      <p:sp>
        <p:nvSpPr>
          <p:cNvPr id="194" name="Google Shape;194;p24">
            <a:hlinkClick action="ppaction://hlinksldjump" r:id="rId4"/>
          </p:cNvPr>
          <p:cNvSpPr/>
          <p:nvPr/>
        </p:nvSpPr>
        <p:spPr>
          <a:xfrm>
            <a:off x="3030705" y="2640850"/>
            <a:ext cx="2215800" cy="15663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Create a monitoring</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plan</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(Section 10.2)</a:t>
            </a:r>
            <a:endParaRPr>
              <a:solidFill>
                <a:schemeClr val="dk2"/>
              </a:solidFill>
              <a:latin typeface="Open Sans"/>
              <a:ea typeface="Open Sans"/>
              <a:cs typeface="Open Sans"/>
              <a:sym typeface="Open Sans"/>
            </a:endParaRPr>
          </a:p>
        </p:txBody>
      </p:sp>
      <p:sp>
        <p:nvSpPr>
          <p:cNvPr id="195" name="Google Shape;195;p24">
            <a:hlinkClick action="ppaction://hlinksldjump" r:id="rId5"/>
          </p:cNvPr>
          <p:cNvSpPr/>
          <p:nvPr/>
        </p:nvSpPr>
        <p:spPr>
          <a:xfrm>
            <a:off x="5602356" y="2640850"/>
            <a:ext cx="2215800" cy="15663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Monitor indicators and</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parameters over time</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300">
                <a:solidFill>
                  <a:schemeClr val="dk2"/>
                </a:solidFill>
                <a:latin typeface="Open Sans"/>
                <a:ea typeface="Open Sans"/>
                <a:cs typeface="Open Sans"/>
                <a:sym typeface="Open Sans"/>
              </a:rPr>
              <a:t>(Section 10.3)</a:t>
            </a:r>
            <a:endParaRPr>
              <a:solidFill>
                <a:schemeClr val="dk2"/>
              </a:solidFill>
              <a:latin typeface="Open Sans"/>
              <a:ea typeface="Open Sans"/>
              <a:cs typeface="Open Sans"/>
              <a:sym typeface="Open Sans"/>
            </a:endParaRPr>
          </a:p>
        </p:txBody>
      </p:sp>
      <p:sp>
        <p:nvSpPr>
          <p:cNvPr id="196" name="Google Shape;196;p24"/>
          <p:cNvSpPr txBox="1"/>
          <p:nvPr/>
        </p:nvSpPr>
        <p:spPr>
          <a:xfrm>
            <a:off x="418907" y="1226678"/>
            <a:ext cx="77724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a:solidFill>
                  <a:srgbClr val="09294E"/>
                </a:solidFill>
                <a:latin typeface="Open Sans"/>
                <a:ea typeface="Open Sans"/>
                <a:cs typeface="Open Sans"/>
                <a:sym typeface="Open Sans"/>
              </a:rPr>
              <a:t>Objectives of monitoring the performance:</a:t>
            </a:r>
            <a:endParaRPr>
              <a:latin typeface="Open Sans"/>
              <a:ea typeface="Open Sans"/>
              <a:cs typeface="Open Sans"/>
              <a:sym typeface="Open Sans"/>
            </a:endParaRPr>
          </a:p>
          <a:p>
            <a:pPr indent="-304800" lvl="1" marL="800100" marR="0" rtl="0" algn="l">
              <a:spcBef>
                <a:spcPts val="0"/>
              </a:spcBef>
              <a:spcAft>
                <a:spcPts val="0"/>
              </a:spcAft>
              <a:buClr>
                <a:srgbClr val="09294E"/>
              </a:buClr>
              <a:buSzPts val="1400"/>
              <a:buFont typeface="Open Sans"/>
              <a:buChar char="•"/>
            </a:pPr>
            <a:r>
              <a:rPr i="0" lang="en-ZA" u="none" cap="none" strike="noStrike">
                <a:solidFill>
                  <a:srgbClr val="09294E"/>
                </a:solidFill>
                <a:latin typeface="Open Sans"/>
                <a:ea typeface="Open Sans"/>
                <a:cs typeface="Open Sans"/>
                <a:sym typeface="Open Sans"/>
              </a:rPr>
              <a:t>To allow the user to evaluate the performance of a policy to understand whether the policy is on track</a:t>
            </a:r>
            <a:endParaRPr>
              <a:latin typeface="Open Sans"/>
              <a:ea typeface="Open Sans"/>
              <a:cs typeface="Open Sans"/>
              <a:sym typeface="Open Sans"/>
            </a:endParaRPr>
          </a:p>
          <a:p>
            <a:pPr indent="-304800" lvl="1" marL="800100" marR="0" rtl="0" algn="l">
              <a:spcBef>
                <a:spcPts val="0"/>
              </a:spcBef>
              <a:spcAft>
                <a:spcPts val="0"/>
              </a:spcAft>
              <a:buClr>
                <a:srgbClr val="09294E"/>
              </a:buClr>
              <a:buSzPts val="1400"/>
              <a:buFont typeface="Open Sans"/>
              <a:buChar char="•"/>
            </a:pPr>
            <a:r>
              <a:rPr i="0" lang="en-ZA" u="none" cap="none" strike="noStrike">
                <a:solidFill>
                  <a:srgbClr val="09294E"/>
                </a:solidFill>
                <a:latin typeface="Open Sans"/>
                <a:ea typeface="Open Sans"/>
                <a:cs typeface="Open Sans"/>
                <a:sym typeface="Open Sans"/>
              </a:rPr>
              <a:t>To allow the user to collect the information needed for the quantification of the GHG impacts during or after policy implementation </a:t>
            </a:r>
            <a:endParaRPr i="0" u="none" cap="none" strike="noStrike">
              <a:solidFill>
                <a:srgbClr val="09294E"/>
              </a:solidFill>
              <a:latin typeface="Open Sans"/>
              <a:ea typeface="Open Sans"/>
              <a:cs typeface="Open Sans"/>
              <a:sym typeface="Open Sans"/>
            </a:endParaRPr>
          </a:p>
        </p:txBody>
      </p:sp>
      <p:sp>
        <p:nvSpPr>
          <p:cNvPr id="197" name="Google Shape;197;p2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10. Monitor the performance of the policy over time</a:t>
            </a:r>
            <a:endParaRPr/>
          </a:p>
        </p:txBody>
      </p:sp>
      <p:cxnSp>
        <p:nvCxnSpPr>
          <p:cNvPr id="198" name="Google Shape;198;p24"/>
          <p:cNvCxnSpPr>
            <a:stCxn id="193" idx="3"/>
            <a:endCxn id="194" idx="1"/>
          </p:cNvCxnSpPr>
          <p:nvPr/>
        </p:nvCxnSpPr>
        <p:spPr>
          <a:xfrm>
            <a:off x="2718625" y="3424002"/>
            <a:ext cx="312000" cy="0"/>
          </a:xfrm>
          <a:prstGeom prst="straightConnector1">
            <a:avLst/>
          </a:prstGeom>
          <a:noFill/>
          <a:ln cap="flat" cmpd="sng" w="9525">
            <a:solidFill>
              <a:schemeClr val="dk2"/>
            </a:solidFill>
            <a:prstDash val="solid"/>
            <a:round/>
            <a:headEnd len="med" w="med" type="none"/>
            <a:tailEnd len="med" w="med" type="triangle"/>
          </a:ln>
        </p:spPr>
      </p:cxnSp>
      <p:cxnSp>
        <p:nvCxnSpPr>
          <p:cNvPr id="199" name="Google Shape;199;p24"/>
          <p:cNvCxnSpPr>
            <a:stCxn id="194" idx="3"/>
            <a:endCxn id="195" idx="1"/>
          </p:cNvCxnSpPr>
          <p:nvPr/>
        </p:nvCxnSpPr>
        <p:spPr>
          <a:xfrm>
            <a:off x="5246505" y="3424000"/>
            <a:ext cx="3558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10.1 Identify indicators and parameters to monitor over time (1/3)</a:t>
            </a:r>
            <a:endParaRPr/>
          </a:p>
        </p:txBody>
      </p:sp>
      <p:sp>
        <p:nvSpPr>
          <p:cNvPr id="206" name="Google Shape;206;p25"/>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207" name="Google Shape;207;p25">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208" name="Google Shape;208;p25"/>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209" name="Google Shape;209;p25">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pic>
        <p:nvPicPr>
          <p:cNvPr id="210" name="Google Shape;210;p25"/>
          <p:cNvPicPr preferRelativeResize="0"/>
          <p:nvPr/>
        </p:nvPicPr>
        <p:blipFill rotWithShape="1">
          <a:blip r:embed="rId5">
            <a:alphaModFix/>
          </a:blip>
          <a:srcRect b="0" l="0" r="0" t="0"/>
          <a:stretch/>
        </p:blipFill>
        <p:spPr>
          <a:xfrm>
            <a:off x="490800" y="4307000"/>
            <a:ext cx="381000" cy="381000"/>
          </a:xfrm>
          <a:prstGeom prst="ellipse">
            <a:avLst/>
          </a:prstGeom>
          <a:noFill/>
          <a:ln cap="flat" cmpd="sng" w="38100">
            <a:solidFill>
              <a:srgbClr val="9D97F0"/>
            </a:solidFill>
            <a:prstDash val="solid"/>
            <a:round/>
            <a:headEnd len="sm" w="sm" type="none"/>
            <a:tailEnd len="sm" w="sm" type="none"/>
          </a:ln>
        </p:spPr>
      </p:pic>
      <p:sp>
        <p:nvSpPr>
          <p:cNvPr id="211" name="Google Shape;211;p25"/>
          <p:cNvSpPr txBox="1"/>
          <p:nvPr/>
        </p:nvSpPr>
        <p:spPr>
          <a:xfrm>
            <a:off x="1272899" y="4187150"/>
            <a:ext cx="30945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Identify the key performance indicators that will be used to track performance of the policy over time</a:t>
            </a:r>
            <a:endParaRPr i="1" sz="1000">
              <a:solidFill>
                <a:srgbClr val="09294E"/>
              </a:solidFill>
              <a:latin typeface="Open Sans"/>
              <a:ea typeface="Open Sans"/>
              <a:cs typeface="Open Sans"/>
              <a:sym typeface="Open Sans"/>
            </a:endParaRPr>
          </a:p>
        </p:txBody>
      </p:sp>
      <p:sp>
        <p:nvSpPr>
          <p:cNvPr id="212" name="Google Shape;212;p25"/>
          <p:cNvSpPr/>
          <p:nvPr/>
        </p:nvSpPr>
        <p:spPr>
          <a:xfrm>
            <a:off x="3209038" y="1158775"/>
            <a:ext cx="2459100" cy="824700"/>
          </a:xfrm>
          <a:prstGeom prst="roundRect">
            <a:avLst>
              <a:gd fmla="val 16667" name="adj"/>
            </a:avLst>
          </a:prstGeom>
          <a:solidFill>
            <a:srgbClr val="FAFAFA"/>
          </a:solidFill>
          <a:ln cap="flat" cmpd="sng" w="12700">
            <a:solidFill>
              <a:srgbClr val="FF8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Performance indicators </a:t>
            </a:r>
            <a:r>
              <a:rPr lang="en-ZA" sz="1000">
                <a:solidFill>
                  <a:srgbClr val="000A3A"/>
                </a:solidFill>
                <a:latin typeface="Open Sans"/>
                <a:ea typeface="Open Sans"/>
                <a:cs typeface="Open Sans"/>
                <a:sym typeface="Open Sans"/>
              </a:rPr>
              <a:t>are identified and monitored to track the performance of the policy</a:t>
            </a:r>
            <a:endParaRPr sz="1000">
              <a:solidFill>
                <a:srgbClr val="000A3A"/>
              </a:solidFill>
              <a:latin typeface="Open Sans"/>
              <a:ea typeface="Open Sans"/>
              <a:cs typeface="Open Sans"/>
              <a:sym typeface="Open Sans"/>
            </a:endParaRPr>
          </a:p>
        </p:txBody>
      </p:sp>
      <p:cxnSp>
        <p:nvCxnSpPr>
          <p:cNvPr id="213" name="Google Shape;213;p25"/>
          <p:cNvCxnSpPr>
            <a:stCxn id="212" idx="1"/>
          </p:cNvCxnSpPr>
          <p:nvPr/>
        </p:nvCxnSpPr>
        <p:spPr>
          <a:xfrm flipH="1">
            <a:off x="1077838" y="1571125"/>
            <a:ext cx="2131200" cy="964200"/>
          </a:xfrm>
          <a:prstGeom prst="straightConnector1">
            <a:avLst/>
          </a:prstGeom>
          <a:noFill/>
          <a:ln cap="flat" cmpd="sng" w="9525">
            <a:solidFill>
              <a:srgbClr val="FF8E00"/>
            </a:solidFill>
            <a:prstDash val="solid"/>
            <a:round/>
            <a:headEnd len="sm" w="sm" type="none"/>
            <a:tailEnd len="med" w="med" type="oval"/>
          </a:ln>
        </p:spPr>
      </p:cxnSp>
      <p:pic>
        <p:nvPicPr>
          <p:cNvPr id="214" name="Google Shape;214;p25"/>
          <p:cNvPicPr preferRelativeResize="0"/>
          <p:nvPr/>
        </p:nvPicPr>
        <p:blipFill rotWithShape="1">
          <a:blip r:embed="rId6">
            <a:alphaModFix/>
          </a:blip>
          <a:srcRect b="0" l="0" r="0" t="0"/>
          <a:stretch/>
        </p:blipFill>
        <p:spPr>
          <a:xfrm>
            <a:off x="922610" y="2038212"/>
            <a:ext cx="3304500" cy="1968600"/>
          </a:xfrm>
          <a:prstGeom prst="rect">
            <a:avLst/>
          </a:prstGeom>
          <a:noFill/>
          <a:ln>
            <a:noFill/>
          </a:ln>
        </p:spPr>
      </p:pic>
      <p:sp>
        <p:nvSpPr>
          <p:cNvPr id="215" name="Google Shape;215;p25"/>
          <p:cNvSpPr/>
          <p:nvPr/>
        </p:nvSpPr>
        <p:spPr>
          <a:xfrm rot="-5400000">
            <a:off x="1946007" y="2886808"/>
            <a:ext cx="133500" cy="948900"/>
          </a:xfrm>
          <a:prstGeom prst="leftBrace">
            <a:avLst>
              <a:gd fmla="val 8333" name="adj1"/>
              <a:gd fmla="val 50000" name="adj2"/>
            </a:avLst>
          </a:prstGeom>
          <a:noFill/>
          <a:ln cap="flat" cmpd="sng" w="22225">
            <a:solidFill>
              <a:srgbClr val="4A92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16" name="Google Shape;216;p25"/>
          <p:cNvSpPr txBox="1"/>
          <p:nvPr/>
        </p:nvSpPr>
        <p:spPr>
          <a:xfrm>
            <a:off x="1538312" y="3459813"/>
            <a:ext cx="11865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Historical data</a:t>
            </a:r>
            <a:endParaRPr>
              <a:latin typeface="Open Sans"/>
              <a:ea typeface="Open Sans"/>
              <a:cs typeface="Open Sans"/>
              <a:sym typeface="Open Sans"/>
            </a:endParaRPr>
          </a:p>
        </p:txBody>
      </p:sp>
      <p:sp>
        <p:nvSpPr>
          <p:cNvPr id="217" name="Google Shape;217;p25"/>
          <p:cNvSpPr txBox="1"/>
          <p:nvPr/>
        </p:nvSpPr>
        <p:spPr>
          <a:xfrm>
            <a:off x="3369708" y="2143113"/>
            <a:ext cx="948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Target</a:t>
            </a:r>
            <a:endParaRPr>
              <a:latin typeface="Open Sans"/>
              <a:ea typeface="Open Sans"/>
              <a:cs typeface="Open Sans"/>
              <a:sym typeface="Open Sans"/>
            </a:endParaRPr>
          </a:p>
        </p:txBody>
      </p:sp>
      <p:sp>
        <p:nvSpPr>
          <p:cNvPr id="218" name="Google Shape;218;p25"/>
          <p:cNvSpPr txBox="1"/>
          <p:nvPr/>
        </p:nvSpPr>
        <p:spPr>
          <a:xfrm>
            <a:off x="3166313" y="2795363"/>
            <a:ext cx="948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Observed</a:t>
            </a:r>
            <a:endParaRPr>
              <a:latin typeface="Open Sans"/>
              <a:ea typeface="Open Sans"/>
              <a:cs typeface="Open Sans"/>
              <a:sym typeface="Open Sans"/>
            </a:endParaRPr>
          </a:p>
        </p:txBody>
      </p:sp>
      <p:sp>
        <p:nvSpPr>
          <p:cNvPr id="219" name="Google Shape;219;p25"/>
          <p:cNvSpPr/>
          <p:nvPr/>
        </p:nvSpPr>
        <p:spPr>
          <a:xfrm>
            <a:off x="5439488" y="1852013"/>
            <a:ext cx="2781900" cy="824700"/>
          </a:xfrm>
          <a:prstGeom prst="roundRect">
            <a:avLst>
              <a:gd fmla="val 16667" name="adj"/>
            </a:avLst>
          </a:prstGeom>
          <a:solidFill>
            <a:srgbClr val="FAFAFA"/>
          </a:solidFill>
          <a:ln cap="flat" cmpd="sng" w="12700">
            <a:solidFill>
              <a:srgbClr val="FF8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Parameters </a:t>
            </a:r>
            <a:r>
              <a:rPr lang="en-ZA" sz="1000">
                <a:solidFill>
                  <a:srgbClr val="000A3A"/>
                </a:solidFill>
                <a:latin typeface="Open Sans"/>
                <a:ea typeface="Open Sans"/>
                <a:cs typeface="Open Sans"/>
                <a:sym typeface="Open Sans"/>
              </a:rPr>
              <a:t>need to be monitored to estimate the observed indicator trend</a:t>
            </a:r>
            <a:endParaRPr sz="1000">
              <a:solidFill>
                <a:srgbClr val="000A3A"/>
              </a:solidFill>
              <a:latin typeface="Open Sans"/>
              <a:ea typeface="Open Sans"/>
              <a:cs typeface="Open Sans"/>
              <a:sym typeface="Open Sans"/>
            </a:endParaRPr>
          </a:p>
        </p:txBody>
      </p:sp>
      <p:cxnSp>
        <p:nvCxnSpPr>
          <p:cNvPr id="220" name="Google Shape;220;p25"/>
          <p:cNvCxnSpPr/>
          <p:nvPr/>
        </p:nvCxnSpPr>
        <p:spPr>
          <a:xfrm flipH="1">
            <a:off x="3441688" y="2085963"/>
            <a:ext cx="1993800" cy="606900"/>
          </a:xfrm>
          <a:prstGeom prst="straightConnector1">
            <a:avLst/>
          </a:prstGeom>
          <a:noFill/>
          <a:ln cap="flat" cmpd="sng" w="9525">
            <a:solidFill>
              <a:srgbClr val="FF8E00"/>
            </a:solidFill>
            <a:prstDash val="solid"/>
            <a:round/>
            <a:headEnd len="sm" w="sm" type="none"/>
            <a:tailEnd len="med" w="med" type="oval"/>
          </a:ln>
        </p:spPr>
      </p:cxnSp>
      <p:sp>
        <p:nvSpPr>
          <p:cNvPr id="221" name="Google Shape;221;p25"/>
          <p:cNvSpPr/>
          <p:nvPr/>
        </p:nvSpPr>
        <p:spPr>
          <a:xfrm rot="5400000">
            <a:off x="6730008" y="2711633"/>
            <a:ext cx="196200" cy="1866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2" name="Google Shape;222;p25"/>
          <p:cNvSpPr txBox="1"/>
          <p:nvPr/>
        </p:nvSpPr>
        <p:spPr>
          <a:xfrm>
            <a:off x="5668919" y="2831495"/>
            <a:ext cx="2349000" cy="3765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9294E"/>
              </a:buClr>
              <a:buSzPts val="800"/>
              <a:buFont typeface="Arial"/>
              <a:buNone/>
            </a:pPr>
            <a:r>
              <a:rPr lang="en-ZA" sz="1000">
                <a:solidFill>
                  <a:srgbClr val="09294E"/>
                </a:solidFill>
                <a:latin typeface="Open Sans"/>
                <a:ea typeface="Open Sans"/>
                <a:cs typeface="Open Sans"/>
                <a:sym typeface="Open Sans"/>
              </a:rPr>
              <a:t>MONITOR OVER TIME</a:t>
            </a:r>
            <a:endParaRPr sz="1000" u="none" cap="none" strike="noStrike">
              <a:solidFill>
                <a:srgbClr val="09294E"/>
              </a:solidFill>
              <a:latin typeface="Open Sans"/>
              <a:ea typeface="Open Sans"/>
              <a:cs typeface="Open Sans"/>
              <a:sym typeface="Open Sans"/>
            </a:endParaRPr>
          </a:p>
        </p:txBody>
      </p:sp>
      <p:sp>
        <p:nvSpPr>
          <p:cNvPr id="223" name="Google Shape;223;p25"/>
          <p:cNvSpPr/>
          <p:nvPr/>
        </p:nvSpPr>
        <p:spPr>
          <a:xfrm>
            <a:off x="5819813" y="3210213"/>
            <a:ext cx="2047200" cy="606900"/>
          </a:xfrm>
          <a:prstGeom prst="roundRect">
            <a:avLst>
              <a:gd fmla="val 16667" name="adj"/>
            </a:avLst>
          </a:prstGeom>
          <a:solidFill>
            <a:srgbClr val="9D97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FAFAFA"/>
                </a:solidFill>
                <a:latin typeface="Open Sans"/>
                <a:ea typeface="Open Sans"/>
                <a:cs typeface="Open Sans"/>
                <a:sym typeface="Open Sans"/>
              </a:rPr>
              <a:t>MONITORING PLAN</a:t>
            </a:r>
            <a:endParaRPr sz="1000">
              <a:solidFill>
                <a:srgbClr val="FAFAFA"/>
              </a:solidFill>
              <a:latin typeface="Open Sans"/>
              <a:ea typeface="Open Sans"/>
              <a:cs typeface="Open Sans"/>
              <a:sym typeface="Open Sans"/>
            </a:endParaRPr>
          </a:p>
        </p:txBody>
      </p:sp>
      <p:cxnSp>
        <p:nvCxnSpPr>
          <p:cNvPr id="224" name="Google Shape;224;p25"/>
          <p:cNvCxnSpPr>
            <a:stCxn id="210" idx="6"/>
            <a:endCxn id="211" idx="1"/>
          </p:cNvCxnSpPr>
          <p:nvPr/>
        </p:nvCxnSpPr>
        <p:spPr>
          <a:xfrm flipH="1" rot="10800000">
            <a:off x="871800" y="4375400"/>
            <a:ext cx="401100" cy="122100"/>
          </a:xfrm>
          <a:prstGeom prst="straightConnector1">
            <a:avLst/>
          </a:prstGeom>
          <a:noFill/>
          <a:ln cap="flat" cmpd="sng" w="9525">
            <a:solidFill>
              <a:srgbClr val="9D97F0"/>
            </a:solidFill>
            <a:prstDash val="solid"/>
            <a:round/>
            <a:headEnd len="sm" w="sm" type="none"/>
            <a:tailEnd len="med" w="med" type="oval"/>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10.1 Identify indicators and parameters to monitor over time (2/3)</a:t>
            </a:r>
            <a:endParaRPr/>
          </a:p>
        </p:txBody>
      </p:sp>
      <p:sp>
        <p:nvSpPr>
          <p:cNvPr id="231" name="Google Shape;231;p26"/>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232" name="Google Shape;232;p26">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233" name="Google Shape;233;p26"/>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234" name="Google Shape;234;p26">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235" name="Google Shape;235;p26"/>
          <p:cNvGraphicFramePr/>
          <p:nvPr/>
        </p:nvGraphicFramePr>
        <p:xfrm>
          <a:off x="762401" y="1107687"/>
          <a:ext cx="3000000" cy="3000000"/>
        </p:xfrm>
        <a:graphic>
          <a:graphicData uri="http://schemas.openxmlformats.org/drawingml/2006/table">
            <a:tbl>
              <a:tblPr bandRow="1" firstRow="1">
                <a:noFill/>
                <a:tableStyleId>{E45D1FED-FFC2-40A9-B585-779349F334A4}</a:tableStyleId>
              </a:tblPr>
              <a:tblGrid>
                <a:gridCol w="1947575"/>
                <a:gridCol w="3149550"/>
                <a:gridCol w="2522075"/>
              </a:tblGrid>
              <a:tr h="423000">
                <a:tc>
                  <a:txBody>
                    <a:bodyPr/>
                    <a:lstStyle/>
                    <a:p>
                      <a:pPr indent="0" lvl="0" marL="0" marR="0" rtl="0" algn="l">
                        <a:spcBef>
                          <a:spcPts val="0"/>
                        </a:spcBef>
                        <a:spcAft>
                          <a:spcPts val="0"/>
                        </a:spcAft>
                        <a:buNone/>
                      </a:pPr>
                      <a:r>
                        <a:rPr lang="en-ZA" sz="1000" u="none" cap="none" strike="noStrike">
                          <a:latin typeface="Open Sans"/>
                          <a:ea typeface="Open Sans"/>
                          <a:cs typeface="Open Sans"/>
                          <a:sym typeface="Open Sans"/>
                        </a:rPr>
                        <a:t>Key performance indicators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Definition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Example key performance indicator</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r>
              <a:tr h="378475">
                <a:tc>
                  <a:txBody>
                    <a:bodyPr/>
                    <a:lstStyle/>
                    <a:p>
                      <a:pPr indent="0" lvl="0" marL="0" marR="0" rtl="0" algn="l">
                        <a:spcBef>
                          <a:spcPts val="0"/>
                        </a:spcBef>
                        <a:spcAft>
                          <a:spcPts val="0"/>
                        </a:spcAft>
                        <a:buNone/>
                      </a:pPr>
                      <a:r>
                        <a:rPr b="1" lang="en-ZA" sz="1000">
                          <a:solidFill>
                            <a:srgbClr val="000000"/>
                          </a:solidFill>
                          <a:latin typeface="Open Sans"/>
                          <a:ea typeface="Open Sans"/>
                          <a:cs typeface="Open Sans"/>
                          <a:sym typeface="Open Sans"/>
                        </a:rPr>
                        <a:t>Inputs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Resources that go into implementing a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Taxation of ecosystem service users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78475">
                <a:tc>
                  <a:txBody>
                    <a:bodyPr/>
                    <a:lstStyle/>
                    <a:p>
                      <a:pPr indent="0" lvl="0" marL="0" marR="0" rtl="0" algn="l">
                        <a:spcBef>
                          <a:spcPts val="0"/>
                        </a:spcBef>
                        <a:spcAft>
                          <a:spcPts val="0"/>
                        </a:spcAft>
                        <a:buNone/>
                      </a:pPr>
                      <a:r>
                        <a:rPr b="1" lang="en-ZA" sz="1000">
                          <a:solidFill>
                            <a:srgbClr val="000000"/>
                          </a:solidFill>
                          <a:latin typeface="Open Sans"/>
                          <a:ea typeface="Open Sans"/>
                          <a:cs typeface="Open Sans"/>
                          <a:sym typeface="Open Sans"/>
                        </a:rPr>
                        <a:t>Administrative activities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Administrative activities involved in implementing the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Number of contracts executed with landowners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378475">
                <a:tc>
                  <a:txBody>
                    <a:bodyPr/>
                    <a:lstStyle/>
                    <a:p>
                      <a:pPr indent="0" lvl="0" marL="0" marR="0" rtl="0" algn="l">
                        <a:spcBef>
                          <a:spcPts val="0"/>
                        </a:spcBef>
                        <a:spcAft>
                          <a:spcPts val="0"/>
                        </a:spcAft>
                        <a:buNone/>
                      </a:pPr>
                      <a:r>
                        <a:rPr b="1" lang="en-ZA" sz="1000">
                          <a:solidFill>
                            <a:srgbClr val="000000"/>
                          </a:solidFill>
                          <a:latin typeface="Open Sans"/>
                          <a:ea typeface="Open Sans"/>
                          <a:cs typeface="Open Sans"/>
                          <a:sym typeface="Open Sans"/>
                        </a:rPr>
                        <a:t>Intermediate effects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Changes in behaviour, technology, processes or practices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Survival and growth of trees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534300">
                <a:tc>
                  <a:txBody>
                    <a:bodyPr/>
                    <a:lstStyle/>
                    <a:p>
                      <a:pPr indent="0" lvl="0" marL="0" marR="0" rtl="0" algn="l">
                        <a:spcBef>
                          <a:spcPts val="0"/>
                        </a:spcBef>
                        <a:spcAft>
                          <a:spcPts val="0"/>
                        </a:spcAft>
                        <a:buNone/>
                      </a:pPr>
                      <a:r>
                        <a:rPr b="1" lang="en-ZA" sz="1000">
                          <a:solidFill>
                            <a:srgbClr val="000000"/>
                          </a:solidFill>
                          <a:latin typeface="Open Sans"/>
                          <a:ea typeface="Open Sans"/>
                          <a:cs typeface="Open Sans"/>
                          <a:sym typeface="Open Sans"/>
                        </a:rPr>
                        <a:t>Barriers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Activities that may limit effectiveness of the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Degree to which corruption rules and regulations were enforced</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534300">
                <a:tc>
                  <a:txBody>
                    <a:bodyPr/>
                    <a:lstStyle/>
                    <a:p>
                      <a:pPr indent="0" lvl="0" marL="0" marR="0" rtl="0" algn="l">
                        <a:spcBef>
                          <a:spcPts val="0"/>
                        </a:spcBef>
                        <a:spcAft>
                          <a:spcPts val="0"/>
                        </a:spcAft>
                        <a:buNone/>
                      </a:pPr>
                      <a:r>
                        <a:rPr b="1" lang="en-ZA" sz="1000">
                          <a:solidFill>
                            <a:srgbClr val="000000"/>
                          </a:solidFill>
                          <a:latin typeface="Open Sans"/>
                          <a:ea typeface="Open Sans"/>
                          <a:cs typeface="Open Sans"/>
                          <a:sym typeface="Open Sans"/>
                        </a:rPr>
                        <a:t>GHG impacts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Changes in GHG emissions by sources or removals by carbon pools that result from the intermediate effects of the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Increased sequestration from biomass accumulation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534300">
                <a:tc>
                  <a:txBody>
                    <a:bodyPr/>
                    <a:lstStyle/>
                    <a:p>
                      <a:pPr indent="0" lvl="0" marL="0" marR="0" rtl="0" algn="l">
                        <a:spcBef>
                          <a:spcPts val="0"/>
                        </a:spcBef>
                        <a:spcAft>
                          <a:spcPts val="0"/>
                        </a:spcAft>
                        <a:buNone/>
                      </a:pPr>
                      <a:r>
                        <a:rPr b="1" lang="en-ZA" sz="1000">
                          <a:solidFill>
                            <a:srgbClr val="000000"/>
                          </a:solidFill>
                          <a:latin typeface="Open Sans"/>
                          <a:ea typeface="Open Sans"/>
                          <a:cs typeface="Open Sans"/>
                          <a:sym typeface="Open Sans"/>
                        </a:rPr>
                        <a:t>Sustainable development impacts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Changes in relevant environmental, social or economic conditions that result from the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Number of  endangered species planted</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10.1 Identify indicators and parameters to monitor over time (3/3)</a:t>
            </a:r>
            <a:endParaRPr/>
          </a:p>
        </p:txBody>
      </p:sp>
      <p:sp>
        <p:nvSpPr>
          <p:cNvPr id="242" name="Google Shape;242;p27">
            <a:hlinkClick action="ppaction://hlinksldjump" r:id="rId3"/>
          </p:cNvPr>
          <p:cNvSpPr txBox="1"/>
          <p:nvPr/>
        </p:nvSpPr>
        <p:spPr>
          <a:xfrm>
            <a:off x="762400" y="4544700"/>
            <a:ext cx="1387200" cy="3516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b="1" lang="en-ZA" sz="1000">
                <a:solidFill>
                  <a:schemeClr val="lt1"/>
                </a:solidFill>
                <a:latin typeface="Open Sans"/>
                <a:ea typeface="Open Sans"/>
                <a:cs typeface="Open Sans"/>
                <a:sym typeface="Open Sans"/>
              </a:rPr>
              <a:t>Example parameters</a:t>
            </a:r>
            <a:endParaRPr sz="1000">
              <a:solidFill>
                <a:schemeClr val="lt1"/>
              </a:solidFill>
              <a:latin typeface="Open Sans"/>
              <a:ea typeface="Open Sans"/>
              <a:cs typeface="Open Sans"/>
              <a:sym typeface="Open Sans"/>
            </a:endParaRPr>
          </a:p>
        </p:txBody>
      </p:sp>
      <p:sp>
        <p:nvSpPr>
          <p:cNvPr id="243" name="Google Shape;243;p27"/>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244" name="Google Shape;244;p27">
            <a:hlinkClick action="ppaction://hlinksldjump" r:id="rId4"/>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245" name="Google Shape;245;p27"/>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246" name="Google Shape;246;p27">
            <a:hlinkClick action="ppaction://hlinksldjump" r:id="rId5"/>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graphicFrame>
        <p:nvGraphicFramePr>
          <p:cNvPr id="247" name="Google Shape;247;p27"/>
          <p:cNvGraphicFramePr/>
          <p:nvPr/>
        </p:nvGraphicFramePr>
        <p:xfrm>
          <a:off x="762401" y="1260087"/>
          <a:ext cx="3000000" cy="3000000"/>
        </p:xfrm>
        <a:graphic>
          <a:graphicData uri="http://schemas.openxmlformats.org/drawingml/2006/table">
            <a:tbl>
              <a:tblPr bandRow="1" firstRow="1">
                <a:noFill/>
                <a:tableStyleId>{E45D1FED-FFC2-40A9-B585-779349F334A4}</a:tableStyleId>
              </a:tblPr>
              <a:tblGrid>
                <a:gridCol w="1947575"/>
                <a:gridCol w="3149550"/>
                <a:gridCol w="2522075"/>
              </a:tblGrid>
              <a:tr h="485650">
                <a:tc>
                  <a:txBody>
                    <a:bodyPr/>
                    <a:lstStyle/>
                    <a:p>
                      <a:pPr indent="0" lvl="0" marL="0" marR="0" rtl="0" algn="l">
                        <a:spcBef>
                          <a:spcPts val="0"/>
                        </a:spcBef>
                        <a:spcAft>
                          <a:spcPts val="0"/>
                        </a:spcAft>
                        <a:buNone/>
                      </a:pPr>
                      <a:r>
                        <a:rPr lang="en-ZA" sz="1000">
                          <a:latin typeface="Open Sans"/>
                          <a:ea typeface="Open Sans"/>
                          <a:cs typeface="Open Sans"/>
                          <a:sym typeface="Open Sans"/>
                        </a:rPr>
                        <a:t>Parameters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Definition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Data example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r>
              <a:tr h="434525">
                <a:tc>
                  <a:txBody>
                    <a:bodyPr/>
                    <a:lstStyle/>
                    <a:p>
                      <a:pPr indent="0" lvl="0" marL="0" marR="0" rtl="0" algn="l">
                        <a:spcBef>
                          <a:spcPts val="0"/>
                        </a:spcBef>
                        <a:spcAft>
                          <a:spcPts val="0"/>
                        </a:spcAft>
                        <a:buNone/>
                      </a:pPr>
                      <a:r>
                        <a:rPr b="1" lang="en-ZA" sz="1000">
                          <a:latin typeface="Open Sans"/>
                          <a:ea typeface="Open Sans"/>
                          <a:cs typeface="Open Sans"/>
                          <a:sym typeface="Open Sans"/>
                        </a:rPr>
                        <a:t>Assumptions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Data that influences the estimated parameters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GDP</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34525">
                <a:tc>
                  <a:txBody>
                    <a:bodyPr/>
                    <a:lstStyle/>
                    <a:p>
                      <a:pPr indent="0" lvl="0" marL="0" marR="0" rtl="0" algn="l">
                        <a:spcBef>
                          <a:spcPts val="0"/>
                        </a:spcBef>
                        <a:spcAft>
                          <a:spcPts val="0"/>
                        </a:spcAft>
                        <a:buNone/>
                      </a:pPr>
                      <a:r>
                        <a:rPr b="1" lang="en-ZA" sz="1000">
                          <a:latin typeface="Open Sans"/>
                          <a:ea typeface="Open Sans"/>
                          <a:cs typeface="Open Sans"/>
                          <a:sym typeface="Open Sans"/>
                        </a:rPr>
                        <a:t>Activity data</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A quantitative measure of a level of activity that results in GHG emissions. Activity data is multiplied by an emission factor to derive the GHG emissions associated with a process or an operation.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Non-forest land converted to forest land</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r h="434525">
                <a:tc>
                  <a:txBody>
                    <a:bodyPr/>
                    <a:lstStyle/>
                    <a:p>
                      <a:pPr indent="0" lvl="0" marL="0" marR="0" rtl="0" algn="l">
                        <a:spcBef>
                          <a:spcPts val="0"/>
                        </a:spcBef>
                        <a:spcAft>
                          <a:spcPts val="0"/>
                        </a:spcAft>
                        <a:buNone/>
                      </a:pPr>
                      <a:r>
                        <a:rPr b="1" lang="en-ZA" sz="1000">
                          <a:latin typeface="Open Sans"/>
                          <a:ea typeface="Open Sans"/>
                          <a:cs typeface="Open Sans"/>
                          <a:sym typeface="Open Sans"/>
                        </a:rPr>
                        <a:t>Carbon stock change factors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The average emission rate of a given GHG for a given source, relative to units of activity and the data needed to choose or derive emission factors.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CO2 removals per hectare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10.2 Create a monitoring plan</a:t>
            </a:r>
            <a:endParaRPr/>
          </a:p>
        </p:txBody>
      </p:sp>
      <p:sp>
        <p:nvSpPr>
          <p:cNvPr id="254" name="Google Shape;254;p28"/>
          <p:cNvSpPr txBox="1"/>
          <p:nvPr/>
        </p:nvSpPr>
        <p:spPr>
          <a:xfrm>
            <a:off x="5463921"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10</a:t>
            </a:r>
            <a:endParaRPr/>
          </a:p>
        </p:txBody>
      </p:sp>
      <p:sp>
        <p:nvSpPr>
          <p:cNvPr id="255" name="Google Shape;255;p28">
            <a:hlinkClick action="ppaction://hlinksldjump" r:id="rId3"/>
          </p:cNvPr>
          <p:cNvSpPr txBox="1"/>
          <p:nvPr/>
        </p:nvSpPr>
        <p:spPr>
          <a:xfrm>
            <a:off x="5463921" y="4670781"/>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sp>
        <p:nvSpPr>
          <p:cNvPr id="256" name="Google Shape;256;p28"/>
          <p:cNvSpPr txBox="1"/>
          <p:nvPr/>
        </p:nvSpPr>
        <p:spPr>
          <a:xfrm>
            <a:off x="6286699" y="4665209"/>
            <a:ext cx="7320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800"/>
              <a:buFont typeface="Arial"/>
              <a:buNone/>
            </a:pPr>
            <a:r>
              <a:rPr lang="en-ZA" sz="800">
                <a:solidFill>
                  <a:srgbClr val="09294E"/>
                </a:solidFill>
                <a:latin typeface="Arial"/>
                <a:ea typeface="Arial"/>
                <a:cs typeface="Arial"/>
                <a:sym typeface="Arial"/>
              </a:rPr>
              <a:t>Chapter 11</a:t>
            </a:r>
            <a:endParaRPr/>
          </a:p>
        </p:txBody>
      </p:sp>
      <p:sp>
        <p:nvSpPr>
          <p:cNvPr id="257" name="Google Shape;257;p28">
            <a:hlinkClick action="ppaction://hlinksldjump" r:id="rId4"/>
          </p:cNvPr>
          <p:cNvSpPr txBox="1"/>
          <p:nvPr/>
        </p:nvSpPr>
        <p:spPr>
          <a:xfrm>
            <a:off x="6286699" y="4668429"/>
            <a:ext cx="7320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
              <a:solidFill>
                <a:schemeClr val="dk1"/>
              </a:solidFill>
              <a:latin typeface="Arial"/>
              <a:ea typeface="Arial"/>
              <a:cs typeface="Arial"/>
              <a:sym typeface="Arial"/>
            </a:endParaRPr>
          </a:p>
        </p:txBody>
      </p:sp>
      <p:pic>
        <p:nvPicPr>
          <p:cNvPr id="258" name="Google Shape;258;p28"/>
          <p:cNvPicPr preferRelativeResize="0"/>
          <p:nvPr/>
        </p:nvPicPr>
        <p:blipFill rotWithShape="1">
          <a:blip r:embed="rId5">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259" name="Google Shape;259;p28"/>
          <p:cNvSpPr txBox="1"/>
          <p:nvPr/>
        </p:nvSpPr>
        <p:spPr>
          <a:xfrm>
            <a:off x="1272899" y="4415750"/>
            <a:ext cx="30945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Create a plan for monitoring key performance indicators and parameters.</a:t>
            </a:r>
            <a:endParaRPr i="1" sz="1000">
              <a:solidFill>
                <a:srgbClr val="09294E"/>
              </a:solidFill>
              <a:latin typeface="Open Sans"/>
              <a:ea typeface="Open Sans"/>
              <a:cs typeface="Open Sans"/>
              <a:sym typeface="Open Sans"/>
            </a:endParaRPr>
          </a:p>
        </p:txBody>
      </p:sp>
      <p:cxnSp>
        <p:nvCxnSpPr>
          <p:cNvPr id="260" name="Google Shape;260;p28"/>
          <p:cNvCxnSpPr>
            <a:stCxn id="258" idx="6"/>
            <a:endCxn id="259" idx="1"/>
          </p:cNvCxnSpPr>
          <p:nvPr/>
        </p:nvCxnSpPr>
        <p:spPr>
          <a:xfrm flipH="1" rot="10800000">
            <a:off x="871800" y="4604000"/>
            <a:ext cx="401100" cy="122100"/>
          </a:xfrm>
          <a:prstGeom prst="straightConnector1">
            <a:avLst/>
          </a:prstGeom>
          <a:noFill/>
          <a:ln cap="flat" cmpd="sng" w="9525">
            <a:solidFill>
              <a:srgbClr val="9D97F0"/>
            </a:solidFill>
            <a:prstDash val="solid"/>
            <a:round/>
            <a:headEnd len="sm" w="sm" type="none"/>
            <a:tailEnd len="med" w="med" type="oval"/>
          </a:ln>
        </p:spPr>
      </p:cxnSp>
      <p:sp>
        <p:nvSpPr>
          <p:cNvPr id="261" name="Google Shape;261;p28"/>
          <p:cNvSpPr/>
          <p:nvPr/>
        </p:nvSpPr>
        <p:spPr>
          <a:xfrm>
            <a:off x="2578900" y="1699350"/>
            <a:ext cx="5727900" cy="1744800"/>
          </a:xfrm>
          <a:prstGeom prst="rect">
            <a:avLst/>
          </a:prstGeom>
          <a:solidFill>
            <a:srgbClr val="FAFAFA"/>
          </a:solidFill>
          <a:ln>
            <a:noFill/>
          </a:ln>
        </p:spPr>
        <p:txBody>
          <a:bodyPr anchorCtr="0" anchor="ctr" bIns="45700" lIns="91425" spcFirstLastPara="1" rIns="91425" wrap="square" tIns="45700">
            <a:noAutofit/>
          </a:bodyPr>
          <a:lstStyle/>
          <a:p>
            <a:pPr indent="-317500" lvl="0" marL="457200" marR="0" rtl="0" algn="l">
              <a:lnSpc>
                <a:spcPct val="113000"/>
              </a:lnSpc>
              <a:spcBef>
                <a:spcPts val="4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Ensures that the necessary data are collected and analysed</a:t>
            </a:r>
            <a:endParaRPr>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System for obtaining, recording, compiling and analysing. data and information important for tracking performance and GHG impacts.</a:t>
            </a:r>
            <a:endParaRPr>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Where possible, it should be developed before policy implementation.</a:t>
            </a:r>
            <a:endParaRPr>
              <a:solidFill>
                <a:srgbClr val="000A3A"/>
              </a:solidFill>
              <a:latin typeface="Open Sans"/>
              <a:ea typeface="Open Sans"/>
              <a:cs typeface="Open Sans"/>
              <a:sym typeface="Open Sans"/>
            </a:endParaRPr>
          </a:p>
        </p:txBody>
      </p:sp>
      <p:sp>
        <p:nvSpPr>
          <p:cNvPr id="262" name="Google Shape;262;p28"/>
          <p:cNvSpPr/>
          <p:nvPr/>
        </p:nvSpPr>
        <p:spPr>
          <a:xfrm>
            <a:off x="837200" y="1699350"/>
            <a:ext cx="1818600" cy="1744800"/>
          </a:xfrm>
          <a:prstGeom prst="ellipse">
            <a:avLst/>
          </a:prstGeom>
          <a:solidFill>
            <a:srgbClr val="E4DEFF"/>
          </a:solidFill>
          <a:ln cap="flat" cmpd="sng" w="28575">
            <a:solidFill>
              <a:srgbClr val="FF8E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800">
                <a:solidFill>
                  <a:srgbClr val="9D97F0"/>
                </a:solidFill>
                <a:latin typeface="Open Sans"/>
                <a:ea typeface="Open Sans"/>
                <a:cs typeface="Open Sans"/>
                <a:sym typeface="Open Sans"/>
              </a:rPr>
              <a:t>Monitoring Plan</a:t>
            </a:r>
            <a:endParaRPr sz="1800">
              <a:solidFill>
                <a:srgbClr val="9D97F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CAT Slides Template">
  <a:themeElements>
    <a:clrScheme name="Simple Light">
      <a:dk1>
        <a:srgbClr val="9D97F0"/>
      </a:dk1>
      <a:lt1>
        <a:srgbClr val="FAFAFA"/>
      </a:lt1>
      <a:dk2>
        <a:srgbClr val="000A3A"/>
      </a:dk2>
      <a:lt2>
        <a:srgbClr val="E3E3E3"/>
      </a:lt2>
      <a:accent1>
        <a:srgbClr val="FF8E00"/>
      </a:accent1>
      <a:accent2>
        <a:srgbClr val="7E84A1"/>
      </a:accent2>
      <a:accent3>
        <a:srgbClr val="E4DEFF"/>
      </a:accent3>
      <a:accent4>
        <a:srgbClr val="FFF0DA"/>
      </a:accent4>
      <a:accent5>
        <a:srgbClr val="FFC465"/>
      </a:accent5>
      <a:accent6>
        <a:srgbClr val="FFD7B2"/>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