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Salsa"/>
      <p:regular r:id="rId30"/>
    </p:embeddedFont>
    <p:embeddedFont>
      <p:font typeface="Open Sans Light"/>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E637F5-F530-4F71-A91B-19273FE8E944}">
  <a:tblStyle styleId="{7DE637F5-F530-4F71-A91B-19273FE8E944}" styleName="Table_0">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EF8"/>
          </a:solidFill>
        </a:fill>
      </a:tcStyle>
    </a:wholeTbl>
    <a:band1H>
      <a:tcTxStyle/>
      <a:tcStyle>
        <a:fill>
          <a:solidFill>
            <a:srgbClr val="CEDBF1"/>
          </a:solidFill>
        </a:fill>
      </a:tcStyle>
    </a:band1H>
    <a:band2H>
      <a:tcTxStyle/>
    </a:band2H>
    <a:band1V>
      <a:tcTxStyle/>
      <a:tcStyle>
        <a:fill>
          <a:solidFill>
            <a:srgbClr val="CEDBF1"/>
          </a:solidFill>
        </a:fill>
      </a:tcStyle>
    </a:band1V>
    <a:band2V>
      <a:tcTxStyle/>
    </a:band2V>
    <a:lastCol>
      <a:tcTxStyle b="on" i="off">
        <a:font>
          <a:latin typeface="Arial"/>
          <a:ea typeface="Arial"/>
          <a:cs typeface="Arial"/>
        </a:font>
        <a:srgbClr val="FFFFFF"/>
      </a:tcTxStyle>
      <a:tcStyle>
        <a:fill>
          <a:solidFill>
            <a:srgbClr val="4A92DB"/>
          </a:solidFill>
        </a:fill>
      </a:tcStyle>
    </a:lastCol>
    <a:firstCol>
      <a:tcTxStyle b="on" i="off">
        <a:font>
          <a:latin typeface="Arial"/>
          <a:ea typeface="Arial"/>
          <a:cs typeface="Arial"/>
        </a:font>
        <a:srgbClr val="FFFFFF"/>
      </a:tcTxStyle>
      <a:tcStyle>
        <a:fill>
          <a:solidFill>
            <a:srgbClr val="4A92DB"/>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4A92DB"/>
          </a:solidFill>
        </a:fill>
      </a:tcStyle>
    </a:lastRow>
    <a:seCell>
      <a:tcTxStyle/>
    </a:seCell>
    <a:swCell>
      <a:tcTxStyle/>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4A92DB"/>
          </a:solidFill>
        </a:fill>
      </a:tcStyle>
    </a:firstRow>
    <a:neCell>
      <a:tcTxStyle/>
    </a:neCell>
    <a:nwCell>
      <a:tcTxStyle/>
    </a:nwCell>
  </a:tblStyle>
  <a:tblStyle styleId="{8E918190-F208-4D15-80D7-8F4D262FD2EF}" styleName="Table_1">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8EEF8"/>
          </a:solidFill>
        </a:fill>
      </a:tcStyle>
    </a:wholeTbl>
    <a:band1H>
      <a:tcTxStyle/>
      <a:tcStyle>
        <a:fill>
          <a:solidFill>
            <a:srgbClr val="CEDBF1"/>
          </a:solidFill>
        </a:fill>
      </a:tcStyle>
    </a:band1H>
    <a:band2H>
      <a:tcTxStyle/>
    </a:band2H>
    <a:band1V>
      <a:tcTxStyle/>
      <a:tcStyle>
        <a:fill>
          <a:solidFill>
            <a:srgbClr val="CEDBF1"/>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8EEF8"/>
          </a:solidFill>
        </a:fill>
      </a:tcStyle>
    </a:lastRow>
    <a:seCell>
      <a:tcTxStyle/>
    </a:seCell>
    <a:swCell>
      <a:tcTxStyle/>
    </a:swCell>
    <a:firstRow>
      <a:tcTxStyle b="on" i="off"/>
      <a:tcStyle>
        <a:fill>
          <a:solidFill>
            <a:srgbClr val="E8EEF8"/>
          </a:solidFill>
        </a:fill>
      </a:tcStyle>
    </a:firstRow>
    <a:neCell>
      <a:tcTxStyle/>
    </a:neCell>
    <a:nwCell>
      <a:tcTxStyle/>
    </a:nwCell>
  </a:tblStyle>
  <a:tblStyle styleId="{4B8341EF-10E5-40A3-B6F8-8CE7AF749A9C}" styleName="Table_2">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EF8"/>
          </a:solidFill>
        </a:fill>
      </a:tcStyle>
    </a:wholeTbl>
    <a:band1H>
      <a:tcTxStyle/>
      <a:tcStyle>
        <a:fill>
          <a:solidFill>
            <a:srgbClr val="CEDBF1"/>
          </a:solidFill>
        </a:fill>
      </a:tcStyle>
    </a:band1H>
    <a:band2H>
      <a:tcTxStyle/>
    </a:band2H>
    <a:band1V>
      <a:tcTxStyle/>
      <a:tcStyle>
        <a:fill>
          <a:solidFill>
            <a:srgbClr val="CEDBF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regular.fntdata"/><Relationship Id="rId30" Type="http://schemas.openxmlformats.org/officeDocument/2006/relationships/font" Target="fonts/Salsa-regular.fntdata"/><Relationship Id="rId11" Type="http://schemas.openxmlformats.org/officeDocument/2006/relationships/slide" Target="slides/slide6.xml"/><Relationship Id="rId33" Type="http://schemas.openxmlformats.org/officeDocument/2006/relationships/font" Target="fonts/OpenSansLight-italic.fntdata"/><Relationship Id="rId10" Type="http://schemas.openxmlformats.org/officeDocument/2006/relationships/slide" Target="slides/slide5.xml"/><Relationship Id="rId32" Type="http://schemas.openxmlformats.org/officeDocument/2006/relationships/font" Target="fonts/OpenSansLight-bold.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OpenSansLight-boldItalic.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0d4cec071_0_711: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20d4cec071_0_7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120d4cec071_0_7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These are the elements to be included in a monitoring plan.</a:t>
            </a:r>
            <a:endParaRPr/>
          </a:p>
        </p:txBody>
      </p:sp>
      <p:sp>
        <p:nvSpPr>
          <p:cNvPr id="266" name="Google Shape;26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800" u="none" strike="noStrike">
              <a:solidFill>
                <a:srgbClr val="000000"/>
              </a:solidFill>
              <a:latin typeface="Arial"/>
              <a:ea typeface="Arial"/>
              <a:cs typeface="Arial"/>
              <a:sym typeface="Arial"/>
            </a:endParaRPr>
          </a:p>
        </p:txBody>
      </p:sp>
      <p:sp>
        <p:nvSpPr>
          <p:cNvPr id="278" name="Google Shape;27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800"/>
              <a:t>PRESENTATION NOTES: </a:t>
            </a:r>
            <a:r>
              <a:rPr lang="en-ZA" sz="800"/>
              <a:t>For chapter 4, a description of the policy including the recommended information in Table 5.1 (Part II) and the additional information in Table 5.2 (Part II)).</a:t>
            </a:r>
            <a:endParaRPr/>
          </a:p>
        </p:txBody>
      </p:sp>
      <p:sp>
        <p:nvSpPr>
          <p:cNvPr id="387" name="Google Shape;38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17: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1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0d4cec071_0_1038: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0d4cec071_0_10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ZA"/>
              <a:t>PRESENTATION TEXT: The series of ICAT guidance is intended to enable users that choose to assess GHG impacts, sustainable development impacts and transformational impacts of a policy to do so in an integrated and consistent way within a single impact assessment process. Refer to the ICAT Introductory Guide for more information about the ICAT guidance documents and how to apply them in combination. </a:t>
            </a:r>
            <a:endParaRPr/>
          </a:p>
        </p:txBody>
      </p:sp>
      <p:sp>
        <p:nvSpPr>
          <p:cNvPr id="120" name="Google Shape;120;g120d4cec071_0_10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2665c2b9ff_2_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12665c2b9ff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800"/>
              <a:t>PRESENTATION NOTES: </a:t>
            </a:r>
            <a:r>
              <a:rPr lang="en-ZA" sz="800"/>
              <a:t>For chapter 4, a description of the policy including the recommended information in Table 5.1 (Part II) and the additional information in Table 5.2 (Part II)).</a:t>
            </a:r>
            <a:endParaRPr/>
          </a:p>
        </p:txBody>
      </p:sp>
      <p:sp>
        <p:nvSpPr>
          <p:cNvPr id="438" name="Google Shape;438;g12665c2b9ff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20d4cec071_0_1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20d4cec071_0_16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Calibri"/>
              <a:buNone/>
            </a:pPr>
            <a:r>
              <a:rPr b="1" i="1" lang="en-ZA" sz="800">
                <a:solidFill>
                  <a:schemeClr val="dk1"/>
                </a:solidFill>
                <a:latin typeface="Calibri"/>
                <a:ea typeface="Calibri"/>
                <a:cs typeface="Calibri"/>
                <a:sym typeface="Calibri"/>
              </a:rPr>
              <a:t>[COUNTRY SPECIFIC SLIDE ADAPTATION NOTE: </a:t>
            </a:r>
            <a:r>
              <a:rPr i="1" lang="en-ZA" sz="800">
                <a:solidFill>
                  <a:schemeClr val="dk1"/>
                </a:solidFill>
                <a:latin typeface="Calibri"/>
                <a:ea typeface="Calibri"/>
                <a:cs typeface="Calibri"/>
                <a:sym typeface="Calibri"/>
              </a:rPr>
              <a:t>Add the presenters contact details and any other relevant contacts]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i="1"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2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800"/>
              <a:t>PRESENTATION TEXT: </a:t>
            </a:r>
            <a:r>
              <a:rPr lang="en-ZA" sz="800"/>
              <a:t>See the agricultural guidance document for additional examples (Table 10.3).</a:t>
            </a:r>
            <a:endParaRPr/>
          </a:p>
          <a:p>
            <a:pPr indent="0" lvl="0" marL="0" marR="0" rtl="0" algn="l">
              <a:lnSpc>
                <a:spcPct val="100000"/>
              </a:lnSpc>
              <a:spcBef>
                <a:spcPts val="0"/>
              </a:spcBef>
              <a:spcAft>
                <a:spcPts val="0"/>
              </a:spcAft>
              <a:buClr>
                <a:schemeClr val="dk1"/>
              </a:buClr>
              <a:buSzPts val="800"/>
              <a:buFont typeface="Calibri"/>
              <a:buNone/>
            </a:pPr>
            <a:r>
              <a:rPr b="1" i="1" lang="en-ZA" sz="800"/>
              <a:t>[SLIDE FUNCTIONALITY NOTE: </a:t>
            </a:r>
            <a:r>
              <a:rPr i="1" lang="en-ZA" sz="800"/>
              <a:t>Click on the interactive yellow button at the bottom to go to the example for soil carbon.]</a:t>
            </a:r>
            <a:endParaRPr/>
          </a:p>
          <a:p>
            <a:pPr indent="0" lvl="0" marL="0" rtl="0" algn="l">
              <a:spcBef>
                <a:spcPts val="0"/>
              </a:spcBef>
              <a:spcAft>
                <a:spcPts val="0"/>
              </a:spcAft>
              <a:buNone/>
            </a:pPr>
            <a:r>
              <a:t/>
            </a:r>
            <a:endParaRPr sz="800"/>
          </a:p>
        </p:txBody>
      </p:sp>
      <p:sp>
        <p:nvSpPr>
          <p:cNvPr id="467" name="Google Shape;46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lang="en-ZA" sz="800"/>
              <a:t>PRESENTATION NOTES: </a:t>
            </a:r>
            <a:r>
              <a:rPr lang="en-ZA" sz="800"/>
              <a:t>See the agricultural guidance document for additional examples (Table 10.4).</a:t>
            </a:r>
            <a:endParaRPr/>
          </a:p>
          <a:p>
            <a:pPr indent="0" lvl="0" marL="0" marR="0" rtl="0" algn="l">
              <a:lnSpc>
                <a:spcPct val="100000"/>
              </a:lnSpc>
              <a:spcBef>
                <a:spcPts val="0"/>
              </a:spcBef>
              <a:spcAft>
                <a:spcPts val="0"/>
              </a:spcAft>
              <a:buClr>
                <a:schemeClr val="dk1"/>
              </a:buClr>
              <a:buSzPts val="1200"/>
              <a:buFont typeface="Calibri"/>
              <a:buNone/>
            </a:pPr>
            <a:r>
              <a:rPr b="1" i="1" lang="en-ZA"/>
              <a:t>[SLIDE FUNCTIONALITY NOTE: </a:t>
            </a:r>
            <a:r>
              <a:rPr i="1" lang="en-ZA"/>
              <a:t>Click on the yellow button to go to the example for enteric fermentation.]</a:t>
            </a:r>
            <a:endParaRPr/>
          </a:p>
          <a:p>
            <a:pPr indent="0" lvl="0" marL="0" rtl="0" algn="l">
              <a:spcBef>
                <a:spcPts val="0"/>
              </a:spcBef>
              <a:spcAft>
                <a:spcPts val="0"/>
              </a:spcAft>
              <a:buNone/>
            </a:pPr>
            <a:r>
              <a:t/>
            </a:r>
            <a:endParaRPr/>
          </a:p>
        </p:txBody>
      </p:sp>
      <p:sp>
        <p:nvSpPr>
          <p:cNvPr id="477" name="Google Shape;47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0d4cec071_0_1072: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0d4cec071_0_10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ZA"/>
              <a:t>PRESENTATION TEXT: These are the various steps outlined in the Guidance document. This presentation covers part I.</a:t>
            </a:r>
            <a:endParaRPr/>
          </a:p>
        </p:txBody>
      </p:sp>
      <p:sp>
        <p:nvSpPr>
          <p:cNvPr id="155" name="Google Shape;155;g120d4cec071_0_10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0d4cec071_0_1089: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20d4cec071_0_10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a:solidFill>
                  <a:srgbClr val="F6BD96"/>
                </a:solidFill>
              </a:rPr>
              <a:t>[SLIDE FUNCTIONALITY NOTES</a:t>
            </a:r>
            <a:r>
              <a:rPr i="1" lang="en-ZA">
                <a:solidFill>
                  <a:srgbClr val="F6BD96"/>
                </a:solidFill>
              </a:rPr>
              <a:t>: In the interactive panel, there are button to lead the presenter to different chapters or back to a previous slide. In addition, it also highlights specific guides (and provides links) that are related to the content discussed and provide further information on the topic. Click on the relevant chapters to go directly to them.]</a:t>
            </a:r>
            <a:endParaRPr/>
          </a:p>
        </p:txBody>
      </p:sp>
      <p:sp>
        <p:nvSpPr>
          <p:cNvPr id="173" name="Google Shape;173;g120d4cec071_0_10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This chapter identifies data and parameters to monitor over time and provides guidance on how to develop a monitoring plan. </a:t>
            </a:r>
            <a:endParaRPr/>
          </a:p>
          <a:p>
            <a:pPr indent="0" lvl="0" marL="0" marR="0" rtl="0" algn="l">
              <a:lnSpc>
                <a:spcPct val="100000"/>
              </a:lnSpc>
              <a:spcBef>
                <a:spcPts val="0"/>
              </a:spcBef>
              <a:spcAft>
                <a:spcPts val="0"/>
              </a:spcAft>
              <a:buClr>
                <a:srgbClr val="F6BD96"/>
              </a:buClr>
              <a:buSzPts val="800"/>
              <a:buFont typeface="Calibri"/>
              <a:buNone/>
            </a:pPr>
            <a:r>
              <a:rPr b="1" i="1" lang="en-ZA" sz="800">
                <a:solidFill>
                  <a:srgbClr val="F6BD96"/>
                </a:solidFill>
              </a:rPr>
              <a:t>[SLIDE FUNCTIONALITY NOTES</a:t>
            </a:r>
            <a:r>
              <a:rPr i="1" lang="en-ZA" sz="800">
                <a:solidFill>
                  <a:srgbClr val="F6BD96"/>
                </a:solidFill>
              </a:rPr>
              <a:t>: Click on the blue boxes to go directly to the relevant sections.] </a:t>
            </a:r>
            <a:endParaRPr sz="800">
              <a:solidFill>
                <a:schemeClr val="dk1"/>
              </a:solidFill>
              <a:latin typeface="Calibri"/>
              <a:ea typeface="Calibri"/>
              <a:cs typeface="Calibri"/>
              <a:sym typeface="Calibri"/>
            </a:endParaRPr>
          </a:p>
          <a:p>
            <a:pPr indent="0" lvl="0" marL="0" rtl="0" algn="l">
              <a:spcBef>
                <a:spcPts val="0"/>
              </a:spcBef>
              <a:spcAft>
                <a:spcPts val="0"/>
              </a:spcAft>
              <a:buNone/>
            </a:pPr>
            <a:r>
              <a:t/>
            </a:r>
            <a:endParaRPr i="0" sz="800">
              <a:latin typeface="Calibri"/>
              <a:ea typeface="Calibri"/>
              <a:cs typeface="Calibri"/>
              <a:sym typeface="Calibri"/>
            </a:endParaRPr>
          </a:p>
        </p:txBody>
      </p:sp>
      <p:sp>
        <p:nvSpPr>
          <p:cNvPr id="190" name="Google Shape;19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Parameters are organised by those needed for either an IPCC Tier 1 or Tier 2 estimation of GHG emissions. Parameters needed for estimating GHG impacts that can also be used to monitor policy performance are also designated as key performance indicators. The data needed to monitor these parameters may be measured, modelled or estimated. </a:t>
            </a:r>
            <a:endParaRPr/>
          </a:p>
          <a:p>
            <a:pPr indent="0" lvl="0" marL="0" rtl="0" algn="l">
              <a:spcBef>
                <a:spcPts val="0"/>
              </a:spcBef>
              <a:spcAft>
                <a:spcPts val="0"/>
              </a:spcAft>
              <a:buNone/>
            </a:pPr>
            <a:r>
              <a:rPr b="0" i="0" lang="en-ZA" sz="800" u="none" strike="noStrike">
                <a:solidFill>
                  <a:srgbClr val="000000"/>
                </a:solidFill>
                <a:latin typeface="Calibri"/>
                <a:ea typeface="Calibri"/>
                <a:cs typeface="Calibri"/>
                <a:sym typeface="Calibri"/>
              </a:rPr>
              <a:t>A monitoring plan should be developed to outline the details of monitoring, i.e. how, where, when, what, etc.</a:t>
            </a:r>
            <a:endParaRPr sz="800">
              <a:latin typeface="Calibri"/>
              <a:ea typeface="Calibri"/>
              <a:cs typeface="Calibri"/>
              <a:sym typeface="Calibri"/>
            </a:endParaRPr>
          </a:p>
        </p:txBody>
      </p:sp>
      <p:sp>
        <p:nvSpPr>
          <p:cNvPr id="202" name="Google Shape;20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Calibri"/>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A </a:t>
            </a:r>
            <a:r>
              <a:rPr b="0" i="1" lang="en-ZA" sz="800" u="none" strike="noStrike">
                <a:solidFill>
                  <a:srgbClr val="000000"/>
                </a:solidFill>
                <a:latin typeface="Calibri"/>
                <a:ea typeface="Calibri"/>
                <a:cs typeface="Calibri"/>
                <a:sym typeface="Calibri"/>
              </a:rPr>
              <a:t>parameter </a:t>
            </a:r>
            <a:r>
              <a:rPr b="0" i="0" lang="en-ZA" sz="800" u="none" strike="noStrike">
                <a:solidFill>
                  <a:srgbClr val="000000"/>
                </a:solidFill>
                <a:latin typeface="Calibri"/>
                <a:ea typeface="Calibri"/>
                <a:cs typeface="Calibri"/>
                <a:sym typeface="Calibri"/>
              </a:rPr>
              <a:t>is a variable such as activity data or an emission factor that is needed to estimate emissions. Data are collected for indicators and parameters during or after the monitoring period. </a:t>
            </a:r>
            <a:endParaRPr/>
          </a:p>
          <a:p>
            <a:pPr indent="0" lvl="0" marL="0" marR="0" rtl="0" algn="l">
              <a:lnSpc>
                <a:spcPct val="100000"/>
              </a:lnSpc>
              <a:spcBef>
                <a:spcPts val="0"/>
              </a:spcBef>
              <a:spcAft>
                <a:spcPts val="0"/>
              </a:spcAft>
              <a:buClr>
                <a:schemeClr val="dk1"/>
              </a:buClr>
              <a:buSzPts val="800"/>
              <a:buFont typeface="Calibri"/>
              <a:buNone/>
            </a:pPr>
            <a:r>
              <a:rPr b="1" i="1" lang="en-ZA" sz="800"/>
              <a:t>[SLIDE FUNCTIONALITY NOTE: </a:t>
            </a:r>
            <a:r>
              <a:rPr i="1" lang="en-ZA" sz="800"/>
              <a:t>Click on the yellow interactive buttons at the bottom to see the examples.]</a:t>
            </a:r>
            <a:endParaRPr b="0" i="0" sz="800" u="none"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b="0" i="0" sz="800" u="none" strike="noStrike">
              <a:solidFill>
                <a:srgbClr val="000000"/>
              </a:solidFill>
              <a:latin typeface="Arial"/>
              <a:ea typeface="Arial"/>
              <a:cs typeface="Arial"/>
              <a:sym typeface="Arial"/>
            </a:endParaRPr>
          </a:p>
        </p:txBody>
      </p:sp>
      <p:sp>
        <p:nvSpPr>
          <p:cNvPr id="227" name="Google Shape;22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Calibri"/>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A </a:t>
            </a:r>
            <a:r>
              <a:rPr b="0" i="1" lang="en-ZA" sz="800" u="none" strike="noStrike">
                <a:solidFill>
                  <a:srgbClr val="000000"/>
                </a:solidFill>
                <a:latin typeface="Calibri"/>
                <a:ea typeface="Calibri"/>
                <a:cs typeface="Calibri"/>
                <a:sym typeface="Calibri"/>
              </a:rPr>
              <a:t>key performance indicator </a:t>
            </a:r>
            <a:r>
              <a:rPr b="0" i="0" lang="en-ZA" sz="800" u="none" strike="noStrike">
                <a:solidFill>
                  <a:srgbClr val="000000"/>
                </a:solidFill>
                <a:latin typeface="Calibri"/>
                <a:ea typeface="Calibri"/>
                <a:cs typeface="Calibri"/>
                <a:sym typeface="Calibri"/>
              </a:rPr>
              <a:t>is a metric that indicates the performance of a policy (such as tracking changes in targeted outcomes). T</a:t>
            </a:r>
            <a:r>
              <a:rPr lang="en-ZA" sz="800">
                <a:latin typeface="Calibri"/>
                <a:ea typeface="Calibri"/>
                <a:cs typeface="Calibri"/>
                <a:sym typeface="Calibri"/>
              </a:rPr>
              <a:t>he causal chain developed in Part II is what you use to identify performance indicators.</a:t>
            </a:r>
            <a:endParaRPr sz="800">
              <a:latin typeface="Calibri"/>
              <a:ea typeface="Calibri"/>
              <a:cs typeface="Calibri"/>
              <a:sym typeface="Calibri"/>
            </a:endParaRPr>
          </a:p>
          <a:p>
            <a:pPr indent="0" lvl="0" marL="0" rtl="0" algn="l">
              <a:spcBef>
                <a:spcPts val="0"/>
              </a:spcBef>
              <a:spcAft>
                <a:spcPts val="0"/>
              </a:spcAft>
              <a:buNone/>
            </a:pPr>
            <a:r>
              <a:t/>
            </a:r>
            <a:endParaRPr sz="800"/>
          </a:p>
        </p:txBody>
      </p:sp>
      <p:sp>
        <p:nvSpPr>
          <p:cNvPr id="240" name="Google Shape;2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A monitoring plan is the system for obtaining, recording, compiling and analysing data and information important for tracking performance and estimating GHG impacts. Where possible, a monitoring plan should be developed before policy implementation. The monitoring period and institutional arrangements for monitoring should be described in the monitoring plan.</a:t>
            </a:r>
            <a:endParaRPr/>
          </a:p>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Institutional arrangements: </a:t>
            </a:r>
            <a:r>
              <a:rPr b="0" i="0" lang="en-ZA" sz="800" u="none" strike="noStrike">
                <a:solidFill>
                  <a:srgbClr val="000000"/>
                </a:solidFill>
                <a:latin typeface="Calibri"/>
                <a:ea typeface="Calibri"/>
                <a:cs typeface="Calibri"/>
                <a:sym typeface="Calibri"/>
              </a:rPr>
              <a:t>Given the wide variety of data needed for impact assessment and a range of different stakeholders involved, strong institutional arrangements serve an important function. Where strong institutional arrangements do not yet exist, users can determine the governmental body with the adequate capacity and authority to be responsible for the MRV system and to establish the necessary legal arrangements. Refer to the UNFCCC </a:t>
            </a:r>
            <a:r>
              <a:rPr b="0" i="1" lang="en-ZA" sz="800" u="none" strike="noStrike">
                <a:solidFill>
                  <a:srgbClr val="000000"/>
                </a:solidFill>
                <a:latin typeface="Calibri"/>
                <a:ea typeface="Calibri"/>
                <a:cs typeface="Calibri"/>
                <a:sym typeface="Calibri"/>
              </a:rPr>
              <a:t>Toolkit on Establishing Institutional Arrangements for National Communications and Biennial Update Reports</a:t>
            </a:r>
            <a:r>
              <a:rPr b="0" i="0" lang="en-ZA" sz="800" u="none" strike="noStrike">
                <a:solidFill>
                  <a:srgbClr val="000000"/>
                </a:solidFill>
                <a:latin typeface="Calibri"/>
                <a:ea typeface="Calibri"/>
                <a:cs typeface="Calibri"/>
                <a:sym typeface="Calibri"/>
              </a:rPr>
              <a:t>, as well as other sources, for support on establishing or improving the institutional arrangements for a robust MRV system.</a:t>
            </a:r>
            <a:endParaRPr/>
          </a:p>
        </p:txBody>
      </p:sp>
      <p:sp>
        <p:nvSpPr>
          <p:cNvPr id="251" name="Google Shape;25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2">
    <p:bg>
      <p:bgPr>
        <a:solidFill>
          <a:schemeClr val="dk2"/>
        </a:solidFill>
      </p:bgPr>
    </p:bg>
    <p:spTree>
      <p:nvGrpSpPr>
        <p:cNvPr id="13" name="Shape 13"/>
        <p:cNvGrpSpPr/>
        <p:nvPr/>
      </p:nvGrpSpPr>
      <p:grpSpPr>
        <a:xfrm>
          <a:off x="0" y="0"/>
          <a:ext cx="0" cy="0"/>
          <a:chOff x="0" y="0"/>
          <a:chExt cx="0" cy="0"/>
        </a:xfrm>
      </p:grpSpPr>
      <p:sp>
        <p:nvSpPr>
          <p:cNvPr id="14" name="Google Shape;14;p2"/>
          <p:cNvSpPr/>
          <p:nvPr/>
        </p:nvSpPr>
        <p:spPr>
          <a:xfrm>
            <a:off x="0" y="4399850"/>
            <a:ext cx="9144000" cy="743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ph type="title"/>
          </p:nvPr>
        </p:nvSpPr>
        <p:spPr>
          <a:xfrm>
            <a:off x="4848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6" name="Google Shape;16;p2"/>
          <p:cNvSpPr txBox="1"/>
          <p:nvPr>
            <p:ph idx="1" type="subTitle"/>
          </p:nvPr>
        </p:nvSpPr>
        <p:spPr>
          <a:xfrm>
            <a:off x="4848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2"/>
          <p:cNvSpPr/>
          <p:nvPr>
            <p:ph idx="2" type="pic"/>
          </p:nvPr>
        </p:nvSpPr>
        <p:spPr>
          <a:xfrm>
            <a:off x="-317325" y="-39675"/>
            <a:ext cx="4184100" cy="4166400"/>
          </a:xfrm>
          <a:prstGeom prst="ellipse">
            <a:avLst/>
          </a:prstGeom>
          <a:noFill/>
          <a:ln>
            <a:noFill/>
          </a:ln>
        </p:spPr>
      </p:sp>
      <p:pic>
        <p:nvPicPr>
          <p:cNvPr id="18" name="Google Shape;18;p2"/>
          <p:cNvPicPr preferRelativeResize="0"/>
          <p:nvPr/>
        </p:nvPicPr>
        <p:blipFill>
          <a:blip r:embed="rId2">
            <a:alphaModFix/>
          </a:blip>
          <a:stretch>
            <a:fillRect/>
          </a:stretch>
        </p:blipFill>
        <p:spPr>
          <a:xfrm>
            <a:off x="7143775" y="4418775"/>
            <a:ext cx="1413207" cy="540999"/>
          </a:xfrm>
          <a:prstGeom prst="rect">
            <a:avLst/>
          </a:prstGeom>
          <a:noFill/>
          <a:ln>
            <a:noFill/>
          </a:ln>
        </p:spPr>
      </p:pic>
      <p:sp>
        <p:nvSpPr>
          <p:cNvPr id="19" name="Google Shape;19;p2"/>
          <p:cNvSpPr/>
          <p:nvPr/>
        </p:nvSpPr>
        <p:spPr>
          <a:xfrm>
            <a:off x="8501975" y="167475"/>
            <a:ext cx="251100" cy="277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website (grey)">
  <p:cSld name="SECTION_HEADER_1_2">
    <p:bg>
      <p:bgPr>
        <a:solidFill>
          <a:schemeClr val="lt2"/>
        </a:solidFill>
      </p:bgPr>
    </p:bg>
    <p:spTree>
      <p:nvGrpSpPr>
        <p:cNvPr id="73" name="Shape 73"/>
        <p:cNvGrpSpPr/>
        <p:nvPr/>
      </p:nvGrpSpPr>
      <p:grpSpPr>
        <a:xfrm>
          <a:off x="0" y="0"/>
          <a:ext cx="0" cy="0"/>
          <a:chOff x="0" y="0"/>
          <a:chExt cx="0" cy="0"/>
        </a:xfrm>
      </p:grpSpPr>
      <p:pic>
        <p:nvPicPr>
          <p:cNvPr id="74" name="Google Shape;74;p11"/>
          <p:cNvPicPr preferRelativeResize="0"/>
          <p:nvPr/>
        </p:nvPicPr>
        <p:blipFill>
          <a:blip r:embed="rId2">
            <a:alphaModFix/>
          </a:blip>
          <a:stretch>
            <a:fillRect/>
          </a:stretch>
        </p:blipFill>
        <p:spPr>
          <a:xfrm>
            <a:off x="7143775" y="4418775"/>
            <a:ext cx="1413207" cy="540999"/>
          </a:xfrm>
          <a:prstGeom prst="rect">
            <a:avLst/>
          </a:prstGeom>
          <a:noFill/>
          <a:ln>
            <a:noFill/>
          </a:ln>
        </p:spPr>
      </p:pic>
      <p:sp>
        <p:nvSpPr>
          <p:cNvPr id="75" name="Google Shape;75;p11"/>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website (white)">
  <p:cSld name="SECTION_HEADER_1_1">
    <p:bg>
      <p:bgPr>
        <a:solidFill>
          <a:srgbClr val="FFFFFF"/>
        </a:solidFill>
      </p:bgPr>
    </p:bg>
    <p:spTree>
      <p:nvGrpSpPr>
        <p:cNvPr id="76" name="Shape 76"/>
        <p:cNvGrpSpPr/>
        <p:nvPr/>
      </p:nvGrpSpPr>
      <p:grpSpPr>
        <a:xfrm>
          <a:off x="0" y="0"/>
          <a:ext cx="0" cy="0"/>
          <a:chOff x="0" y="0"/>
          <a:chExt cx="0" cy="0"/>
        </a:xfrm>
      </p:grpSpPr>
      <p:sp>
        <p:nvSpPr>
          <p:cNvPr id="77" name="Google Shape;77;p12"/>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78" name="Google Shape;78;p12"/>
          <p:cNvPicPr preferRelativeResize="0"/>
          <p:nvPr/>
        </p:nvPicPr>
        <p:blipFill>
          <a:blip r:embed="rId2">
            <a:alphaModFix/>
          </a:blip>
          <a:stretch>
            <a:fillRect/>
          </a:stretch>
        </p:blipFill>
        <p:spPr>
          <a:xfrm>
            <a:off x="7143775" y="4418775"/>
            <a:ext cx="1570232" cy="60111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urple)" type="tx">
  <p:cSld name="TITLE_AND_BODY">
    <p:bg>
      <p:bgPr>
        <a:solidFill>
          <a:schemeClr val="dk1"/>
        </a:solidFill>
      </p:bgPr>
    </p:bg>
    <p:spTree>
      <p:nvGrpSpPr>
        <p:cNvPr id="79" name="Shape 79"/>
        <p:cNvGrpSpPr/>
        <p:nvPr/>
      </p:nvGrpSpPr>
      <p:grpSpPr>
        <a:xfrm>
          <a:off x="0" y="0"/>
          <a:ext cx="0" cy="0"/>
          <a:chOff x="0" y="0"/>
          <a:chExt cx="0" cy="0"/>
        </a:xfrm>
      </p:grpSpPr>
      <p:sp>
        <p:nvSpPr>
          <p:cNvPr id="80" name="Google Shape;80;p13"/>
          <p:cNvSpPr/>
          <p:nvPr>
            <p:ph idx="2" type="pic"/>
          </p:nvPr>
        </p:nvSpPr>
        <p:spPr>
          <a:xfrm>
            <a:off x="0" y="0"/>
            <a:ext cx="3336900" cy="3384300"/>
          </a:xfrm>
          <a:prstGeom prst="rect">
            <a:avLst/>
          </a:prstGeom>
          <a:noFill/>
          <a:ln>
            <a:noFill/>
          </a:ln>
        </p:spPr>
      </p:sp>
      <p:sp>
        <p:nvSpPr>
          <p:cNvPr id="81" name="Google Shape;81;p13"/>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82" name="Google Shape;82;p13"/>
          <p:cNvPicPr preferRelativeResize="0"/>
          <p:nvPr/>
        </p:nvPicPr>
        <p:blipFill rotWithShape="1">
          <a:blip r:embed="rId2">
            <a:alphaModFix/>
          </a:blip>
          <a:srcRect b="0" l="0" r="0" t="0"/>
          <a:stretch/>
        </p:blipFill>
        <p:spPr>
          <a:xfrm>
            <a:off x="7143775" y="4418775"/>
            <a:ext cx="1413207" cy="540999"/>
          </a:xfrm>
          <a:prstGeom prst="rect">
            <a:avLst/>
          </a:prstGeom>
          <a:noFill/>
          <a:ln>
            <a:noFill/>
          </a:ln>
        </p:spPr>
      </p:pic>
      <p:sp>
        <p:nvSpPr>
          <p:cNvPr id="83" name="Google Shape;83;p13"/>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and)">
  <p:cSld name="TITLE_AND_BODY_1">
    <p:bg>
      <p:bgPr>
        <a:solidFill>
          <a:schemeClr val="accent6"/>
        </a:solidFill>
      </p:bgPr>
    </p:bg>
    <p:spTree>
      <p:nvGrpSpPr>
        <p:cNvPr id="84" name="Shape 84"/>
        <p:cNvGrpSpPr/>
        <p:nvPr/>
      </p:nvGrpSpPr>
      <p:grpSpPr>
        <a:xfrm>
          <a:off x="0" y="0"/>
          <a:ext cx="0" cy="0"/>
          <a:chOff x="0" y="0"/>
          <a:chExt cx="0" cy="0"/>
        </a:xfrm>
      </p:grpSpPr>
      <p:sp>
        <p:nvSpPr>
          <p:cNvPr id="85" name="Google Shape;85;p14"/>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86" name="Google Shape;86;p14"/>
          <p:cNvPicPr preferRelativeResize="0"/>
          <p:nvPr/>
        </p:nvPicPr>
        <p:blipFill rotWithShape="1">
          <a:blip r:embed="rId2">
            <a:alphaModFix/>
          </a:blip>
          <a:srcRect b="0" l="0" r="0" t="0"/>
          <a:stretch/>
        </p:blipFill>
        <p:spPr>
          <a:xfrm>
            <a:off x="7143775" y="4418775"/>
            <a:ext cx="1413207" cy="540999"/>
          </a:xfrm>
          <a:prstGeom prst="rect">
            <a:avLst/>
          </a:prstGeom>
          <a:noFill/>
          <a:ln>
            <a:noFill/>
          </a:ln>
        </p:spPr>
      </p:pic>
      <p:sp>
        <p:nvSpPr>
          <p:cNvPr id="87" name="Google Shape;87;p14"/>
          <p:cNvSpPr/>
          <p:nvPr>
            <p:ph idx="2" type="pic"/>
          </p:nvPr>
        </p:nvSpPr>
        <p:spPr>
          <a:xfrm>
            <a:off x="0" y="0"/>
            <a:ext cx="3336900" cy="3384300"/>
          </a:xfrm>
          <a:prstGeom prst="rect">
            <a:avLst/>
          </a:prstGeom>
          <a:noFill/>
          <a:ln>
            <a:noFill/>
          </a:ln>
        </p:spPr>
      </p:sp>
      <p:sp>
        <p:nvSpPr>
          <p:cNvPr id="88" name="Google Shape;88;p14"/>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400"/>
              <a:buNone/>
              <a:defRPr b="1" sz="1400">
                <a:solidFill>
                  <a:schemeClr val="lt1"/>
                </a:solidFill>
              </a:defRPr>
            </a:lvl1pPr>
            <a:lvl2pPr lvl="1">
              <a:spcBef>
                <a:spcPts val="0"/>
              </a:spcBef>
              <a:spcAft>
                <a:spcPts val="0"/>
              </a:spcAft>
              <a:buSzPts val="1800"/>
              <a:buNone/>
              <a:defRPr/>
            </a:lvl2pPr>
            <a:lvl3pPr lvl="2">
              <a:spcBef>
                <a:spcPts val="0"/>
              </a:spcBef>
              <a:spcAft>
                <a:spcPts val="0"/>
              </a:spcAft>
              <a:buSzPts val="15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range) 1">
  <p:cSld name="TITLE_AND_BODY_1_2_1">
    <p:bg>
      <p:bgPr>
        <a:solidFill>
          <a:schemeClr val="dk2"/>
        </a:solidFill>
      </p:bgPr>
    </p:bg>
    <p:spTree>
      <p:nvGrpSpPr>
        <p:cNvPr id="89" name="Shape 89"/>
        <p:cNvGrpSpPr/>
        <p:nvPr/>
      </p:nvGrpSpPr>
      <p:grpSpPr>
        <a:xfrm>
          <a:off x="0" y="0"/>
          <a:ext cx="0" cy="0"/>
          <a:chOff x="0" y="0"/>
          <a:chExt cx="0" cy="0"/>
        </a:xfrm>
      </p:grpSpPr>
      <p:sp>
        <p:nvSpPr>
          <p:cNvPr id="90" name="Google Shape;90;p15"/>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1" name="Google Shape;91;p15"/>
          <p:cNvPicPr preferRelativeResize="0"/>
          <p:nvPr/>
        </p:nvPicPr>
        <p:blipFill rotWithShape="1">
          <a:blip r:embed="rId2">
            <a:alphaModFix/>
          </a:blip>
          <a:srcRect b="0" l="0" r="0" t="0"/>
          <a:stretch/>
        </p:blipFill>
        <p:spPr>
          <a:xfrm>
            <a:off x="7143775" y="4418775"/>
            <a:ext cx="1413207" cy="540999"/>
          </a:xfrm>
          <a:prstGeom prst="rect">
            <a:avLst/>
          </a:prstGeom>
          <a:noFill/>
          <a:ln>
            <a:noFill/>
          </a:ln>
        </p:spPr>
      </p:pic>
      <p:sp>
        <p:nvSpPr>
          <p:cNvPr id="92" name="Google Shape;92;p15"/>
          <p:cNvSpPr/>
          <p:nvPr>
            <p:ph idx="2" type="pic"/>
          </p:nvPr>
        </p:nvSpPr>
        <p:spPr>
          <a:xfrm>
            <a:off x="0" y="0"/>
            <a:ext cx="3336900" cy="3384300"/>
          </a:xfrm>
          <a:prstGeom prst="rect">
            <a:avLst/>
          </a:prstGeom>
          <a:noFill/>
          <a:ln>
            <a:noFill/>
          </a:ln>
        </p:spPr>
      </p:sp>
      <p:sp>
        <p:nvSpPr>
          <p:cNvPr id="93" name="Google Shape;93;p15"/>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range)">
  <p:cSld name="TITLE_AND_BODY_1_2">
    <p:bg>
      <p:bgPr>
        <a:solidFill>
          <a:schemeClr val="accent1"/>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6" name="Google Shape;96;p16"/>
          <p:cNvPicPr preferRelativeResize="0"/>
          <p:nvPr/>
        </p:nvPicPr>
        <p:blipFill rotWithShape="1">
          <a:blip r:embed="rId2">
            <a:alphaModFix/>
          </a:blip>
          <a:srcRect b="0" l="0" r="0" t="0"/>
          <a:stretch/>
        </p:blipFill>
        <p:spPr>
          <a:xfrm>
            <a:off x="7143775" y="4418775"/>
            <a:ext cx="1413207" cy="540999"/>
          </a:xfrm>
          <a:prstGeom prst="rect">
            <a:avLst/>
          </a:prstGeom>
          <a:noFill/>
          <a:ln>
            <a:noFill/>
          </a:ln>
        </p:spPr>
      </p:pic>
      <p:sp>
        <p:nvSpPr>
          <p:cNvPr id="97" name="Google Shape;97;p16"/>
          <p:cNvSpPr/>
          <p:nvPr>
            <p:ph idx="2" type="pic"/>
          </p:nvPr>
        </p:nvSpPr>
        <p:spPr>
          <a:xfrm>
            <a:off x="0" y="0"/>
            <a:ext cx="3336900" cy="3384300"/>
          </a:xfrm>
          <a:prstGeom prst="rect">
            <a:avLst/>
          </a:prstGeom>
          <a:noFill/>
          <a:ln>
            <a:noFill/>
          </a:ln>
        </p:spPr>
      </p:sp>
      <p:sp>
        <p:nvSpPr>
          <p:cNvPr id="98" name="Google Shape;98;p16"/>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99" name="Shape 9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bg>
      <p:bgPr>
        <a:solidFill>
          <a:schemeClr val="lt1"/>
        </a:solidFill>
      </p:bgPr>
    </p:bg>
    <p:spTree>
      <p:nvGrpSpPr>
        <p:cNvPr id="100" name="Shape 100"/>
        <p:cNvGrpSpPr/>
        <p:nvPr/>
      </p:nvGrpSpPr>
      <p:grpSpPr>
        <a:xfrm>
          <a:off x="0" y="0"/>
          <a:ext cx="0" cy="0"/>
          <a:chOff x="0" y="0"/>
          <a:chExt cx="0" cy="0"/>
        </a:xfrm>
      </p:grpSpPr>
      <p:sp>
        <p:nvSpPr>
          <p:cNvPr id="101" name="Google Shape;101;p18"/>
          <p:cNvSpPr txBox="1"/>
          <p:nvPr>
            <p:ph idx="1" type="body"/>
          </p:nvPr>
        </p:nvSpPr>
        <p:spPr>
          <a:xfrm>
            <a:off x="324000" y="1434465"/>
            <a:ext cx="7607400" cy="32091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rgbClr val="3F3F3F"/>
              </a:buClr>
              <a:buSzPts val="1400"/>
              <a:buFont typeface="Salsa"/>
              <a:buNone/>
              <a:defRPr b="0" i="0" sz="1100" u="none" cap="none" strike="noStrike">
                <a:solidFill>
                  <a:schemeClr val="dk1"/>
                </a:solidFill>
                <a:latin typeface="Salsa"/>
                <a:ea typeface="Salsa"/>
                <a:cs typeface="Salsa"/>
                <a:sym typeface="Salsa"/>
              </a:defRPr>
            </a:lvl1pPr>
            <a:lvl2pPr indent="-304800" lvl="1" marL="914400" marR="0" rtl="0" algn="l">
              <a:lnSpc>
                <a:spcPct val="90000"/>
              </a:lnSpc>
              <a:spcBef>
                <a:spcPts val="400"/>
              </a:spcBef>
              <a:spcAft>
                <a:spcPts val="0"/>
              </a:spcAft>
              <a:buClr>
                <a:srgbClr val="3F3F3F"/>
              </a:buClr>
              <a:buSzPts val="1200"/>
              <a:buFont typeface="Arial"/>
              <a:buChar char="•"/>
              <a:defRPr b="0" i="0" sz="1100" u="none" cap="none" strike="noStrike">
                <a:solidFill>
                  <a:srgbClr val="3F3F3F"/>
                </a:solidFill>
                <a:latin typeface="Arial"/>
                <a:ea typeface="Arial"/>
                <a:cs typeface="Arial"/>
                <a:sym typeface="Arial"/>
              </a:defRPr>
            </a:lvl2pPr>
            <a:lvl3pPr indent="-298450" lvl="2" marL="13716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3pPr>
            <a:lvl4pPr indent="-298450" lvl="3" marL="18288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4pPr>
            <a:lvl5pPr indent="-298450" lvl="4" marL="22860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102" name="Google Shape;102;p18"/>
          <p:cNvSpPr txBox="1"/>
          <p:nvPr>
            <p:ph type="title"/>
          </p:nvPr>
        </p:nvSpPr>
        <p:spPr>
          <a:xfrm>
            <a:off x="324000" y="199045"/>
            <a:ext cx="5145300" cy="812400"/>
          </a:xfrm>
          <a:prstGeom prst="rect">
            <a:avLst/>
          </a:prstGeom>
          <a:noFill/>
          <a:ln>
            <a:noFill/>
          </a:ln>
        </p:spPr>
        <p:txBody>
          <a:bodyPr anchorCtr="0" anchor="t" bIns="34275" lIns="68575" spcFirstLastPara="1" rIns="68575" wrap="square" tIns="3427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3" name="Shape 103"/>
        <p:cNvGrpSpPr/>
        <p:nvPr/>
      </p:nvGrpSpPr>
      <p:grpSpPr>
        <a:xfrm>
          <a:off x="0" y="0"/>
          <a:ext cx="0" cy="0"/>
          <a:chOff x="0" y="0"/>
          <a:chExt cx="0" cy="0"/>
        </a:xfrm>
      </p:grpSpPr>
      <p:sp>
        <p:nvSpPr>
          <p:cNvPr id="104" name="Google Shape;104;p19"/>
          <p:cNvSpPr txBox="1"/>
          <p:nvPr>
            <p:ph type="title"/>
          </p:nvPr>
        </p:nvSpPr>
        <p:spPr>
          <a:xfrm>
            <a:off x="324000" y="324000"/>
            <a:ext cx="7607400" cy="3240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rgbClr val="3F3F3F"/>
              </a:buClr>
              <a:buSzPts val="2400"/>
              <a:buFont typeface="Arial"/>
              <a:buNone/>
              <a:defRPr>
                <a:solidFill>
                  <a:srgbClr val="3F3F3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5" name="Google Shape;105;p19"/>
          <p:cNvSpPr txBox="1"/>
          <p:nvPr>
            <p:ph idx="1" type="body"/>
          </p:nvPr>
        </p:nvSpPr>
        <p:spPr>
          <a:xfrm>
            <a:off x="324000" y="864000"/>
            <a:ext cx="7607400" cy="3779400"/>
          </a:xfrm>
          <a:prstGeom prst="rect">
            <a:avLst/>
          </a:prstGeom>
          <a:noFill/>
          <a:ln>
            <a:noFill/>
          </a:ln>
        </p:spPr>
        <p:txBody>
          <a:bodyPr anchorCtr="0" anchor="t" bIns="0" lIns="0" spcFirstLastPara="1" rIns="0" wrap="square" tIns="0">
            <a:normAutofit/>
          </a:bodyPr>
          <a:lstStyle>
            <a:lvl1pPr indent="-317500" lvl="0" marL="457200" rtl="0" algn="l">
              <a:lnSpc>
                <a:spcPct val="90000"/>
              </a:lnSpc>
              <a:spcBef>
                <a:spcPts val="800"/>
              </a:spcBef>
              <a:spcAft>
                <a:spcPts val="0"/>
              </a:spcAft>
              <a:buClr>
                <a:srgbClr val="3F3F3F"/>
              </a:buClr>
              <a:buSzPts val="1400"/>
              <a:buChar char="•"/>
              <a:defRPr>
                <a:solidFill>
                  <a:srgbClr val="3F3F3F"/>
                </a:solidFill>
              </a:defRPr>
            </a:lvl1pPr>
            <a:lvl2pPr indent="-304800" lvl="1" marL="914400" rtl="0" algn="l">
              <a:lnSpc>
                <a:spcPct val="90000"/>
              </a:lnSpc>
              <a:spcBef>
                <a:spcPts val="400"/>
              </a:spcBef>
              <a:spcAft>
                <a:spcPts val="0"/>
              </a:spcAft>
              <a:buClr>
                <a:srgbClr val="3F3F3F"/>
              </a:buClr>
              <a:buSzPts val="1200"/>
              <a:buChar char="•"/>
              <a:defRPr>
                <a:solidFill>
                  <a:srgbClr val="3F3F3F"/>
                </a:solidFill>
              </a:defRPr>
            </a:lvl2pPr>
            <a:lvl3pPr indent="-298450" lvl="2" marL="1371600" rtl="0" algn="l">
              <a:lnSpc>
                <a:spcPct val="90000"/>
              </a:lnSpc>
              <a:spcBef>
                <a:spcPts val="400"/>
              </a:spcBef>
              <a:spcAft>
                <a:spcPts val="0"/>
              </a:spcAft>
              <a:buClr>
                <a:srgbClr val="3F3F3F"/>
              </a:buClr>
              <a:buSzPts val="1100"/>
              <a:buChar char="•"/>
              <a:defRPr>
                <a:solidFill>
                  <a:srgbClr val="3F3F3F"/>
                </a:solidFill>
              </a:defRPr>
            </a:lvl3pPr>
            <a:lvl4pPr indent="-298450" lvl="3" marL="1828800" rtl="0" algn="l">
              <a:lnSpc>
                <a:spcPct val="90000"/>
              </a:lnSpc>
              <a:spcBef>
                <a:spcPts val="400"/>
              </a:spcBef>
              <a:spcAft>
                <a:spcPts val="0"/>
              </a:spcAft>
              <a:buClr>
                <a:srgbClr val="3F3F3F"/>
              </a:buClr>
              <a:buSzPts val="1100"/>
              <a:buChar char="•"/>
              <a:defRPr>
                <a:solidFill>
                  <a:srgbClr val="3F3F3F"/>
                </a:solidFill>
              </a:defRPr>
            </a:lvl4pPr>
            <a:lvl5pPr indent="-298450" lvl="4" marL="2286000" rtl="0" algn="l">
              <a:lnSpc>
                <a:spcPct val="90000"/>
              </a:lnSpc>
              <a:spcBef>
                <a:spcPts val="400"/>
              </a:spcBef>
              <a:spcAft>
                <a:spcPts val="0"/>
              </a:spcAft>
              <a:buClr>
                <a:srgbClr val="3F3F3F"/>
              </a:buClr>
              <a:buSzPts val="1100"/>
              <a:buChar char="•"/>
              <a:defRPr>
                <a:solidFill>
                  <a:srgbClr val="3F3F3F"/>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19"/>
          <p:cNvSpPr txBox="1"/>
          <p:nvPr>
            <p:ph idx="11" type="ftr"/>
          </p:nvPr>
        </p:nvSpPr>
        <p:spPr>
          <a:xfrm>
            <a:off x="195731" y="4774420"/>
            <a:ext cx="3086100" cy="170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7" name="Google Shape;107;p19"/>
          <p:cNvSpPr txBox="1"/>
          <p:nvPr>
            <p:ph idx="12" type="sldNum"/>
          </p:nvPr>
        </p:nvSpPr>
        <p:spPr>
          <a:xfrm>
            <a:off x="8318725" y="4842272"/>
            <a:ext cx="722100" cy="198300"/>
          </a:xfrm>
          <a:prstGeom prst="rect">
            <a:avLst/>
          </a:prstGeom>
          <a:noFill/>
          <a:ln cap="flat" cmpd="sng" w="9525">
            <a:solidFill>
              <a:srgbClr val="F2F2F2"/>
            </a:solidFill>
            <a:prstDash val="solid"/>
            <a:round/>
            <a:headEnd len="sm" w="sm" type="none"/>
            <a:tailEnd len="sm" w="sm" type="none"/>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r>
              <a:rPr lang="en-ZA"/>
              <a:t>page </a:t>
            </a:r>
            <a:fld id="{00000000-1234-1234-1234-123412341234}" type="slidenum">
              <a:rPr b="1" i="1" lang="en-ZA"/>
              <a:t>‹#›</a:t>
            </a:fld>
            <a:endParaRPr b="1" i="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CUSTOM_2_1">
    <p:bg>
      <p:bgPr>
        <a:solidFill>
          <a:schemeClr val="accent6"/>
        </a:solidFill>
      </p:bgPr>
    </p:bg>
    <p:spTree>
      <p:nvGrpSpPr>
        <p:cNvPr id="20" name="Shape 20"/>
        <p:cNvGrpSpPr/>
        <p:nvPr/>
      </p:nvGrpSpPr>
      <p:grpSpPr>
        <a:xfrm>
          <a:off x="0" y="0"/>
          <a:ext cx="0" cy="0"/>
          <a:chOff x="0" y="0"/>
          <a:chExt cx="0" cy="0"/>
        </a:xfrm>
      </p:grpSpPr>
      <p:sp>
        <p:nvSpPr>
          <p:cNvPr id="21" name="Google Shape;21;p3"/>
          <p:cNvSpPr txBox="1"/>
          <p:nvPr>
            <p:ph type="title"/>
          </p:nvPr>
        </p:nvSpPr>
        <p:spPr>
          <a:xfrm>
            <a:off x="4467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22" name="Google Shape;22;p3"/>
          <p:cNvPicPr preferRelativeResize="0"/>
          <p:nvPr/>
        </p:nvPicPr>
        <p:blipFill rotWithShape="1">
          <a:blip r:embed="rId2">
            <a:alphaModFix/>
          </a:blip>
          <a:srcRect b="0" l="0" r="0" t="0"/>
          <a:stretch/>
        </p:blipFill>
        <p:spPr>
          <a:xfrm>
            <a:off x="7143775" y="4418775"/>
            <a:ext cx="1413207" cy="540999"/>
          </a:xfrm>
          <a:prstGeom prst="rect">
            <a:avLst/>
          </a:prstGeom>
          <a:noFill/>
          <a:ln>
            <a:noFill/>
          </a:ln>
        </p:spPr>
      </p:pic>
      <p:sp>
        <p:nvSpPr>
          <p:cNvPr id="23" name="Google Shape;23;p3"/>
          <p:cNvSpPr/>
          <p:nvPr/>
        </p:nvSpPr>
        <p:spPr>
          <a:xfrm>
            <a:off x="8301850" y="94900"/>
            <a:ext cx="679800" cy="633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ph idx="2" type="pic"/>
          </p:nvPr>
        </p:nvSpPr>
        <p:spPr>
          <a:xfrm>
            <a:off x="0" y="0"/>
            <a:ext cx="3336900" cy="3384300"/>
          </a:xfrm>
          <a:prstGeom prst="rect">
            <a:avLst/>
          </a:prstGeom>
          <a:noFill/>
          <a:ln>
            <a:noFill/>
          </a:ln>
        </p:spPr>
      </p:sp>
      <p:sp>
        <p:nvSpPr>
          <p:cNvPr id="25" name="Google Shape;25;p3"/>
          <p:cNvSpPr txBox="1"/>
          <p:nvPr>
            <p:ph idx="1" type="subTitle"/>
          </p:nvPr>
        </p:nvSpPr>
        <p:spPr>
          <a:xfrm>
            <a:off x="4467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3"/>
          <p:cNvSpPr/>
          <p:nvPr>
            <p:ph idx="3" type="pic"/>
          </p:nvPr>
        </p:nvSpPr>
        <p:spPr>
          <a:xfrm>
            <a:off x="4638750" y="3230175"/>
            <a:ext cx="1291200" cy="440100"/>
          </a:xfrm>
          <a:prstGeom prst="rect">
            <a:avLst/>
          </a:prstGeom>
          <a:noFill/>
          <a:ln>
            <a:noFill/>
          </a:ln>
        </p:spPr>
      </p:sp>
      <p:sp>
        <p:nvSpPr>
          <p:cNvPr id="27" name="Google Shape;27;p3"/>
          <p:cNvSpPr/>
          <p:nvPr>
            <p:ph idx="4" type="pic"/>
          </p:nvPr>
        </p:nvSpPr>
        <p:spPr>
          <a:xfrm>
            <a:off x="6004200" y="3230175"/>
            <a:ext cx="1291200" cy="440100"/>
          </a:xfrm>
          <a:prstGeom prst="rect">
            <a:avLst/>
          </a:prstGeom>
          <a:noFill/>
          <a:ln>
            <a:noFill/>
          </a:ln>
        </p:spPr>
      </p:sp>
      <p:sp>
        <p:nvSpPr>
          <p:cNvPr id="28" name="Google Shape;28;p3"/>
          <p:cNvSpPr/>
          <p:nvPr>
            <p:ph idx="5" type="pic"/>
          </p:nvPr>
        </p:nvSpPr>
        <p:spPr>
          <a:xfrm>
            <a:off x="4638750" y="3738000"/>
            <a:ext cx="1291200" cy="440100"/>
          </a:xfrm>
          <a:prstGeom prst="rect">
            <a:avLst/>
          </a:prstGeom>
          <a:noFill/>
          <a:ln>
            <a:noFill/>
          </a:ln>
        </p:spPr>
      </p:sp>
      <p:sp>
        <p:nvSpPr>
          <p:cNvPr id="29" name="Google Shape;29;p3"/>
          <p:cNvSpPr/>
          <p:nvPr>
            <p:ph idx="6" type="pic"/>
          </p:nvPr>
        </p:nvSpPr>
        <p:spPr>
          <a:xfrm>
            <a:off x="6004200" y="3738000"/>
            <a:ext cx="1291200" cy="440100"/>
          </a:xfrm>
          <a:prstGeom prst="rect">
            <a:avLst/>
          </a:prstGeom>
          <a:noFill/>
          <a:ln>
            <a:noFill/>
          </a:ln>
        </p:spPr>
      </p:sp>
      <p:sp>
        <p:nvSpPr>
          <p:cNvPr id="30" name="Google Shape;30;p3"/>
          <p:cNvSpPr/>
          <p:nvPr>
            <p:ph idx="7" type="pic"/>
          </p:nvPr>
        </p:nvSpPr>
        <p:spPr>
          <a:xfrm>
            <a:off x="7369650" y="3230175"/>
            <a:ext cx="1291200" cy="440100"/>
          </a:xfrm>
          <a:prstGeom prst="rect">
            <a:avLst/>
          </a:prstGeom>
          <a:noFill/>
          <a:ln>
            <a:noFill/>
          </a:ln>
        </p:spPr>
      </p:sp>
      <p:sp>
        <p:nvSpPr>
          <p:cNvPr id="31" name="Google Shape;31;p3"/>
          <p:cNvSpPr/>
          <p:nvPr>
            <p:ph idx="8" type="pic"/>
          </p:nvPr>
        </p:nvSpPr>
        <p:spPr>
          <a:xfrm>
            <a:off x="7369650" y="3738000"/>
            <a:ext cx="1291200" cy="4401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CUSTOM_2_1_1">
    <p:bg>
      <p:bgPr>
        <a:solidFill>
          <a:schemeClr val="lt1"/>
        </a:solidFill>
      </p:bgPr>
    </p:bg>
    <p:spTree>
      <p:nvGrpSpPr>
        <p:cNvPr id="32" name="Shape 32"/>
        <p:cNvGrpSpPr/>
        <p:nvPr/>
      </p:nvGrpSpPr>
      <p:grpSpPr>
        <a:xfrm>
          <a:off x="0" y="0"/>
          <a:ext cx="0" cy="0"/>
          <a:chOff x="0" y="0"/>
          <a:chExt cx="0" cy="0"/>
        </a:xfrm>
      </p:grpSpPr>
      <p:sp>
        <p:nvSpPr>
          <p:cNvPr id="33" name="Google Shape;33;p4"/>
          <p:cNvSpPr txBox="1"/>
          <p:nvPr>
            <p:ph type="title"/>
          </p:nvPr>
        </p:nvSpPr>
        <p:spPr>
          <a:xfrm>
            <a:off x="4467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34" name="Google Shape;34;p4"/>
          <p:cNvPicPr preferRelativeResize="0"/>
          <p:nvPr/>
        </p:nvPicPr>
        <p:blipFill rotWithShape="1">
          <a:blip r:embed="rId2">
            <a:alphaModFix/>
          </a:blip>
          <a:srcRect b="0" l="0" r="0" t="0"/>
          <a:stretch/>
        </p:blipFill>
        <p:spPr>
          <a:xfrm>
            <a:off x="7143775" y="4418775"/>
            <a:ext cx="1413207" cy="540999"/>
          </a:xfrm>
          <a:prstGeom prst="rect">
            <a:avLst/>
          </a:prstGeom>
          <a:noFill/>
          <a:ln>
            <a:noFill/>
          </a:ln>
        </p:spPr>
      </p:pic>
      <p:sp>
        <p:nvSpPr>
          <p:cNvPr id="35" name="Google Shape;35;p4"/>
          <p:cNvSpPr/>
          <p:nvPr/>
        </p:nvSpPr>
        <p:spPr>
          <a:xfrm>
            <a:off x="8301850" y="94900"/>
            <a:ext cx="679800" cy="63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ph idx="2" type="pic"/>
          </p:nvPr>
        </p:nvSpPr>
        <p:spPr>
          <a:xfrm>
            <a:off x="0" y="0"/>
            <a:ext cx="3336900" cy="3384300"/>
          </a:xfrm>
          <a:prstGeom prst="rect">
            <a:avLst/>
          </a:prstGeom>
          <a:noFill/>
          <a:ln>
            <a:noFill/>
          </a:ln>
        </p:spPr>
      </p:sp>
      <p:sp>
        <p:nvSpPr>
          <p:cNvPr id="37" name="Google Shape;37;p4"/>
          <p:cNvSpPr txBox="1"/>
          <p:nvPr>
            <p:ph idx="1" type="subTitle"/>
          </p:nvPr>
        </p:nvSpPr>
        <p:spPr>
          <a:xfrm>
            <a:off x="4467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SzPts val="1400"/>
              <a:buNone/>
              <a:defRPr b="1" sz="1400">
                <a:highlight>
                  <a:schemeClr val="lt1"/>
                </a:highlight>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 name="Google Shape;38;p4"/>
          <p:cNvSpPr/>
          <p:nvPr>
            <p:ph idx="3" type="pic"/>
          </p:nvPr>
        </p:nvSpPr>
        <p:spPr>
          <a:xfrm>
            <a:off x="4638750" y="3230175"/>
            <a:ext cx="1291200" cy="440100"/>
          </a:xfrm>
          <a:prstGeom prst="rect">
            <a:avLst/>
          </a:prstGeom>
          <a:noFill/>
          <a:ln>
            <a:noFill/>
          </a:ln>
        </p:spPr>
      </p:sp>
      <p:sp>
        <p:nvSpPr>
          <p:cNvPr id="39" name="Google Shape;39;p4"/>
          <p:cNvSpPr/>
          <p:nvPr>
            <p:ph idx="4" type="pic"/>
          </p:nvPr>
        </p:nvSpPr>
        <p:spPr>
          <a:xfrm>
            <a:off x="6004200" y="3230175"/>
            <a:ext cx="1291200" cy="440100"/>
          </a:xfrm>
          <a:prstGeom prst="rect">
            <a:avLst/>
          </a:prstGeom>
          <a:noFill/>
          <a:ln>
            <a:noFill/>
          </a:ln>
        </p:spPr>
      </p:sp>
      <p:sp>
        <p:nvSpPr>
          <p:cNvPr id="40" name="Google Shape;40;p4"/>
          <p:cNvSpPr/>
          <p:nvPr>
            <p:ph idx="5" type="pic"/>
          </p:nvPr>
        </p:nvSpPr>
        <p:spPr>
          <a:xfrm>
            <a:off x="4638750" y="3738000"/>
            <a:ext cx="1291200" cy="440100"/>
          </a:xfrm>
          <a:prstGeom prst="rect">
            <a:avLst/>
          </a:prstGeom>
          <a:noFill/>
          <a:ln>
            <a:noFill/>
          </a:ln>
        </p:spPr>
      </p:sp>
      <p:sp>
        <p:nvSpPr>
          <p:cNvPr id="41" name="Google Shape;41;p4"/>
          <p:cNvSpPr/>
          <p:nvPr>
            <p:ph idx="6" type="pic"/>
          </p:nvPr>
        </p:nvSpPr>
        <p:spPr>
          <a:xfrm>
            <a:off x="6004200" y="3738000"/>
            <a:ext cx="1291200" cy="440100"/>
          </a:xfrm>
          <a:prstGeom prst="rect">
            <a:avLst/>
          </a:prstGeom>
          <a:noFill/>
          <a:ln>
            <a:noFill/>
          </a:ln>
        </p:spPr>
      </p:sp>
      <p:sp>
        <p:nvSpPr>
          <p:cNvPr id="42" name="Google Shape;42;p4"/>
          <p:cNvSpPr/>
          <p:nvPr>
            <p:ph idx="7" type="pic"/>
          </p:nvPr>
        </p:nvSpPr>
        <p:spPr>
          <a:xfrm>
            <a:off x="7369650" y="3230175"/>
            <a:ext cx="1291200" cy="440100"/>
          </a:xfrm>
          <a:prstGeom prst="rect">
            <a:avLst/>
          </a:prstGeom>
          <a:noFill/>
          <a:ln>
            <a:noFill/>
          </a:ln>
        </p:spPr>
      </p:sp>
      <p:sp>
        <p:nvSpPr>
          <p:cNvPr id="43" name="Google Shape;43;p4"/>
          <p:cNvSpPr/>
          <p:nvPr>
            <p:ph idx="8" type="pic"/>
          </p:nvPr>
        </p:nvSpPr>
        <p:spPr>
          <a:xfrm>
            <a:off x="7369650" y="3738000"/>
            <a:ext cx="1291200" cy="4401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1)" type="title">
  <p:cSld name="TITLE">
    <p:bg>
      <p:bgPr>
        <a:solidFill>
          <a:schemeClr val="lt1"/>
        </a:solidFill>
      </p:bgPr>
    </p:bg>
    <p:spTree>
      <p:nvGrpSpPr>
        <p:cNvPr id="44" name="Shape 44"/>
        <p:cNvGrpSpPr/>
        <p:nvPr/>
      </p:nvGrpSpPr>
      <p:grpSpPr>
        <a:xfrm>
          <a:off x="0" y="0"/>
          <a:ext cx="0" cy="0"/>
          <a:chOff x="0" y="0"/>
          <a:chExt cx="0" cy="0"/>
        </a:xfrm>
      </p:grpSpPr>
      <p:sp>
        <p:nvSpPr>
          <p:cNvPr id="45" name="Google Shape;45;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46" name="Google Shape;46;p5"/>
          <p:cNvPicPr preferRelativeResize="0"/>
          <p:nvPr/>
        </p:nvPicPr>
        <p:blipFill>
          <a:blip r:embed="rId2">
            <a:alphaModFix/>
          </a:blip>
          <a:stretch>
            <a:fillRect/>
          </a:stretch>
        </p:blipFill>
        <p:spPr>
          <a:xfrm>
            <a:off x="7143775" y="4418775"/>
            <a:ext cx="1413207" cy="540999"/>
          </a:xfrm>
          <a:prstGeom prst="rect">
            <a:avLst/>
          </a:prstGeom>
          <a:noFill/>
          <a:ln>
            <a:noFill/>
          </a:ln>
        </p:spPr>
      </p:pic>
      <p:pic>
        <p:nvPicPr>
          <p:cNvPr id="47" name="Google Shape;47;p5"/>
          <p:cNvPicPr preferRelativeResize="0"/>
          <p:nvPr/>
        </p:nvPicPr>
        <p:blipFill rotWithShape="1">
          <a:blip r:embed="rId3">
            <a:alphaModFix/>
          </a:blip>
          <a:srcRect b="41826" l="43207" r="0" t="0"/>
          <a:stretch/>
        </p:blipFill>
        <p:spPr>
          <a:xfrm>
            <a:off x="0" y="1871700"/>
            <a:ext cx="2709200" cy="3271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CUSTOM_1">
    <p:bg>
      <p:bgPr>
        <a:solidFill>
          <a:schemeClr val="accent6"/>
        </a:solidFill>
      </p:bgPr>
    </p:bg>
    <p:spTree>
      <p:nvGrpSpPr>
        <p:cNvPr id="48" name="Shape 48"/>
        <p:cNvGrpSpPr/>
        <p:nvPr/>
      </p:nvGrpSpPr>
      <p:grpSpPr>
        <a:xfrm>
          <a:off x="0" y="0"/>
          <a:ext cx="0" cy="0"/>
          <a:chOff x="0" y="0"/>
          <a:chExt cx="0" cy="0"/>
        </a:xfrm>
      </p:grpSpPr>
      <p:sp>
        <p:nvSpPr>
          <p:cNvPr id="49" name="Google Shape;49;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0" name="Google Shape;50;p6"/>
          <p:cNvSpPr txBox="1"/>
          <p:nvPr>
            <p:ph idx="2"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1" name="Google Shape;51;p6"/>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52" name="Google Shape;52;p6"/>
          <p:cNvPicPr preferRelativeResize="0"/>
          <p:nvPr/>
        </p:nvPicPr>
        <p:blipFill rotWithShape="1">
          <a:blip r:embed="rId2">
            <a:alphaModFix/>
          </a:blip>
          <a:srcRect b="0" l="0" r="50000" t="71103"/>
          <a:stretch/>
        </p:blipFill>
        <p:spPr>
          <a:xfrm>
            <a:off x="5949625" y="0"/>
            <a:ext cx="3194375" cy="2144624"/>
          </a:xfrm>
          <a:prstGeom prst="rect">
            <a:avLst/>
          </a:prstGeom>
          <a:noFill/>
          <a:ln>
            <a:noFill/>
          </a:ln>
        </p:spPr>
      </p:pic>
      <p:pic>
        <p:nvPicPr>
          <p:cNvPr id="53" name="Google Shape;53;p6"/>
          <p:cNvPicPr preferRelativeResize="0"/>
          <p:nvPr/>
        </p:nvPicPr>
        <p:blipFill rotWithShape="1">
          <a:blip r:embed="rId3">
            <a:alphaModFix/>
          </a:blip>
          <a:srcRect b="0" l="0" r="0" t="0"/>
          <a:stretch/>
        </p:blipFill>
        <p:spPr>
          <a:xfrm>
            <a:off x="7143775" y="4418775"/>
            <a:ext cx="1570232" cy="60111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white)" type="secHead">
  <p:cSld name="SECTION_HEADER">
    <p:bg>
      <p:bgPr>
        <a:solidFill>
          <a:srgbClr val="FFFFFF"/>
        </a:solidFill>
      </p:bgPr>
    </p:bg>
    <p:spTree>
      <p:nvGrpSpPr>
        <p:cNvPr id="54" name="Shape 54"/>
        <p:cNvGrpSpPr/>
        <p:nvPr/>
      </p:nvGrpSpPr>
      <p:grpSpPr>
        <a:xfrm>
          <a:off x="0" y="0"/>
          <a:ext cx="0" cy="0"/>
          <a:chOff x="0" y="0"/>
          <a:chExt cx="0" cy="0"/>
        </a:xfrm>
      </p:grpSpPr>
      <p:sp>
        <p:nvSpPr>
          <p:cNvPr id="55" name="Google Shape;55;p7"/>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7"/>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57" name="Google Shape;57;p7"/>
          <p:cNvPicPr preferRelativeResize="0"/>
          <p:nvPr/>
        </p:nvPicPr>
        <p:blipFill>
          <a:blip r:embed="rId2">
            <a:alphaModFix/>
          </a:blip>
          <a:stretch>
            <a:fillRect/>
          </a:stretch>
        </p:blipFill>
        <p:spPr>
          <a:xfrm>
            <a:off x="7143775" y="4418775"/>
            <a:ext cx="1570232" cy="6011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white) 1">
  <p:cSld name="SECTION_HEADER_2">
    <p:bg>
      <p:bgPr>
        <a:solidFill>
          <a:srgbClr val="FFFFFF"/>
        </a:solidFill>
      </p:bgPr>
    </p:bg>
    <p:spTree>
      <p:nvGrpSpPr>
        <p:cNvPr id="58" name="Shape 58"/>
        <p:cNvGrpSpPr/>
        <p:nvPr/>
      </p:nvGrpSpPr>
      <p:grpSpPr>
        <a:xfrm>
          <a:off x="0" y="0"/>
          <a:ext cx="0" cy="0"/>
          <a:chOff x="0" y="0"/>
          <a:chExt cx="0" cy="0"/>
        </a:xfrm>
      </p:grpSpPr>
      <p:pic>
        <p:nvPicPr>
          <p:cNvPr id="59" name="Google Shape;59;p8"/>
          <p:cNvPicPr preferRelativeResize="0"/>
          <p:nvPr/>
        </p:nvPicPr>
        <p:blipFill>
          <a:blip r:embed="rId2">
            <a:alphaModFix/>
          </a:blip>
          <a:stretch>
            <a:fillRect/>
          </a:stretch>
        </p:blipFill>
        <p:spPr>
          <a:xfrm>
            <a:off x="7143775" y="4418775"/>
            <a:ext cx="1413207" cy="540999"/>
          </a:xfrm>
          <a:prstGeom prst="rect">
            <a:avLst/>
          </a:prstGeom>
          <a:noFill/>
          <a:ln>
            <a:noFill/>
          </a:ln>
        </p:spPr>
      </p:pic>
      <p:sp>
        <p:nvSpPr>
          <p:cNvPr id="60" name="Google Shape;60;p8"/>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1" name="Google Shape;61;p8"/>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62" name="Google Shape;62;p8"/>
          <p:cNvPicPr preferRelativeResize="0"/>
          <p:nvPr/>
        </p:nvPicPr>
        <p:blipFill rotWithShape="1">
          <a:blip r:embed="rId3">
            <a:alphaModFix/>
          </a:blip>
          <a:srcRect b="73202" l="0" r="32872" t="0"/>
          <a:stretch/>
        </p:blipFill>
        <p:spPr>
          <a:xfrm>
            <a:off x="4855400" y="3154650"/>
            <a:ext cx="4288601" cy="1988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grey)">
  <p:cSld name="SECTION_HEADER_1">
    <p:bg>
      <p:bgPr>
        <a:solidFill>
          <a:schemeClr val="lt2"/>
        </a:solidFill>
      </p:bgPr>
    </p:bg>
    <p:spTree>
      <p:nvGrpSpPr>
        <p:cNvPr id="63" name="Shape 63"/>
        <p:cNvGrpSpPr/>
        <p:nvPr/>
      </p:nvGrpSpPr>
      <p:grpSpPr>
        <a:xfrm>
          <a:off x="0" y="0"/>
          <a:ext cx="0" cy="0"/>
          <a:chOff x="0" y="0"/>
          <a:chExt cx="0" cy="0"/>
        </a:xfrm>
      </p:grpSpPr>
      <p:pic>
        <p:nvPicPr>
          <p:cNvPr id="64" name="Google Shape;64;p9"/>
          <p:cNvPicPr preferRelativeResize="0"/>
          <p:nvPr/>
        </p:nvPicPr>
        <p:blipFill>
          <a:blip r:embed="rId2">
            <a:alphaModFix/>
          </a:blip>
          <a:stretch>
            <a:fillRect/>
          </a:stretch>
        </p:blipFill>
        <p:spPr>
          <a:xfrm>
            <a:off x="7143775" y="4418775"/>
            <a:ext cx="1413207" cy="540999"/>
          </a:xfrm>
          <a:prstGeom prst="rect">
            <a:avLst/>
          </a:prstGeom>
          <a:noFill/>
          <a:ln>
            <a:noFill/>
          </a:ln>
        </p:spPr>
      </p:pic>
      <p:sp>
        <p:nvSpPr>
          <p:cNvPr id="65" name="Google Shape;65;p9"/>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6" name="Google Shape;66;p9"/>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sand)">
  <p:cSld name="SECTION_HEADER_1_3">
    <p:bg>
      <p:bgPr>
        <a:solidFill>
          <a:schemeClr val="accent6"/>
        </a:solidFill>
      </p:bgPr>
    </p:bg>
    <p:spTree>
      <p:nvGrpSpPr>
        <p:cNvPr id="67" name="Shape 67"/>
        <p:cNvGrpSpPr/>
        <p:nvPr/>
      </p:nvGrpSpPr>
      <p:grpSpPr>
        <a:xfrm>
          <a:off x="0" y="0"/>
          <a:ext cx="0" cy="0"/>
          <a:chOff x="0" y="0"/>
          <a:chExt cx="0" cy="0"/>
        </a:xfrm>
      </p:grpSpPr>
      <p:sp>
        <p:nvSpPr>
          <p:cNvPr id="68" name="Google Shape;68;p10"/>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0"/>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sp>
        <p:nvSpPr>
          <p:cNvPr id="70" name="Google Shape;70;p10"/>
          <p:cNvSpPr/>
          <p:nvPr/>
        </p:nvSpPr>
        <p:spPr>
          <a:xfrm>
            <a:off x="8501975" y="167475"/>
            <a:ext cx="251100" cy="2775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0"/>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pic>
        <p:nvPicPr>
          <p:cNvPr id="72" name="Google Shape;72;p10"/>
          <p:cNvPicPr preferRelativeResize="0"/>
          <p:nvPr/>
        </p:nvPicPr>
        <p:blipFill rotWithShape="1">
          <a:blip r:embed="rId3">
            <a:alphaModFix/>
          </a:blip>
          <a:srcRect b="73202" l="0" r="32872" t="0"/>
          <a:stretch/>
        </p:blipFill>
        <p:spPr>
          <a:xfrm>
            <a:off x="4855400" y="3154650"/>
            <a:ext cx="4288601" cy="1988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284525" y="1179650"/>
            <a:ext cx="8520600" cy="3416400"/>
          </a:xfrm>
          <a:prstGeom prst="rect">
            <a:avLst/>
          </a:prstGeom>
          <a:noFill/>
          <a:ln>
            <a:noFill/>
          </a:ln>
        </p:spPr>
        <p:txBody>
          <a:bodyPr anchorCtr="0" anchor="t" bIns="91425" lIns="91425" spcFirstLastPara="1" rIns="91425" wrap="square" tIns="91425">
            <a:normAutofit/>
          </a:bodyPr>
          <a:lstStyle>
            <a:lvl1pPr indent="-361950" lvl="0" marL="457200" rtl="0">
              <a:lnSpc>
                <a:spcPct val="115000"/>
              </a:lnSpc>
              <a:spcBef>
                <a:spcPts val="0"/>
              </a:spcBef>
              <a:spcAft>
                <a:spcPts val="0"/>
              </a:spcAft>
              <a:buClr>
                <a:schemeClr val="dk2"/>
              </a:buClr>
              <a:buSzPts val="2100"/>
              <a:buFont typeface="Open Sans"/>
              <a:buChar char="●"/>
              <a:defRPr sz="2100">
                <a:solidFill>
                  <a:schemeClr val="dk2"/>
                </a:solidFill>
                <a:latin typeface="Open Sans"/>
                <a:ea typeface="Open Sans"/>
                <a:cs typeface="Open Sans"/>
                <a:sym typeface="Open Sans"/>
              </a:defRPr>
            </a:lvl1pPr>
            <a:lvl2pPr indent="-342900" lvl="1" marL="9144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2pPr>
            <a:lvl3pPr indent="-323850" lvl="2" marL="1371600" rtl="0">
              <a:lnSpc>
                <a:spcPct val="115000"/>
              </a:lnSpc>
              <a:spcBef>
                <a:spcPts val="0"/>
              </a:spcBef>
              <a:spcAft>
                <a:spcPts val="0"/>
              </a:spcAft>
              <a:buClr>
                <a:schemeClr val="dk2"/>
              </a:buClr>
              <a:buSzPts val="1500"/>
              <a:buFont typeface="Open Sans"/>
              <a:buChar char="●"/>
              <a:defRPr sz="1500">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12" name="Google Shape;12;p1"/>
          <p:cNvSpPr txBox="1"/>
          <p:nvPr/>
        </p:nvSpPr>
        <p:spPr>
          <a:xfrm>
            <a:off x="8211920" y="242183"/>
            <a:ext cx="722100" cy="198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i="0" lang="en-ZA" sz="800" u="none" cap="none" strike="noStrike">
                <a:solidFill>
                  <a:srgbClr val="A5A5A5"/>
                </a:solidFill>
                <a:latin typeface="Open Sans"/>
                <a:ea typeface="Open Sans"/>
                <a:cs typeface="Open Sans"/>
                <a:sym typeface="Open Sans"/>
              </a:rPr>
              <a:t>‹#›</a:t>
            </a:fld>
            <a:endParaRPr i="0" sz="800" u="none" cap="none" strike="noStrike">
              <a:solidFill>
                <a:srgbClr val="A5A5A5"/>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slide" Target="/ppt/slides/slide5.xml"/><Relationship Id="rId4" Type="http://schemas.openxmlformats.org/officeDocument/2006/relationships/slide" Target="/ppt/slides/slide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slide" Target="/ppt/slides/slide5.xml"/><Relationship Id="rId5" Type="http://schemas.openxmlformats.org/officeDocument/2006/relationships/slide" Target="/ppt/slides/slid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slide" Target="/ppt/slides/slide5.xml"/><Relationship Id="rId5" Type="http://schemas.openxmlformats.org/officeDocument/2006/relationships/slide" Target="/ppt/slid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slide" Target="/ppt/slides/slide5.xml"/><Relationship Id="rId4" Type="http://schemas.openxmlformats.org/officeDocument/2006/relationships/slide" Target="/ppt/slid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slide" Target="/ppt/slides/slide5.xml"/><Relationship Id="rId4" Type="http://schemas.openxmlformats.org/officeDocument/2006/relationships/slide" Target="/ppt/slid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slide" Target="/ppt/slides/slide5.xml"/><Relationship Id="rId4" Type="http://schemas.openxmlformats.org/officeDocument/2006/relationships/slide" Target="/ppt/slid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slide" Target="/ppt/slides/slide5.xml"/><Relationship Id="rId4" Type="http://schemas.openxmlformats.org/officeDocument/2006/relationships/slide" Target="/ppt/slid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slide" Target="/ppt/slides/slide5.xml"/><Relationship Id="rId4" Type="http://schemas.openxmlformats.org/officeDocument/2006/relationships/slide" Target="/ppt/slid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slide" Target="/ppt/slides/slide5.xml"/><Relationship Id="rId4" Type="http://schemas.openxmlformats.org/officeDocument/2006/relationships/slide" Target="/ppt/slides/slide12.xml"/></Relationships>
</file>

<file path=ppt/slides/_rels/slide2.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8.png"/><Relationship Id="rId12" Type="http://schemas.openxmlformats.org/officeDocument/2006/relationships/image" Target="../media/image15.png"/><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30.png"/><Relationship Id="rId8"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slide" Target="/ppt/slides/slide5.xml"/><Relationship Id="rId4" Type="http://schemas.openxmlformats.org/officeDocument/2006/relationships/slide" Target="/ppt/slides/slide12.xml"/><Relationship Id="rId5" Type="http://schemas.openxmlformats.org/officeDocument/2006/relationships/hyperlink" Target="https://climateactiontransparency.org/our-work/icat-toolbox/assessment-guides/technical-review/" TargetMode="External"/><Relationship Id="rId6"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www.climateactiontransparency.org/" TargetMode="External"/><Relationship Id="rId4" Type="http://schemas.openxmlformats.org/officeDocument/2006/relationships/hyperlink" Target="mailto:icat@unops.org" TargetMode="External"/><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slide" Target="/ppt/slides/slide24.xml"/><Relationship Id="rId4" Type="http://schemas.openxmlformats.org/officeDocument/2006/relationships/slide" Target="/ppt/slid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slide" Target="/ppt/slides/slide23.xml"/><Relationship Id="rId4" Type="http://schemas.openxmlformats.org/officeDocument/2006/relationships/slide" Target="/ppt/slid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12.xml"/><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slide" Target="/ppt/slides/slide9.xml"/><Relationship Id="rId5" Type="http://schemas.openxmlformats.org/officeDocument/2006/relationships/slide" Target="/ppt/slides/slide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slide" Target="/ppt/slides/slide5.xml"/><Relationship Id="rId6" Type="http://schemas.openxmlformats.org/officeDocument/2006/relationships/slide" Target="/ppt/slides/slide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slide" Target="/ppt/slides/slide24.xml"/><Relationship Id="rId4" Type="http://schemas.openxmlformats.org/officeDocument/2006/relationships/slide" Target="/ppt/slides/slide23.xml"/><Relationship Id="rId5" Type="http://schemas.openxmlformats.org/officeDocument/2006/relationships/slide" Target="/ppt/slides/slide5.xml"/><Relationship Id="rId6" Type="http://schemas.openxmlformats.org/officeDocument/2006/relationships/slide" Target="/ppt/slides/slide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slide" Target="/ppt/slides/slide5.xml"/><Relationship Id="rId4" Type="http://schemas.openxmlformats.org/officeDocument/2006/relationships/slide" Target="/ppt/slides/slide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slide" Target="/ppt/slides/slide5.xml"/><Relationship Id="rId5" Type="http://schemas.openxmlformats.org/officeDocument/2006/relationships/slide" Target="/ppt/slides/slide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848300" y="494472"/>
            <a:ext cx="4212600" cy="124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ZA"/>
              <a:t>Agriculture methodology</a:t>
            </a:r>
            <a:endParaRPr/>
          </a:p>
        </p:txBody>
      </p:sp>
      <p:sp>
        <p:nvSpPr>
          <p:cNvPr id="114" name="Google Shape;114;p20"/>
          <p:cNvSpPr txBox="1"/>
          <p:nvPr>
            <p:ph idx="1" type="subTitle"/>
          </p:nvPr>
        </p:nvSpPr>
        <p:spPr>
          <a:xfrm>
            <a:off x="4848300" y="1407375"/>
            <a:ext cx="3985200" cy="1269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0" lang="en-ZA" sz="2000"/>
              <a:t>PART IV: MONITORING &amp; REPORTING</a:t>
            </a:r>
            <a:endParaRPr b="0" sz="2000"/>
          </a:p>
        </p:txBody>
      </p:sp>
      <p:sp>
        <p:nvSpPr>
          <p:cNvPr id="115" name="Google Shape;115;p20"/>
          <p:cNvSpPr txBox="1"/>
          <p:nvPr/>
        </p:nvSpPr>
        <p:spPr>
          <a:xfrm>
            <a:off x="4848300" y="2981610"/>
            <a:ext cx="3985200" cy="8604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rPr lang="en-ZA" sz="2000">
                <a:solidFill>
                  <a:srgbClr val="FFFFFF"/>
                </a:solidFill>
                <a:latin typeface="Open Sans"/>
                <a:ea typeface="Open Sans"/>
                <a:cs typeface="Open Sans"/>
                <a:sym typeface="Open Sans"/>
              </a:rPr>
              <a:t>Date</a:t>
            </a:r>
            <a:endParaRPr sz="2000">
              <a:solidFill>
                <a:srgbClr val="FFFFFF"/>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ZA" sz="2000">
                <a:solidFill>
                  <a:srgbClr val="FFFFFF"/>
                </a:solidFill>
                <a:latin typeface="Open Sans"/>
                <a:ea typeface="Open Sans"/>
                <a:cs typeface="Open Sans"/>
                <a:sym typeface="Open Sans"/>
              </a:rPr>
              <a:t>Presenter’s name</a:t>
            </a:r>
            <a:endParaRPr sz="2000">
              <a:solidFill>
                <a:srgbClr val="FFFFFF"/>
              </a:solidFill>
              <a:latin typeface="Open Sans"/>
              <a:ea typeface="Open Sans"/>
              <a:cs typeface="Open Sans"/>
              <a:sym typeface="Open Sans"/>
            </a:endParaRPr>
          </a:p>
        </p:txBody>
      </p:sp>
      <p:pic>
        <p:nvPicPr>
          <p:cNvPr id="116" name="Google Shape;116;p20"/>
          <p:cNvPicPr preferRelativeResize="0"/>
          <p:nvPr/>
        </p:nvPicPr>
        <p:blipFill rotWithShape="1">
          <a:blip r:embed="rId3">
            <a:alphaModFix/>
          </a:blip>
          <a:srcRect b="0" l="12338" r="12338" t="0"/>
          <a:stretch/>
        </p:blipFill>
        <p:spPr>
          <a:xfrm>
            <a:off x="-317325" y="-39675"/>
            <a:ext cx="4649100" cy="46293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9"/>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10.2 Create a monitoring plan</a:t>
            </a:r>
            <a:endParaRPr/>
          </a:p>
        </p:txBody>
      </p:sp>
      <p:sp>
        <p:nvSpPr>
          <p:cNvPr id="269" name="Google Shape;269;p29"/>
          <p:cNvSpPr/>
          <p:nvPr/>
        </p:nvSpPr>
        <p:spPr>
          <a:xfrm>
            <a:off x="543200" y="889717"/>
            <a:ext cx="7648500" cy="430800"/>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l">
              <a:spcBef>
                <a:spcPts val="600"/>
              </a:spcBef>
              <a:spcAft>
                <a:spcPts val="0"/>
              </a:spcAft>
              <a:buNone/>
            </a:pPr>
            <a:r>
              <a:rPr b="1" lang="en-ZA">
                <a:solidFill>
                  <a:schemeClr val="lt1"/>
                </a:solidFill>
                <a:latin typeface="Open Sans"/>
                <a:ea typeface="Open Sans"/>
                <a:cs typeface="Open Sans"/>
                <a:sym typeface="Open Sans"/>
              </a:rPr>
              <a:t>Monitoring Plan</a:t>
            </a:r>
            <a:endParaRPr b="1">
              <a:solidFill>
                <a:schemeClr val="lt1"/>
              </a:solidFill>
              <a:latin typeface="Open Sans"/>
              <a:ea typeface="Open Sans"/>
              <a:cs typeface="Open Sans"/>
              <a:sym typeface="Open Sans"/>
            </a:endParaRPr>
          </a:p>
        </p:txBody>
      </p:sp>
      <p:graphicFrame>
        <p:nvGraphicFramePr>
          <p:cNvPr id="270" name="Google Shape;270;p29"/>
          <p:cNvGraphicFramePr/>
          <p:nvPr/>
        </p:nvGraphicFramePr>
        <p:xfrm>
          <a:off x="543208" y="1380427"/>
          <a:ext cx="3000000" cy="3000000"/>
        </p:xfrm>
        <a:graphic>
          <a:graphicData uri="http://schemas.openxmlformats.org/drawingml/2006/table">
            <a:tbl>
              <a:tblPr bandRow="1" firstRow="1">
                <a:noFill/>
                <a:tableStyleId>{8E918190-F208-4D15-80D7-8F4D262FD2EF}</a:tableStyleId>
              </a:tblPr>
              <a:tblGrid>
                <a:gridCol w="2761300"/>
                <a:gridCol w="4887100"/>
              </a:tblGrid>
              <a:tr h="390225">
                <a:tc>
                  <a:txBody>
                    <a:bodyPr/>
                    <a:lstStyle/>
                    <a:p>
                      <a:pPr indent="0" lvl="0" marL="0" marR="0" rtl="0" algn="l">
                        <a:spcBef>
                          <a:spcPts val="0"/>
                        </a:spcBef>
                        <a:spcAft>
                          <a:spcPts val="0"/>
                        </a:spcAft>
                        <a:buNone/>
                      </a:pPr>
                      <a:r>
                        <a:rPr lang="en-ZA" sz="500">
                          <a:solidFill>
                            <a:schemeClr val="dk2"/>
                          </a:solidFill>
                          <a:latin typeface="Open Sans"/>
                          <a:ea typeface="Open Sans"/>
                          <a:cs typeface="Open Sans"/>
                          <a:sym typeface="Open Sans"/>
                        </a:rPr>
                        <a:t>Monitoring period</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4"/>
                    </a:solidFill>
                  </a:tcPr>
                </a:tc>
                <a:tc>
                  <a:txBody>
                    <a:bodyPr/>
                    <a:lstStyle/>
                    <a:p>
                      <a:pPr indent="0" lvl="0" marL="0" marR="0" rtl="0" algn="l">
                        <a:lnSpc>
                          <a:spcPct val="100000"/>
                        </a:lnSpc>
                        <a:spcBef>
                          <a:spcPts val="0"/>
                        </a:spcBef>
                        <a:spcAft>
                          <a:spcPts val="0"/>
                        </a:spcAft>
                        <a:buClr>
                          <a:schemeClr val="dk1"/>
                        </a:buClr>
                        <a:buSzPts val="800"/>
                        <a:buFont typeface="Arial"/>
                        <a:buNone/>
                      </a:pPr>
                      <a:r>
                        <a:rPr b="0" i="0" lang="en-ZA" sz="500" u="none" strike="noStrike">
                          <a:solidFill>
                            <a:schemeClr val="dk2"/>
                          </a:solidFill>
                          <a:latin typeface="Open Sans"/>
                          <a:ea typeface="Open Sans"/>
                          <a:cs typeface="Open Sans"/>
                          <a:sym typeface="Open Sans"/>
                        </a:rPr>
                        <a:t>Period of time over which the policy is monitored. At a minimum it should include the policy implementation period. It can include monitoring of activities before and after policy implementation. </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4"/>
                    </a:solidFill>
                  </a:tcPr>
                </a:tc>
              </a:tr>
              <a:tr h="280150">
                <a:tc>
                  <a:txBody>
                    <a:bodyPr/>
                    <a:lstStyle/>
                    <a:p>
                      <a:pPr indent="0" lvl="0" marL="0" marR="0" rtl="0" algn="l">
                        <a:spcBef>
                          <a:spcPts val="0"/>
                        </a:spcBef>
                        <a:spcAft>
                          <a:spcPts val="0"/>
                        </a:spcAft>
                        <a:buNone/>
                      </a:pPr>
                      <a:r>
                        <a:rPr b="1" lang="en-ZA" sz="500">
                          <a:solidFill>
                            <a:schemeClr val="dk2"/>
                          </a:solidFill>
                          <a:latin typeface="Open Sans"/>
                          <a:ea typeface="Open Sans"/>
                          <a:cs typeface="Open Sans"/>
                          <a:sym typeface="Open Sans"/>
                        </a:rPr>
                        <a:t>Roles and responsibilities</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i="0" lang="en-ZA" sz="500" u="none" strike="noStrike">
                          <a:solidFill>
                            <a:schemeClr val="dk2"/>
                          </a:solidFill>
                          <a:latin typeface="Open Sans"/>
                          <a:ea typeface="Open Sans"/>
                          <a:cs typeface="Open Sans"/>
                          <a:sym typeface="Open Sans"/>
                        </a:rPr>
                        <a:t>Identify the entity or person that is responsible for monitoring key performance indicators and parameters, and clarify the roles and responsibilities</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243475">
                <a:tc>
                  <a:txBody>
                    <a:bodyPr/>
                    <a:lstStyle/>
                    <a:p>
                      <a:pPr indent="0" lvl="0" marL="0" marR="0" rtl="0" algn="l">
                        <a:spcBef>
                          <a:spcPts val="0"/>
                        </a:spcBef>
                        <a:spcAft>
                          <a:spcPts val="0"/>
                        </a:spcAft>
                        <a:buNone/>
                      </a:pPr>
                      <a:r>
                        <a:rPr b="1" lang="en-ZA" sz="500">
                          <a:solidFill>
                            <a:schemeClr val="dk2"/>
                          </a:solidFill>
                          <a:latin typeface="Open Sans"/>
                          <a:ea typeface="Open Sans"/>
                          <a:cs typeface="Open Sans"/>
                          <a:sym typeface="Open Sans"/>
                        </a:rPr>
                        <a:t>Competencies</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rPr i="0" lang="en-ZA" sz="500" u="none" strike="noStrike">
                          <a:solidFill>
                            <a:schemeClr val="dk2"/>
                          </a:solidFill>
                          <a:latin typeface="Open Sans"/>
                          <a:ea typeface="Open Sans"/>
                          <a:cs typeface="Open Sans"/>
                          <a:sym typeface="Open Sans"/>
                        </a:rPr>
                        <a:t>Include information about any required competencies and any training needed </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4"/>
                    </a:solidFill>
                  </a:tcPr>
                </a:tc>
              </a:tr>
              <a:tr h="280150">
                <a:tc>
                  <a:txBody>
                    <a:bodyPr/>
                    <a:lstStyle/>
                    <a:p>
                      <a:pPr indent="0" lvl="0" marL="0" marR="0" rtl="0" algn="l">
                        <a:spcBef>
                          <a:spcPts val="0"/>
                        </a:spcBef>
                        <a:spcAft>
                          <a:spcPts val="0"/>
                        </a:spcAft>
                        <a:buNone/>
                      </a:pPr>
                      <a:r>
                        <a:rPr b="1" lang="en-ZA" sz="500">
                          <a:solidFill>
                            <a:schemeClr val="dk2"/>
                          </a:solidFill>
                          <a:latin typeface="Open Sans"/>
                          <a:ea typeface="Open Sans"/>
                          <a:cs typeface="Open Sans"/>
                          <a:sym typeface="Open Sans"/>
                        </a:rPr>
                        <a:t>Methods</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i="0" lang="en-ZA" sz="500" u="none" strike="noStrike">
                          <a:solidFill>
                            <a:schemeClr val="dk2"/>
                          </a:solidFill>
                          <a:latin typeface="Open Sans"/>
                          <a:ea typeface="Open Sans"/>
                          <a:cs typeface="Open Sans"/>
                          <a:sym typeface="Open Sans"/>
                        </a:rPr>
                        <a:t>Explain the methods for generating, storing, collating and reporting data on monitored parameters </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280150">
                <a:tc>
                  <a:txBody>
                    <a:bodyPr/>
                    <a:lstStyle/>
                    <a:p>
                      <a:pPr indent="0" lvl="0" marL="0" marR="0" rtl="0" algn="l">
                        <a:spcBef>
                          <a:spcPts val="0"/>
                        </a:spcBef>
                        <a:spcAft>
                          <a:spcPts val="0"/>
                        </a:spcAft>
                        <a:buNone/>
                      </a:pPr>
                      <a:r>
                        <a:rPr b="1" lang="en-ZA" sz="500">
                          <a:solidFill>
                            <a:schemeClr val="dk2"/>
                          </a:solidFill>
                          <a:latin typeface="Open Sans"/>
                          <a:ea typeface="Open Sans"/>
                          <a:cs typeface="Open Sans"/>
                          <a:sym typeface="Open Sans"/>
                        </a:rPr>
                        <a:t>Frequency</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rPr i="0" lang="en-ZA" sz="500" u="none" strike="noStrike">
                          <a:solidFill>
                            <a:schemeClr val="dk2"/>
                          </a:solidFill>
                          <a:latin typeface="Open Sans"/>
                          <a:ea typeface="Open Sans"/>
                          <a:cs typeface="Open Sans"/>
                          <a:sym typeface="Open Sans"/>
                        </a:rPr>
                        <a:t>Determine the appropriate frequency of monitoring based on the needs of decision makers and stakeholders, cost and data availability </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4"/>
                    </a:solidFill>
                  </a:tcPr>
                </a:tc>
              </a:tr>
              <a:tr h="280150">
                <a:tc>
                  <a:txBody>
                    <a:bodyPr/>
                    <a:lstStyle/>
                    <a:p>
                      <a:pPr indent="0" lvl="0" marL="0" marR="0" rtl="0" algn="l">
                        <a:spcBef>
                          <a:spcPts val="0"/>
                        </a:spcBef>
                        <a:spcAft>
                          <a:spcPts val="0"/>
                        </a:spcAft>
                        <a:buNone/>
                      </a:pPr>
                      <a:r>
                        <a:rPr b="1" lang="en-ZA" sz="500">
                          <a:solidFill>
                            <a:schemeClr val="dk2"/>
                          </a:solidFill>
                          <a:latin typeface="Open Sans"/>
                          <a:ea typeface="Open Sans"/>
                          <a:cs typeface="Open Sans"/>
                          <a:sym typeface="Open Sans"/>
                        </a:rPr>
                        <a:t>Collecting and managing data</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i="0" lang="en-ZA" sz="500" u="none" strike="noStrike">
                          <a:solidFill>
                            <a:schemeClr val="dk2"/>
                          </a:solidFill>
                          <a:latin typeface="Open Sans"/>
                          <a:ea typeface="Open Sans"/>
                          <a:cs typeface="Open Sans"/>
                          <a:sym typeface="Open Sans"/>
                        </a:rPr>
                        <a:t>Identify the databases, tools or software systems that are used for collecting and managing data and information </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340200">
                <a:tc>
                  <a:txBody>
                    <a:bodyPr/>
                    <a:lstStyle/>
                    <a:p>
                      <a:pPr indent="0" lvl="0" marL="0" marR="0" rtl="0" algn="l">
                        <a:spcBef>
                          <a:spcPts val="0"/>
                        </a:spcBef>
                        <a:spcAft>
                          <a:spcPts val="0"/>
                        </a:spcAft>
                        <a:buNone/>
                      </a:pPr>
                      <a:r>
                        <a:rPr b="1" lang="en-ZA" sz="500">
                          <a:solidFill>
                            <a:schemeClr val="dk2"/>
                          </a:solidFill>
                          <a:latin typeface="Open Sans"/>
                          <a:ea typeface="Open Sans"/>
                          <a:cs typeface="Open Sans"/>
                          <a:sym typeface="Open Sans"/>
                        </a:rPr>
                        <a:t>Quality assurance and quality control (QA/QC)</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rPr i="0" lang="en-ZA" sz="500" u="none" strike="noStrike">
                          <a:solidFill>
                            <a:schemeClr val="dk2"/>
                          </a:solidFill>
                          <a:latin typeface="Open Sans"/>
                          <a:ea typeface="Open Sans"/>
                          <a:cs typeface="Open Sans"/>
                          <a:sym typeface="Open Sans"/>
                        </a:rPr>
                        <a:t>Define the methods for QA/QC to ensure the quality of data enhance the confidence of the assessment results </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4"/>
                    </a:solidFill>
                  </a:tcPr>
                </a:tc>
              </a:tr>
              <a:tr h="280150">
                <a:tc>
                  <a:txBody>
                    <a:bodyPr/>
                    <a:lstStyle/>
                    <a:p>
                      <a:pPr indent="0" lvl="0" marL="0" marR="0" rtl="0" algn="l">
                        <a:spcBef>
                          <a:spcPts val="0"/>
                        </a:spcBef>
                        <a:spcAft>
                          <a:spcPts val="0"/>
                        </a:spcAft>
                        <a:buNone/>
                      </a:pPr>
                      <a:r>
                        <a:rPr b="1" lang="en-ZA" sz="500">
                          <a:solidFill>
                            <a:schemeClr val="dk2"/>
                          </a:solidFill>
                          <a:latin typeface="Open Sans"/>
                          <a:ea typeface="Open Sans"/>
                          <a:cs typeface="Open Sans"/>
                          <a:sym typeface="Open Sans"/>
                        </a:rPr>
                        <a:t>Record keeping</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i="0" lang="en-ZA" sz="500" u="none" strike="noStrike">
                          <a:solidFill>
                            <a:schemeClr val="dk2"/>
                          </a:solidFill>
                          <a:latin typeface="Open Sans"/>
                          <a:ea typeface="Open Sans"/>
                          <a:cs typeface="Open Sans"/>
                          <a:sym typeface="Open Sans"/>
                        </a:rPr>
                        <a:t>Define procedures for clearly documenting the procedures and approaches for data collection as well as the data and information collected</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390225">
                <a:tc>
                  <a:txBody>
                    <a:bodyPr/>
                    <a:lstStyle/>
                    <a:p>
                      <a:pPr indent="0" lvl="0" marL="0" marR="0" rtl="0" algn="l">
                        <a:spcBef>
                          <a:spcPts val="0"/>
                        </a:spcBef>
                        <a:spcAft>
                          <a:spcPts val="0"/>
                        </a:spcAft>
                        <a:buNone/>
                      </a:pPr>
                      <a:r>
                        <a:rPr b="1" lang="en-ZA" sz="500">
                          <a:solidFill>
                            <a:schemeClr val="dk2"/>
                          </a:solidFill>
                          <a:latin typeface="Open Sans"/>
                          <a:ea typeface="Open Sans"/>
                          <a:cs typeface="Open Sans"/>
                          <a:sym typeface="Open Sans"/>
                        </a:rPr>
                        <a:t>Continual improvement</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rPr i="0" lang="en-ZA" sz="500" u="none" strike="noStrike">
                          <a:solidFill>
                            <a:schemeClr val="dk2"/>
                          </a:solidFill>
                          <a:latin typeface="Open Sans"/>
                          <a:ea typeface="Open Sans"/>
                          <a:cs typeface="Open Sans"/>
                          <a:sym typeface="Open Sans"/>
                        </a:rPr>
                        <a:t>Include a process for improving the methods for collecting data, taking measurements, running surveys, monitoring impacts, and modelling or analysing data</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4"/>
                    </a:solidFill>
                  </a:tcPr>
                </a:tc>
              </a:tr>
              <a:tr h="258825">
                <a:tc>
                  <a:txBody>
                    <a:bodyPr/>
                    <a:lstStyle/>
                    <a:p>
                      <a:pPr indent="0" lvl="0" marL="0" marR="0" rtl="0" algn="l">
                        <a:spcBef>
                          <a:spcPts val="0"/>
                        </a:spcBef>
                        <a:spcAft>
                          <a:spcPts val="0"/>
                        </a:spcAft>
                        <a:buNone/>
                      </a:pPr>
                      <a:r>
                        <a:rPr b="1" lang="en-ZA" sz="500">
                          <a:solidFill>
                            <a:schemeClr val="dk2"/>
                          </a:solidFill>
                          <a:latin typeface="Open Sans"/>
                          <a:ea typeface="Open Sans"/>
                          <a:cs typeface="Open Sans"/>
                          <a:sym typeface="Open Sans"/>
                        </a:rPr>
                        <a:t>Financial resources</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i="0" lang="en-ZA" sz="500" u="none" strike="noStrike">
                          <a:solidFill>
                            <a:schemeClr val="dk2"/>
                          </a:solidFill>
                          <a:latin typeface="Open Sans"/>
                          <a:ea typeface="Open Sans"/>
                          <a:cs typeface="Open Sans"/>
                          <a:sym typeface="Open Sans"/>
                        </a:rPr>
                        <a:t>Identify the cost of monitoring and sources of funds</a:t>
                      </a:r>
                      <a:endParaRPr sz="500">
                        <a:solidFill>
                          <a:schemeClr val="dk2"/>
                        </a:solidFill>
                        <a:latin typeface="Open Sans"/>
                        <a:ea typeface="Open Sans"/>
                        <a:cs typeface="Open Sans"/>
                        <a:sym typeface="Open Sans"/>
                      </a:endParaRPr>
                    </a:p>
                  </a:txBody>
                  <a:tcPr marT="34300" marB="343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bl>
          </a:graphicData>
        </a:graphic>
      </p:graphicFrame>
      <p:sp>
        <p:nvSpPr>
          <p:cNvPr id="271" name="Google Shape;271;p29"/>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272" name="Google Shape;272;p29">
            <a:hlinkClick action="ppaction://hlinksldjump" r:id="rId3"/>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273" name="Google Shape;273;p29"/>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274" name="Google Shape;274;p29">
            <a:hlinkClick action="ppaction://hlinksldjump" r:id="rId4"/>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10.3 Monitor indicators and parameters over time</a:t>
            </a:r>
            <a:endParaRPr/>
          </a:p>
        </p:txBody>
      </p:sp>
      <p:cxnSp>
        <p:nvCxnSpPr>
          <p:cNvPr id="281" name="Google Shape;281;p30"/>
          <p:cNvCxnSpPr/>
          <p:nvPr/>
        </p:nvCxnSpPr>
        <p:spPr>
          <a:xfrm>
            <a:off x="1280650" y="2584099"/>
            <a:ext cx="6612900" cy="0"/>
          </a:xfrm>
          <a:prstGeom prst="straightConnector1">
            <a:avLst/>
          </a:prstGeom>
          <a:noFill/>
          <a:ln cap="flat" cmpd="sng" w="19050">
            <a:solidFill>
              <a:srgbClr val="000A3A"/>
            </a:solidFill>
            <a:prstDash val="solid"/>
            <a:miter lim="800000"/>
            <a:headEnd len="sm" w="sm" type="oval"/>
            <a:tailEnd len="med" w="med" type="triangle"/>
          </a:ln>
        </p:spPr>
      </p:cxnSp>
      <p:sp>
        <p:nvSpPr>
          <p:cNvPr id="282" name="Google Shape;282;p30"/>
          <p:cNvSpPr txBox="1"/>
          <p:nvPr/>
        </p:nvSpPr>
        <p:spPr>
          <a:xfrm>
            <a:off x="8038004" y="2441014"/>
            <a:ext cx="732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200">
                <a:solidFill>
                  <a:srgbClr val="000A3A"/>
                </a:solidFill>
                <a:latin typeface="Open Sans"/>
                <a:ea typeface="Open Sans"/>
                <a:cs typeface="Open Sans"/>
                <a:sym typeface="Open Sans"/>
              </a:rPr>
              <a:t>Time </a:t>
            </a:r>
            <a:endParaRPr>
              <a:solidFill>
                <a:srgbClr val="000A3A"/>
              </a:solidFill>
              <a:latin typeface="Open Sans"/>
              <a:ea typeface="Open Sans"/>
              <a:cs typeface="Open Sans"/>
              <a:sym typeface="Open Sans"/>
            </a:endParaRPr>
          </a:p>
        </p:txBody>
      </p:sp>
      <p:cxnSp>
        <p:nvCxnSpPr>
          <p:cNvPr id="283" name="Google Shape;283;p30"/>
          <p:cNvCxnSpPr/>
          <p:nvPr/>
        </p:nvCxnSpPr>
        <p:spPr>
          <a:xfrm>
            <a:off x="1559084" y="2458803"/>
            <a:ext cx="0" cy="250500"/>
          </a:xfrm>
          <a:prstGeom prst="straightConnector1">
            <a:avLst/>
          </a:prstGeom>
          <a:noFill/>
          <a:ln cap="flat" cmpd="sng" w="19050">
            <a:solidFill>
              <a:srgbClr val="000A3A"/>
            </a:solidFill>
            <a:prstDash val="solid"/>
            <a:miter lim="800000"/>
            <a:headEnd len="sm" w="sm" type="none"/>
            <a:tailEnd len="sm" w="sm" type="none"/>
          </a:ln>
        </p:spPr>
      </p:cxnSp>
      <p:cxnSp>
        <p:nvCxnSpPr>
          <p:cNvPr id="284" name="Google Shape;284;p30"/>
          <p:cNvCxnSpPr/>
          <p:nvPr/>
        </p:nvCxnSpPr>
        <p:spPr>
          <a:xfrm>
            <a:off x="2186240" y="2458803"/>
            <a:ext cx="0" cy="250500"/>
          </a:xfrm>
          <a:prstGeom prst="straightConnector1">
            <a:avLst/>
          </a:prstGeom>
          <a:noFill/>
          <a:ln cap="flat" cmpd="sng" w="19050">
            <a:solidFill>
              <a:srgbClr val="000A3A"/>
            </a:solidFill>
            <a:prstDash val="solid"/>
            <a:miter lim="800000"/>
            <a:headEnd len="sm" w="sm" type="none"/>
            <a:tailEnd len="sm" w="sm" type="none"/>
          </a:ln>
        </p:spPr>
      </p:cxnSp>
      <p:cxnSp>
        <p:nvCxnSpPr>
          <p:cNvPr id="285" name="Google Shape;285;p30"/>
          <p:cNvCxnSpPr/>
          <p:nvPr/>
        </p:nvCxnSpPr>
        <p:spPr>
          <a:xfrm>
            <a:off x="2810317" y="2458803"/>
            <a:ext cx="0" cy="250500"/>
          </a:xfrm>
          <a:prstGeom prst="straightConnector1">
            <a:avLst/>
          </a:prstGeom>
          <a:noFill/>
          <a:ln cap="flat" cmpd="sng" w="19050">
            <a:solidFill>
              <a:srgbClr val="000A3A"/>
            </a:solidFill>
            <a:prstDash val="solid"/>
            <a:miter lim="800000"/>
            <a:headEnd len="sm" w="sm" type="none"/>
            <a:tailEnd len="sm" w="sm" type="none"/>
          </a:ln>
        </p:spPr>
      </p:cxnSp>
      <p:cxnSp>
        <p:nvCxnSpPr>
          <p:cNvPr id="286" name="Google Shape;286;p30"/>
          <p:cNvCxnSpPr/>
          <p:nvPr/>
        </p:nvCxnSpPr>
        <p:spPr>
          <a:xfrm>
            <a:off x="3438519" y="2458803"/>
            <a:ext cx="0" cy="250500"/>
          </a:xfrm>
          <a:prstGeom prst="straightConnector1">
            <a:avLst/>
          </a:prstGeom>
          <a:noFill/>
          <a:ln cap="flat" cmpd="sng" w="19050">
            <a:solidFill>
              <a:srgbClr val="000A3A"/>
            </a:solidFill>
            <a:prstDash val="solid"/>
            <a:miter lim="800000"/>
            <a:headEnd len="sm" w="sm" type="none"/>
            <a:tailEnd len="sm" w="sm" type="none"/>
          </a:ln>
        </p:spPr>
      </p:cxnSp>
      <p:cxnSp>
        <p:nvCxnSpPr>
          <p:cNvPr id="287" name="Google Shape;287;p30"/>
          <p:cNvCxnSpPr/>
          <p:nvPr/>
        </p:nvCxnSpPr>
        <p:spPr>
          <a:xfrm>
            <a:off x="4064998" y="2463124"/>
            <a:ext cx="0" cy="250500"/>
          </a:xfrm>
          <a:prstGeom prst="straightConnector1">
            <a:avLst/>
          </a:prstGeom>
          <a:noFill/>
          <a:ln cap="flat" cmpd="sng" w="19050">
            <a:solidFill>
              <a:srgbClr val="000A3A"/>
            </a:solidFill>
            <a:prstDash val="solid"/>
            <a:miter lim="800000"/>
            <a:headEnd len="sm" w="sm" type="none"/>
            <a:tailEnd len="sm" w="sm" type="none"/>
          </a:ln>
        </p:spPr>
      </p:cxnSp>
      <p:cxnSp>
        <p:nvCxnSpPr>
          <p:cNvPr id="288" name="Google Shape;288;p30"/>
          <p:cNvCxnSpPr/>
          <p:nvPr/>
        </p:nvCxnSpPr>
        <p:spPr>
          <a:xfrm>
            <a:off x="4691476" y="2458803"/>
            <a:ext cx="0" cy="250500"/>
          </a:xfrm>
          <a:prstGeom prst="straightConnector1">
            <a:avLst/>
          </a:prstGeom>
          <a:noFill/>
          <a:ln cap="flat" cmpd="sng" w="19050">
            <a:solidFill>
              <a:srgbClr val="000A3A"/>
            </a:solidFill>
            <a:prstDash val="solid"/>
            <a:miter lim="800000"/>
            <a:headEnd len="sm" w="sm" type="none"/>
            <a:tailEnd len="sm" w="sm" type="none"/>
          </a:ln>
        </p:spPr>
      </p:cxnSp>
      <p:cxnSp>
        <p:nvCxnSpPr>
          <p:cNvPr id="289" name="Google Shape;289;p30"/>
          <p:cNvCxnSpPr/>
          <p:nvPr/>
        </p:nvCxnSpPr>
        <p:spPr>
          <a:xfrm>
            <a:off x="5317954" y="2458803"/>
            <a:ext cx="0" cy="250500"/>
          </a:xfrm>
          <a:prstGeom prst="straightConnector1">
            <a:avLst/>
          </a:prstGeom>
          <a:noFill/>
          <a:ln cap="flat" cmpd="sng" w="19050">
            <a:solidFill>
              <a:srgbClr val="000A3A"/>
            </a:solidFill>
            <a:prstDash val="solid"/>
            <a:miter lim="800000"/>
            <a:headEnd len="sm" w="sm" type="none"/>
            <a:tailEnd len="sm" w="sm" type="none"/>
          </a:ln>
        </p:spPr>
      </p:cxnSp>
      <p:cxnSp>
        <p:nvCxnSpPr>
          <p:cNvPr id="290" name="Google Shape;290;p30"/>
          <p:cNvCxnSpPr/>
          <p:nvPr/>
        </p:nvCxnSpPr>
        <p:spPr>
          <a:xfrm>
            <a:off x="5944433" y="2460964"/>
            <a:ext cx="0" cy="250500"/>
          </a:xfrm>
          <a:prstGeom prst="straightConnector1">
            <a:avLst/>
          </a:prstGeom>
          <a:noFill/>
          <a:ln cap="flat" cmpd="sng" w="19050">
            <a:solidFill>
              <a:srgbClr val="000A3A"/>
            </a:solidFill>
            <a:prstDash val="solid"/>
            <a:miter lim="800000"/>
            <a:headEnd len="sm" w="sm" type="none"/>
            <a:tailEnd len="sm" w="sm" type="none"/>
          </a:ln>
        </p:spPr>
      </p:cxnSp>
      <p:cxnSp>
        <p:nvCxnSpPr>
          <p:cNvPr id="291" name="Google Shape;291;p30"/>
          <p:cNvCxnSpPr/>
          <p:nvPr/>
        </p:nvCxnSpPr>
        <p:spPr>
          <a:xfrm>
            <a:off x="6570911" y="2458803"/>
            <a:ext cx="0" cy="250500"/>
          </a:xfrm>
          <a:prstGeom prst="straightConnector1">
            <a:avLst/>
          </a:prstGeom>
          <a:noFill/>
          <a:ln cap="flat" cmpd="sng" w="19050">
            <a:solidFill>
              <a:srgbClr val="000A3A"/>
            </a:solidFill>
            <a:prstDash val="solid"/>
            <a:miter lim="800000"/>
            <a:headEnd len="sm" w="sm" type="none"/>
            <a:tailEnd len="sm" w="sm" type="none"/>
          </a:ln>
        </p:spPr>
      </p:cxnSp>
      <p:cxnSp>
        <p:nvCxnSpPr>
          <p:cNvPr id="292" name="Google Shape;292;p30"/>
          <p:cNvCxnSpPr/>
          <p:nvPr/>
        </p:nvCxnSpPr>
        <p:spPr>
          <a:xfrm>
            <a:off x="7197389" y="2458803"/>
            <a:ext cx="0" cy="250500"/>
          </a:xfrm>
          <a:prstGeom prst="straightConnector1">
            <a:avLst/>
          </a:prstGeom>
          <a:noFill/>
          <a:ln cap="flat" cmpd="sng" w="19050">
            <a:solidFill>
              <a:srgbClr val="000A3A"/>
            </a:solidFill>
            <a:prstDash val="solid"/>
            <a:miter lim="800000"/>
            <a:headEnd len="sm" w="sm" type="none"/>
            <a:tailEnd len="sm" w="sm" type="none"/>
          </a:ln>
        </p:spPr>
      </p:cxnSp>
      <p:sp>
        <p:nvSpPr>
          <p:cNvPr id="293" name="Google Shape;293;p30"/>
          <p:cNvSpPr txBox="1"/>
          <p:nvPr/>
        </p:nvSpPr>
        <p:spPr>
          <a:xfrm rot="-5400000">
            <a:off x="79100" y="1769067"/>
            <a:ext cx="1541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rgbClr val="000A3A"/>
                </a:solidFill>
                <a:latin typeface="Open Sans Light"/>
                <a:ea typeface="Open Sans Light"/>
                <a:cs typeface="Open Sans Light"/>
                <a:sym typeface="Open Sans Light"/>
              </a:rPr>
              <a:t>Monitoring </a:t>
            </a:r>
            <a:r>
              <a:rPr b="1" lang="en-ZA" sz="1800">
                <a:solidFill>
                  <a:srgbClr val="000A3A"/>
                </a:solidFill>
                <a:latin typeface="Open Sans"/>
                <a:ea typeface="Open Sans"/>
                <a:cs typeface="Open Sans"/>
                <a:sym typeface="Open Sans"/>
              </a:rPr>
              <a:t>period</a:t>
            </a:r>
            <a:endParaRPr b="1">
              <a:solidFill>
                <a:srgbClr val="000A3A"/>
              </a:solidFill>
              <a:latin typeface="Open Sans"/>
              <a:ea typeface="Open Sans"/>
              <a:cs typeface="Open Sans"/>
              <a:sym typeface="Open Sans"/>
            </a:endParaRPr>
          </a:p>
        </p:txBody>
      </p:sp>
      <p:sp>
        <p:nvSpPr>
          <p:cNvPr id="294" name="Google Shape;294;p30"/>
          <p:cNvSpPr txBox="1"/>
          <p:nvPr/>
        </p:nvSpPr>
        <p:spPr>
          <a:xfrm rot="-5400000">
            <a:off x="79100" y="3140667"/>
            <a:ext cx="1541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rgbClr val="000A3A"/>
                </a:solidFill>
                <a:latin typeface="Open Sans Light"/>
                <a:ea typeface="Open Sans Light"/>
                <a:cs typeface="Open Sans Light"/>
                <a:sym typeface="Open Sans Light"/>
              </a:rPr>
              <a:t>Monitoring </a:t>
            </a:r>
            <a:r>
              <a:rPr b="1" lang="en-ZA" sz="1800">
                <a:solidFill>
                  <a:srgbClr val="000A3A"/>
                </a:solidFill>
                <a:latin typeface="Open Sans"/>
                <a:ea typeface="Open Sans"/>
                <a:cs typeface="Open Sans"/>
                <a:sym typeface="Open Sans"/>
              </a:rPr>
              <a:t>frequency</a:t>
            </a:r>
            <a:endParaRPr b="1">
              <a:solidFill>
                <a:srgbClr val="000A3A"/>
              </a:solidFill>
              <a:latin typeface="Open Sans"/>
              <a:ea typeface="Open Sans"/>
              <a:cs typeface="Open Sans"/>
              <a:sym typeface="Open Sans"/>
            </a:endParaRPr>
          </a:p>
        </p:txBody>
      </p:sp>
      <p:grpSp>
        <p:nvGrpSpPr>
          <p:cNvPr id="295" name="Google Shape;295;p30"/>
          <p:cNvGrpSpPr/>
          <p:nvPr/>
        </p:nvGrpSpPr>
        <p:grpSpPr>
          <a:xfrm>
            <a:off x="1634077" y="3635396"/>
            <a:ext cx="3869636" cy="324153"/>
            <a:chOff x="1312917" y="4118406"/>
            <a:chExt cx="4190185" cy="377361"/>
          </a:xfrm>
        </p:grpSpPr>
        <p:sp>
          <p:nvSpPr>
            <p:cNvPr id="296" name="Google Shape;296;p30"/>
            <p:cNvSpPr/>
            <p:nvPr/>
          </p:nvSpPr>
          <p:spPr>
            <a:xfrm>
              <a:off x="1312917" y="4129167"/>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97" name="Google Shape;297;p30"/>
            <p:cNvSpPr/>
            <p:nvPr/>
          </p:nvSpPr>
          <p:spPr>
            <a:xfrm>
              <a:off x="1997773" y="411984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98" name="Google Shape;298;p30"/>
            <p:cNvSpPr/>
            <p:nvPr/>
          </p:nvSpPr>
          <p:spPr>
            <a:xfrm>
              <a:off x="2702201"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99" name="Google Shape;299;p30"/>
            <p:cNvSpPr/>
            <p:nvPr/>
          </p:nvSpPr>
          <p:spPr>
            <a:xfrm>
              <a:off x="3372668" y="412916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0" name="Google Shape;300;p30"/>
            <p:cNvSpPr/>
            <p:nvPr/>
          </p:nvSpPr>
          <p:spPr>
            <a:xfrm>
              <a:off x="4056117"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1" name="Google Shape;301;p30"/>
            <p:cNvSpPr/>
            <p:nvPr/>
          </p:nvSpPr>
          <p:spPr>
            <a:xfrm>
              <a:off x="4729784"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2" name="Google Shape;302;p30"/>
            <p:cNvSpPr/>
            <p:nvPr/>
          </p:nvSpPr>
          <p:spPr>
            <a:xfrm>
              <a:off x="5426902"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03" name="Google Shape;303;p30"/>
          <p:cNvGrpSpPr/>
          <p:nvPr/>
        </p:nvGrpSpPr>
        <p:grpSpPr>
          <a:xfrm>
            <a:off x="1493337" y="3635396"/>
            <a:ext cx="3869636" cy="324153"/>
            <a:chOff x="1312917" y="4118406"/>
            <a:chExt cx="4190185" cy="377361"/>
          </a:xfrm>
        </p:grpSpPr>
        <p:sp>
          <p:nvSpPr>
            <p:cNvPr id="304" name="Google Shape;304;p30"/>
            <p:cNvSpPr/>
            <p:nvPr/>
          </p:nvSpPr>
          <p:spPr>
            <a:xfrm>
              <a:off x="1312917" y="4129167"/>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5" name="Google Shape;305;p30"/>
            <p:cNvSpPr/>
            <p:nvPr/>
          </p:nvSpPr>
          <p:spPr>
            <a:xfrm>
              <a:off x="1997773" y="411984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6" name="Google Shape;306;p30"/>
            <p:cNvSpPr/>
            <p:nvPr/>
          </p:nvSpPr>
          <p:spPr>
            <a:xfrm>
              <a:off x="2702201"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7" name="Google Shape;307;p30"/>
            <p:cNvSpPr/>
            <p:nvPr/>
          </p:nvSpPr>
          <p:spPr>
            <a:xfrm>
              <a:off x="3372668" y="412916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8" name="Google Shape;308;p30"/>
            <p:cNvSpPr/>
            <p:nvPr/>
          </p:nvSpPr>
          <p:spPr>
            <a:xfrm>
              <a:off x="4056117"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9" name="Google Shape;309;p30"/>
            <p:cNvSpPr/>
            <p:nvPr/>
          </p:nvSpPr>
          <p:spPr>
            <a:xfrm>
              <a:off x="4729784"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0" name="Google Shape;310;p30"/>
            <p:cNvSpPr/>
            <p:nvPr/>
          </p:nvSpPr>
          <p:spPr>
            <a:xfrm>
              <a:off x="5426902"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11" name="Google Shape;311;p30"/>
          <p:cNvGrpSpPr/>
          <p:nvPr/>
        </p:nvGrpSpPr>
        <p:grpSpPr>
          <a:xfrm>
            <a:off x="1774818" y="3635396"/>
            <a:ext cx="3869636" cy="324153"/>
            <a:chOff x="1312917" y="4118406"/>
            <a:chExt cx="4190185" cy="377361"/>
          </a:xfrm>
        </p:grpSpPr>
        <p:sp>
          <p:nvSpPr>
            <p:cNvPr id="312" name="Google Shape;312;p30"/>
            <p:cNvSpPr/>
            <p:nvPr/>
          </p:nvSpPr>
          <p:spPr>
            <a:xfrm>
              <a:off x="1312917" y="4129167"/>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3" name="Google Shape;313;p30"/>
            <p:cNvSpPr/>
            <p:nvPr/>
          </p:nvSpPr>
          <p:spPr>
            <a:xfrm>
              <a:off x="1997773" y="411984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4" name="Google Shape;314;p30"/>
            <p:cNvSpPr/>
            <p:nvPr/>
          </p:nvSpPr>
          <p:spPr>
            <a:xfrm>
              <a:off x="2702201"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5" name="Google Shape;315;p30"/>
            <p:cNvSpPr/>
            <p:nvPr/>
          </p:nvSpPr>
          <p:spPr>
            <a:xfrm>
              <a:off x="3372668" y="412916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6" name="Google Shape;316;p30"/>
            <p:cNvSpPr/>
            <p:nvPr/>
          </p:nvSpPr>
          <p:spPr>
            <a:xfrm>
              <a:off x="4056117"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7" name="Google Shape;317;p30"/>
            <p:cNvSpPr/>
            <p:nvPr/>
          </p:nvSpPr>
          <p:spPr>
            <a:xfrm>
              <a:off x="4729784"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8" name="Google Shape;318;p30"/>
            <p:cNvSpPr/>
            <p:nvPr/>
          </p:nvSpPr>
          <p:spPr>
            <a:xfrm>
              <a:off x="5426902"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19" name="Google Shape;319;p30"/>
          <p:cNvGrpSpPr/>
          <p:nvPr/>
        </p:nvGrpSpPr>
        <p:grpSpPr>
          <a:xfrm>
            <a:off x="1493337" y="3046319"/>
            <a:ext cx="6966644" cy="942588"/>
            <a:chOff x="1295400" y="4118406"/>
            <a:chExt cx="7543740" cy="1097309"/>
          </a:xfrm>
        </p:grpSpPr>
        <p:sp>
          <p:nvSpPr>
            <p:cNvPr id="320" name="Google Shape;320;p30"/>
            <p:cNvSpPr txBox="1"/>
            <p:nvPr/>
          </p:nvSpPr>
          <p:spPr>
            <a:xfrm>
              <a:off x="6125341" y="4163222"/>
              <a:ext cx="2433300" cy="322500"/>
            </a:xfrm>
            <a:prstGeom prst="rect">
              <a:avLst/>
            </a:prstGeom>
            <a:solidFill>
              <a:srgbClr val="E4DE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200">
                  <a:solidFill>
                    <a:srgbClr val="7E84A1"/>
                  </a:solidFill>
                  <a:latin typeface="Open Sans"/>
                  <a:ea typeface="Open Sans"/>
                  <a:cs typeface="Open Sans"/>
                  <a:sym typeface="Open Sans"/>
                </a:rPr>
                <a:t>Indicator 1: Monitored yearly</a:t>
              </a:r>
              <a:endParaRPr>
                <a:solidFill>
                  <a:srgbClr val="7E84A1"/>
                </a:solidFill>
                <a:latin typeface="Open Sans"/>
                <a:ea typeface="Open Sans"/>
                <a:cs typeface="Open Sans"/>
                <a:sym typeface="Open Sans"/>
              </a:endParaRPr>
            </a:p>
          </p:txBody>
        </p:sp>
        <p:grpSp>
          <p:nvGrpSpPr>
            <p:cNvPr id="321" name="Google Shape;321;p30"/>
            <p:cNvGrpSpPr/>
            <p:nvPr/>
          </p:nvGrpSpPr>
          <p:grpSpPr>
            <a:xfrm>
              <a:off x="1295400" y="4118406"/>
              <a:ext cx="4190185" cy="377361"/>
              <a:chOff x="1312917" y="4118406"/>
              <a:chExt cx="4190185" cy="377361"/>
            </a:xfrm>
          </p:grpSpPr>
          <p:sp>
            <p:nvSpPr>
              <p:cNvPr id="322" name="Google Shape;322;p30"/>
              <p:cNvSpPr/>
              <p:nvPr/>
            </p:nvSpPr>
            <p:spPr>
              <a:xfrm>
                <a:off x="1312917" y="4129167"/>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23" name="Google Shape;323;p30"/>
              <p:cNvSpPr/>
              <p:nvPr/>
            </p:nvSpPr>
            <p:spPr>
              <a:xfrm>
                <a:off x="1997773" y="4119845"/>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24" name="Google Shape;324;p30"/>
              <p:cNvSpPr/>
              <p:nvPr/>
            </p:nvSpPr>
            <p:spPr>
              <a:xfrm>
                <a:off x="2702201" y="4129166"/>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25" name="Google Shape;325;p30"/>
              <p:cNvSpPr/>
              <p:nvPr/>
            </p:nvSpPr>
            <p:spPr>
              <a:xfrm>
                <a:off x="3372668" y="4129165"/>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26" name="Google Shape;326;p30"/>
              <p:cNvSpPr/>
              <p:nvPr/>
            </p:nvSpPr>
            <p:spPr>
              <a:xfrm>
                <a:off x="4056117" y="4129166"/>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27" name="Google Shape;327;p30"/>
              <p:cNvSpPr/>
              <p:nvPr/>
            </p:nvSpPr>
            <p:spPr>
              <a:xfrm>
                <a:off x="4729784" y="4118406"/>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28" name="Google Shape;328;p30"/>
              <p:cNvSpPr/>
              <p:nvPr/>
            </p:nvSpPr>
            <p:spPr>
              <a:xfrm>
                <a:off x="5426902" y="4118406"/>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329" name="Google Shape;329;p30"/>
            <p:cNvSpPr txBox="1"/>
            <p:nvPr/>
          </p:nvSpPr>
          <p:spPr>
            <a:xfrm>
              <a:off x="6125340" y="4893215"/>
              <a:ext cx="2713800" cy="322500"/>
            </a:xfrm>
            <a:prstGeom prst="rect">
              <a:avLst/>
            </a:prstGeom>
            <a:solidFill>
              <a:srgbClr val="E4DE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200">
                  <a:solidFill>
                    <a:srgbClr val="7E84A1"/>
                  </a:solidFill>
                  <a:latin typeface="Open Sans"/>
                  <a:ea typeface="Open Sans"/>
                  <a:cs typeface="Open Sans"/>
                  <a:sym typeface="Open Sans"/>
                </a:rPr>
                <a:t>Indicator 2: Monitored quarterly</a:t>
              </a:r>
              <a:endParaRPr>
                <a:solidFill>
                  <a:srgbClr val="7E84A1"/>
                </a:solidFill>
                <a:latin typeface="Open Sans"/>
                <a:ea typeface="Open Sans"/>
                <a:cs typeface="Open Sans"/>
                <a:sym typeface="Open Sans"/>
              </a:endParaRPr>
            </a:p>
          </p:txBody>
        </p:sp>
        <p:grpSp>
          <p:nvGrpSpPr>
            <p:cNvPr id="330" name="Google Shape;330;p30"/>
            <p:cNvGrpSpPr/>
            <p:nvPr/>
          </p:nvGrpSpPr>
          <p:grpSpPr>
            <a:xfrm>
              <a:off x="1752600" y="4800600"/>
              <a:ext cx="4190185" cy="377361"/>
              <a:chOff x="1312917" y="4118406"/>
              <a:chExt cx="4190185" cy="377361"/>
            </a:xfrm>
          </p:grpSpPr>
          <p:sp>
            <p:nvSpPr>
              <p:cNvPr id="331" name="Google Shape;331;p30"/>
              <p:cNvSpPr/>
              <p:nvPr/>
            </p:nvSpPr>
            <p:spPr>
              <a:xfrm>
                <a:off x="1312917" y="4129167"/>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2" name="Google Shape;332;p30"/>
              <p:cNvSpPr/>
              <p:nvPr/>
            </p:nvSpPr>
            <p:spPr>
              <a:xfrm>
                <a:off x="1997773" y="411984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3" name="Google Shape;333;p30"/>
              <p:cNvSpPr/>
              <p:nvPr/>
            </p:nvSpPr>
            <p:spPr>
              <a:xfrm>
                <a:off x="2702201"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4" name="Google Shape;334;p30"/>
              <p:cNvSpPr/>
              <p:nvPr/>
            </p:nvSpPr>
            <p:spPr>
              <a:xfrm>
                <a:off x="3372668" y="412916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5" name="Google Shape;335;p30"/>
              <p:cNvSpPr/>
              <p:nvPr/>
            </p:nvSpPr>
            <p:spPr>
              <a:xfrm>
                <a:off x="4056117"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6" name="Google Shape;336;p30"/>
              <p:cNvSpPr/>
              <p:nvPr/>
            </p:nvSpPr>
            <p:spPr>
              <a:xfrm>
                <a:off x="4729784"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7" name="Google Shape;337;p30"/>
              <p:cNvSpPr/>
              <p:nvPr/>
            </p:nvSpPr>
            <p:spPr>
              <a:xfrm>
                <a:off x="5426902"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pic>
        <p:nvPicPr>
          <p:cNvPr id="338" name="Google Shape;338;p30"/>
          <p:cNvPicPr preferRelativeResize="0"/>
          <p:nvPr/>
        </p:nvPicPr>
        <p:blipFill rotWithShape="1">
          <a:blip r:embed="rId3">
            <a:alphaModFix/>
          </a:blip>
          <a:srcRect b="0" l="0" r="0" t="0"/>
          <a:stretch/>
        </p:blipFill>
        <p:spPr>
          <a:xfrm>
            <a:off x="442000" y="4481168"/>
            <a:ext cx="342900" cy="342900"/>
          </a:xfrm>
          <a:prstGeom prst="ellipse">
            <a:avLst/>
          </a:prstGeom>
          <a:noFill/>
          <a:ln cap="flat" cmpd="sng" w="38100">
            <a:solidFill>
              <a:srgbClr val="9D97F0"/>
            </a:solidFill>
            <a:prstDash val="solid"/>
            <a:round/>
            <a:headEnd len="sm" w="sm" type="none"/>
            <a:tailEnd len="sm" w="sm" type="none"/>
          </a:ln>
        </p:spPr>
      </p:pic>
      <p:sp>
        <p:nvSpPr>
          <p:cNvPr id="339" name="Google Shape;339;p30"/>
          <p:cNvSpPr txBox="1"/>
          <p:nvPr/>
        </p:nvSpPr>
        <p:spPr>
          <a:xfrm>
            <a:off x="1224100" y="4373303"/>
            <a:ext cx="3094500" cy="45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i="1" lang="en-ZA" sz="1000">
                <a:solidFill>
                  <a:srgbClr val="09294E"/>
                </a:solidFill>
                <a:latin typeface="Open Sans"/>
                <a:ea typeface="Open Sans"/>
                <a:cs typeface="Open Sans"/>
                <a:sym typeface="Open Sans"/>
              </a:rPr>
              <a:t>Create a plan for monitoring key performance indicators and parameters.</a:t>
            </a:r>
            <a:endParaRPr i="1" sz="1000">
              <a:solidFill>
                <a:srgbClr val="09294E"/>
              </a:solidFill>
              <a:latin typeface="Open Sans"/>
              <a:ea typeface="Open Sans"/>
              <a:cs typeface="Open Sans"/>
              <a:sym typeface="Open Sans"/>
            </a:endParaRPr>
          </a:p>
        </p:txBody>
      </p:sp>
      <p:sp>
        <p:nvSpPr>
          <p:cNvPr id="340" name="Google Shape;340;p30"/>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341" name="Google Shape;341;p30">
            <a:hlinkClick action="ppaction://hlinksldjump" r:id="rId4"/>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342" name="Google Shape;342;p30"/>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343" name="Google Shape;343;p30">
            <a:hlinkClick action="ppaction://hlinksldjump" r:id="rId5"/>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344" name="Google Shape;344;p30"/>
          <p:cNvSpPr txBox="1"/>
          <p:nvPr/>
        </p:nvSpPr>
        <p:spPr>
          <a:xfrm>
            <a:off x="1690976" y="1960639"/>
            <a:ext cx="11955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ZA" sz="800">
                <a:solidFill>
                  <a:srgbClr val="625852"/>
                </a:solidFill>
                <a:latin typeface="Open Sans"/>
                <a:ea typeface="Open Sans"/>
                <a:cs typeface="Open Sans"/>
                <a:sym typeface="Open Sans"/>
              </a:rPr>
              <a:t>Pre-monitoring of relevant activities</a:t>
            </a:r>
            <a:endParaRPr i="1" sz="800">
              <a:latin typeface="Open Sans"/>
              <a:ea typeface="Open Sans"/>
              <a:cs typeface="Open Sans"/>
              <a:sym typeface="Open Sans"/>
            </a:endParaRPr>
          </a:p>
        </p:txBody>
      </p:sp>
      <p:sp>
        <p:nvSpPr>
          <p:cNvPr id="345" name="Google Shape;345;p30"/>
          <p:cNvSpPr txBox="1"/>
          <p:nvPr/>
        </p:nvSpPr>
        <p:spPr>
          <a:xfrm>
            <a:off x="5394150" y="1960650"/>
            <a:ext cx="10944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ZA" sz="800">
                <a:solidFill>
                  <a:srgbClr val="625852"/>
                </a:solidFill>
                <a:latin typeface="Open Sans"/>
                <a:ea typeface="Open Sans"/>
                <a:cs typeface="Open Sans"/>
                <a:sym typeface="Open Sans"/>
              </a:rPr>
              <a:t>Post-monitoring of relevant activities</a:t>
            </a:r>
            <a:endParaRPr i="1" sz="800">
              <a:latin typeface="Open Sans"/>
              <a:ea typeface="Open Sans"/>
              <a:cs typeface="Open Sans"/>
              <a:sym typeface="Open Sans"/>
            </a:endParaRPr>
          </a:p>
        </p:txBody>
      </p:sp>
      <p:cxnSp>
        <p:nvCxnSpPr>
          <p:cNvPr id="346" name="Google Shape;346;p30"/>
          <p:cNvCxnSpPr/>
          <p:nvPr/>
        </p:nvCxnSpPr>
        <p:spPr>
          <a:xfrm rot="10800000">
            <a:off x="1670100" y="1034059"/>
            <a:ext cx="3347100" cy="13800"/>
          </a:xfrm>
          <a:prstGeom prst="straightConnector1">
            <a:avLst/>
          </a:prstGeom>
          <a:noFill/>
          <a:ln cap="flat" cmpd="sng" w="9525">
            <a:solidFill>
              <a:srgbClr val="FF8E00"/>
            </a:solidFill>
            <a:prstDash val="solid"/>
            <a:round/>
            <a:headEnd len="sm" w="sm" type="stealth"/>
            <a:tailEnd len="med" w="med" type="stealth"/>
          </a:ln>
        </p:spPr>
      </p:cxnSp>
      <p:sp>
        <p:nvSpPr>
          <p:cNvPr id="347" name="Google Shape;347;p30"/>
          <p:cNvSpPr txBox="1"/>
          <p:nvPr/>
        </p:nvSpPr>
        <p:spPr>
          <a:xfrm>
            <a:off x="1713387" y="1069414"/>
            <a:ext cx="33039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a:solidFill>
                  <a:srgbClr val="FF8E00"/>
                </a:solidFill>
                <a:latin typeface="Open Sans"/>
                <a:ea typeface="Open Sans"/>
                <a:cs typeface="Open Sans"/>
                <a:sym typeface="Open Sans"/>
              </a:rPr>
              <a:t>Monitoring period</a:t>
            </a:r>
            <a:endParaRPr>
              <a:solidFill>
                <a:srgbClr val="FF8E00"/>
              </a:solidFill>
              <a:latin typeface="Open Sans"/>
              <a:ea typeface="Open Sans"/>
              <a:cs typeface="Open Sans"/>
              <a:sym typeface="Open Sans"/>
            </a:endParaRPr>
          </a:p>
        </p:txBody>
      </p:sp>
      <p:sp>
        <p:nvSpPr>
          <p:cNvPr id="348" name="Google Shape;348;p30"/>
          <p:cNvSpPr txBox="1"/>
          <p:nvPr/>
        </p:nvSpPr>
        <p:spPr>
          <a:xfrm>
            <a:off x="2886525" y="1643006"/>
            <a:ext cx="24054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200">
                <a:solidFill>
                  <a:srgbClr val="FFC465"/>
                </a:solidFill>
                <a:latin typeface="Open Sans"/>
                <a:ea typeface="Open Sans"/>
                <a:cs typeface="Open Sans"/>
                <a:sym typeface="Open Sans"/>
              </a:rPr>
              <a:t>Policy implementation period</a:t>
            </a:r>
            <a:endParaRPr sz="1200">
              <a:solidFill>
                <a:srgbClr val="FFC465"/>
              </a:solidFill>
              <a:latin typeface="Open Sans"/>
              <a:ea typeface="Open Sans"/>
              <a:cs typeface="Open Sans"/>
              <a:sym typeface="Open Sans"/>
            </a:endParaRPr>
          </a:p>
        </p:txBody>
      </p:sp>
      <p:cxnSp>
        <p:nvCxnSpPr>
          <p:cNvPr id="349" name="Google Shape;349;p30"/>
          <p:cNvCxnSpPr/>
          <p:nvPr/>
        </p:nvCxnSpPr>
        <p:spPr>
          <a:xfrm>
            <a:off x="2886525" y="1658239"/>
            <a:ext cx="2405400" cy="0"/>
          </a:xfrm>
          <a:prstGeom prst="straightConnector1">
            <a:avLst/>
          </a:prstGeom>
          <a:noFill/>
          <a:ln cap="flat" cmpd="sng" w="9525">
            <a:solidFill>
              <a:srgbClr val="FFC465"/>
            </a:solidFill>
            <a:prstDash val="solid"/>
            <a:round/>
            <a:headEnd len="med" w="med" type="triangle"/>
            <a:tailEnd len="med" w="med" type="triangle"/>
          </a:ln>
        </p:spPr>
      </p:cxnSp>
      <p:sp>
        <p:nvSpPr>
          <p:cNvPr id="350" name="Google Shape;350;p30"/>
          <p:cNvSpPr txBox="1"/>
          <p:nvPr/>
        </p:nvSpPr>
        <p:spPr>
          <a:xfrm>
            <a:off x="1635275" y="1640846"/>
            <a:ext cx="11955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200">
                <a:solidFill>
                  <a:srgbClr val="FFC465"/>
                </a:solidFill>
                <a:latin typeface="Open Sans"/>
                <a:ea typeface="Open Sans"/>
                <a:cs typeface="Open Sans"/>
                <a:sym typeface="Open Sans"/>
              </a:rPr>
              <a:t>If possible</a:t>
            </a:r>
            <a:endParaRPr sz="1200">
              <a:solidFill>
                <a:srgbClr val="FFC465"/>
              </a:solidFill>
              <a:latin typeface="Open Sans"/>
              <a:ea typeface="Open Sans"/>
              <a:cs typeface="Open Sans"/>
              <a:sym typeface="Open Sans"/>
            </a:endParaRPr>
          </a:p>
        </p:txBody>
      </p:sp>
      <p:cxnSp>
        <p:nvCxnSpPr>
          <p:cNvPr id="351" name="Google Shape;351;p30"/>
          <p:cNvCxnSpPr/>
          <p:nvPr/>
        </p:nvCxnSpPr>
        <p:spPr>
          <a:xfrm>
            <a:off x="1664700" y="1658239"/>
            <a:ext cx="1195500" cy="0"/>
          </a:xfrm>
          <a:prstGeom prst="straightConnector1">
            <a:avLst/>
          </a:prstGeom>
          <a:noFill/>
          <a:ln cap="flat" cmpd="sng" w="9525">
            <a:solidFill>
              <a:srgbClr val="FFC465"/>
            </a:solidFill>
            <a:prstDash val="solid"/>
            <a:round/>
            <a:headEnd len="med" w="med" type="triangle"/>
            <a:tailEnd len="med" w="med" type="triangle"/>
          </a:ln>
        </p:spPr>
      </p:cxnSp>
      <p:sp>
        <p:nvSpPr>
          <p:cNvPr id="352" name="Google Shape;352;p30"/>
          <p:cNvSpPr txBox="1"/>
          <p:nvPr/>
        </p:nvSpPr>
        <p:spPr>
          <a:xfrm>
            <a:off x="5292875" y="1640846"/>
            <a:ext cx="11955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200">
                <a:solidFill>
                  <a:srgbClr val="FFC465"/>
                </a:solidFill>
                <a:latin typeface="Open Sans"/>
                <a:ea typeface="Open Sans"/>
                <a:cs typeface="Open Sans"/>
                <a:sym typeface="Open Sans"/>
              </a:rPr>
              <a:t>If possible</a:t>
            </a:r>
            <a:endParaRPr sz="1200">
              <a:solidFill>
                <a:srgbClr val="FFC465"/>
              </a:solidFill>
              <a:latin typeface="Open Sans"/>
              <a:ea typeface="Open Sans"/>
              <a:cs typeface="Open Sans"/>
              <a:sym typeface="Open Sans"/>
            </a:endParaRPr>
          </a:p>
        </p:txBody>
      </p:sp>
      <p:cxnSp>
        <p:nvCxnSpPr>
          <p:cNvPr id="353" name="Google Shape;353;p30"/>
          <p:cNvCxnSpPr/>
          <p:nvPr/>
        </p:nvCxnSpPr>
        <p:spPr>
          <a:xfrm>
            <a:off x="5322300" y="1658239"/>
            <a:ext cx="1195500" cy="0"/>
          </a:xfrm>
          <a:prstGeom prst="straightConnector1">
            <a:avLst/>
          </a:prstGeom>
          <a:noFill/>
          <a:ln cap="flat" cmpd="sng" w="9525">
            <a:solidFill>
              <a:srgbClr val="FFC465"/>
            </a:solidFill>
            <a:prstDash val="solid"/>
            <a:round/>
            <a:headEnd len="med" w="med" type="triangle"/>
            <a:tailEnd len="med" w="med" type="triangle"/>
          </a:ln>
        </p:spPr>
      </p:cxnSp>
      <p:cxnSp>
        <p:nvCxnSpPr>
          <p:cNvPr id="354" name="Google Shape;354;p30"/>
          <p:cNvCxnSpPr>
            <a:endCxn id="339" idx="1"/>
          </p:cNvCxnSpPr>
          <p:nvPr/>
        </p:nvCxnSpPr>
        <p:spPr>
          <a:xfrm flipH="1" rot="10800000">
            <a:off x="823000" y="4598603"/>
            <a:ext cx="401100" cy="54000"/>
          </a:xfrm>
          <a:prstGeom prst="straightConnector1">
            <a:avLst/>
          </a:prstGeom>
          <a:noFill/>
          <a:ln cap="flat" cmpd="sng" w="9525">
            <a:solidFill>
              <a:schemeClr val="dk1"/>
            </a:solidFill>
            <a:prstDash val="solid"/>
            <a:round/>
            <a:headEnd len="med" w="med" type="none"/>
            <a:tailEnd len="med" w="med" type="oval"/>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1"/>
          <p:cNvSpPr txBox="1"/>
          <p:nvPr/>
        </p:nvSpPr>
        <p:spPr>
          <a:xfrm>
            <a:off x="433300" y="1299774"/>
            <a:ext cx="7772400" cy="905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ZA" sz="1600">
                <a:solidFill>
                  <a:srgbClr val="09294E"/>
                </a:solidFill>
                <a:latin typeface="Open Sans"/>
                <a:ea typeface="Open Sans"/>
                <a:cs typeface="Open Sans"/>
                <a:sym typeface="Open Sans"/>
              </a:rPr>
              <a:t>Reporting the results, methods and assumptions used is important to ensure that the impact assessment is transparent and gives decision makers and stakeholders the information they need to properly interpret the results. </a:t>
            </a:r>
            <a:endParaRPr sz="1600">
              <a:solidFill>
                <a:srgbClr val="09294E"/>
              </a:solidFill>
              <a:latin typeface="Open Sans"/>
              <a:ea typeface="Open Sans"/>
              <a:cs typeface="Open Sans"/>
              <a:sym typeface="Open Sans"/>
            </a:endParaRPr>
          </a:p>
        </p:txBody>
      </p:sp>
      <p:sp>
        <p:nvSpPr>
          <p:cNvPr id="360" name="Google Shape;360;p31"/>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11. Report the results and methodology used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2"/>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11.1 Recommended information to report (1/8)</a:t>
            </a:r>
            <a:endParaRPr/>
          </a:p>
        </p:txBody>
      </p:sp>
      <p:graphicFrame>
        <p:nvGraphicFramePr>
          <p:cNvPr id="366" name="Google Shape;366;p32"/>
          <p:cNvGraphicFramePr/>
          <p:nvPr/>
        </p:nvGraphicFramePr>
        <p:xfrm>
          <a:off x="490801" y="1142358"/>
          <a:ext cx="3000000" cy="3000000"/>
        </p:xfrm>
        <a:graphic>
          <a:graphicData uri="http://schemas.openxmlformats.org/drawingml/2006/table">
            <a:tbl>
              <a:tblPr bandRow="1" firstRow="1">
                <a:noFill/>
                <a:tableStyleId>{7DE637F5-F530-4F71-A91B-19273FE8E944}</a:tableStyleId>
              </a:tblPr>
              <a:tblGrid>
                <a:gridCol w="1345325"/>
                <a:gridCol w="6831625"/>
              </a:tblGrid>
              <a:tr h="391075">
                <a:tc gridSpan="2">
                  <a:txBody>
                    <a:bodyPr/>
                    <a:lstStyle/>
                    <a:p>
                      <a:pPr indent="0" lvl="0" marL="0" rtl="0" algn="l">
                        <a:spcBef>
                          <a:spcPts val="0"/>
                        </a:spcBef>
                        <a:spcAft>
                          <a:spcPts val="0"/>
                        </a:spcAft>
                        <a:buNone/>
                      </a:pPr>
                      <a:r>
                        <a:rPr lang="en-ZA" sz="900">
                          <a:solidFill>
                            <a:srgbClr val="FAFAFA"/>
                          </a:solidFill>
                          <a:latin typeface="Open Sans"/>
                          <a:ea typeface="Open Sans"/>
                          <a:cs typeface="Open Sans"/>
                          <a:sym typeface="Open Sans"/>
                        </a:rPr>
                        <a:t>RECOMMENDED REPORT OUTLINE</a:t>
                      </a:r>
                      <a:endParaRPr sz="900">
                        <a:solidFill>
                          <a:srgbClr val="FAFAFA"/>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hMerge="1"/>
              </a:tr>
              <a:tr h="266725">
                <a:tc>
                  <a:txBody>
                    <a:bodyPr/>
                    <a:lstStyle/>
                    <a:p>
                      <a:pPr indent="0" lvl="0" marL="0" marR="0" rtl="0" algn="l">
                        <a:spcBef>
                          <a:spcPts val="0"/>
                        </a:spcBef>
                        <a:spcAft>
                          <a:spcPts val="0"/>
                        </a:spcAft>
                        <a:buNone/>
                      </a:pPr>
                      <a:r>
                        <a:rPr b="1" lang="en-ZA" sz="900">
                          <a:latin typeface="Open Sans"/>
                          <a:ea typeface="Open Sans"/>
                          <a:cs typeface="Open Sans"/>
                          <a:sym typeface="Open Sans"/>
                        </a:rPr>
                        <a:t>Chapter 1</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General information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66725">
                <a:tc>
                  <a:txBody>
                    <a:bodyPr/>
                    <a:lstStyle/>
                    <a:p>
                      <a:pPr indent="0" lvl="0" marL="0" rtl="0" algn="l">
                        <a:spcBef>
                          <a:spcPts val="0"/>
                        </a:spcBef>
                        <a:spcAft>
                          <a:spcPts val="0"/>
                        </a:spcAft>
                        <a:buClr>
                          <a:srgbClr val="000000"/>
                        </a:buClr>
                        <a:buFont typeface="Arial"/>
                        <a:buNone/>
                      </a:pPr>
                      <a:r>
                        <a:rPr b="1" lang="en-ZA" sz="900">
                          <a:latin typeface="Open Sans"/>
                          <a:ea typeface="Open Sans"/>
                          <a:cs typeface="Open Sans"/>
                          <a:sym typeface="Open Sans"/>
                        </a:rPr>
                        <a:t>Chapter 2</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Objectives of estimating GHG impacts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66725">
                <a:tc>
                  <a:txBody>
                    <a:bodyPr/>
                    <a:lstStyle/>
                    <a:p>
                      <a:pPr indent="0" lvl="0" marL="0" rtl="0" algn="l">
                        <a:spcBef>
                          <a:spcPts val="0"/>
                        </a:spcBef>
                        <a:spcAft>
                          <a:spcPts val="0"/>
                        </a:spcAft>
                        <a:buClr>
                          <a:srgbClr val="000000"/>
                        </a:buClr>
                        <a:buFont typeface="Arial"/>
                        <a:buNone/>
                      </a:pPr>
                      <a:r>
                        <a:rPr b="1" lang="en-ZA" sz="900">
                          <a:latin typeface="Open Sans"/>
                          <a:ea typeface="Open Sans"/>
                          <a:cs typeface="Open Sans"/>
                          <a:sym typeface="Open Sans"/>
                        </a:rPr>
                        <a:t>Chapter 3</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Steps and assessment principles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66725">
                <a:tc>
                  <a:txBody>
                    <a:bodyPr/>
                    <a:lstStyle/>
                    <a:p>
                      <a:pPr indent="0" lvl="0" marL="0" rtl="0" algn="l">
                        <a:spcBef>
                          <a:spcPts val="0"/>
                        </a:spcBef>
                        <a:spcAft>
                          <a:spcPts val="0"/>
                        </a:spcAft>
                        <a:buClr>
                          <a:srgbClr val="000000"/>
                        </a:buClr>
                        <a:buFont typeface="Arial"/>
                        <a:buNone/>
                      </a:pPr>
                      <a:r>
                        <a:rPr b="1" lang="en-ZA" sz="900">
                          <a:latin typeface="Open Sans"/>
                          <a:ea typeface="Open Sans"/>
                          <a:cs typeface="Open Sans"/>
                          <a:sym typeface="Open Sans"/>
                        </a:rPr>
                        <a:t>Chapter 4</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Describing the policy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66725">
                <a:tc>
                  <a:txBody>
                    <a:bodyPr/>
                    <a:lstStyle/>
                    <a:p>
                      <a:pPr indent="0" lvl="0" marL="0" rtl="0" algn="l">
                        <a:spcBef>
                          <a:spcPts val="0"/>
                        </a:spcBef>
                        <a:spcAft>
                          <a:spcPts val="0"/>
                        </a:spcAft>
                        <a:buClr>
                          <a:srgbClr val="000000"/>
                        </a:buClr>
                        <a:buFont typeface="Arial"/>
                        <a:buNone/>
                      </a:pPr>
                      <a:r>
                        <a:rPr b="1" lang="en-ZA" sz="900">
                          <a:latin typeface="Open Sans"/>
                          <a:ea typeface="Open Sans"/>
                          <a:cs typeface="Open Sans"/>
                          <a:sym typeface="Open Sans"/>
                        </a:rPr>
                        <a:t>Chapter 5</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Identifying impacts: How agriculture policies reduce emissions or enhance removals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66725">
                <a:tc>
                  <a:txBody>
                    <a:bodyPr/>
                    <a:lstStyle/>
                    <a:p>
                      <a:pPr indent="0" lvl="0" marL="0" rtl="0" algn="l">
                        <a:spcBef>
                          <a:spcPts val="0"/>
                        </a:spcBef>
                        <a:spcAft>
                          <a:spcPts val="0"/>
                        </a:spcAft>
                        <a:buClr>
                          <a:srgbClr val="000000"/>
                        </a:buClr>
                        <a:buFont typeface="Arial"/>
                        <a:buNone/>
                      </a:pPr>
                      <a:r>
                        <a:rPr b="1" lang="en-ZA" sz="900">
                          <a:latin typeface="Open Sans"/>
                          <a:ea typeface="Open Sans"/>
                          <a:cs typeface="Open Sans"/>
                          <a:sym typeface="Open Sans"/>
                        </a:rPr>
                        <a:t>Chapter 6</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Estimating the baseline scenario and emissions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66725">
                <a:tc>
                  <a:txBody>
                    <a:bodyPr/>
                    <a:lstStyle/>
                    <a:p>
                      <a:pPr indent="0" lvl="0" marL="0" rtl="0" algn="l">
                        <a:spcBef>
                          <a:spcPts val="0"/>
                        </a:spcBef>
                        <a:spcAft>
                          <a:spcPts val="0"/>
                        </a:spcAft>
                        <a:buClr>
                          <a:srgbClr val="000000"/>
                        </a:buClr>
                        <a:buFont typeface="Arial"/>
                        <a:buNone/>
                      </a:pPr>
                      <a:r>
                        <a:rPr b="1" lang="en-ZA" sz="900">
                          <a:latin typeface="Open Sans"/>
                          <a:ea typeface="Open Sans"/>
                          <a:cs typeface="Open Sans"/>
                          <a:sym typeface="Open Sans"/>
                        </a:rPr>
                        <a:t>Chapter 7</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Estimating GHG impacts </a:t>
                      </a:r>
                      <a:r>
                        <a:rPr i="1" lang="en-ZA" sz="900">
                          <a:latin typeface="Open Sans"/>
                          <a:ea typeface="Open Sans"/>
                          <a:cs typeface="Open Sans"/>
                          <a:sym typeface="Open Sans"/>
                        </a:rPr>
                        <a:t>ex-ante</a:t>
                      </a:r>
                      <a:endParaRPr i="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66725">
                <a:tc>
                  <a:txBody>
                    <a:bodyPr/>
                    <a:lstStyle/>
                    <a:p>
                      <a:pPr indent="0" lvl="0" marL="0" rtl="0" algn="l">
                        <a:spcBef>
                          <a:spcPts val="0"/>
                        </a:spcBef>
                        <a:spcAft>
                          <a:spcPts val="0"/>
                        </a:spcAft>
                        <a:buClr>
                          <a:srgbClr val="000000"/>
                        </a:buClr>
                        <a:buFont typeface="Arial"/>
                        <a:buNone/>
                      </a:pPr>
                      <a:r>
                        <a:rPr b="1" lang="en-ZA" sz="900">
                          <a:latin typeface="Open Sans"/>
                          <a:ea typeface="Open Sans"/>
                          <a:cs typeface="Open Sans"/>
                          <a:sym typeface="Open Sans"/>
                        </a:rPr>
                        <a:t>Chapter 8</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Estimating GHG impacts </a:t>
                      </a:r>
                      <a:r>
                        <a:rPr i="1" lang="en-ZA" sz="900">
                          <a:latin typeface="Open Sans"/>
                          <a:ea typeface="Open Sans"/>
                          <a:cs typeface="Open Sans"/>
                          <a:sym typeface="Open Sans"/>
                        </a:rPr>
                        <a:t>ex-post</a:t>
                      </a:r>
                      <a:endParaRPr i="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66725">
                <a:tc>
                  <a:txBody>
                    <a:bodyPr/>
                    <a:lstStyle/>
                    <a:p>
                      <a:pPr indent="0" lvl="0" marL="0" rtl="0" algn="l">
                        <a:spcBef>
                          <a:spcPts val="0"/>
                        </a:spcBef>
                        <a:spcAft>
                          <a:spcPts val="0"/>
                        </a:spcAft>
                        <a:buClr>
                          <a:srgbClr val="000000"/>
                        </a:buClr>
                        <a:buFont typeface="Arial"/>
                        <a:buNone/>
                      </a:pPr>
                      <a:r>
                        <a:rPr b="1" lang="en-ZA" sz="900">
                          <a:latin typeface="Open Sans"/>
                          <a:ea typeface="Open Sans"/>
                          <a:cs typeface="Open Sans"/>
                          <a:sym typeface="Open Sans"/>
                        </a:rPr>
                        <a:t>Chapter 9</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Monitoring performance over time</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66725">
                <a:tc gridSpan="2">
                  <a:txBody>
                    <a:bodyPr/>
                    <a:lstStyle/>
                    <a:p>
                      <a:pPr indent="0" lvl="0" marL="0" rtl="0" algn="l">
                        <a:spcBef>
                          <a:spcPts val="0"/>
                        </a:spcBef>
                        <a:spcAft>
                          <a:spcPts val="0"/>
                        </a:spcAft>
                        <a:buNone/>
                      </a:pPr>
                      <a:r>
                        <a:rPr b="1" lang="en-ZA" sz="900">
                          <a:latin typeface="Open Sans"/>
                          <a:ea typeface="Open Sans"/>
                          <a:cs typeface="Open Sans"/>
                          <a:sym typeface="Open Sans"/>
                        </a:rPr>
                        <a:t>Additional information</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hMerge="1"/>
              </a:tr>
            </a:tbl>
          </a:graphicData>
        </a:graphic>
      </p:graphicFrame>
      <p:pic>
        <p:nvPicPr>
          <p:cNvPr id="367" name="Google Shape;367;p32"/>
          <p:cNvPicPr preferRelativeResize="0"/>
          <p:nvPr/>
        </p:nvPicPr>
        <p:blipFill rotWithShape="1">
          <a:blip r:embed="rId3">
            <a:alphaModFix/>
          </a:blip>
          <a:srcRect b="0" l="0" r="0" t="0"/>
          <a:stretch/>
        </p:blipFill>
        <p:spPr>
          <a:xfrm>
            <a:off x="442000" y="4481168"/>
            <a:ext cx="342900" cy="342900"/>
          </a:xfrm>
          <a:prstGeom prst="ellipse">
            <a:avLst/>
          </a:prstGeom>
          <a:noFill/>
          <a:ln cap="flat" cmpd="sng" w="38100">
            <a:solidFill>
              <a:srgbClr val="9D97F0"/>
            </a:solidFill>
            <a:prstDash val="solid"/>
            <a:round/>
            <a:headEnd len="sm" w="sm" type="none"/>
            <a:tailEnd len="sm" w="sm" type="none"/>
          </a:ln>
        </p:spPr>
      </p:pic>
      <p:sp>
        <p:nvSpPr>
          <p:cNvPr id="368" name="Google Shape;368;p32"/>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369" name="Google Shape;369;p32">
            <a:hlinkClick action="ppaction://hlinksldjump" r:id="rId4"/>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370" name="Google Shape;370;p32"/>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371" name="Google Shape;371;p32">
            <a:hlinkClick action="ppaction://hlinksldjump" r:id="rId5"/>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372" name="Google Shape;372;p32"/>
          <p:cNvSpPr txBox="1"/>
          <p:nvPr/>
        </p:nvSpPr>
        <p:spPr>
          <a:xfrm>
            <a:off x="1224100" y="4373303"/>
            <a:ext cx="3094500" cy="572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i="1" lang="en-ZA" sz="1000">
                <a:solidFill>
                  <a:srgbClr val="09294E"/>
                </a:solidFill>
                <a:latin typeface="Open Sans"/>
                <a:ea typeface="Open Sans"/>
                <a:cs typeface="Open Sans"/>
                <a:sym typeface="Open Sans"/>
              </a:rPr>
              <a:t>Report information about the assessment process and the GHG impacts resulting from the policy</a:t>
            </a:r>
            <a:endParaRPr i="1" sz="1000">
              <a:solidFill>
                <a:srgbClr val="09294E"/>
              </a:solidFill>
              <a:latin typeface="Open Sans"/>
              <a:ea typeface="Open Sans"/>
              <a:cs typeface="Open Sans"/>
              <a:sym typeface="Open Sans"/>
            </a:endParaRPr>
          </a:p>
        </p:txBody>
      </p:sp>
      <p:cxnSp>
        <p:nvCxnSpPr>
          <p:cNvPr id="373" name="Google Shape;373;p32"/>
          <p:cNvCxnSpPr>
            <a:endCxn id="372" idx="1"/>
          </p:cNvCxnSpPr>
          <p:nvPr/>
        </p:nvCxnSpPr>
        <p:spPr>
          <a:xfrm flipH="1" rot="10800000">
            <a:off x="823000" y="4659653"/>
            <a:ext cx="401100" cy="54000"/>
          </a:xfrm>
          <a:prstGeom prst="straightConnector1">
            <a:avLst/>
          </a:prstGeom>
          <a:noFill/>
          <a:ln cap="flat" cmpd="sng" w="9525">
            <a:solidFill>
              <a:schemeClr val="dk1"/>
            </a:solidFill>
            <a:prstDash val="solid"/>
            <a:round/>
            <a:headEnd len="med" w="med" type="none"/>
            <a:tailEnd len="med" w="med" type="oval"/>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3"/>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(2/8) </a:t>
            </a:r>
            <a:endParaRPr sz="3000"/>
          </a:p>
          <a:p>
            <a:pPr indent="0" lvl="0" marL="0" rtl="0" algn="l">
              <a:lnSpc>
                <a:spcPct val="90000"/>
              </a:lnSpc>
              <a:spcBef>
                <a:spcPts val="0"/>
              </a:spcBef>
              <a:spcAft>
                <a:spcPts val="0"/>
              </a:spcAft>
              <a:buClr>
                <a:srgbClr val="625852"/>
              </a:buClr>
              <a:buSzPct val="114285"/>
              <a:buFont typeface="Arial"/>
              <a:buNone/>
            </a:pPr>
            <a:r>
              <a:t/>
            </a:r>
            <a:endParaRPr/>
          </a:p>
        </p:txBody>
      </p:sp>
      <p:graphicFrame>
        <p:nvGraphicFramePr>
          <p:cNvPr id="379" name="Google Shape;379;p33"/>
          <p:cNvGraphicFramePr/>
          <p:nvPr/>
        </p:nvGraphicFramePr>
        <p:xfrm>
          <a:off x="429451" y="975330"/>
          <a:ext cx="3000000" cy="3000000"/>
        </p:xfrm>
        <a:graphic>
          <a:graphicData uri="http://schemas.openxmlformats.org/drawingml/2006/table">
            <a:tbl>
              <a:tblPr bandRow="1" firstRow="1">
                <a:noFill/>
                <a:tableStyleId>{7DE637F5-F530-4F71-A91B-19273FE8E944}</a:tableStyleId>
              </a:tblPr>
              <a:tblGrid>
                <a:gridCol w="1781975"/>
                <a:gridCol w="6341875"/>
              </a:tblGrid>
              <a:tr h="391075">
                <a:tc rowSpan="4">
                  <a:txBody>
                    <a:bodyPr/>
                    <a:lstStyle/>
                    <a:p>
                      <a:pPr indent="0" lvl="0" marL="0" rtl="0" algn="l">
                        <a:lnSpc>
                          <a:spcPct val="115000"/>
                        </a:lnSpc>
                        <a:spcBef>
                          <a:spcPts val="0"/>
                        </a:spcBef>
                        <a:spcAft>
                          <a:spcPts val="0"/>
                        </a:spcAft>
                        <a:buNone/>
                      </a:pPr>
                      <a:r>
                        <a:rPr lang="en-ZA" sz="1300">
                          <a:solidFill>
                            <a:srgbClr val="000A3A"/>
                          </a:solidFill>
                          <a:latin typeface="Open Sans"/>
                          <a:ea typeface="Open Sans"/>
                          <a:cs typeface="Open Sans"/>
                          <a:sym typeface="Open Sans"/>
                        </a:rPr>
                        <a:t>Chapter 1: </a:t>
                      </a:r>
                      <a:br>
                        <a:rPr b="0" lang="en-ZA" sz="1300">
                          <a:solidFill>
                            <a:srgbClr val="000A3A"/>
                          </a:solidFill>
                          <a:latin typeface="Open Sans"/>
                          <a:ea typeface="Open Sans"/>
                          <a:cs typeface="Open Sans"/>
                          <a:sym typeface="Open Sans"/>
                        </a:rPr>
                      </a:br>
                      <a:r>
                        <a:rPr b="0" lang="en-ZA" sz="1300">
                          <a:solidFill>
                            <a:srgbClr val="000A3A"/>
                          </a:solidFill>
                          <a:latin typeface="Open Sans"/>
                          <a:ea typeface="Open Sans"/>
                          <a:cs typeface="Open Sans"/>
                          <a:sym typeface="Open Sans"/>
                        </a:rPr>
                        <a:t>General </a:t>
                      </a:r>
                      <a:br>
                        <a:rPr b="0" lang="en-ZA" sz="1300">
                          <a:solidFill>
                            <a:srgbClr val="000A3A"/>
                          </a:solidFill>
                          <a:latin typeface="Open Sans"/>
                          <a:ea typeface="Open Sans"/>
                          <a:cs typeface="Open Sans"/>
                          <a:sym typeface="Open Sans"/>
                        </a:rPr>
                      </a:br>
                      <a:r>
                        <a:rPr b="0" lang="en-ZA" sz="1300">
                          <a:solidFill>
                            <a:srgbClr val="000A3A"/>
                          </a:solidFill>
                          <a:latin typeface="Open Sans"/>
                          <a:ea typeface="Open Sans"/>
                          <a:cs typeface="Open Sans"/>
                          <a:sym typeface="Open Sans"/>
                        </a:rPr>
                        <a:t>Information</a:t>
                      </a:r>
                      <a:endParaRPr b="0" sz="1300">
                        <a:solidFill>
                          <a:srgbClr val="000A3A"/>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b="0" lang="en-ZA" sz="900">
                          <a:solidFill>
                            <a:srgbClr val="000000"/>
                          </a:solidFill>
                          <a:latin typeface="Open Sans"/>
                          <a:ea typeface="Open Sans"/>
                          <a:cs typeface="Open Sans"/>
                          <a:sym typeface="Open Sans"/>
                        </a:rPr>
                        <a:t>Name of the policy</a:t>
                      </a:r>
                      <a:endParaRPr b="0"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66725">
                <a:tc vMerge="1"/>
                <a:tc>
                  <a:txBody>
                    <a:bodyPr/>
                    <a:lstStyle/>
                    <a:p>
                      <a:pPr indent="0" lvl="0" marL="0" marR="0" rtl="0" algn="l">
                        <a:spcBef>
                          <a:spcPts val="0"/>
                        </a:spcBef>
                        <a:spcAft>
                          <a:spcPts val="0"/>
                        </a:spcAft>
                        <a:buNone/>
                      </a:pPr>
                      <a:r>
                        <a:rPr lang="en-ZA" sz="900">
                          <a:latin typeface="Open Sans"/>
                          <a:ea typeface="Open Sans"/>
                          <a:cs typeface="Open Sans"/>
                          <a:sym typeface="Open Sans"/>
                        </a:rPr>
                        <a:t>Person/organization that did the assessment</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21975">
                <a:tc vMerge="1"/>
                <a:tc>
                  <a:txBody>
                    <a:bodyPr/>
                    <a:lstStyle/>
                    <a:p>
                      <a:pPr indent="0" lvl="0" marL="0" marR="0" rtl="0" algn="l">
                        <a:spcBef>
                          <a:spcPts val="0"/>
                        </a:spcBef>
                        <a:spcAft>
                          <a:spcPts val="0"/>
                        </a:spcAft>
                        <a:buNone/>
                      </a:pPr>
                      <a:r>
                        <a:rPr lang="en-ZA" sz="900">
                          <a:latin typeface="Open Sans"/>
                          <a:ea typeface="Open Sans"/>
                          <a:cs typeface="Open Sans"/>
                          <a:sym typeface="Open Sans"/>
                        </a:rPr>
                        <a:t>Date of the assessment</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427725">
                <a:tc vMerge="1"/>
                <a:tc>
                  <a:txBody>
                    <a:bodyPr/>
                    <a:lstStyle/>
                    <a:p>
                      <a:pPr indent="0" lvl="0" marL="0" marR="0" rtl="0" algn="l">
                        <a:spcBef>
                          <a:spcPts val="0"/>
                        </a:spcBef>
                        <a:spcAft>
                          <a:spcPts val="0"/>
                        </a:spcAft>
                        <a:buNone/>
                      </a:pPr>
                      <a:r>
                        <a:rPr lang="en-ZA" sz="900">
                          <a:latin typeface="Open Sans"/>
                          <a:ea typeface="Open Sans"/>
                          <a:cs typeface="Open Sans"/>
                          <a:sym typeface="Open Sans"/>
                        </a:rPr>
                        <a:t>Whether the assessment is an update of a previous assessment and if so, provide links and details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648800">
                <a:tc rowSpan="2">
                  <a:txBody>
                    <a:bodyPr/>
                    <a:lstStyle/>
                    <a:p>
                      <a:pPr indent="0" lvl="0" marL="0" rtl="0" algn="l">
                        <a:lnSpc>
                          <a:spcPct val="115000"/>
                        </a:lnSpc>
                        <a:spcBef>
                          <a:spcPts val="0"/>
                        </a:spcBef>
                        <a:spcAft>
                          <a:spcPts val="0"/>
                        </a:spcAft>
                        <a:buNone/>
                      </a:pPr>
                      <a:r>
                        <a:rPr b="1" lang="en-ZA" sz="1300">
                          <a:solidFill>
                            <a:srgbClr val="000A3A"/>
                          </a:solidFill>
                          <a:latin typeface="Open Sans"/>
                          <a:ea typeface="Open Sans"/>
                          <a:cs typeface="Open Sans"/>
                          <a:sym typeface="Open Sans"/>
                        </a:rPr>
                        <a:t>Chapter 2: </a:t>
                      </a:r>
                      <a:br>
                        <a:rPr lang="en-ZA" sz="1300">
                          <a:solidFill>
                            <a:srgbClr val="000A3A"/>
                          </a:solidFill>
                          <a:latin typeface="Open Sans"/>
                          <a:ea typeface="Open Sans"/>
                          <a:cs typeface="Open Sans"/>
                          <a:sym typeface="Open Sans"/>
                        </a:rPr>
                      </a:br>
                      <a:r>
                        <a:rPr lang="en-ZA" sz="1300">
                          <a:solidFill>
                            <a:srgbClr val="000A3A"/>
                          </a:solidFill>
                          <a:latin typeface="Open Sans"/>
                          <a:ea typeface="Open Sans"/>
                          <a:cs typeface="Open Sans"/>
                          <a:sym typeface="Open Sans"/>
                        </a:rPr>
                        <a:t>Objectives of </a:t>
                      </a:r>
                      <a:br>
                        <a:rPr lang="en-ZA" sz="1300">
                          <a:solidFill>
                            <a:srgbClr val="000A3A"/>
                          </a:solidFill>
                          <a:latin typeface="Open Sans"/>
                          <a:ea typeface="Open Sans"/>
                          <a:cs typeface="Open Sans"/>
                          <a:sym typeface="Open Sans"/>
                        </a:rPr>
                      </a:br>
                      <a:r>
                        <a:rPr lang="en-ZA" sz="1300">
                          <a:solidFill>
                            <a:srgbClr val="000A3A"/>
                          </a:solidFill>
                          <a:latin typeface="Open Sans"/>
                          <a:ea typeface="Open Sans"/>
                          <a:cs typeface="Open Sans"/>
                          <a:sym typeface="Open Sans"/>
                        </a:rPr>
                        <a:t>Estimating GHG</a:t>
                      </a:r>
                      <a:endParaRPr sz="1300">
                        <a:solidFill>
                          <a:srgbClr val="000A3A"/>
                        </a:solidFill>
                        <a:latin typeface="Open Sans"/>
                        <a:ea typeface="Open Sans"/>
                        <a:cs typeface="Open Sans"/>
                        <a:sym typeface="Open Sans"/>
                      </a:endParaRPr>
                    </a:p>
                    <a:p>
                      <a:pPr indent="0" lvl="0" marL="0" rtl="0" algn="l">
                        <a:lnSpc>
                          <a:spcPct val="115000"/>
                        </a:lnSpc>
                        <a:spcBef>
                          <a:spcPts val="0"/>
                        </a:spcBef>
                        <a:spcAft>
                          <a:spcPts val="0"/>
                        </a:spcAft>
                        <a:buNone/>
                      </a:pPr>
                      <a:r>
                        <a:rPr lang="en-ZA" sz="1300">
                          <a:solidFill>
                            <a:srgbClr val="000A3A"/>
                          </a:solidFill>
                          <a:latin typeface="Open Sans"/>
                          <a:ea typeface="Open Sans"/>
                          <a:cs typeface="Open Sans"/>
                          <a:sym typeface="Open Sans"/>
                        </a:rPr>
                        <a:t>impacts</a:t>
                      </a:r>
                      <a:endParaRPr sz="1300">
                        <a:solidFill>
                          <a:srgbClr val="000A3A"/>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Objectives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759375">
                <a:tc vMerge="1"/>
                <a:tc>
                  <a:txBody>
                    <a:bodyPr/>
                    <a:lstStyle/>
                    <a:p>
                      <a:pPr indent="0" lvl="0" marL="0" marR="0" rtl="0" algn="l">
                        <a:spcBef>
                          <a:spcPts val="0"/>
                        </a:spcBef>
                        <a:spcAft>
                          <a:spcPts val="0"/>
                        </a:spcAft>
                        <a:buNone/>
                      </a:pPr>
                      <a:r>
                        <a:rPr lang="en-ZA" sz="900">
                          <a:latin typeface="Open Sans"/>
                          <a:ea typeface="Open Sans"/>
                          <a:cs typeface="Open Sans"/>
                          <a:sym typeface="Open Sans"/>
                        </a:rPr>
                        <a:t>Intended audience</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
        <p:nvSpPr>
          <p:cNvPr id="380" name="Google Shape;380;p33"/>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381" name="Google Shape;381;p33">
            <a:hlinkClick action="ppaction://hlinksldjump" r:id="rId3"/>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382" name="Google Shape;382;p33"/>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383" name="Google Shape;383;p33">
            <a:hlinkClick action="ppaction://hlinksldjump" r:id="rId4"/>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4"/>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(3/8)</a:t>
            </a:r>
            <a:endParaRPr sz="3000"/>
          </a:p>
          <a:p>
            <a:pPr indent="0" lvl="0" marL="0" rtl="0" algn="l">
              <a:lnSpc>
                <a:spcPct val="90000"/>
              </a:lnSpc>
              <a:spcBef>
                <a:spcPts val="0"/>
              </a:spcBef>
              <a:spcAft>
                <a:spcPts val="0"/>
              </a:spcAft>
              <a:buClr>
                <a:srgbClr val="625852"/>
              </a:buClr>
              <a:buSzPct val="114285"/>
              <a:buFont typeface="Arial"/>
              <a:buNone/>
            </a:pPr>
            <a:r>
              <a:t/>
            </a:r>
            <a:endParaRPr/>
          </a:p>
        </p:txBody>
      </p:sp>
      <p:graphicFrame>
        <p:nvGraphicFramePr>
          <p:cNvPr id="390" name="Google Shape;390;p34"/>
          <p:cNvGraphicFramePr/>
          <p:nvPr/>
        </p:nvGraphicFramePr>
        <p:xfrm>
          <a:off x="411126" y="975330"/>
          <a:ext cx="3000000" cy="3000000"/>
        </p:xfrm>
        <a:graphic>
          <a:graphicData uri="http://schemas.openxmlformats.org/drawingml/2006/table">
            <a:tbl>
              <a:tblPr bandRow="1" firstRow="1">
                <a:noFill/>
                <a:tableStyleId>{7DE637F5-F530-4F71-A91B-19273FE8E944}</a:tableStyleId>
              </a:tblPr>
              <a:tblGrid>
                <a:gridCol w="1772225"/>
                <a:gridCol w="6408325"/>
              </a:tblGrid>
              <a:tr h="391075">
                <a:tc rowSpan="4">
                  <a:txBody>
                    <a:bodyPr/>
                    <a:lstStyle/>
                    <a:p>
                      <a:pPr indent="0" lvl="0" marL="0" rtl="0" algn="l">
                        <a:lnSpc>
                          <a:spcPct val="115000"/>
                        </a:lnSpc>
                        <a:spcBef>
                          <a:spcPts val="0"/>
                        </a:spcBef>
                        <a:spcAft>
                          <a:spcPts val="0"/>
                        </a:spcAft>
                        <a:buNone/>
                      </a:pPr>
                      <a:r>
                        <a:rPr lang="en-ZA" sz="1300">
                          <a:solidFill>
                            <a:srgbClr val="000A3A"/>
                          </a:solidFill>
                          <a:latin typeface="Open Sans"/>
                          <a:ea typeface="Open Sans"/>
                          <a:cs typeface="Open Sans"/>
                          <a:sym typeface="Open Sans"/>
                        </a:rPr>
                        <a:t>Chapter 3: </a:t>
                      </a:r>
                      <a:br>
                        <a:rPr b="0" lang="en-ZA" sz="1300">
                          <a:solidFill>
                            <a:srgbClr val="000A3A"/>
                          </a:solidFill>
                          <a:latin typeface="Open Sans"/>
                          <a:ea typeface="Open Sans"/>
                          <a:cs typeface="Open Sans"/>
                          <a:sym typeface="Open Sans"/>
                        </a:rPr>
                      </a:br>
                      <a:r>
                        <a:rPr b="0" lang="en-ZA" sz="1300">
                          <a:solidFill>
                            <a:srgbClr val="000A3A"/>
                          </a:solidFill>
                          <a:latin typeface="Open Sans"/>
                          <a:ea typeface="Open Sans"/>
                          <a:cs typeface="Open Sans"/>
                          <a:sym typeface="Open Sans"/>
                        </a:rPr>
                        <a:t>Steps and </a:t>
                      </a:r>
                      <a:br>
                        <a:rPr b="0" lang="en-ZA" sz="1300">
                          <a:solidFill>
                            <a:srgbClr val="000A3A"/>
                          </a:solidFill>
                          <a:latin typeface="Open Sans"/>
                          <a:ea typeface="Open Sans"/>
                          <a:cs typeface="Open Sans"/>
                          <a:sym typeface="Open Sans"/>
                        </a:rPr>
                      </a:br>
                      <a:r>
                        <a:rPr b="0" lang="en-ZA" sz="1300">
                          <a:solidFill>
                            <a:srgbClr val="000A3A"/>
                          </a:solidFill>
                          <a:latin typeface="Open Sans"/>
                          <a:ea typeface="Open Sans"/>
                          <a:cs typeface="Open Sans"/>
                          <a:sym typeface="Open Sans"/>
                        </a:rPr>
                        <a:t>assessment principles</a:t>
                      </a:r>
                      <a:endParaRPr b="0" sz="1300">
                        <a:solidFill>
                          <a:srgbClr val="000A3A"/>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rowSpan="4">
                  <a:txBody>
                    <a:bodyPr/>
                    <a:lstStyle/>
                    <a:p>
                      <a:pPr indent="0" lvl="0" marL="0" rtl="0" algn="l">
                        <a:spcBef>
                          <a:spcPts val="0"/>
                        </a:spcBef>
                        <a:spcAft>
                          <a:spcPts val="0"/>
                        </a:spcAft>
                        <a:buNone/>
                      </a:pPr>
                      <a:r>
                        <a:rPr b="0" lang="en-ZA" sz="900">
                          <a:solidFill>
                            <a:srgbClr val="000000"/>
                          </a:solidFill>
                          <a:latin typeface="Open Sans"/>
                          <a:ea typeface="Open Sans"/>
                          <a:cs typeface="Open Sans"/>
                          <a:sym typeface="Open Sans"/>
                        </a:rPr>
                        <a:t>Opportunities for stakeholders to participate in the assessment</a:t>
                      </a:r>
                      <a:endParaRPr sz="900">
                        <a:solidFill>
                          <a:srgbClr val="000A3A"/>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66725">
                <a:tc vMerge="1"/>
                <a:tc vMerge="1"/>
              </a:tr>
              <a:tr h="321975">
                <a:tc vMerge="1"/>
                <a:tc vMerge="1"/>
              </a:tr>
              <a:tr h="427725">
                <a:tc vMerge="1"/>
                <a:tc vMerge="1"/>
              </a:tr>
              <a:tr h="648800">
                <a:tc rowSpan="2">
                  <a:txBody>
                    <a:bodyPr/>
                    <a:lstStyle/>
                    <a:p>
                      <a:pPr indent="0" lvl="0" marL="0" rtl="0" algn="l">
                        <a:lnSpc>
                          <a:spcPct val="115000"/>
                        </a:lnSpc>
                        <a:spcBef>
                          <a:spcPts val="0"/>
                        </a:spcBef>
                        <a:spcAft>
                          <a:spcPts val="0"/>
                        </a:spcAft>
                        <a:buNone/>
                      </a:pPr>
                      <a:r>
                        <a:rPr b="1" lang="en-ZA" sz="1300">
                          <a:solidFill>
                            <a:srgbClr val="000A3A"/>
                          </a:solidFill>
                          <a:latin typeface="Open Sans"/>
                          <a:ea typeface="Open Sans"/>
                          <a:cs typeface="Open Sans"/>
                          <a:sym typeface="Open Sans"/>
                        </a:rPr>
                        <a:t>Chapter 4: </a:t>
                      </a:r>
                      <a:br>
                        <a:rPr lang="en-ZA" sz="1300">
                          <a:solidFill>
                            <a:srgbClr val="000A3A"/>
                          </a:solidFill>
                          <a:latin typeface="Open Sans"/>
                          <a:ea typeface="Open Sans"/>
                          <a:cs typeface="Open Sans"/>
                          <a:sym typeface="Open Sans"/>
                        </a:rPr>
                      </a:br>
                      <a:r>
                        <a:rPr lang="en-ZA" sz="1300">
                          <a:solidFill>
                            <a:srgbClr val="000A3A"/>
                          </a:solidFill>
                          <a:latin typeface="Open Sans"/>
                          <a:ea typeface="Open Sans"/>
                          <a:cs typeface="Open Sans"/>
                          <a:sym typeface="Open Sans"/>
                        </a:rPr>
                        <a:t>Describing</a:t>
                      </a:r>
                      <a:br>
                        <a:rPr lang="en-ZA" sz="1300">
                          <a:solidFill>
                            <a:srgbClr val="000A3A"/>
                          </a:solidFill>
                          <a:latin typeface="Open Sans"/>
                          <a:ea typeface="Open Sans"/>
                          <a:cs typeface="Open Sans"/>
                          <a:sym typeface="Open Sans"/>
                        </a:rPr>
                      </a:br>
                      <a:r>
                        <a:rPr lang="en-ZA" sz="1300">
                          <a:solidFill>
                            <a:srgbClr val="000A3A"/>
                          </a:solidFill>
                          <a:latin typeface="Open Sans"/>
                          <a:ea typeface="Open Sans"/>
                          <a:cs typeface="Open Sans"/>
                          <a:sym typeface="Open Sans"/>
                        </a:rPr>
                        <a:t>the policy</a:t>
                      </a:r>
                      <a:endParaRPr sz="1300">
                        <a:solidFill>
                          <a:srgbClr val="000A3A"/>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Whether the assessment applies to an individual policy or a package of policies</a:t>
                      </a:r>
                      <a:endParaRPr sz="900">
                        <a:latin typeface="Open Sans"/>
                        <a:ea typeface="Open Sans"/>
                        <a:cs typeface="Open Sans"/>
                        <a:sym typeface="Open Sans"/>
                      </a:endParaRPr>
                    </a:p>
                    <a:p>
                      <a:pPr indent="-260350" lvl="0" marL="406400" marR="0" rtl="0" algn="l">
                        <a:spcBef>
                          <a:spcPts val="0"/>
                        </a:spcBef>
                        <a:spcAft>
                          <a:spcPts val="0"/>
                        </a:spcAft>
                        <a:buSzPts val="900"/>
                        <a:buFont typeface="Open Sans"/>
                        <a:buChar char="●"/>
                      </a:pPr>
                      <a:r>
                        <a:rPr lang="en-ZA" sz="900">
                          <a:latin typeface="Open Sans"/>
                          <a:ea typeface="Open Sans"/>
                          <a:cs typeface="Open Sans"/>
                          <a:sym typeface="Open Sans"/>
                        </a:rPr>
                        <a:t>If a package, then what policies are included</a:t>
                      </a:r>
                      <a:endParaRPr sz="900">
                        <a:latin typeface="Open Sans"/>
                        <a:ea typeface="Open Sans"/>
                        <a:cs typeface="Open Sans"/>
                        <a:sym typeface="Open Sans"/>
                      </a:endParaRPr>
                    </a:p>
                    <a:p>
                      <a:pPr indent="0" lvl="0" marL="0" marR="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759375">
                <a:tc vMerge="1"/>
                <a:tc>
                  <a:txBody>
                    <a:bodyPr/>
                    <a:lstStyle/>
                    <a:p>
                      <a:pPr indent="0" lvl="0" marL="0" marR="0" rtl="0" algn="l">
                        <a:spcBef>
                          <a:spcPts val="0"/>
                        </a:spcBef>
                        <a:spcAft>
                          <a:spcPts val="0"/>
                        </a:spcAft>
                        <a:buNone/>
                      </a:pPr>
                      <a:r>
                        <a:rPr lang="en-ZA" sz="900">
                          <a:latin typeface="Open Sans"/>
                          <a:ea typeface="Open Sans"/>
                          <a:cs typeface="Open Sans"/>
                          <a:sym typeface="Open Sans"/>
                        </a:rPr>
                        <a:t>Whether the assessment is </a:t>
                      </a:r>
                      <a:r>
                        <a:rPr i="1" lang="en-ZA" sz="900">
                          <a:latin typeface="Open Sans"/>
                          <a:ea typeface="Open Sans"/>
                          <a:cs typeface="Open Sans"/>
                          <a:sym typeface="Open Sans"/>
                        </a:rPr>
                        <a:t>ex-ante, ex-post </a:t>
                      </a:r>
                      <a:r>
                        <a:rPr lang="en-ZA" sz="900">
                          <a:latin typeface="Open Sans"/>
                          <a:ea typeface="Open Sans"/>
                          <a:cs typeface="Open Sans"/>
                          <a:sym typeface="Open Sans"/>
                        </a:rPr>
                        <a:t>or a combination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bl>
          </a:graphicData>
        </a:graphic>
      </p:graphicFrame>
      <p:sp>
        <p:nvSpPr>
          <p:cNvPr id="391" name="Google Shape;391;p34"/>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392" name="Google Shape;392;p34">
            <a:hlinkClick action="ppaction://hlinksldjump" r:id="rId3"/>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393" name="Google Shape;393;p34"/>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394" name="Google Shape;394;p34">
            <a:hlinkClick action="ppaction://hlinksldjump" r:id="rId4"/>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(4/8)</a:t>
            </a:r>
            <a:endParaRPr sz="3000"/>
          </a:p>
          <a:p>
            <a:pPr indent="0" lvl="0" marL="0" rtl="0" algn="l">
              <a:lnSpc>
                <a:spcPct val="90000"/>
              </a:lnSpc>
              <a:spcBef>
                <a:spcPts val="0"/>
              </a:spcBef>
              <a:spcAft>
                <a:spcPts val="0"/>
              </a:spcAft>
              <a:buClr>
                <a:srgbClr val="625852"/>
              </a:buClr>
              <a:buSzPct val="114285"/>
              <a:buFont typeface="Arial"/>
              <a:buNone/>
            </a:pPr>
            <a:r>
              <a:t/>
            </a:r>
            <a:endParaRPr/>
          </a:p>
        </p:txBody>
      </p:sp>
      <p:graphicFrame>
        <p:nvGraphicFramePr>
          <p:cNvPr id="400" name="Google Shape;400;p35"/>
          <p:cNvGraphicFramePr/>
          <p:nvPr/>
        </p:nvGraphicFramePr>
        <p:xfrm>
          <a:off x="421689" y="1237308"/>
          <a:ext cx="3000000" cy="3000000"/>
        </p:xfrm>
        <a:graphic>
          <a:graphicData uri="http://schemas.openxmlformats.org/drawingml/2006/table">
            <a:tbl>
              <a:tblPr bandRow="1" firstRow="1">
                <a:noFill/>
                <a:tableStyleId>{7DE637F5-F530-4F71-A91B-19273FE8E944}</a:tableStyleId>
              </a:tblPr>
              <a:tblGrid>
                <a:gridCol w="2045650"/>
                <a:gridCol w="6178000"/>
              </a:tblGrid>
              <a:tr h="391075">
                <a:tc rowSpan="4">
                  <a:txBody>
                    <a:bodyPr/>
                    <a:lstStyle/>
                    <a:p>
                      <a:pPr indent="0" lvl="0" marL="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0"/>
                        </a:spcBef>
                        <a:spcAft>
                          <a:spcPts val="0"/>
                        </a:spcAft>
                        <a:buNone/>
                      </a:pPr>
                      <a:r>
                        <a:rPr lang="en-ZA" sz="1300">
                          <a:solidFill>
                            <a:srgbClr val="000A3A"/>
                          </a:solidFill>
                          <a:latin typeface="Open Sans"/>
                          <a:ea typeface="Open Sans"/>
                          <a:cs typeface="Open Sans"/>
                          <a:sym typeface="Open Sans"/>
                        </a:rPr>
                        <a:t>Chapter 5: </a:t>
                      </a:r>
                      <a:br>
                        <a:rPr b="0" lang="en-ZA" sz="1300">
                          <a:solidFill>
                            <a:srgbClr val="000A3A"/>
                          </a:solidFill>
                          <a:latin typeface="Open Sans"/>
                          <a:ea typeface="Open Sans"/>
                          <a:cs typeface="Open Sans"/>
                          <a:sym typeface="Open Sans"/>
                        </a:rPr>
                      </a:br>
                      <a:r>
                        <a:rPr b="0" lang="en-ZA" sz="1300">
                          <a:solidFill>
                            <a:srgbClr val="000A3A"/>
                          </a:solidFill>
                          <a:latin typeface="Open Sans"/>
                          <a:ea typeface="Open Sans"/>
                          <a:cs typeface="Open Sans"/>
                          <a:sym typeface="Open Sans"/>
                        </a:rPr>
                        <a:t>Identifying impacts: How agriculture policies reduce emissions or enhance removals</a:t>
                      </a:r>
                      <a:endParaRPr b="0" sz="1300">
                        <a:solidFill>
                          <a:srgbClr val="000A3A"/>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0" sz="13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b="0" lang="en-ZA" sz="900">
                          <a:solidFill>
                            <a:srgbClr val="000000"/>
                          </a:solidFill>
                          <a:latin typeface="Open Sans"/>
                          <a:ea typeface="Open Sans"/>
                          <a:cs typeface="Open Sans"/>
                          <a:sym typeface="Open Sans"/>
                        </a:rPr>
                        <a:t>A causal chain, including a table describing all intermediate effects </a:t>
                      </a:r>
                      <a:endParaRPr b="0"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66725">
                <a:tc vMerge="1"/>
                <a:tc>
                  <a:txBody>
                    <a:bodyPr/>
                    <a:lstStyle/>
                    <a:p>
                      <a:pPr indent="0" lvl="0" marL="0" marR="0" rtl="0" algn="l">
                        <a:spcBef>
                          <a:spcPts val="0"/>
                        </a:spcBef>
                        <a:spcAft>
                          <a:spcPts val="0"/>
                        </a:spcAft>
                        <a:buNone/>
                      </a:pPr>
                      <a:r>
                        <a:t/>
                      </a:r>
                      <a:endParaRPr sz="900">
                        <a:latin typeface="Open Sans"/>
                        <a:ea typeface="Open Sans"/>
                        <a:cs typeface="Open Sans"/>
                        <a:sym typeface="Open Sans"/>
                      </a:endParaRPr>
                    </a:p>
                    <a:p>
                      <a:pPr indent="0" lvl="0" marL="0" marR="0" rtl="0" algn="l">
                        <a:spcBef>
                          <a:spcPts val="0"/>
                        </a:spcBef>
                        <a:spcAft>
                          <a:spcPts val="0"/>
                        </a:spcAft>
                        <a:buNone/>
                      </a:pPr>
                      <a:r>
                        <a:rPr lang="en-ZA" sz="900">
                          <a:latin typeface="Open Sans"/>
                          <a:ea typeface="Open Sans"/>
                          <a:cs typeface="Open Sans"/>
                          <a:sym typeface="Open Sans"/>
                        </a:rPr>
                        <a:t>A list of all GHG sources and carbon pools that are included in the GHG assessment boundary</a:t>
                      </a:r>
                      <a:endParaRPr sz="900">
                        <a:latin typeface="Open Sans"/>
                        <a:ea typeface="Open Sans"/>
                        <a:cs typeface="Open Sans"/>
                        <a:sym typeface="Open Sans"/>
                      </a:endParaRPr>
                    </a:p>
                    <a:p>
                      <a:pPr indent="0" lvl="0" marL="0" marR="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21975">
                <a:tc vMerge="1"/>
                <a:tc>
                  <a:txBody>
                    <a:bodyPr/>
                    <a:lstStyle/>
                    <a:p>
                      <a:pPr indent="0" lvl="0" marL="0" marR="0" rtl="0" algn="l">
                        <a:spcBef>
                          <a:spcPts val="0"/>
                        </a:spcBef>
                        <a:spcAft>
                          <a:spcPts val="0"/>
                        </a:spcAft>
                        <a:buNone/>
                      </a:pPr>
                      <a:r>
                        <a:t/>
                      </a:r>
                      <a:endParaRPr sz="900">
                        <a:latin typeface="Open Sans"/>
                        <a:ea typeface="Open Sans"/>
                        <a:cs typeface="Open Sans"/>
                        <a:sym typeface="Open Sans"/>
                      </a:endParaRPr>
                    </a:p>
                    <a:p>
                      <a:pPr indent="0" lvl="0" marL="0" marR="0" rtl="0" algn="l">
                        <a:spcBef>
                          <a:spcPts val="0"/>
                        </a:spcBef>
                        <a:spcAft>
                          <a:spcPts val="0"/>
                        </a:spcAft>
                        <a:buNone/>
                      </a:pPr>
                      <a:r>
                        <a:rPr lang="en-ZA" sz="900">
                          <a:latin typeface="Open Sans"/>
                          <a:ea typeface="Open Sans"/>
                          <a:cs typeface="Open Sans"/>
                          <a:sym typeface="Open Sans"/>
                        </a:rPr>
                        <a:t>A list of potential GHG sources and carbon pools that are excluded from the GHG assessment boundary, with justification for their exclusion</a:t>
                      </a:r>
                      <a:endParaRPr sz="900">
                        <a:latin typeface="Open Sans"/>
                        <a:ea typeface="Open Sans"/>
                        <a:cs typeface="Open Sans"/>
                        <a:sym typeface="Open Sans"/>
                      </a:endParaRPr>
                    </a:p>
                    <a:p>
                      <a:pPr indent="0" lvl="0" marL="0" marR="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427725">
                <a:tc vMerge="1"/>
                <a:tc>
                  <a:txBody>
                    <a:bodyPr/>
                    <a:lstStyle/>
                    <a:p>
                      <a:pPr indent="0" lvl="0" marL="0" marR="0" rtl="0" algn="l">
                        <a:spcBef>
                          <a:spcPts val="0"/>
                        </a:spcBef>
                        <a:spcAft>
                          <a:spcPts val="0"/>
                        </a:spcAft>
                        <a:buNone/>
                      </a:pPr>
                      <a:r>
                        <a:rPr lang="en-ZA" sz="900">
                          <a:latin typeface="Open Sans"/>
                          <a:ea typeface="Open Sans"/>
                          <a:cs typeface="Open Sans"/>
                          <a:sym typeface="Open Sans"/>
                        </a:rPr>
                        <a:t>The assessment period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
        <p:nvSpPr>
          <p:cNvPr id="401" name="Google Shape;401;p35"/>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402" name="Google Shape;402;p35">
            <a:hlinkClick action="ppaction://hlinksldjump" r:id="rId3"/>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403" name="Google Shape;403;p35"/>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404" name="Google Shape;404;p35">
            <a:hlinkClick action="ppaction://hlinksldjump" r:id="rId4"/>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6"/>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(5/8) </a:t>
            </a:r>
            <a:endParaRPr sz="3000"/>
          </a:p>
          <a:p>
            <a:pPr indent="0" lvl="0" marL="0" rtl="0" algn="l">
              <a:lnSpc>
                <a:spcPct val="90000"/>
              </a:lnSpc>
              <a:spcBef>
                <a:spcPts val="0"/>
              </a:spcBef>
              <a:spcAft>
                <a:spcPts val="0"/>
              </a:spcAft>
              <a:buClr>
                <a:srgbClr val="625852"/>
              </a:buClr>
              <a:buSzPct val="114285"/>
              <a:buFont typeface="Arial"/>
              <a:buNone/>
            </a:pPr>
            <a:r>
              <a:t/>
            </a:r>
            <a:endParaRPr/>
          </a:p>
        </p:txBody>
      </p:sp>
      <p:graphicFrame>
        <p:nvGraphicFramePr>
          <p:cNvPr id="410" name="Google Shape;410;p36"/>
          <p:cNvGraphicFramePr/>
          <p:nvPr/>
        </p:nvGraphicFramePr>
        <p:xfrm>
          <a:off x="444826" y="668610"/>
          <a:ext cx="3000000" cy="3000000"/>
        </p:xfrm>
        <a:graphic>
          <a:graphicData uri="http://schemas.openxmlformats.org/drawingml/2006/table">
            <a:tbl>
              <a:tblPr bandRow="1" firstRow="1">
                <a:noFill/>
                <a:tableStyleId>{7DE637F5-F530-4F71-A91B-19273FE8E944}</a:tableStyleId>
              </a:tblPr>
              <a:tblGrid>
                <a:gridCol w="1375575"/>
                <a:gridCol w="6878775"/>
              </a:tblGrid>
              <a:tr h="274325">
                <a:tc rowSpan="14">
                  <a:txBody>
                    <a:bodyPr/>
                    <a:lstStyle/>
                    <a:p>
                      <a:pPr indent="0" lvl="0" marL="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0"/>
                        </a:spcBef>
                        <a:spcAft>
                          <a:spcPts val="0"/>
                        </a:spcAft>
                        <a:buNone/>
                      </a:pPr>
                      <a:r>
                        <a:rPr lang="en-ZA" sz="1300">
                          <a:solidFill>
                            <a:srgbClr val="000A3A"/>
                          </a:solidFill>
                          <a:latin typeface="Open Sans"/>
                          <a:ea typeface="Open Sans"/>
                          <a:cs typeface="Open Sans"/>
                          <a:sym typeface="Open Sans"/>
                        </a:rPr>
                        <a:t>Chapter 6: </a:t>
                      </a:r>
                      <a:r>
                        <a:rPr b="0" lang="en-ZA" sz="1300">
                          <a:solidFill>
                            <a:srgbClr val="000A3A"/>
                          </a:solidFill>
                          <a:latin typeface="Open Sans"/>
                          <a:ea typeface="Open Sans"/>
                          <a:cs typeface="Open Sans"/>
                          <a:sym typeface="Open Sans"/>
                        </a:rPr>
                        <a:t>Estimating the baseline scenario and emissions</a:t>
                      </a:r>
                      <a:endParaRPr b="0" sz="1300">
                        <a:solidFill>
                          <a:srgbClr val="000A3A"/>
                        </a:solidFill>
                        <a:latin typeface="Open Sans"/>
                        <a:ea typeface="Open Sans"/>
                        <a:cs typeface="Open Sans"/>
                        <a:sym typeface="Open Sans"/>
                      </a:endParaRPr>
                    </a:p>
                    <a:p>
                      <a:pPr indent="0" lvl="0" marL="0" rtl="0" algn="l">
                        <a:spcBef>
                          <a:spcPts val="0"/>
                        </a:spcBef>
                        <a:spcAft>
                          <a:spcPts val="0"/>
                        </a:spcAft>
                        <a:buNone/>
                      </a:pPr>
                      <a:r>
                        <a:t/>
                      </a:r>
                      <a:endParaRPr b="0" sz="1300">
                        <a:latin typeface="Open Sans"/>
                        <a:ea typeface="Open Sans"/>
                        <a:cs typeface="Open Sans"/>
                        <a:sym typeface="Open Sans"/>
                      </a:endParaRPr>
                    </a:p>
                    <a:p>
                      <a:pPr indent="0" lvl="0" marL="0" rtl="0" algn="l">
                        <a:spcBef>
                          <a:spcPts val="0"/>
                        </a:spcBef>
                        <a:spcAft>
                          <a:spcPts val="0"/>
                        </a:spcAft>
                        <a:buNone/>
                      </a:pPr>
                      <a:r>
                        <a:t/>
                      </a:r>
                      <a:endParaRPr b="0" sz="13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900">
                          <a:solidFill>
                            <a:srgbClr val="000000"/>
                          </a:solidFill>
                          <a:latin typeface="Open Sans"/>
                          <a:ea typeface="Open Sans"/>
                          <a:cs typeface="Open Sans"/>
                          <a:sym typeface="Open Sans"/>
                        </a:rPr>
                        <a:t>Method chosen</a:t>
                      </a:r>
                      <a:r>
                        <a:rPr b="0" lang="en-ZA" sz="900">
                          <a:solidFill>
                            <a:srgbClr val="000000"/>
                          </a:solidFill>
                          <a:latin typeface="Open Sans"/>
                          <a:ea typeface="Open Sans"/>
                          <a:cs typeface="Open Sans"/>
                          <a:sym typeface="Open Sans"/>
                        </a:rPr>
                        <a:t>, estimates approach or activity data approach</a:t>
                      </a:r>
                      <a:endParaRPr b="0"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b="1" lang="en-ZA" sz="900">
                          <a:latin typeface="Open Sans"/>
                          <a:ea typeface="Open Sans"/>
                          <a:cs typeface="Open Sans"/>
                          <a:sym typeface="Open Sans"/>
                        </a:rPr>
                        <a:t>Description of the baseline scenario</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Total annual and cumulative </a:t>
                      </a:r>
                      <a:r>
                        <a:rPr b="1" lang="en-ZA" sz="900">
                          <a:latin typeface="Open Sans"/>
                          <a:ea typeface="Open Sans"/>
                          <a:cs typeface="Open Sans"/>
                          <a:sym typeface="Open Sans"/>
                        </a:rPr>
                        <a:t>baseline emissions and removals</a:t>
                      </a:r>
                      <a:r>
                        <a:rPr lang="en-ZA" sz="900">
                          <a:latin typeface="Open Sans"/>
                          <a:ea typeface="Open Sans"/>
                          <a:cs typeface="Open Sans"/>
                          <a:sym typeface="Open Sans"/>
                        </a:rPr>
                        <a:t> over the assessment period</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b="1" lang="en-ZA" sz="900">
                          <a:latin typeface="Open Sans"/>
                          <a:ea typeface="Open Sans"/>
                          <a:cs typeface="Open Sans"/>
                          <a:sym typeface="Open Sans"/>
                        </a:rPr>
                        <a:t>Methodology and assumptions</a:t>
                      </a:r>
                      <a:r>
                        <a:rPr lang="en-ZA" sz="900">
                          <a:latin typeface="Open Sans"/>
                          <a:ea typeface="Open Sans"/>
                          <a:cs typeface="Open Sans"/>
                          <a:sym typeface="Open Sans"/>
                        </a:rPr>
                        <a:t> used to estimate baseline emissions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Justification for choosing </a:t>
                      </a:r>
                      <a:r>
                        <a:rPr b="1" lang="en-ZA" sz="900">
                          <a:latin typeface="Open Sans"/>
                          <a:ea typeface="Open Sans"/>
                          <a:cs typeface="Open Sans"/>
                          <a:sym typeface="Open Sans"/>
                        </a:rPr>
                        <a:t>new or existing published baseline assumptions</a:t>
                      </a:r>
                      <a:r>
                        <a:rPr lang="en-ZA" sz="900">
                          <a:latin typeface="Open Sans"/>
                          <a:ea typeface="Open Sans"/>
                          <a:cs typeface="Open Sans"/>
                          <a:sym typeface="Open Sans"/>
                        </a:rPr>
                        <a:t> and data</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List of p</a:t>
                      </a:r>
                      <a:r>
                        <a:rPr b="1" lang="en-ZA" sz="900">
                          <a:latin typeface="Open Sans"/>
                          <a:ea typeface="Open Sans"/>
                          <a:cs typeface="Open Sans"/>
                          <a:sym typeface="Open Sans"/>
                        </a:rPr>
                        <a:t>olicies, actions and projects included in the baseline scenario</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List of </a:t>
                      </a:r>
                      <a:r>
                        <a:rPr b="1" lang="en-ZA" sz="900">
                          <a:latin typeface="Open Sans"/>
                          <a:ea typeface="Open Sans"/>
                          <a:cs typeface="Open Sans"/>
                          <a:sym typeface="Open Sans"/>
                        </a:rPr>
                        <a:t>implemented or adopted policies, actions, or projects</a:t>
                      </a:r>
                      <a:r>
                        <a:rPr lang="en-ZA" sz="900">
                          <a:latin typeface="Open Sans"/>
                          <a:ea typeface="Open Sans"/>
                          <a:cs typeface="Open Sans"/>
                          <a:sym typeface="Open Sans"/>
                        </a:rPr>
                        <a:t> that are expected to affect the GHG sources or carbon pools included in the GHG assessment boundary but are excluded from the baseline scenario</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List of </a:t>
                      </a:r>
                      <a:r>
                        <a:rPr b="1" lang="en-ZA" sz="900">
                          <a:latin typeface="Open Sans"/>
                          <a:ea typeface="Open Sans"/>
                          <a:cs typeface="Open Sans"/>
                          <a:sym typeface="Open Sans"/>
                        </a:rPr>
                        <a:t>non-policy drivers </a:t>
                      </a:r>
                      <a:r>
                        <a:rPr lang="en-ZA" sz="900">
                          <a:latin typeface="Open Sans"/>
                          <a:ea typeface="Open Sans"/>
                          <a:cs typeface="Open Sans"/>
                          <a:sym typeface="Open Sans"/>
                        </a:rPr>
                        <a:t>included in the baseline scenario</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List of non-policy drivers that are considered for inclusion but are excluded from the baseline scenario</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b="1" lang="en-ZA" sz="900">
                          <a:latin typeface="Open Sans"/>
                          <a:ea typeface="Open Sans"/>
                          <a:cs typeface="Open Sans"/>
                          <a:sym typeface="Open Sans"/>
                        </a:rPr>
                        <a:t>Baseline values</a:t>
                      </a:r>
                      <a:r>
                        <a:rPr lang="en-ZA" sz="900">
                          <a:latin typeface="Open Sans"/>
                          <a:ea typeface="Open Sans"/>
                          <a:cs typeface="Open Sans"/>
                          <a:sym typeface="Open Sans"/>
                        </a:rPr>
                        <a:t> for key parameters in the baseline emissions estimation method(s)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Methodology and assumptions used to estimate baseline values for key parameter</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b="1" lang="en-ZA" sz="900">
                          <a:latin typeface="Open Sans"/>
                          <a:ea typeface="Open Sans"/>
                          <a:cs typeface="Open Sans"/>
                          <a:sym typeface="Open Sans"/>
                        </a:rPr>
                        <a:t>Sources of data</a:t>
                      </a:r>
                      <a:r>
                        <a:rPr lang="en-ZA" sz="900">
                          <a:latin typeface="Open Sans"/>
                          <a:ea typeface="Open Sans"/>
                          <a:cs typeface="Open Sans"/>
                          <a:sym typeface="Open Sans"/>
                        </a:rPr>
                        <a:t> used to estimate key parameters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Method or </a:t>
                      </a:r>
                      <a:r>
                        <a:rPr b="1" lang="en-ZA" sz="900">
                          <a:latin typeface="Open Sans"/>
                          <a:ea typeface="Open Sans"/>
                          <a:cs typeface="Open Sans"/>
                          <a:sym typeface="Open Sans"/>
                        </a:rPr>
                        <a:t>approach used to assess uncertainty</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An estimate or </a:t>
                      </a:r>
                      <a:r>
                        <a:rPr b="1" lang="en-ZA" sz="900">
                          <a:latin typeface="Open Sans"/>
                          <a:ea typeface="Open Sans"/>
                          <a:cs typeface="Open Sans"/>
                          <a:sym typeface="Open Sans"/>
                        </a:rPr>
                        <a:t>description of the uncertainty</a:t>
                      </a:r>
                      <a:r>
                        <a:rPr lang="en-ZA" sz="900">
                          <a:latin typeface="Open Sans"/>
                          <a:ea typeface="Open Sans"/>
                          <a:cs typeface="Open Sans"/>
                          <a:sym typeface="Open Sans"/>
                        </a:rPr>
                        <a:t> and/or sensitivity of the results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
        <p:nvSpPr>
          <p:cNvPr id="411" name="Google Shape;411;p36"/>
          <p:cNvSpPr txBox="1"/>
          <p:nvPr/>
        </p:nvSpPr>
        <p:spPr>
          <a:xfrm>
            <a:off x="5283096" y="467125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412" name="Google Shape;412;p36">
            <a:hlinkClick action="ppaction://hlinksldjump" r:id="rId3"/>
          </p:cNvPr>
          <p:cNvSpPr txBox="1"/>
          <p:nvPr/>
        </p:nvSpPr>
        <p:spPr>
          <a:xfrm>
            <a:off x="5283096" y="467682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413" name="Google Shape;413;p36"/>
          <p:cNvSpPr txBox="1"/>
          <p:nvPr/>
        </p:nvSpPr>
        <p:spPr>
          <a:xfrm>
            <a:off x="6105874" y="467125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414" name="Google Shape;414;p36">
            <a:hlinkClick action="ppaction://hlinksldjump" r:id="rId4"/>
          </p:cNvPr>
          <p:cNvSpPr txBox="1"/>
          <p:nvPr/>
        </p:nvSpPr>
        <p:spPr>
          <a:xfrm>
            <a:off x="6105874" y="467447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7"/>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(6/8) </a:t>
            </a:r>
            <a:endParaRPr sz="3000"/>
          </a:p>
          <a:p>
            <a:pPr indent="0" lvl="0" marL="0" rtl="0" algn="l">
              <a:lnSpc>
                <a:spcPct val="90000"/>
              </a:lnSpc>
              <a:spcBef>
                <a:spcPts val="0"/>
              </a:spcBef>
              <a:spcAft>
                <a:spcPts val="0"/>
              </a:spcAft>
              <a:buClr>
                <a:srgbClr val="625852"/>
              </a:buClr>
              <a:buSzPct val="114285"/>
              <a:buFont typeface="Arial"/>
              <a:buNone/>
            </a:pPr>
            <a:r>
              <a:t/>
            </a:r>
            <a:endParaRPr/>
          </a:p>
        </p:txBody>
      </p:sp>
      <p:sp>
        <p:nvSpPr>
          <p:cNvPr id="420" name="Google Shape;420;p37"/>
          <p:cNvSpPr txBox="1"/>
          <p:nvPr/>
        </p:nvSpPr>
        <p:spPr>
          <a:xfrm>
            <a:off x="5283096" y="467125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421" name="Google Shape;421;p37">
            <a:hlinkClick action="ppaction://hlinksldjump" r:id="rId3"/>
          </p:cNvPr>
          <p:cNvSpPr txBox="1"/>
          <p:nvPr/>
        </p:nvSpPr>
        <p:spPr>
          <a:xfrm>
            <a:off x="5283096" y="467682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422" name="Google Shape;422;p37"/>
          <p:cNvSpPr txBox="1"/>
          <p:nvPr/>
        </p:nvSpPr>
        <p:spPr>
          <a:xfrm>
            <a:off x="6105874" y="467125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423" name="Google Shape;423;p37">
            <a:hlinkClick action="ppaction://hlinksldjump" r:id="rId4"/>
          </p:cNvPr>
          <p:cNvSpPr txBox="1"/>
          <p:nvPr/>
        </p:nvSpPr>
        <p:spPr>
          <a:xfrm>
            <a:off x="6105874" y="467447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graphicFrame>
        <p:nvGraphicFramePr>
          <p:cNvPr id="424" name="Google Shape;424;p37"/>
          <p:cNvGraphicFramePr/>
          <p:nvPr/>
        </p:nvGraphicFramePr>
        <p:xfrm>
          <a:off x="444826" y="752017"/>
          <a:ext cx="3000000" cy="3000000"/>
        </p:xfrm>
        <a:graphic>
          <a:graphicData uri="http://schemas.openxmlformats.org/drawingml/2006/table">
            <a:tbl>
              <a:tblPr bandRow="1" firstRow="1">
                <a:noFill/>
                <a:tableStyleId>{7DE637F5-F530-4F71-A91B-19273FE8E944}</a:tableStyleId>
              </a:tblPr>
              <a:tblGrid>
                <a:gridCol w="1375575"/>
                <a:gridCol w="6878775"/>
              </a:tblGrid>
              <a:tr h="274325">
                <a:tc rowSpan="12">
                  <a:txBody>
                    <a:bodyPr/>
                    <a:lstStyle/>
                    <a:p>
                      <a:pPr indent="0" lvl="0" marL="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0"/>
                        </a:spcBef>
                        <a:spcAft>
                          <a:spcPts val="0"/>
                        </a:spcAft>
                        <a:buNone/>
                      </a:pPr>
                      <a:r>
                        <a:rPr lang="en-ZA" sz="1300">
                          <a:solidFill>
                            <a:srgbClr val="000A3A"/>
                          </a:solidFill>
                          <a:latin typeface="Open Sans"/>
                          <a:ea typeface="Open Sans"/>
                          <a:cs typeface="Open Sans"/>
                          <a:sym typeface="Open Sans"/>
                        </a:rPr>
                        <a:t>Chapter 7: </a:t>
                      </a:r>
                      <a:r>
                        <a:rPr b="0" lang="en-ZA" sz="1300">
                          <a:solidFill>
                            <a:srgbClr val="000A3A"/>
                          </a:solidFill>
                          <a:latin typeface="Open Sans"/>
                          <a:ea typeface="Open Sans"/>
                          <a:cs typeface="Open Sans"/>
                          <a:sym typeface="Open Sans"/>
                        </a:rPr>
                        <a:t>Estimating GHG impacts ex-ante</a:t>
                      </a:r>
                      <a:endParaRPr b="0" sz="1300">
                        <a:solidFill>
                          <a:srgbClr val="000A3A"/>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0" sz="1300">
                        <a:latin typeface="Open Sans"/>
                        <a:ea typeface="Open Sans"/>
                        <a:cs typeface="Open Sans"/>
                        <a:sym typeface="Open Sans"/>
                      </a:endParaRPr>
                    </a:p>
                    <a:p>
                      <a:pPr indent="0" lvl="0" marL="0" rtl="0" algn="l">
                        <a:lnSpc>
                          <a:spcPct val="115000"/>
                        </a:lnSpc>
                        <a:spcBef>
                          <a:spcPts val="0"/>
                        </a:spcBef>
                        <a:spcAft>
                          <a:spcPts val="0"/>
                        </a:spcAft>
                        <a:buNone/>
                      </a:pPr>
                      <a:r>
                        <a:t/>
                      </a:r>
                      <a:endParaRPr b="0" sz="13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b="0" lang="en-ZA" sz="900">
                          <a:solidFill>
                            <a:srgbClr val="000000"/>
                          </a:solidFill>
                          <a:latin typeface="Open Sans"/>
                          <a:ea typeface="Open Sans"/>
                          <a:cs typeface="Open Sans"/>
                          <a:sym typeface="Open Sans"/>
                        </a:rPr>
                        <a:t>Estimate of the </a:t>
                      </a:r>
                      <a:r>
                        <a:rPr lang="en-ZA" sz="900">
                          <a:solidFill>
                            <a:srgbClr val="000000"/>
                          </a:solidFill>
                          <a:latin typeface="Open Sans"/>
                          <a:ea typeface="Open Sans"/>
                          <a:cs typeface="Open Sans"/>
                          <a:sym typeface="Open Sans"/>
                        </a:rPr>
                        <a:t>maximum implementation potential </a:t>
                      </a:r>
                      <a:r>
                        <a:rPr b="0" lang="en-ZA" sz="900">
                          <a:solidFill>
                            <a:srgbClr val="000000"/>
                          </a:solidFill>
                          <a:latin typeface="Open Sans"/>
                          <a:ea typeface="Open Sans"/>
                          <a:cs typeface="Open Sans"/>
                          <a:sym typeface="Open Sans"/>
                        </a:rPr>
                        <a:t>of the policy and description of how it was estimated</a:t>
                      </a:r>
                      <a:endParaRPr b="0"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Description and justification for </a:t>
                      </a:r>
                      <a:r>
                        <a:rPr b="1" lang="en-ZA" sz="900">
                          <a:latin typeface="Open Sans"/>
                          <a:ea typeface="Open Sans"/>
                          <a:cs typeface="Open Sans"/>
                          <a:sym typeface="Open Sans"/>
                        </a:rPr>
                        <a:t>how policy design and national circumstances affect the maximum implementation potential </a:t>
                      </a:r>
                      <a:r>
                        <a:rPr lang="en-ZA" sz="900">
                          <a:latin typeface="Open Sans"/>
                          <a:ea typeface="Open Sans"/>
                          <a:cs typeface="Open Sans"/>
                          <a:sym typeface="Open Sans"/>
                        </a:rPr>
                        <a:t>of the policy and provide a refined implementation potential</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Description and justification for how </a:t>
                      </a:r>
                      <a:r>
                        <a:rPr b="1" lang="en-ZA" sz="900">
                          <a:latin typeface="Open Sans"/>
                          <a:ea typeface="Open Sans"/>
                          <a:cs typeface="Open Sans"/>
                          <a:sym typeface="Open Sans"/>
                        </a:rPr>
                        <a:t>financial feasibility affects the implementation potential of the policy </a:t>
                      </a:r>
                      <a:r>
                        <a:rPr lang="en-ZA" sz="900">
                          <a:latin typeface="Open Sans"/>
                          <a:ea typeface="Open Sans"/>
                          <a:cs typeface="Open Sans"/>
                          <a:sym typeface="Open Sans"/>
                        </a:rPr>
                        <a:t>and provide a refined implementation potential</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Description and justification for </a:t>
                      </a:r>
                      <a:r>
                        <a:rPr b="1" lang="en-ZA" sz="900">
                          <a:latin typeface="Open Sans"/>
                          <a:ea typeface="Open Sans"/>
                          <a:cs typeface="Open Sans"/>
                          <a:sym typeface="Open Sans"/>
                        </a:rPr>
                        <a:t>how other barriers affect the implementation potential </a:t>
                      </a:r>
                      <a:r>
                        <a:rPr lang="en-ZA" sz="900">
                          <a:latin typeface="Open Sans"/>
                          <a:ea typeface="Open Sans"/>
                          <a:cs typeface="Open Sans"/>
                          <a:sym typeface="Open Sans"/>
                        </a:rPr>
                        <a:t>of the policy and provide a refined implementation potential</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Total annual and cumulative </a:t>
                      </a:r>
                      <a:r>
                        <a:rPr b="1" lang="en-ZA" sz="900">
                          <a:latin typeface="Open Sans"/>
                          <a:ea typeface="Open Sans"/>
                          <a:cs typeface="Open Sans"/>
                          <a:sym typeface="Open Sans"/>
                        </a:rPr>
                        <a:t>policy scenario emissions and removals </a:t>
                      </a:r>
                      <a:r>
                        <a:rPr lang="en-ZA" sz="900">
                          <a:latin typeface="Open Sans"/>
                          <a:ea typeface="Open Sans"/>
                          <a:cs typeface="Open Sans"/>
                          <a:sym typeface="Open Sans"/>
                        </a:rPr>
                        <a:t>over assessment period</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An </a:t>
                      </a:r>
                      <a:r>
                        <a:rPr b="1" lang="en-ZA" sz="900">
                          <a:latin typeface="Open Sans"/>
                          <a:ea typeface="Open Sans"/>
                          <a:cs typeface="Open Sans"/>
                          <a:sym typeface="Open Sans"/>
                        </a:rPr>
                        <a:t>ex-ante estimate of the total net GHG impacts </a:t>
                      </a:r>
                      <a:r>
                        <a:rPr lang="en-ZA" sz="900">
                          <a:latin typeface="Open Sans"/>
                          <a:ea typeface="Open Sans"/>
                          <a:cs typeface="Open Sans"/>
                          <a:sym typeface="Open Sans"/>
                        </a:rPr>
                        <a:t>of the policy over the assessment period, and an estimate disaggregated by each GHG source and carbon pool included in the GHG assessment boundary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b="1" lang="en-ZA" sz="900">
                          <a:latin typeface="Open Sans"/>
                          <a:ea typeface="Open Sans"/>
                          <a:cs typeface="Open Sans"/>
                          <a:sym typeface="Open Sans"/>
                        </a:rPr>
                        <a:t>Methodologies and assumptions</a:t>
                      </a:r>
                      <a:r>
                        <a:rPr lang="en-ZA" sz="900">
                          <a:latin typeface="Open Sans"/>
                          <a:ea typeface="Open Sans"/>
                          <a:cs typeface="Open Sans"/>
                          <a:sym typeface="Open Sans"/>
                        </a:rPr>
                        <a:t> used to estimate policy scenario emissions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Policy scenario </a:t>
                      </a:r>
                      <a:r>
                        <a:rPr b="1" lang="en-ZA" sz="900">
                          <a:latin typeface="Open Sans"/>
                          <a:ea typeface="Open Sans"/>
                          <a:cs typeface="Open Sans"/>
                          <a:sym typeface="Open Sans"/>
                        </a:rPr>
                        <a:t>values for key parameters </a:t>
                      </a:r>
                      <a:r>
                        <a:rPr lang="en-ZA" sz="900">
                          <a:latin typeface="Open Sans"/>
                          <a:ea typeface="Open Sans"/>
                          <a:cs typeface="Open Sans"/>
                          <a:sym typeface="Open Sans"/>
                        </a:rPr>
                        <a:t>in the emissions estimation method(s)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b="1" lang="en-ZA" sz="900">
                          <a:latin typeface="Open Sans"/>
                          <a:ea typeface="Open Sans"/>
                          <a:cs typeface="Open Sans"/>
                          <a:sym typeface="Open Sans"/>
                        </a:rPr>
                        <a:t>Methodology and assumptions</a:t>
                      </a:r>
                      <a:r>
                        <a:rPr lang="en-ZA" sz="900">
                          <a:latin typeface="Open Sans"/>
                          <a:ea typeface="Open Sans"/>
                          <a:cs typeface="Open Sans"/>
                          <a:sym typeface="Open Sans"/>
                        </a:rPr>
                        <a:t> used to estimate policy scenario values for key parameters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b="1" lang="en-ZA" sz="900">
                          <a:latin typeface="Open Sans"/>
                          <a:ea typeface="Open Sans"/>
                          <a:cs typeface="Open Sans"/>
                          <a:sym typeface="Open Sans"/>
                        </a:rPr>
                        <a:t>Sources of data</a:t>
                      </a:r>
                      <a:r>
                        <a:rPr lang="en-ZA" sz="900">
                          <a:latin typeface="Open Sans"/>
                          <a:ea typeface="Open Sans"/>
                          <a:cs typeface="Open Sans"/>
                          <a:sym typeface="Open Sans"/>
                        </a:rPr>
                        <a:t> used to estimate key parameters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Method or </a:t>
                      </a:r>
                      <a:r>
                        <a:rPr b="1" lang="en-ZA" sz="900">
                          <a:latin typeface="Open Sans"/>
                          <a:ea typeface="Open Sans"/>
                          <a:cs typeface="Open Sans"/>
                          <a:sym typeface="Open Sans"/>
                        </a:rPr>
                        <a:t>approach used to assess uncertainty</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An estimate or </a:t>
                      </a:r>
                      <a:r>
                        <a:rPr b="1" lang="en-ZA" sz="900">
                          <a:latin typeface="Open Sans"/>
                          <a:ea typeface="Open Sans"/>
                          <a:cs typeface="Open Sans"/>
                          <a:sym typeface="Open Sans"/>
                        </a:rPr>
                        <a:t>description of the uncertainty </a:t>
                      </a:r>
                      <a:r>
                        <a:rPr lang="en-ZA" sz="900">
                          <a:latin typeface="Open Sans"/>
                          <a:ea typeface="Open Sans"/>
                          <a:cs typeface="Open Sans"/>
                          <a:sym typeface="Open Sans"/>
                        </a:rPr>
                        <a:t>and/or sensitivity of the results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8"/>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(7/8) </a:t>
            </a:r>
            <a:endParaRPr sz="3000"/>
          </a:p>
          <a:p>
            <a:pPr indent="0" lvl="0" marL="0" rtl="0" algn="l">
              <a:lnSpc>
                <a:spcPct val="90000"/>
              </a:lnSpc>
              <a:spcBef>
                <a:spcPts val="0"/>
              </a:spcBef>
              <a:spcAft>
                <a:spcPts val="0"/>
              </a:spcAft>
              <a:buClr>
                <a:srgbClr val="625852"/>
              </a:buClr>
              <a:buSzPct val="114285"/>
              <a:buFont typeface="Arial"/>
              <a:buNone/>
            </a:pPr>
            <a:r>
              <a:t/>
            </a:r>
            <a:endParaRPr/>
          </a:p>
        </p:txBody>
      </p:sp>
      <p:graphicFrame>
        <p:nvGraphicFramePr>
          <p:cNvPr id="430" name="Google Shape;430;p38"/>
          <p:cNvGraphicFramePr/>
          <p:nvPr/>
        </p:nvGraphicFramePr>
        <p:xfrm>
          <a:off x="444826" y="1189845"/>
          <a:ext cx="3000000" cy="3000000"/>
        </p:xfrm>
        <a:graphic>
          <a:graphicData uri="http://schemas.openxmlformats.org/drawingml/2006/table">
            <a:tbl>
              <a:tblPr bandRow="1" firstRow="1">
                <a:noFill/>
                <a:tableStyleId>{7DE637F5-F530-4F71-A91B-19273FE8E944}</a:tableStyleId>
              </a:tblPr>
              <a:tblGrid>
                <a:gridCol w="1375575"/>
                <a:gridCol w="6878775"/>
              </a:tblGrid>
              <a:tr h="274325">
                <a:tc rowSpan="7">
                  <a:txBody>
                    <a:bodyPr/>
                    <a:lstStyle/>
                    <a:p>
                      <a:pPr indent="0" lvl="0" marL="0" rtl="0" algn="l">
                        <a:lnSpc>
                          <a:spcPct val="115000"/>
                        </a:lnSpc>
                        <a:spcBef>
                          <a:spcPts val="0"/>
                        </a:spcBef>
                        <a:spcAft>
                          <a:spcPts val="0"/>
                        </a:spcAft>
                        <a:buNone/>
                      </a:pPr>
                      <a:r>
                        <a:t/>
                      </a:r>
                      <a:endParaRPr sz="1300">
                        <a:solidFill>
                          <a:srgbClr val="000A3A"/>
                        </a:solidFill>
                        <a:latin typeface="Open Sans"/>
                        <a:ea typeface="Open Sans"/>
                        <a:cs typeface="Open Sans"/>
                        <a:sym typeface="Open Sans"/>
                      </a:endParaRPr>
                    </a:p>
                    <a:p>
                      <a:pPr indent="0" lvl="0" marL="0" rtl="0" algn="l">
                        <a:lnSpc>
                          <a:spcPct val="115000"/>
                        </a:lnSpc>
                        <a:spcBef>
                          <a:spcPts val="0"/>
                        </a:spcBef>
                        <a:spcAft>
                          <a:spcPts val="0"/>
                        </a:spcAft>
                        <a:buNone/>
                      </a:pPr>
                      <a:r>
                        <a:rPr lang="en-ZA" sz="1300">
                          <a:solidFill>
                            <a:srgbClr val="000A3A"/>
                          </a:solidFill>
                          <a:latin typeface="Open Sans"/>
                          <a:ea typeface="Open Sans"/>
                          <a:cs typeface="Open Sans"/>
                          <a:sym typeface="Open Sans"/>
                        </a:rPr>
                        <a:t>Chapter 8: </a:t>
                      </a:r>
                      <a:r>
                        <a:rPr b="0" lang="en-ZA" sz="1300">
                          <a:solidFill>
                            <a:srgbClr val="000A3A"/>
                          </a:solidFill>
                          <a:latin typeface="Open Sans"/>
                          <a:ea typeface="Open Sans"/>
                          <a:cs typeface="Open Sans"/>
                          <a:sym typeface="Open Sans"/>
                        </a:rPr>
                        <a:t>Estimating GHG impacts ex-post</a:t>
                      </a:r>
                      <a:endParaRPr b="0" sz="1300">
                        <a:solidFill>
                          <a:srgbClr val="000A3A"/>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0" sz="1300">
                        <a:latin typeface="Open Sans"/>
                        <a:ea typeface="Open Sans"/>
                        <a:cs typeface="Open Sans"/>
                        <a:sym typeface="Open Sans"/>
                      </a:endParaRPr>
                    </a:p>
                    <a:p>
                      <a:pPr indent="0" lvl="0" marL="0" rtl="0" algn="l">
                        <a:lnSpc>
                          <a:spcPct val="115000"/>
                        </a:lnSpc>
                        <a:spcBef>
                          <a:spcPts val="0"/>
                        </a:spcBef>
                        <a:spcAft>
                          <a:spcPts val="0"/>
                        </a:spcAft>
                        <a:buNone/>
                      </a:pPr>
                      <a:r>
                        <a:t/>
                      </a:r>
                      <a:endParaRPr b="0" sz="13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b="0" lang="en-ZA" sz="900">
                          <a:solidFill>
                            <a:srgbClr val="000000"/>
                          </a:solidFill>
                          <a:latin typeface="Open Sans"/>
                          <a:ea typeface="Open Sans"/>
                          <a:cs typeface="Open Sans"/>
                          <a:sym typeface="Open Sans"/>
                        </a:rPr>
                        <a:t>The performance of the policy</a:t>
                      </a:r>
                      <a:endParaRPr b="0" sz="900">
                        <a:solidFill>
                          <a:srgbClr val="000000"/>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Total annual and cumulative policy scenario emissions and removals over the GHG assessment period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Methodology and assumptions used to estimate policy scenario emissions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Sources of data to estimate key parameters and assumptions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An estimate of the total net GHG impacts of the policy over the assessment period, and disaggregated by each GHG source and carbon pool included in the GHG assessment boundary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Method or approach used to assess uncertainty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4325">
                <a:tc vMerge="1"/>
                <a:tc>
                  <a:txBody>
                    <a:bodyPr/>
                    <a:lstStyle/>
                    <a:p>
                      <a:pPr indent="0" lvl="0" marL="0" rtl="0" algn="l">
                        <a:spcBef>
                          <a:spcPts val="0"/>
                        </a:spcBef>
                        <a:spcAft>
                          <a:spcPts val="0"/>
                        </a:spcAft>
                        <a:buNone/>
                      </a:pPr>
                      <a:r>
                        <a:rPr lang="en-ZA" sz="900">
                          <a:latin typeface="Open Sans"/>
                          <a:ea typeface="Open Sans"/>
                          <a:cs typeface="Open Sans"/>
                          <a:sym typeface="Open Sans"/>
                        </a:rPr>
                        <a:t>An estimate or description of the uncertainty and/or sensitivity of the results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bl>
          </a:graphicData>
        </a:graphic>
      </p:graphicFrame>
      <p:sp>
        <p:nvSpPr>
          <p:cNvPr id="431" name="Google Shape;431;p38"/>
          <p:cNvSpPr txBox="1"/>
          <p:nvPr/>
        </p:nvSpPr>
        <p:spPr>
          <a:xfrm>
            <a:off x="5283096" y="467125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432" name="Google Shape;432;p38">
            <a:hlinkClick action="ppaction://hlinksldjump" r:id="rId3"/>
          </p:cNvPr>
          <p:cNvSpPr txBox="1"/>
          <p:nvPr/>
        </p:nvSpPr>
        <p:spPr>
          <a:xfrm>
            <a:off x="5283096" y="467682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433" name="Google Shape;433;p38"/>
          <p:cNvSpPr txBox="1"/>
          <p:nvPr/>
        </p:nvSpPr>
        <p:spPr>
          <a:xfrm>
            <a:off x="6105874" y="467125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434" name="Google Shape;434;p38">
            <a:hlinkClick action="ppaction://hlinksldjump" r:id="rId4"/>
          </p:cNvPr>
          <p:cNvSpPr txBox="1"/>
          <p:nvPr/>
        </p:nvSpPr>
        <p:spPr>
          <a:xfrm>
            <a:off x="6105874" y="467447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nvSpPr>
        <p:spPr>
          <a:xfrm>
            <a:off x="492025" y="194782"/>
            <a:ext cx="8340300" cy="5154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ZA" sz="2200">
                <a:solidFill>
                  <a:srgbClr val="000A3A"/>
                </a:solidFill>
                <a:latin typeface="Open Sans"/>
                <a:ea typeface="Open Sans"/>
                <a:cs typeface="Open Sans"/>
                <a:sym typeface="Open Sans"/>
              </a:rPr>
              <a:t>Series of ICAT Assessment Guides</a:t>
            </a:r>
            <a:endParaRPr b="1" sz="2200">
              <a:solidFill>
                <a:srgbClr val="000A3A"/>
              </a:solidFill>
              <a:latin typeface="Open Sans"/>
              <a:ea typeface="Open Sans"/>
              <a:cs typeface="Open Sans"/>
              <a:sym typeface="Open Sans"/>
            </a:endParaRPr>
          </a:p>
        </p:txBody>
      </p:sp>
      <p:sp>
        <p:nvSpPr>
          <p:cNvPr id="123" name="Google Shape;123;p21"/>
          <p:cNvSpPr/>
          <p:nvPr/>
        </p:nvSpPr>
        <p:spPr>
          <a:xfrm>
            <a:off x="492025" y="1182263"/>
            <a:ext cx="5576700" cy="3313800"/>
          </a:xfrm>
          <a:prstGeom prst="rect">
            <a:avLst/>
          </a:prstGeom>
          <a:solidFill>
            <a:srgbClr val="F8DAB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pic>
        <p:nvPicPr>
          <p:cNvPr id="124" name="Google Shape;124;p21"/>
          <p:cNvPicPr preferRelativeResize="0"/>
          <p:nvPr/>
        </p:nvPicPr>
        <p:blipFill rotWithShape="1">
          <a:blip r:embed="rId3">
            <a:alphaModFix/>
          </a:blip>
          <a:srcRect b="0" l="0" r="0" t="0"/>
          <a:stretch/>
        </p:blipFill>
        <p:spPr>
          <a:xfrm>
            <a:off x="3796170" y="2082612"/>
            <a:ext cx="431700" cy="431700"/>
          </a:xfrm>
          <a:prstGeom prst="rect">
            <a:avLst/>
          </a:prstGeom>
          <a:noFill/>
          <a:ln>
            <a:noFill/>
          </a:ln>
        </p:spPr>
      </p:pic>
      <p:pic>
        <p:nvPicPr>
          <p:cNvPr id="125" name="Google Shape;125;p21"/>
          <p:cNvPicPr preferRelativeResize="0"/>
          <p:nvPr/>
        </p:nvPicPr>
        <p:blipFill rotWithShape="1">
          <a:blip r:embed="rId4">
            <a:alphaModFix/>
          </a:blip>
          <a:srcRect b="0" l="0" r="0" t="0"/>
          <a:stretch/>
        </p:blipFill>
        <p:spPr>
          <a:xfrm>
            <a:off x="947236" y="2120288"/>
            <a:ext cx="431700" cy="431700"/>
          </a:xfrm>
          <a:prstGeom prst="rect">
            <a:avLst/>
          </a:prstGeom>
          <a:noFill/>
          <a:ln>
            <a:noFill/>
          </a:ln>
        </p:spPr>
      </p:pic>
      <p:pic>
        <p:nvPicPr>
          <p:cNvPr id="126" name="Google Shape;126;p21"/>
          <p:cNvPicPr preferRelativeResize="0"/>
          <p:nvPr/>
        </p:nvPicPr>
        <p:blipFill rotWithShape="1">
          <a:blip r:embed="rId5">
            <a:alphaModFix/>
          </a:blip>
          <a:srcRect b="0" l="0" r="0" t="0"/>
          <a:stretch/>
        </p:blipFill>
        <p:spPr>
          <a:xfrm>
            <a:off x="1880831" y="2120288"/>
            <a:ext cx="431700" cy="431700"/>
          </a:xfrm>
          <a:prstGeom prst="rect">
            <a:avLst/>
          </a:prstGeom>
          <a:noFill/>
          <a:ln>
            <a:noFill/>
          </a:ln>
        </p:spPr>
      </p:pic>
      <p:sp>
        <p:nvSpPr>
          <p:cNvPr id="127" name="Google Shape;127;p21"/>
          <p:cNvSpPr/>
          <p:nvPr/>
        </p:nvSpPr>
        <p:spPr>
          <a:xfrm>
            <a:off x="793235" y="2608776"/>
            <a:ext cx="9336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Renewable</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Energy</a:t>
            </a:r>
            <a:endParaRPr i="0" sz="1100" u="none" cap="none" strike="noStrike">
              <a:solidFill>
                <a:srgbClr val="020C37"/>
              </a:solidFill>
              <a:latin typeface="Open Sans"/>
              <a:ea typeface="Open Sans"/>
              <a:cs typeface="Open Sans"/>
              <a:sym typeface="Open Sans"/>
            </a:endParaRPr>
          </a:p>
        </p:txBody>
      </p:sp>
      <p:sp>
        <p:nvSpPr>
          <p:cNvPr id="128" name="Google Shape;128;p21"/>
          <p:cNvSpPr/>
          <p:nvPr/>
        </p:nvSpPr>
        <p:spPr>
          <a:xfrm>
            <a:off x="1726830" y="2608776"/>
            <a:ext cx="8409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Transport</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Pricing</a:t>
            </a:r>
            <a:endParaRPr i="0" sz="1100" u="none" cap="none" strike="noStrike">
              <a:solidFill>
                <a:srgbClr val="020C37"/>
              </a:solidFill>
              <a:latin typeface="Open Sans"/>
              <a:ea typeface="Open Sans"/>
              <a:cs typeface="Open Sans"/>
              <a:sym typeface="Open Sans"/>
            </a:endParaRPr>
          </a:p>
        </p:txBody>
      </p:sp>
      <p:pic>
        <p:nvPicPr>
          <p:cNvPr id="129" name="Google Shape;129;p21"/>
          <p:cNvPicPr preferRelativeResize="0"/>
          <p:nvPr/>
        </p:nvPicPr>
        <p:blipFill rotWithShape="1">
          <a:blip r:embed="rId6">
            <a:alphaModFix/>
          </a:blip>
          <a:srcRect b="0" l="0" r="0" t="0"/>
          <a:stretch/>
        </p:blipFill>
        <p:spPr>
          <a:xfrm>
            <a:off x="4871827" y="2076251"/>
            <a:ext cx="431700" cy="431700"/>
          </a:xfrm>
          <a:prstGeom prst="rect">
            <a:avLst/>
          </a:prstGeom>
          <a:noFill/>
          <a:ln>
            <a:noFill/>
          </a:ln>
        </p:spPr>
      </p:pic>
      <p:sp>
        <p:nvSpPr>
          <p:cNvPr id="130" name="Google Shape;130;p21"/>
          <p:cNvSpPr/>
          <p:nvPr/>
        </p:nvSpPr>
        <p:spPr>
          <a:xfrm>
            <a:off x="4717826" y="2607676"/>
            <a:ext cx="840900" cy="207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Forestry</a:t>
            </a:r>
            <a:endParaRPr i="0" sz="1100" u="none" cap="none" strike="noStrike">
              <a:solidFill>
                <a:srgbClr val="020C37"/>
              </a:solidFill>
              <a:latin typeface="Open Sans"/>
              <a:ea typeface="Open Sans"/>
              <a:cs typeface="Open Sans"/>
              <a:sym typeface="Open Sans"/>
            </a:endParaRPr>
          </a:p>
        </p:txBody>
      </p:sp>
      <p:sp>
        <p:nvSpPr>
          <p:cNvPr id="131" name="Google Shape;131;p21"/>
          <p:cNvSpPr/>
          <p:nvPr/>
        </p:nvSpPr>
        <p:spPr>
          <a:xfrm>
            <a:off x="2682285" y="2607676"/>
            <a:ext cx="931200" cy="207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Agriculture</a:t>
            </a:r>
            <a:endParaRPr i="0" sz="1100" u="none" cap="none" strike="noStrike">
              <a:solidFill>
                <a:srgbClr val="020C37"/>
              </a:solidFill>
              <a:latin typeface="Open Sans"/>
              <a:ea typeface="Open Sans"/>
              <a:cs typeface="Open Sans"/>
              <a:sym typeface="Open Sans"/>
            </a:endParaRPr>
          </a:p>
        </p:txBody>
      </p:sp>
      <p:pic>
        <p:nvPicPr>
          <p:cNvPr id="132" name="Google Shape;132;p21"/>
          <p:cNvPicPr preferRelativeResize="0"/>
          <p:nvPr/>
        </p:nvPicPr>
        <p:blipFill rotWithShape="1">
          <a:blip r:embed="rId7">
            <a:alphaModFix/>
          </a:blip>
          <a:srcRect b="0" l="0" r="0" t="0"/>
          <a:stretch/>
        </p:blipFill>
        <p:spPr>
          <a:xfrm>
            <a:off x="2878047" y="2076251"/>
            <a:ext cx="431700" cy="431700"/>
          </a:xfrm>
          <a:prstGeom prst="rect">
            <a:avLst/>
          </a:prstGeom>
          <a:noFill/>
          <a:ln>
            <a:noFill/>
          </a:ln>
        </p:spPr>
      </p:pic>
      <p:sp>
        <p:nvSpPr>
          <p:cNvPr id="133" name="Google Shape;133;p21"/>
          <p:cNvSpPr/>
          <p:nvPr/>
        </p:nvSpPr>
        <p:spPr>
          <a:xfrm>
            <a:off x="3642820" y="2614037"/>
            <a:ext cx="9312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Building</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Efficiency</a:t>
            </a:r>
            <a:endParaRPr i="0" sz="1100" u="none" cap="none" strike="noStrike">
              <a:solidFill>
                <a:srgbClr val="020C37"/>
              </a:solidFill>
              <a:latin typeface="Open Sans"/>
              <a:ea typeface="Open Sans"/>
              <a:cs typeface="Open Sans"/>
              <a:sym typeface="Open Sans"/>
            </a:endParaRPr>
          </a:p>
        </p:txBody>
      </p:sp>
      <p:sp>
        <p:nvSpPr>
          <p:cNvPr id="134" name="Google Shape;134;p21"/>
          <p:cNvSpPr/>
          <p:nvPr/>
        </p:nvSpPr>
        <p:spPr>
          <a:xfrm>
            <a:off x="294599" y="1283580"/>
            <a:ext cx="5757000" cy="311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800" u="none" cap="none" strike="noStrike">
                <a:solidFill>
                  <a:srgbClr val="000A3A"/>
                </a:solidFill>
                <a:latin typeface="Open Sans"/>
                <a:ea typeface="Open Sans"/>
                <a:cs typeface="Open Sans"/>
                <a:sym typeface="Open Sans"/>
              </a:rPr>
              <a:t>Impact Assessment Guides</a:t>
            </a:r>
            <a:endParaRPr sz="1100">
              <a:solidFill>
                <a:srgbClr val="000A3A"/>
              </a:solidFill>
              <a:latin typeface="Open Sans"/>
              <a:ea typeface="Open Sans"/>
              <a:cs typeface="Open Sans"/>
              <a:sym typeface="Open Sans"/>
            </a:endParaRPr>
          </a:p>
        </p:txBody>
      </p:sp>
      <p:sp>
        <p:nvSpPr>
          <p:cNvPr id="135" name="Google Shape;135;p21"/>
          <p:cNvSpPr/>
          <p:nvPr/>
        </p:nvSpPr>
        <p:spPr>
          <a:xfrm>
            <a:off x="492022" y="1638255"/>
            <a:ext cx="5082300" cy="228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1" lang="en-ZA" sz="1200" u="none" cap="none" strike="noStrike">
                <a:solidFill>
                  <a:srgbClr val="FF9600"/>
                </a:solidFill>
                <a:latin typeface="Open Sans"/>
                <a:ea typeface="Open Sans"/>
                <a:cs typeface="Open Sans"/>
                <a:sym typeface="Open Sans"/>
              </a:rPr>
              <a:t>Greenhouse gas impacts</a:t>
            </a:r>
            <a:endParaRPr i="1" sz="1100">
              <a:latin typeface="Open Sans"/>
              <a:ea typeface="Open Sans"/>
              <a:cs typeface="Open Sans"/>
              <a:sym typeface="Open Sans"/>
            </a:endParaRPr>
          </a:p>
        </p:txBody>
      </p:sp>
      <p:sp>
        <p:nvSpPr>
          <p:cNvPr id="136" name="Google Shape;136;p21"/>
          <p:cNvSpPr/>
          <p:nvPr/>
        </p:nvSpPr>
        <p:spPr>
          <a:xfrm>
            <a:off x="793559" y="3900647"/>
            <a:ext cx="10788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Sustainable Development</a:t>
            </a:r>
            <a:endParaRPr i="0" sz="1100" u="none" cap="none" strike="noStrike">
              <a:solidFill>
                <a:srgbClr val="020C37"/>
              </a:solidFill>
              <a:latin typeface="Open Sans"/>
              <a:ea typeface="Open Sans"/>
              <a:cs typeface="Open Sans"/>
              <a:sym typeface="Open Sans"/>
            </a:endParaRPr>
          </a:p>
        </p:txBody>
      </p:sp>
      <p:sp>
        <p:nvSpPr>
          <p:cNvPr id="137" name="Google Shape;137;p21"/>
          <p:cNvSpPr/>
          <p:nvPr/>
        </p:nvSpPr>
        <p:spPr>
          <a:xfrm>
            <a:off x="2295269" y="3900647"/>
            <a:ext cx="13386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Transformational Change</a:t>
            </a:r>
            <a:endParaRPr i="0" sz="1100" u="none" cap="none" strike="noStrike">
              <a:solidFill>
                <a:srgbClr val="020C37"/>
              </a:solidFill>
              <a:latin typeface="Open Sans"/>
              <a:ea typeface="Open Sans"/>
              <a:cs typeface="Open Sans"/>
              <a:sym typeface="Open Sans"/>
            </a:endParaRPr>
          </a:p>
        </p:txBody>
      </p:sp>
      <p:sp>
        <p:nvSpPr>
          <p:cNvPr id="138" name="Google Shape;138;p21"/>
          <p:cNvSpPr/>
          <p:nvPr/>
        </p:nvSpPr>
        <p:spPr>
          <a:xfrm>
            <a:off x="3863066" y="3899547"/>
            <a:ext cx="15933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Non-State and Subnational Action</a:t>
            </a:r>
            <a:endParaRPr i="0" sz="1100" u="none" cap="none" strike="noStrike">
              <a:solidFill>
                <a:srgbClr val="020C37"/>
              </a:solidFill>
              <a:latin typeface="Open Sans"/>
              <a:ea typeface="Open Sans"/>
              <a:cs typeface="Open Sans"/>
              <a:sym typeface="Open Sans"/>
            </a:endParaRPr>
          </a:p>
        </p:txBody>
      </p:sp>
      <p:pic>
        <p:nvPicPr>
          <p:cNvPr id="139" name="Google Shape;139;p21"/>
          <p:cNvPicPr preferRelativeResize="0"/>
          <p:nvPr/>
        </p:nvPicPr>
        <p:blipFill rotWithShape="1">
          <a:blip r:embed="rId8">
            <a:alphaModFix/>
          </a:blip>
          <a:srcRect b="0" l="0" r="0" t="0"/>
          <a:stretch/>
        </p:blipFill>
        <p:spPr>
          <a:xfrm>
            <a:off x="2796475" y="3396757"/>
            <a:ext cx="431700" cy="431700"/>
          </a:xfrm>
          <a:prstGeom prst="rect">
            <a:avLst/>
          </a:prstGeom>
          <a:noFill/>
          <a:ln>
            <a:noFill/>
          </a:ln>
        </p:spPr>
      </p:pic>
      <p:sp>
        <p:nvSpPr>
          <p:cNvPr id="140" name="Google Shape;140;p21"/>
          <p:cNvSpPr/>
          <p:nvPr/>
        </p:nvSpPr>
        <p:spPr>
          <a:xfrm>
            <a:off x="5782502" y="1352154"/>
            <a:ext cx="3066900" cy="311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800" u="none" cap="none" strike="noStrike">
                <a:solidFill>
                  <a:srgbClr val="000A3A"/>
                </a:solidFill>
                <a:latin typeface="Open Sans"/>
                <a:ea typeface="Open Sans"/>
                <a:cs typeface="Open Sans"/>
                <a:sym typeface="Open Sans"/>
              </a:rPr>
              <a:t>Process Guides</a:t>
            </a:r>
            <a:endParaRPr sz="1100">
              <a:solidFill>
                <a:srgbClr val="000A3A"/>
              </a:solidFill>
              <a:latin typeface="Open Sans"/>
              <a:ea typeface="Open Sans"/>
              <a:cs typeface="Open Sans"/>
              <a:sym typeface="Open Sans"/>
            </a:endParaRPr>
          </a:p>
        </p:txBody>
      </p:sp>
      <p:sp>
        <p:nvSpPr>
          <p:cNvPr id="141" name="Google Shape;141;p21"/>
          <p:cNvSpPr/>
          <p:nvPr/>
        </p:nvSpPr>
        <p:spPr>
          <a:xfrm>
            <a:off x="6861299" y="2557613"/>
            <a:ext cx="10290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Stakeholder Participation</a:t>
            </a:r>
            <a:endParaRPr i="0" sz="1100" u="none" cap="none" strike="noStrike">
              <a:solidFill>
                <a:srgbClr val="020C37"/>
              </a:solidFill>
              <a:latin typeface="Open Sans"/>
              <a:ea typeface="Open Sans"/>
              <a:cs typeface="Open Sans"/>
              <a:sym typeface="Open Sans"/>
            </a:endParaRPr>
          </a:p>
        </p:txBody>
      </p:sp>
      <p:sp>
        <p:nvSpPr>
          <p:cNvPr id="142" name="Google Shape;142;p21"/>
          <p:cNvSpPr/>
          <p:nvPr/>
        </p:nvSpPr>
        <p:spPr>
          <a:xfrm>
            <a:off x="6618206" y="3783701"/>
            <a:ext cx="1627200" cy="207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Technical Review</a:t>
            </a:r>
            <a:endParaRPr i="0" sz="1100" u="none" cap="none" strike="noStrike">
              <a:solidFill>
                <a:srgbClr val="020C37"/>
              </a:solidFill>
              <a:latin typeface="Open Sans"/>
              <a:ea typeface="Open Sans"/>
              <a:cs typeface="Open Sans"/>
              <a:sym typeface="Open Sans"/>
            </a:endParaRPr>
          </a:p>
        </p:txBody>
      </p:sp>
      <p:pic>
        <p:nvPicPr>
          <p:cNvPr id="143" name="Google Shape;143;p21"/>
          <p:cNvPicPr preferRelativeResize="0"/>
          <p:nvPr/>
        </p:nvPicPr>
        <p:blipFill rotWithShape="1">
          <a:blip r:embed="rId9">
            <a:alphaModFix/>
          </a:blip>
          <a:srcRect b="0" l="0" r="0" t="0"/>
          <a:stretch/>
        </p:blipFill>
        <p:spPr>
          <a:xfrm>
            <a:off x="7165268" y="3241081"/>
            <a:ext cx="431700" cy="431700"/>
          </a:xfrm>
          <a:prstGeom prst="rect">
            <a:avLst/>
          </a:prstGeom>
          <a:noFill/>
          <a:ln>
            <a:noFill/>
          </a:ln>
        </p:spPr>
      </p:pic>
      <p:cxnSp>
        <p:nvCxnSpPr>
          <p:cNvPr id="144" name="Google Shape;144;p21"/>
          <p:cNvCxnSpPr/>
          <p:nvPr/>
        </p:nvCxnSpPr>
        <p:spPr>
          <a:xfrm>
            <a:off x="6304126" y="2066924"/>
            <a:ext cx="0" cy="2087700"/>
          </a:xfrm>
          <a:prstGeom prst="straightConnector1">
            <a:avLst/>
          </a:prstGeom>
          <a:noFill/>
          <a:ln cap="flat" cmpd="sng" w="9525">
            <a:solidFill>
              <a:srgbClr val="FF9600"/>
            </a:solidFill>
            <a:prstDash val="dash"/>
            <a:round/>
            <a:headEnd len="sm" w="sm" type="none"/>
            <a:tailEnd len="sm" w="sm" type="none"/>
          </a:ln>
        </p:spPr>
      </p:cxnSp>
      <p:pic>
        <p:nvPicPr>
          <p:cNvPr id="145" name="Google Shape;145;p21"/>
          <p:cNvPicPr preferRelativeResize="0"/>
          <p:nvPr/>
        </p:nvPicPr>
        <p:blipFill rotWithShape="1">
          <a:blip r:embed="rId10">
            <a:alphaModFix/>
          </a:blip>
          <a:srcRect b="0" l="0" r="0" t="0"/>
          <a:stretch/>
        </p:blipFill>
        <p:spPr>
          <a:xfrm>
            <a:off x="7165268" y="2066918"/>
            <a:ext cx="434678" cy="434678"/>
          </a:xfrm>
          <a:prstGeom prst="rect">
            <a:avLst/>
          </a:prstGeom>
          <a:noFill/>
          <a:ln>
            <a:noFill/>
          </a:ln>
        </p:spPr>
      </p:pic>
      <p:pic>
        <p:nvPicPr>
          <p:cNvPr id="146" name="Google Shape;146;p21"/>
          <p:cNvPicPr preferRelativeResize="0"/>
          <p:nvPr/>
        </p:nvPicPr>
        <p:blipFill rotWithShape="1">
          <a:blip r:embed="rId11">
            <a:alphaModFix/>
          </a:blip>
          <a:srcRect b="0" l="0" r="0" t="0"/>
          <a:stretch/>
        </p:blipFill>
        <p:spPr>
          <a:xfrm>
            <a:off x="1088364" y="3416569"/>
            <a:ext cx="431703" cy="431703"/>
          </a:xfrm>
          <a:prstGeom prst="rect">
            <a:avLst/>
          </a:prstGeom>
          <a:noFill/>
          <a:ln>
            <a:noFill/>
          </a:ln>
        </p:spPr>
      </p:pic>
      <p:pic>
        <p:nvPicPr>
          <p:cNvPr id="147" name="Google Shape;147;p21"/>
          <p:cNvPicPr preferRelativeResize="0"/>
          <p:nvPr/>
        </p:nvPicPr>
        <p:blipFill rotWithShape="1">
          <a:blip r:embed="rId12">
            <a:alphaModFix/>
          </a:blip>
          <a:srcRect b="0" l="0" r="0" t="0"/>
          <a:stretch/>
        </p:blipFill>
        <p:spPr>
          <a:xfrm>
            <a:off x="4417721" y="3396764"/>
            <a:ext cx="431692" cy="431692"/>
          </a:xfrm>
          <a:prstGeom prst="rect">
            <a:avLst/>
          </a:prstGeom>
          <a:noFill/>
          <a:ln>
            <a:noFill/>
          </a:ln>
        </p:spPr>
      </p:pic>
      <p:sp>
        <p:nvSpPr>
          <p:cNvPr id="148" name="Google Shape;148;p21"/>
          <p:cNvSpPr/>
          <p:nvPr/>
        </p:nvSpPr>
        <p:spPr>
          <a:xfrm>
            <a:off x="2691900" y="1950503"/>
            <a:ext cx="931200" cy="975600"/>
          </a:xfrm>
          <a:prstGeom prst="rect">
            <a:avLst/>
          </a:prstGeom>
          <a:noFill/>
          <a:ln cap="flat" cmpd="sng" w="38100">
            <a:solidFill>
              <a:srgbClr val="FF8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568222" y="3009855"/>
            <a:ext cx="5082300" cy="228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1" lang="en-ZA" sz="1200">
                <a:solidFill>
                  <a:srgbClr val="FF9600"/>
                </a:solidFill>
                <a:latin typeface="Open Sans"/>
                <a:ea typeface="Open Sans"/>
                <a:cs typeface="Open Sans"/>
                <a:sym typeface="Open Sans"/>
              </a:rPr>
              <a:t>Cross-cutting</a:t>
            </a:r>
            <a:endParaRPr i="1" sz="1100">
              <a:latin typeface="Open Sans"/>
              <a:ea typeface="Open Sans"/>
              <a:cs typeface="Open Sans"/>
              <a:sym typeface="Open Sans"/>
            </a:endParaRPr>
          </a:p>
        </p:txBody>
      </p:sp>
      <p:sp>
        <p:nvSpPr>
          <p:cNvPr id="150" name="Google Shape;150;p21"/>
          <p:cNvSpPr/>
          <p:nvPr/>
        </p:nvSpPr>
        <p:spPr>
          <a:xfrm>
            <a:off x="492025" y="732667"/>
            <a:ext cx="7753500" cy="353100"/>
          </a:xfrm>
          <a:prstGeom prst="roundRect">
            <a:avLst>
              <a:gd fmla="val 16667" name="adj"/>
            </a:avLst>
          </a:prstGeom>
          <a:solidFill>
            <a:srgbClr val="9D97F0"/>
          </a:solidFill>
          <a:ln cap="flat" cmpd="sng" w="9525">
            <a:solidFill>
              <a:srgbClr val="9D97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txBox="1"/>
          <p:nvPr/>
        </p:nvSpPr>
        <p:spPr>
          <a:xfrm>
            <a:off x="1572650" y="732667"/>
            <a:ext cx="538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ZA">
                <a:solidFill>
                  <a:srgbClr val="FFFFFF"/>
                </a:solidFill>
                <a:latin typeface="Open Sans"/>
                <a:ea typeface="Open Sans"/>
                <a:cs typeface="Open Sans"/>
                <a:sym typeface="Open Sans"/>
              </a:rPr>
              <a:t>Introductory Guide</a:t>
            </a:r>
            <a:endParaRPr>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9"/>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(8/8)</a:t>
            </a:r>
            <a:endParaRPr sz="3000"/>
          </a:p>
        </p:txBody>
      </p:sp>
      <p:graphicFrame>
        <p:nvGraphicFramePr>
          <p:cNvPr id="441" name="Google Shape;441;p39"/>
          <p:cNvGraphicFramePr/>
          <p:nvPr/>
        </p:nvGraphicFramePr>
        <p:xfrm>
          <a:off x="411126" y="975330"/>
          <a:ext cx="3000000" cy="3000000"/>
        </p:xfrm>
        <a:graphic>
          <a:graphicData uri="http://schemas.openxmlformats.org/drawingml/2006/table">
            <a:tbl>
              <a:tblPr bandRow="1" firstRow="1">
                <a:noFill/>
                <a:tableStyleId>{7DE637F5-F530-4F71-A91B-19273FE8E944}</a:tableStyleId>
              </a:tblPr>
              <a:tblGrid>
                <a:gridCol w="1772225"/>
                <a:gridCol w="6408325"/>
              </a:tblGrid>
              <a:tr h="391075">
                <a:tc rowSpan="5">
                  <a:txBody>
                    <a:bodyPr/>
                    <a:lstStyle/>
                    <a:p>
                      <a:pPr indent="0" lvl="0" marL="0" rtl="0" algn="l">
                        <a:lnSpc>
                          <a:spcPct val="115000"/>
                        </a:lnSpc>
                        <a:spcBef>
                          <a:spcPts val="0"/>
                        </a:spcBef>
                        <a:spcAft>
                          <a:spcPts val="0"/>
                        </a:spcAft>
                        <a:buNone/>
                      </a:pPr>
                      <a:r>
                        <a:rPr b="1" lang="en-ZA" sz="1300">
                          <a:solidFill>
                            <a:srgbClr val="000A3A"/>
                          </a:solidFill>
                          <a:latin typeface="Open Sans"/>
                          <a:ea typeface="Open Sans"/>
                          <a:cs typeface="Open Sans"/>
                          <a:sym typeface="Open Sans"/>
                        </a:rPr>
                        <a:t>Chapter 9: </a:t>
                      </a:r>
                      <a:br>
                        <a:rPr lang="en-ZA" sz="1300">
                          <a:solidFill>
                            <a:srgbClr val="000A3A"/>
                          </a:solidFill>
                          <a:latin typeface="Open Sans"/>
                          <a:ea typeface="Open Sans"/>
                          <a:cs typeface="Open Sans"/>
                          <a:sym typeface="Open Sans"/>
                        </a:rPr>
                      </a:br>
                      <a:r>
                        <a:rPr b="0" lang="en-ZA" sz="1300">
                          <a:solidFill>
                            <a:srgbClr val="000A3A"/>
                          </a:solidFill>
                          <a:latin typeface="Open Sans"/>
                          <a:ea typeface="Open Sans"/>
                          <a:cs typeface="Open Sans"/>
                          <a:sym typeface="Open Sans"/>
                        </a:rPr>
                        <a:t>Monitoring performance over time</a:t>
                      </a:r>
                      <a:endParaRPr sz="1300">
                        <a:solidFill>
                          <a:srgbClr val="000A3A"/>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rowSpan="4">
                  <a:txBody>
                    <a:bodyPr/>
                    <a:lstStyle/>
                    <a:p>
                      <a:pPr indent="0" lvl="0" marL="0" rtl="0" algn="l">
                        <a:spcBef>
                          <a:spcPts val="0"/>
                        </a:spcBef>
                        <a:spcAft>
                          <a:spcPts val="0"/>
                        </a:spcAft>
                        <a:buNone/>
                      </a:pPr>
                      <a:r>
                        <a:rPr b="0" lang="en-ZA" sz="900">
                          <a:solidFill>
                            <a:srgbClr val="000000"/>
                          </a:solidFill>
                          <a:latin typeface="Open Sans"/>
                          <a:ea typeface="Open Sans"/>
                          <a:cs typeface="Open Sans"/>
                          <a:sym typeface="Open Sans"/>
                        </a:rPr>
                        <a:t>A list of the key performance indicators used to track performance over time and the rationale for their selection </a:t>
                      </a:r>
                      <a:endParaRPr sz="900">
                        <a:solidFill>
                          <a:srgbClr val="000A3A"/>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66725">
                <a:tc vMerge="1"/>
                <a:tc vMerge="1"/>
              </a:tr>
              <a:tr h="321975">
                <a:tc vMerge="1"/>
                <a:tc vMerge="1"/>
              </a:tr>
              <a:tr h="100000">
                <a:tc vMerge="1"/>
                <a:tc vMerge="1"/>
              </a:tr>
              <a:tr h="427725">
                <a:tc vMerge="1"/>
                <a:tc>
                  <a:txBody>
                    <a:bodyPr/>
                    <a:lstStyle/>
                    <a:p>
                      <a:pPr indent="0" lvl="0" marL="0" rtl="0" algn="l">
                        <a:spcBef>
                          <a:spcPts val="0"/>
                        </a:spcBef>
                        <a:spcAft>
                          <a:spcPts val="0"/>
                        </a:spcAft>
                        <a:buNone/>
                      </a:pPr>
                      <a:r>
                        <a:rPr lang="en-ZA" sz="900">
                          <a:latin typeface="Open Sans"/>
                          <a:ea typeface="Open Sans"/>
                          <a:cs typeface="Open Sans"/>
                          <a:sym typeface="Open Sans"/>
                        </a:rPr>
                        <a:t>Sources of key performance indicator data and monitoring frequency </a:t>
                      </a:r>
                      <a:endParaRPr b="0" sz="900">
                        <a:solidFill>
                          <a:srgbClr val="000000"/>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759375">
                <a:tc>
                  <a:txBody>
                    <a:bodyPr/>
                    <a:lstStyle/>
                    <a:p>
                      <a:pPr indent="0" lvl="0" marL="0" rtl="0" algn="l">
                        <a:spcBef>
                          <a:spcPts val="0"/>
                        </a:spcBef>
                        <a:spcAft>
                          <a:spcPts val="0"/>
                        </a:spcAft>
                        <a:buNone/>
                      </a:pPr>
                      <a:r>
                        <a:rPr lang="en-ZA" sz="1300">
                          <a:solidFill>
                            <a:srgbClr val="000A3A"/>
                          </a:solidFill>
                          <a:latin typeface="Open Sans"/>
                          <a:ea typeface="Open Sans"/>
                          <a:cs typeface="Open Sans"/>
                          <a:sym typeface="Open Sans"/>
                        </a:rPr>
                        <a:t>Additional information</a:t>
                      </a:r>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The type of technical review undertaken (first-, second-, or third-party), the qualifications of the reviewers and the review conclusions.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bl>
          </a:graphicData>
        </a:graphic>
      </p:graphicFrame>
      <p:sp>
        <p:nvSpPr>
          <p:cNvPr id="442" name="Google Shape;442;p39"/>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443" name="Google Shape;443;p39">
            <a:hlinkClick action="ppaction://hlinksldjump" r:id="rId3"/>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444" name="Google Shape;444;p39"/>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445" name="Google Shape;445;p39">
            <a:hlinkClick action="ppaction://hlinksldjump" r:id="rId4"/>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pic>
        <p:nvPicPr>
          <p:cNvPr id="446" name="Google Shape;446;p39">
            <a:hlinkClick r:id="rId5"/>
          </p:cNvPr>
          <p:cNvPicPr preferRelativeResize="0"/>
          <p:nvPr/>
        </p:nvPicPr>
        <p:blipFill rotWithShape="1">
          <a:blip r:embed="rId6">
            <a:alphaModFix/>
          </a:blip>
          <a:srcRect b="0" l="0" r="0" t="0"/>
          <a:stretch/>
        </p:blipFill>
        <p:spPr>
          <a:xfrm>
            <a:off x="4037252" y="4531790"/>
            <a:ext cx="1069500" cy="432300"/>
          </a:xfrm>
          <a:prstGeom prst="roundRect">
            <a:avLst>
              <a:gd fmla="val 16667" name="adj"/>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0"/>
          <p:cNvSpPr txBox="1"/>
          <p:nvPr>
            <p:ph type="title"/>
          </p:nvPr>
        </p:nvSpPr>
        <p:spPr>
          <a:xfrm>
            <a:off x="4848300" y="494472"/>
            <a:ext cx="4212600" cy="124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ZA"/>
              <a:t>Thank you!</a:t>
            </a:r>
            <a:endParaRPr/>
          </a:p>
        </p:txBody>
      </p:sp>
      <p:sp>
        <p:nvSpPr>
          <p:cNvPr id="452" name="Google Shape;452;p40"/>
          <p:cNvSpPr txBox="1"/>
          <p:nvPr>
            <p:ph idx="1" type="subTitle"/>
          </p:nvPr>
        </p:nvSpPr>
        <p:spPr>
          <a:xfrm>
            <a:off x="4962000" y="1407375"/>
            <a:ext cx="3985200" cy="667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FFFFFF"/>
              </a:buClr>
              <a:buSzPts val="1400"/>
              <a:buFont typeface="Salsa"/>
              <a:buNone/>
            </a:pPr>
            <a:r>
              <a:rPr b="0" lang="en-ZA" u="sng">
                <a:hlinkClick r:id="rId3"/>
              </a:rPr>
              <a:t>www.climateactiontransparency.org</a:t>
            </a:r>
            <a:endParaRPr b="0"/>
          </a:p>
          <a:p>
            <a:pPr indent="0" lvl="0" marL="0" rtl="0" algn="l">
              <a:lnSpc>
                <a:spcPct val="90000"/>
              </a:lnSpc>
              <a:spcBef>
                <a:spcPts val="400"/>
              </a:spcBef>
              <a:spcAft>
                <a:spcPts val="0"/>
              </a:spcAft>
              <a:buClr>
                <a:srgbClr val="FFFFFF"/>
              </a:buClr>
              <a:buSzPts val="1400"/>
              <a:buFont typeface="Salsa"/>
              <a:buNone/>
            </a:pPr>
            <a:r>
              <a:rPr b="0" lang="en-ZA" u="sng">
                <a:hlinkClick r:id="rId4"/>
              </a:rPr>
              <a:t>icat@unops.org</a:t>
            </a:r>
            <a:endParaRPr b="0"/>
          </a:p>
          <a:p>
            <a:pPr indent="0" lvl="0" marL="0" rtl="0" algn="l">
              <a:lnSpc>
                <a:spcPct val="90000"/>
              </a:lnSpc>
              <a:spcBef>
                <a:spcPts val="400"/>
              </a:spcBef>
              <a:spcAft>
                <a:spcPts val="0"/>
              </a:spcAft>
              <a:buNone/>
            </a:pPr>
            <a:r>
              <a:rPr b="0" lang="en-ZA"/>
              <a:t>Twitter: @ICATclimate</a:t>
            </a:r>
            <a:endParaRPr/>
          </a:p>
          <a:p>
            <a:pPr indent="0" lvl="0" marL="0" rtl="0" algn="l">
              <a:spcBef>
                <a:spcPts val="400"/>
              </a:spcBef>
              <a:spcAft>
                <a:spcPts val="1200"/>
              </a:spcAft>
              <a:buNone/>
            </a:pPr>
            <a:r>
              <a:t/>
            </a:r>
            <a:endParaRPr/>
          </a:p>
        </p:txBody>
      </p:sp>
      <p:pic>
        <p:nvPicPr>
          <p:cNvPr id="453" name="Google Shape;453;p40"/>
          <p:cNvPicPr preferRelativeResize="0"/>
          <p:nvPr>
            <p:ph idx="2" type="pic"/>
          </p:nvPr>
        </p:nvPicPr>
        <p:blipFill rotWithShape="1">
          <a:blip r:embed="rId5">
            <a:alphaModFix/>
          </a:blip>
          <a:srcRect b="0" l="12512" r="12519" t="0"/>
          <a:stretch/>
        </p:blipFill>
        <p:spPr>
          <a:xfrm>
            <a:off x="-317325" y="-44083"/>
            <a:ext cx="4184100" cy="4166400"/>
          </a:xfrm>
          <a:prstGeom prst="ellipse">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1"/>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Checklist of key recommendations</a:t>
            </a:r>
            <a:endParaRPr>
              <a:solidFill>
                <a:srgbClr val="FF0000"/>
              </a:solidFill>
            </a:endParaRPr>
          </a:p>
        </p:txBody>
      </p:sp>
      <p:graphicFrame>
        <p:nvGraphicFramePr>
          <p:cNvPr id="459" name="Google Shape;459;p41"/>
          <p:cNvGraphicFramePr/>
          <p:nvPr/>
        </p:nvGraphicFramePr>
        <p:xfrm>
          <a:off x="483526" y="1290228"/>
          <a:ext cx="3000000" cy="3000000"/>
        </p:xfrm>
        <a:graphic>
          <a:graphicData uri="http://schemas.openxmlformats.org/drawingml/2006/table">
            <a:tbl>
              <a:tblPr bandRow="1" firstRow="1">
                <a:noFill/>
                <a:tableStyleId>{7DE637F5-F530-4F71-A91B-19273FE8E944}</a:tableStyleId>
              </a:tblPr>
              <a:tblGrid>
                <a:gridCol w="1684875"/>
                <a:gridCol w="5641225"/>
                <a:gridCol w="850850"/>
              </a:tblGrid>
              <a:tr h="296750">
                <a:tc>
                  <a:txBody>
                    <a:bodyPr/>
                    <a:lstStyle/>
                    <a:p>
                      <a:pPr indent="0" lvl="0" marL="0" rtl="0" algn="l">
                        <a:spcBef>
                          <a:spcPts val="0"/>
                        </a:spcBef>
                        <a:spcAft>
                          <a:spcPts val="0"/>
                        </a:spcAft>
                        <a:buNone/>
                      </a:pPr>
                      <a:r>
                        <a:rPr lang="en-ZA" sz="1100">
                          <a:solidFill>
                            <a:srgbClr val="FAFAFA"/>
                          </a:solidFill>
                          <a:latin typeface="Open Sans"/>
                          <a:ea typeface="Open Sans"/>
                          <a:cs typeface="Open Sans"/>
                          <a:sym typeface="Open Sans"/>
                        </a:rPr>
                        <a:t>Chapter</a:t>
                      </a:r>
                      <a:endParaRPr sz="1100">
                        <a:solidFill>
                          <a:srgbClr val="FAFAFA"/>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rtl="0" algn="l">
                        <a:spcBef>
                          <a:spcPts val="0"/>
                        </a:spcBef>
                        <a:spcAft>
                          <a:spcPts val="0"/>
                        </a:spcAft>
                        <a:buNone/>
                      </a:pPr>
                      <a:r>
                        <a:rPr lang="en-ZA" sz="1100">
                          <a:latin typeface="Open Sans"/>
                          <a:ea typeface="Open Sans"/>
                          <a:cs typeface="Open Sans"/>
                          <a:sym typeface="Open Sans"/>
                        </a:rPr>
                        <a:t>Key recommendation</a:t>
                      </a:r>
                      <a:endParaRPr sz="11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rtl="0" algn="l">
                        <a:spcBef>
                          <a:spcPts val="0"/>
                        </a:spcBef>
                        <a:spcAft>
                          <a:spcPts val="0"/>
                        </a:spcAft>
                        <a:buNone/>
                      </a:pPr>
                      <a:r>
                        <a:rPr lang="en-ZA" sz="1100">
                          <a:solidFill>
                            <a:srgbClr val="FAFAFA"/>
                          </a:solidFill>
                          <a:latin typeface="Open Sans"/>
                          <a:ea typeface="Open Sans"/>
                          <a:cs typeface="Open Sans"/>
                          <a:sym typeface="Open Sans"/>
                        </a:rPr>
                        <a:t>Check</a:t>
                      </a:r>
                      <a:endParaRPr sz="1100">
                        <a:solidFill>
                          <a:srgbClr val="FAFAFA"/>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r>
              <a:tr h="270600">
                <a:tc rowSpan="3">
                  <a:txBody>
                    <a:bodyPr/>
                    <a:lstStyle/>
                    <a:p>
                      <a:pPr indent="0" lvl="0" marL="0" rtl="0" algn="l">
                        <a:spcBef>
                          <a:spcPts val="0"/>
                        </a:spcBef>
                        <a:spcAft>
                          <a:spcPts val="0"/>
                        </a:spcAft>
                        <a:buNone/>
                      </a:pPr>
                      <a:r>
                        <a:rPr b="1" lang="en-ZA" sz="900">
                          <a:latin typeface="Open Sans"/>
                          <a:ea typeface="Open Sans"/>
                          <a:cs typeface="Open Sans"/>
                          <a:sym typeface="Open Sans"/>
                        </a:rPr>
                        <a:t>Chapter 10. </a:t>
                      </a:r>
                      <a:r>
                        <a:rPr lang="en-ZA" sz="900">
                          <a:latin typeface="Open Sans"/>
                          <a:ea typeface="Open Sans"/>
                          <a:cs typeface="Open Sans"/>
                          <a:sym typeface="Open Sans"/>
                        </a:rPr>
                        <a:t>Monitor the performance of the policy over time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Identify the key performance indicators that will be used to track performance of the policy over time and define the parameters necessary to estimate GHG emissions ex-post</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0600">
                <a:tc vMerge="1"/>
                <a:tc>
                  <a:txBody>
                    <a:bodyPr/>
                    <a:lstStyle/>
                    <a:p>
                      <a:pPr indent="0" lvl="0" marL="0" marR="0" rtl="0" algn="l">
                        <a:spcBef>
                          <a:spcPts val="0"/>
                        </a:spcBef>
                        <a:spcAft>
                          <a:spcPts val="0"/>
                        </a:spcAft>
                        <a:buNone/>
                      </a:pPr>
                      <a:r>
                        <a:rPr lang="en-ZA" sz="900">
                          <a:latin typeface="Open Sans"/>
                          <a:ea typeface="Open Sans"/>
                          <a:cs typeface="Open Sans"/>
                          <a:sym typeface="Open Sans"/>
                        </a:rPr>
                        <a:t>Create a plan for monitoring key performance indicators and parameters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70600">
                <a:tc vMerge="1"/>
                <a:tc>
                  <a:txBody>
                    <a:bodyPr/>
                    <a:lstStyle/>
                    <a:p>
                      <a:pPr indent="0" lvl="0" marL="0" marR="0" rtl="0" algn="l">
                        <a:spcBef>
                          <a:spcPts val="0"/>
                        </a:spcBef>
                        <a:spcAft>
                          <a:spcPts val="0"/>
                        </a:spcAft>
                        <a:buNone/>
                      </a:pPr>
                      <a:r>
                        <a:rPr lang="en-ZA" sz="900">
                          <a:latin typeface="Open Sans"/>
                          <a:ea typeface="Open Sans"/>
                          <a:cs typeface="Open Sans"/>
                          <a:sym typeface="Open Sans"/>
                        </a:rPr>
                        <a:t>Monitor each of the indicators and parameters over time, in accordance with the monitoring plan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70600">
                <a:tc>
                  <a:txBody>
                    <a:bodyPr/>
                    <a:lstStyle/>
                    <a:p>
                      <a:pPr indent="0" lvl="0" marL="0" rtl="0" algn="l">
                        <a:spcBef>
                          <a:spcPts val="0"/>
                        </a:spcBef>
                        <a:spcAft>
                          <a:spcPts val="0"/>
                        </a:spcAft>
                        <a:buNone/>
                      </a:pPr>
                      <a:r>
                        <a:t/>
                      </a:r>
                      <a:endParaRPr b="1" sz="900">
                        <a:latin typeface="Open Sans"/>
                        <a:ea typeface="Open Sans"/>
                        <a:cs typeface="Open Sans"/>
                        <a:sym typeface="Open Sans"/>
                      </a:endParaRPr>
                    </a:p>
                    <a:p>
                      <a:pPr indent="0" lvl="0" marL="0" rtl="0" algn="l">
                        <a:spcBef>
                          <a:spcPts val="0"/>
                        </a:spcBef>
                        <a:spcAft>
                          <a:spcPts val="0"/>
                        </a:spcAft>
                        <a:buNone/>
                      </a:pPr>
                      <a:r>
                        <a:rPr b="1" lang="en-ZA" sz="900">
                          <a:latin typeface="Open Sans"/>
                          <a:ea typeface="Open Sans"/>
                          <a:cs typeface="Open Sans"/>
                          <a:sym typeface="Open Sans"/>
                        </a:rPr>
                        <a:t>Chapter 11. </a:t>
                      </a:r>
                      <a:r>
                        <a:rPr lang="en-ZA" sz="900">
                          <a:latin typeface="Open Sans"/>
                          <a:ea typeface="Open Sans"/>
                          <a:cs typeface="Open Sans"/>
                          <a:sym typeface="Open Sans"/>
                        </a:rPr>
                        <a:t>Report the results and methodology used</a:t>
                      </a:r>
                      <a:endParaRPr sz="900">
                        <a:latin typeface="Open Sans"/>
                        <a:ea typeface="Open Sans"/>
                        <a:cs typeface="Open Sans"/>
                        <a:sym typeface="Open Sans"/>
                      </a:endParaRPr>
                    </a:p>
                    <a:p>
                      <a:pPr indent="0" lvl="0" marL="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Report information about the assessment process and the GHG impacts resulting from the policy (including the information listed in Section 11.1)</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pic>
        <p:nvPicPr>
          <p:cNvPr descr="Checkmark with solid fill" id="460" name="Google Shape;460;p41"/>
          <p:cNvPicPr preferRelativeResize="0"/>
          <p:nvPr/>
        </p:nvPicPr>
        <p:blipFill rotWithShape="1">
          <a:blip r:embed="rId3">
            <a:alphaModFix/>
          </a:blip>
          <a:srcRect b="0" l="0" r="0" t="0"/>
          <a:stretch/>
        </p:blipFill>
        <p:spPr>
          <a:xfrm>
            <a:off x="8045521" y="1589418"/>
            <a:ext cx="278086" cy="278086"/>
          </a:xfrm>
          <a:prstGeom prst="rect">
            <a:avLst/>
          </a:prstGeom>
          <a:noFill/>
          <a:ln>
            <a:noFill/>
          </a:ln>
        </p:spPr>
      </p:pic>
      <p:pic>
        <p:nvPicPr>
          <p:cNvPr descr="Checkmark with solid fill" id="461" name="Google Shape;461;p41"/>
          <p:cNvPicPr preferRelativeResize="0"/>
          <p:nvPr/>
        </p:nvPicPr>
        <p:blipFill rotWithShape="1">
          <a:blip r:embed="rId3">
            <a:alphaModFix/>
          </a:blip>
          <a:srcRect b="0" l="0" r="0" t="0"/>
          <a:stretch/>
        </p:blipFill>
        <p:spPr>
          <a:xfrm>
            <a:off x="8045521" y="1943591"/>
            <a:ext cx="278086" cy="278086"/>
          </a:xfrm>
          <a:prstGeom prst="rect">
            <a:avLst/>
          </a:prstGeom>
          <a:noFill/>
          <a:ln>
            <a:noFill/>
          </a:ln>
        </p:spPr>
      </p:pic>
      <p:pic>
        <p:nvPicPr>
          <p:cNvPr descr="Checkmark with solid fill" id="462" name="Google Shape;462;p41"/>
          <p:cNvPicPr preferRelativeResize="0"/>
          <p:nvPr/>
        </p:nvPicPr>
        <p:blipFill rotWithShape="1">
          <a:blip r:embed="rId3">
            <a:alphaModFix/>
          </a:blip>
          <a:srcRect b="0" l="0" r="0" t="0"/>
          <a:stretch/>
        </p:blipFill>
        <p:spPr>
          <a:xfrm>
            <a:off x="8045521" y="2221668"/>
            <a:ext cx="278086" cy="278086"/>
          </a:xfrm>
          <a:prstGeom prst="rect">
            <a:avLst/>
          </a:prstGeom>
          <a:noFill/>
          <a:ln>
            <a:noFill/>
          </a:ln>
        </p:spPr>
      </p:pic>
      <p:pic>
        <p:nvPicPr>
          <p:cNvPr descr="Checkmark with solid fill" id="463" name="Google Shape;463;p41"/>
          <p:cNvPicPr preferRelativeResize="0"/>
          <p:nvPr/>
        </p:nvPicPr>
        <p:blipFill rotWithShape="1">
          <a:blip r:embed="rId3">
            <a:alphaModFix/>
          </a:blip>
          <a:srcRect b="0" l="0" r="0" t="0"/>
          <a:stretch/>
        </p:blipFill>
        <p:spPr>
          <a:xfrm>
            <a:off x="8045521" y="2853918"/>
            <a:ext cx="278086" cy="2780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2"/>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2600"/>
              <a:t>Example of enteric fermentation monitoring parameters</a:t>
            </a:r>
            <a:endParaRPr/>
          </a:p>
        </p:txBody>
      </p:sp>
      <p:graphicFrame>
        <p:nvGraphicFramePr>
          <p:cNvPr id="470" name="Google Shape;470;p42"/>
          <p:cNvGraphicFramePr/>
          <p:nvPr/>
        </p:nvGraphicFramePr>
        <p:xfrm>
          <a:off x="304800" y="1070116"/>
          <a:ext cx="3000000" cy="3000000"/>
        </p:xfrm>
        <a:graphic>
          <a:graphicData uri="http://schemas.openxmlformats.org/drawingml/2006/table">
            <a:tbl>
              <a:tblPr bandRow="1" firstRow="1">
                <a:noFill/>
                <a:tableStyleId>{7DE637F5-F530-4F71-A91B-19273FE8E944}</a:tableStyleId>
              </a:tblPr>
              <a:tblGrid>
                <a:gridCol w="1954050"/>
                <a:gridCol w="3259250"/>
                <a:gridCol w="2037025"/>
                <a:gridCol w="1284075"/>
              </a:tblGrid>
              <a:tr h="408725">
                <a:tc>
                  <a:txBody>
                    <a:bodyPr/>
                    <a:lstStyle/>
                    <a:p>
                      <a:pPr indent="0" lvl="0" marL="0" marR="0" rtl="0" algn="l">
                        <a:spcBef>
                          <a:spcPts val="0"/>
                        </a:spcBef>
                        <a:spcAft>
                          <a:spcPts val="0"/>
                        </a:spcAft>
                        <a:buNone/>
                      </a:pPr>
                      <a:r>
                        <a:rPr lang="en-ZA" sz="900">
                          <a:latin typeface="Open Sans"/>
                          <a:ea typeface="Open Sans"/>
                          <a:cs typeface="Open Sans"/>
                          <a:sym typeface="Open Sans"/>
                        </a:rPr>
                        <a:t>Parameter and unit</a:t>
                      </a:r>
                      <a:endParaRPr sz="900">
                        <a:latin typeface="Open Sans"/>
                        <a:ea typeface="Open Sans"/>
                        <a:cs typeface="Open Sans"/>
                        <a:sym typeface="Open Sans"/>
                      </a:endParaRPr>
                    </a:p>
                  </a:txBody>
                  <a:tcPr marT="41150" marB="41150" marR="91450" marL="91450">
                    <a:solidFill>
                      <a:schemeClr val="accent1"/>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Potential source of data</a:t>
                      </a:r>
                      <a:endParaRPr sz="900">
                        <a:latin typeface="Open Sans"/>
                        <a:ea typeface="Open Sans"/>
                        <a:cs typeface="Open Sans"/>
                        <a:sym typeface="Open Sans"/>
                      </a:endParaRPr>
                    </a:p>
                  </a:txBody>
                  <a:tcPr marT="41150" marB="41150" marR="91450" marL="91450">
                    <a:solidFill>
                      <a:schemeClr val="accent1"/>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Parameter type</a:t>
                      </a:r>
                      <a:endParaRPr sz="900">
                        <a:latin typeface="Open Sans"/>
                        <a:ea typeface="Open Sans"/>
                        <a:cs typeface="Open Sans"/>
                        <a:sym typeface="Open Sans"/>
                      </a:endParaRPr>
                    </a:p>
                  </a:txBody>
                  <a:tcPr marT="41150" marB="41150" marR="91450" marL="91450">
                    <a:solidFill>
                      <a:schemeClr val="accent1"/>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Suggested monitoring frequency</a:t>
                      </a:r>
                      <a:endParaRPr sz="900">
                        <a:latin typeface="Open Sans"/>
                        <a:ea typeface="Open Sans"/>
                        <a:cs typeface="Open Sans"/>
                        <a:sym typeface="Open Sans"/>
                      </a:endParaRPr>
                    </a:p>
                  </a:txBody>
                  <a:tcPr marT="41150" marB="41150" marR="91450" marL="91450">
                    <a:solidFill>
                      <a:schemeClr val="accent1"/>
                    </a:solidFill>
                  </a:tcPr>
                </a:tc>
              </a:tr>
              <a:tr h="181675">
                <a:tc>
                  <a:txBody>
                    <a:bodyPr/>
                    <a:lstStyle/>
                    <a:p>
                      <a:pPr indent="0" lvl="0" marL="0" marR="0" rtl="0" algn="l">
                        <a:spcBef>
                          <a:spcPts val="0"/>
                        </a:spcBef>
                        <a:spcAft>
                          <a:spcPts val="0"/>
                        </a:spcAft>
                        <a:buNone/>
                      </a:pPr>
                      <a:r>
                        <a:rPr b="1" lang="en-ZA" sz="900">
                          <a:solidFill>
                            <a:srgbClr val="FFFFFF"/>
                          </a:solidFill>
                          <a:latin typeface="Open Sans"/>
                          <a:ea typeface="Open Sans"/>
                          <a:cs typeface="Open Sans"/>
                          <a:sym typeface="Open Sans"/>
                        </a:rPr>
                        <a:t>All</a:t>
                      </a:r>
                      <a:endParaRPr sz="900">
                        <a:latin typeface="Open Sans"/>
                        <a:ea typeface="Open Sans"/>
                        <a:cs typeface="Open Sans"/>
                        <a:sym typeface="Open Sans"/>
                      </a:endParaRPr>
                    </a:p>
                  </a:txBody>
                  <a:tcPr marT="41150" marB="41150" marR="91450" marL="91450">
                    <a:solidFill>
                      <a:schemeClr val="dk1"/>
                    </a:solidFill>
                  </a:tcPr>
                </a:tc>
                <a:tc>
                  <a:txBody>
                    <a:bodyPr/>
                    <a:lstStyle/>
                    <a:p>
                      <a:pPr indent="0" lvl="0" marL="0" marR="0" rtl="0" algn="l">
                        <a:spcBef>
                          <a:spcPts val="0"/>
                        </a:spcBef>
                        <a:spcAft>
                          <a:spcPts val="0"/>
                        </a:spcAft>
                        <a:buNone/>
                      </a:pPr>
                      <a:r>
                        <a:t/>
                      </a:r>
                      <a:endParaRPr b="1" sz="500">
                        <a:solidFill>
                          <a:srgbClr val="FFFFFF"/>
                        </a:solidFill>
                        <a:latin typeface="Open Sans"/>
                        <a:ea typeface="Open Sans"/>
                        <a:cs typeface="Open Sans"/>
                        <a:sym typeface="Open Sans"/>
                      </a:endParaRPr>
                    </a:p>
                  </a:txBody>
                  <a:tcPr marT="41150" marB="41150" marR="91450" marL="91450">
                    <a:solidFill>
                      <a:schemeClr val="dk1"/>
                    </a:solidFill>
                  </a:tcPr>
                </a:tc>
                <a:tc>
                  <a:txBody>
                    <a:bodyPr/>
                    <a:lstStyle/>
                    <a:p>
                      <a:pPr indent="0" lvl="0" marL="0" marR="0" rtl="0" algn="l">
                        <a:spcBef>
                          <a:spcPts val="0"/>
                        </a:spcBef>
                        <a:spcAft>
                          <a:spcPts val="0"/>
                        </a:spcAft>
                        <a:buNone/>
                      </a:pPr>
                      <a:r>
                        <a:t/>
                      </a:r>
                      <a:endParaRPr b="1" sz="500">
                        <a:solidFill>
                          <a:srgbClr val="FFFFFF"/>
                        </a:solidFill>
                        <a:latin typeface="Open Sans"/>
                        <a:ea typeface="Open Sans"/>
                        <a:cs typeface="Open Sans"/>
                        <a:sym typeface="Open Sans"/>
                      </a:endParaRPr>
                    </a:p>
                  </a:txBody>
                  <a:tcPr marT="41150" marB="41150" marR="91450" marL="91450">
                    <a:solidFill>
                      <a:schemeClr val="dk1"/>
                    </a:solidFill>
                  </a:tcPr>
                </a:tc>
                <a:tc>
                  <a:txBody>
                    <a:bodyPr/>
                    <a:lstStyle/>
                    <a:p>
                      <a:pPr indent="0" lvl="0" marL="0" marR="0" rtl="0" algn="l">
                        <a:spcBef>
                          <a:spcPts val="0"/>
                        </a:spcBef>
                        <a:spcAft>
                          <a:spcPts val="0"/>
                        </a:spcAft>
                        <a:buNone/>
                      </a:pPr>
                      <a:r>
                        <a:t/>
                      </a:r>
                      <a:endParaRPr b="1" sz="500">
                        <a:solidFill>
                          <a:srgbClr val="FFFFFF"/>
                        </a:solidFill>
                        <a:latin typeface="Open Sans"/>
                        <a:ea typeface="Open Sans"/>
                        <a:cs typeface="Open Sans"/>
                        <a:sym typeface="Open Sans"/>
                      </a:endParaRPr>
                    </a:p>
                  </a:txBody>
                  <a:tcPr marT="41150" marB="41150" marR="91450" marL="91450">
                    <a:solidFill>
                      <a:schemeClr val="dk1"/>
                    </a:solidFill>
                  </a:tcPr>
                </a:tc>
              </a:tr>
              <a:tr h="417800">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Average annual livestock population in each category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(head per year)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Agriculture or livestock census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Extrapolation from sample surveys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Derived from economic forecasts of milk and beef demand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Activity data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Key performance indicator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lnSpc>
                          <a:spcPct val="100000"/>
                        </a:lnSpc>
                        <a:spcBef>
                          <a:spcPts val="0"/>
                        </a:spcBef>
                        <a:spcAft>
                          <a:spcPts val="0"/>
                        </a:spcAft>
                        <a:buClr>
                          <a:srgbClr val="000000"/>
                        </a:buClr>
                        <a:buSzPts val="900"/>
                        <a:buFont typeface="Arial"/>
                        <a:buNone/>
                      </a:pPr>
                      <a:r>
                        <a:rPr i="0" lang="en-ZA" sz="600" u="none" strike="noStrike">
                          <a:solidFill>
                            <a:srgbClr val="000000"/>
                          </a:solidFill>
                          <a:latin typeface="Open Sans"/>
                          <a:ea typeface="Open Sans"/>
                          <a:cs typeface="Open Sans"/>
                          <a:sym typeface="Open Sans"/>
                        </a:rPr>
                        <a:t>Periodically </a:t>
                      </a:r>
                      <a:endParaRPr sz="600">
                        <a:latin typeface="Open Sans"/>
                        <a:ea typeface="Open Sans"/>
                        <a:cs typeface="Open Sans"/>
                        <a:sym typeface="Open Sans"/>
                      </a:endParaRPr>
                    </a:p>
                  </a:txBody>
                  <a:tcPr marT="41150" marB="41150" marR="91450" marL="91450">
                    <a:solidFill>
                      <a:schemeClr val="accent4"/>
                    </a:solidFill>
                  </a:tcPr>
                </a:tc>
              </a:tr>
              <a:tr h="181675">
                <a:tc>
                  <a:txBody>
                    <a:bodyPr/>
                    <a:lstStyle/>
                    <a:p>
                      <a:pPr indent="0" lvl="0" marL="0" marR="0" rtl="0" algn="l">
                        <a:spcBef>
                          <a:spcPts val="0"/>
                        </a:spcBef>
                        <a:spcAft>
                          <a:spcPts val="0"/>
                        </a:spcAft>
                        <a:buNone/>
                      </a:pPr>
                      <a:r>
                        <a:rPr b="1" lang="en-ZA" sz="900">
                          <a:solidFill>
                            <a:srgbClr val="FFFFFF"/>
                          </a:solidFill>
                          <a:latin typeface="Open Sans"/>
                          <a:ea typeface="Open Sans"/>
                          <a:cs typeface="Open Sans"/>
                          <a:sym typeface="Open Sans"/>
                        </a:rPr>
                        <a:t>Tier 1</a:t>
                      </a:r>
                      <a:endParaRPr sz="900">
                        <a:latin typeface="Open Sans"/>
                        <a:ea typeface="Open Sans"/>
                        <a:cs typeface="Open Sans"/>
                        <a:sym typeface="Open Sans"/>
                      </a:endParaRPr>
                    </a:p>
                  </a:txBody>
                  <a:tcPr marT="41150" marB="41150" marR="91450" marL="91450">
                    <a:solidFill>
                      <a:schemeClr val="dk1"/>
                    </a:solidFill>
                  </a:tcPr>
                </a:tc>
                <a:tc>
                  <a:txBody>
                    <a:bodyPr/>
                    <a:lstStyle/>
                    <a:p>
                      <a:pPr indent="0" lvl="0" marL="0" marR="0" rtl="0" algn="l">
                        <a:spcBef>
                          <a:spcPts val="0"/>
                        </a:spcBef>
                        <a:spcAft>
                          <a:spcPts val="0"/>
                        </a:spcAft>
                        <a:buNone/>
                      </a:pPr>
                      <a:r>
                        <a:t/>
                      </a:r>
                      <a:endParaRPr b="1" sz="500">
                        <a:solidFill>
                          <a:srgbClr val="FFFFFF"/>
                        </a:solidFill>
                        <a:latin typeface="Open Sans"/>
                        <a:ea typeface="Open Sans"/>
                        <a:cs typeface="Open Sans"/>
                        <a:sym typeface="Open Sans"/>
                      </a:endParaRPr>
                    </a:p>
                  </a:txBody>
                  <a:tcPr marT="41150" marB="41150" marR="91450" marL="91450">
                    <a:solidFill>
                      <a:schemeClr val="dk1"/>
                    </a:solidFill>
                  </a:tcPr>
                </a:tc>
                <a:tc>
                  <a:txBody>
                    <a:bodyPr/>
                    <a:lstStyle/>
                    <a:p>
                      <a:pPr indent="0" lvl="0" marL="0" marR="0" rtl="0" algn="l">
                        <a:spcBef>
                          <a:spcPts val="0"/>
                        </a:spcBef>
                        <a:spcAft>
                          <a:spcPts val="0"/>
                        </a:spcAft>
                        <a:buNone/>
                      </a:pPr>
                      <a:r>
                        <a:t/>
                      </a:r>
                      <a:endParaRPr b="1" sz="500">
                        <a:solidFill>
                          <a:srgbClr val="FFFFFF"/>
                        </a:solidFill>
                        <a:latin typeface="Open Sans"/>
                        <a:ea typeface="Open Sans"/>
                        <a:cs typeface="Open Sans"/>
                        <a:sym typeface="Open Sans"/>
                      </a:endParaRPr>
                    </a:p>
                  </a:txBody>
                  <a:tcPr marT="41150" marB="41150" marR="91450" marL="91450">
                    <a:solidFill>
                      <a:schemeClr val="dk1"/>
                    </a:solidFill>
                  </a:tcPr>
                </a:tc>
                <a:tc>
                  <a:txBody>
                    <a:bodyPr/>
                    <a:lstStyle/>
                    <a:p>
                      <a:pPr indent="0" lvl="0" marL="0" marR="0" rtl="0" algn="l">
                        <a:spcBef>
                          <a:spcPts val="0"/>
                        </a:spcBef>
                        <a:spcAft>
                          <a:spcPts val="0"/>
                        </a:spcAft>
                        <a:buNone/>
                      </a:pPr>
                      <a:r>
                        <a:t/>
                      </a:r>
                      <a:endParaRPr b="1" sz="500">
                        <a:solidFill>
                          <a:srgbClr val="FFFFFF"/>
                        </a:solidFill>
                        <a:latin typeface="Open Sans"/>
                        <a:ea typeface="Open Sans"/>
                        <a:cs typeface="Open Sans"/>
                        <a:sym typeface="Open Sans"/>
                      </a:endParaRPr>
                    </a:p>
                  </a:txBody>
                  <a:tcPr marT="41150" marB="41150" marR="91450" marL="91450">
                    <a:solidFill>
                      <a:schemeClr val="dk1"/>
                    </a:solidFill>
                  </a:tcPr>
                </a:tc>
              </a:tr>
              <a:tr h="327000">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Average animal weight per category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(kg)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Agriculture or livestock census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Extrapolation from sample surveys or measurements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GHG emission factor (needed to choose Tier 1 emission factor)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Key performance indicator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lnSpc>
                          <a:spcPct val="100000"/>
                        </a:lnSpc>
                        <a:spcBef>
                          <a:spcPts val="0"/>
                        </a:spcBef>
                        <a:spcAft>
                          <a:spcPts val="0"/>
                        </a:spcAft>
                        <a:buClr>
                          <a:srgbClr val="000000"/>
                        </a:buClr>
                        <a:buSzPts val="900"/>
                        <a:buFont typeface="Arial"/>
                        <a:buNone/>
                      </a:pPr>
                      <a:r>
                        <a:rPr i="0" lang="en-ZA" sz="600" u="none" strike="noStrike">
                          <a:solidFill>
                            <a:srgbClr val="000000"/>
                          </a:solidFill>
                          <a:latin typeface="Open Sans"/>
                          <a:ea typeface="Open Sans"/>
                          <a:cs typeface="Open Sans"/>
                          <a:sym typeface="Open Sans"/>
                        </a:rPr>
                        <a:t>Once per category </a:t>
                      </a:r>
                      <a:endParaRPr sz="600">
                        <a:latin typeface="Open Sans"/>
                        <a:ea typeface="Open Sans"/>
                        <a:cs typeface="Open Sans"/>
                        <a:sym typeface="Open Sans"/>
                      </a:endParaRPr>
                    </a:p>
                  </a:txBody>
                  <a:tcPr marT="41150" marB="41150" marR="91450" marL="91450">
                    <a:solidFill>
                      <a:schemeClr val="accent4"/>
                    </a:solidFill>
                  </a:tcPr>
                </a:tc>
              </a:tr>
              <a:tr h="236150">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CH</a:t>
                      </a:r>
                      <a:r>
                        <a:rPr baseline="-25000" i="0" lang="en-ZA" sz="600" u="none" strike="noStrike">
                          <a:solidFill>
                            <a:srgbClr val="000000"/>
                          </a:solidFill>
                          <a:latin typeface="Open Sans"/>
                          <a:ea typeface="Open Sans"/>
                          <a:cs typeface="Open Sans"/>
                          <a:sym typeface="Open Sans"/>
                        </a:rPr>
                        <a:t>4</a:t>
                      </a:r>
                      <a:r>
                        <a:rPr i="0" lang="en-ZA" sz="600" u="none" strike="noStrike">
                          <a:solidFill>
                            <a:srgbClr val="000000"/>
                          </a:solidFill>
                          <a:latin typeface="Open Sans"/>
                          <a:ea typeface="Open Sans"/>
                          <a:cs typeface="Open Sans"/>
                          <a:sym typeface="Open Sans"/>
                        </a:rPr>
                        <a:t> emission factor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(kg CH</a:t>
                      </a:r>
                      <a:r>
                        <a:rPr baseline="-25000" i="0" lang="en-ZA" sz="600" u="none" strike="noStrike">
                          <a:solidFill>
                            <a:srgbClr val="000000"/>
                          </a:solidFill>
                          <a:latin typeface="Open Sans"/>
                          <a:ea typeface="Open Sans"/>
                          <a:cs typeface="Open Sans"/>
                          <a:sym typeface="Open Sans"/>
                        </a:rPr>
                        <a:t>4</a:t>
                      </a:r>
                      <a:r>
                        <a:rPr i="0" lang="en-ZA" sz="600" u="none" strike="noStrike">
                          <a:solidFill>
                            <a:srgbClr val="000000"/>
                          </a:solidFill>
                          <a:latin typeface="Open Sans"/>
                          <a:ea typeface="Open Sans"/>
                          <a:cs typeface="Open Sans"/>
                          <a:sym typeface="Open Sans"/>
                        </a:rPr>
                        <a:t> per head per year) </a:t>
                      </a:r>
                      <a:endParaRPr sz="600">
                        <a:latin typeface="Open Sans"/>
                        <a:ea typeface="Open Sans"/>
                        <a:cs typeface="Open Sans"/>
                        <a:sym typeface="Open Sans"/>
                      </a:endParaRPr>
                    </a:p>
                  </a:txBody>
                  <a:tcPr marT="41150" marB="41150"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i="0" lang="en-ZA" sz="600" u="none" strike="noStrike">
                          <a:solidFill>
                            <a:srgbClr val="000000"/>
                          </a:solidFill>
                          <a:latin typeface="Open Sans"/>
                          <a:ea typeface="Open Sans"/>
                          <a:cs typeface="Open Sans"/>
                          <a:sym typeface="Open Sans"/>
                        </a:rPr>
                        <a:t>Tier 1: IPCC 2006 GL* Tables 10.11, 10. A.1 and 10 A.2 </a:t>
                      </a:r>
                      <a:endParaRPr sz="600">
                        <a:latin typeface="Open Sans"/>
                        <a:ea typeface="Open Sans"/>
                        <a:cs typeface="Open Sans"/>
                        <a:sym typeface="Open Sans"/>
                      </a:endParaRPr>
                    </a:p>
                  </a:txBody>
                  <a:tcPr marT="41150" marB="41150"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i="0" lang="en-ZA" sz="600" u="none" strike="noStrike">
                          <a:solidFill>
                            <a:srgbClr val="000000"/>
                          </a:solidFill>
                          <a:latin typeface="Open Sans"/>
                          <a:ea typeface="Open Sans"/>
                          <a:cs typeface="Open Sans"/>
                          <a:sym typeface="Open Sans"/>
                        </a:rPr>
                        <a:t>GHG emission factor </a:t>
                      </a:r>
                      <a:endParaRPr sz="600">
                        <a:latin typeface="Open Sans"/>
                        <a:ea typeface="Open Sans"/>
                        <a:cs typeface="Open Sans"/>
                        <a:sym typeface="Open Sans"/>
                      </a:endParaRPr>
                    </a:p>
                  </a:txBody>
                  <a:tcPr marT="41150" marB="41150"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i="0" lang="en-ZA" sz="600" u="none" strike="noStrike">
                          <a:solidFill>
                            <a:srgbClr val="000000"/>
                          </a:solidFill>
                          <a:latin typeface="Open Sans"/>
                          <a:ea typeface="Open Sans"/>
                          <a:cs typeface="Open Sans"/>
                          <a:sym typeface="Open Sans"/>
                        </a:rPr>
                        <a:t>Once per category </a:t>
                      </a:r>
                      <a:endParaRPr sz="600">
                        <a:latin typeface="Open Sans"/>
                        <a:ea typeface="Open Sans"/>
                        <a:cs typeface="Open Sans"/>
                        <a:sym typeface="Open Sans"/>
                      </a:endParaRPr>
                    </a:p>
                  </a:txBody>
                  <a:tcPr marT="41150" marB="41150" marR="91450" marL="91450">
                    <a:solidFill>
                      <a:schemeClr val="lt1"/>
                    </a:solidFill>
                  </a:tcPr>
                </a:tc>
              </a:tr>
              <a:tr h="181675">
                <a:tc>
                  <a:txBody>
                    <a:bodyPr/>
                    <a:lstStyle/>
                    <a:p>
                      <a:pPr indent="0" lvl="0" marL="0" marR="0" rtl="0" algn="l">
                        <a:spcBef>
                          <a:spcPts val="0"/>
                        </a:spcBef>
                        <a:spcAft>
                          <a:spcPts val="0"/>
                        </a:spcAft>
                        <a:buNone/>
                      </a:pPr>
                      <a:r>
                        <a:rPr b="1" lang="en-ZA" sz="900">
                          <a:solidFill>
                            <a:srgbClr val="FFFFFF"/>
                          </a:solidFill>
                          <a:latin typeface="Open Sans"/>
                          <a:ea typeface="Open Sans"/>
                          <a:cs typeface="Open Sans"/>
                          <a:sym typeface="Open Sans"/>
                        </a:rPr>
                        <a:t>Tier 2</a:t>
                      </a:r>
                      <a:endParaRPr sz="900">
                        <a:latin typeface="Open Sans"/>
                        <a:ea typeface="Open Sans"/>
                        <a:cs typeface="Open Sans"/>
                        <a:sym typeface="Open Sans"/>
                      </a:endParaRPr>
                    </a:p>
                  </a:txBody>
                  <a:tcPr marT="41150" marB="41150" marR="91450" marL="91450">
                    <a:solidFill>
                      <a:schemeClr val="dk1"/>
                    </a:solidFill>
                  </a:tcPr>
                </a:tc>
                <a:tc>
                  <a:txBody>
                    <a:bodyPr/>
                    <a:lstStyle/>
                    <a:p>
                      <a:pPr indent="0" lvl="0" marL="0" marR="0" rtl="0" algn="l">
                        <a:spcBef>
                          <a:spcPts val="0"/>
                        </a:spcBef>
                        <a:spcAft>
                          <a:spcPts val="0"/>
                        </a:spcAft>
                        <a:buNone/>
                      </a:pPr>
                      <a:r>
                        <a:t/>
                      </a:r>
                      <a:endParaRPr sz="500">
                        <a:latin typeface="Open Sans"/>
                        <a:ea typeface="Open Sans"/>
                        <a:cs typeface="Open Sans"/>
                        <a:sym typeface="Open Sans"/>
                      </a:endParaRPr>
                    </a:p>
                  </a:txBody>
                  <a:tcPr marT="41150" marB="41150" marR="91450" marL="91450">
                    <a:solidFill>
                      <a:schemeClr val="dk1"/>
                    </a:solidFill>
                  </a:tcPr>
                </a:tc>
                <a:tc>
                  <a:txBody>
                    <a:bodyPr/>
                    <a:lstStyle/>
                    <a:p>
                      <a:pPr indent="0" lvl="0" marL="0" marR="0" rtl="0" algn="l">
                        <a:spcBef>
                          <a:spcPts val="0"/>
                        </a:spcBef>
                        <a:spcAft>
                          <a:spcPts val="0"/>
                        </a:spcAft>
                        <a:buNone/>
                      </a:pPr>
                      <a:r>
                        <a:t/>
                      </a:r>
                      <a:endParaRPr sz="500">
                        <a:latin typeface="Open Sans"/>
                        <a:ea typeface="Open Sans"/>
                        <a:cs typeface="Open Sans"/>
                        <a:sym typeface="Open Sans"/>
                      </a:endParaRPr>
                    </a:p>
                  </a:txBody>
                  <a:tcPr marT="41150" marB="41150" marR="91450" marL="91450">
                    <a:solidFill>
                      <a:schemeClr val="dk1"/>
                    </a:solidFill>
                  </a:tcPr>
                </a:tc>
                <a:tc>
                  <a:txBody>
                    <a:bodyPr/>
                    <a:lstStyle/>
                    <a:p>
                      <a:pPr indent="0" lvl="0" marL="0" marR="0" rtl="0" algn="l">
                        <a:spcBef>
                          <a:spcPts val="0"/>
                        </a:spcBef>
                        <a:spcAft>
                          <a:spcPts val="0"/>
                        </a:spcAft>
                        <a:buNone/>
                      </a:pPr>
                      <a:r>
                        <a:t/>
                      </a:r>
                      <a:endParaRPr sz="500">
                        <a:latin typeface="Open Sans"/>
                        <a:ea typeface="Open Sans"/>
                        <a:cs typeface="Open Sans"/>
                        <a:sym typeface="Open Sans"/>
                      </a:endParaRPr>
                    </a:p>
                  </a:txBody>
                  <a:tcPr marT="41150" marB="41150" marR="91450" marL="91450">
                    <a:solidFill>
                      <a:schemeClr val="dk1"/>
                    </a:solidFill>
                  </a:tcPr>
                </a:tc>
              </a:tr>
              <a:tr h="327000">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Average animal growth rate (weight gain) per category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(kg per day)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Agriculture or livestock census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Extrapolation from sample surveys or measurements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GHG emission factor (needed to derive feed intake parameter)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Key performance indicator</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lnSpc>
                          <a:spcPct val="100000"/>
                        </a:lnSpc>
                        <a:spcBef>
                          <a:spcPts val="0"/>
                        </a:spcBef>
                        <a:spcAft>
                          <a:spcPts val="0"/>
                        </a:spcAft>
                        <a:buClr>
                          <a:srgbClr val="000000"/>
                        </a:buClr>
                        <a:buSzPts val="900"/>
                        <a:buFont typeface="Arial"/>
                        <a:buNone/>
                      </a:pPr>
                      <a:r>
                        <a:rPr i="0" lang="en-ZA" sz="600" u="none" strike="noStrike">
                          <a:solidFill>
                            <a:srgbClr val="000000"/>
                          </a:solidFill>
                          <a:latin typeface="Open Sans"/>
                          <a:ea typeface="Open Sans"/>
                          <a:cs typeface="Open Sans"/>
                          <a:sym typeface="Open Sans"/>
                        </a:rPr>
                        <a:t>Periodically</a:t>
                      </a:r>
                      <a:endParaRPr sz="600">
                        <a:latin typeface="Open Sans"/>
                        <a:ea typeface="Open Sans"/>
                        <a:cs typeface="Open Sans"/>
                        <a:sym typeface="Open Sans"/>
                      </a:endParaRPr>
                    </a:p>
                  </a:txBody>
                  <a:tcPr marT="41150" marB="41150" marR="91450" marL="91450">
                    <a:solidFill>
                      <a:schemeClr val="accent4"/>
                    </a:solidFill>
                  </a:tcPr>
                </a:tc>
              </a:tr>
              <a:tr h="236150">
                <a:tc>
                  <a:txBody>
                    <a:bodyPr/>
                    <a:lstStyle/>
                    <a:p>
                      <a:pPr indent="0" lvl="0" marL="0" marR="0" rtl="0" algn="l">
                        <a:lnSpc>
                          <a:spcPct val="100000"/>
                        </a:lnSpc>
                        <a:spcBef>
                          <a:spcPts val="0"/>
                        </a:spcBef>
                        <a:spcAft>
                          <a:spcPts val="0"/>
                        </a:spcAft>
                        <a:buClr>
                          <a:srgbClr val="000000"/>
                        </a:buClr>
                        <a:buSzPts val="900"/>
                        <a:buFont typeface="Arial"/>
                        <a:buNone/>
                      </a:pPr>
                      <a:r>
                        <a:rPr i="0" lang="en-ZA" sz="600" u="none" strike="noStrike">
                          <a:solidFill>
                            <a:srgbClr val="000000"/>
                          </a:solidFill>
                          <a:latin typeface="Open Sans"/>
                          <a:ea typeface="Open Sans"/>
                          <a:cs typeface="Open Sans"/>
                          <a:sym typeface="Open Sans"/>
                        </a:rPr>
                        <a:t>Feeding situation (unitless) </a:t>
                      </a:r>
                      <a:endParaRPr sz="600">
                        <a:latin typeface="Open Sans"/>
                        <a:ea typeface="Open Sans"/>
                        <a:cs typeface="Open Sans"/>
                        <a:sym typeface="Open Sans"/>
                      </a:endParaRPr>
                    </a:p>
                  </a:txBody>
                  <a:tcPr marT="41150" marB="41150" marR="91450" marL="91450">
                    <a:solidFill>
                      <a:schemeClr val="lt1"/>
                    </a:solidFill>
                  </a:tcPr>
                </a:tc>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Agriculture or livestock census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Extrapolation from sample surveys or measurements </a:t>
                      </a:r>
                      <a:endParaRPr sz="600">
                        <a:latin typeface="Open Sans"/>
                        <a:ea typeface="Open Sans"/>
                        <a:cs typeface="Open Sans"/>
                        <a:sym typeface="Open Sans"/>
                      </a:endParaRPr>
                    </a:p>
                  </a:txBody>
                  <a:tcPr marT="41150" marB="41150" marR="91450" marL="91450">
                    <a:solidFill>
                      <a:schemeClr val="lt1"/>
                    </a:solidFill>
                  </a:tcPr>
                </a:tc>
                <a:tc>
                  <a:txBody>
                    <a:bodyPr/>
                    <a:lstStyle/>
                    <a:p>
                      <a:pPr indent="0" lvl="0" marL="0" marR="0" rtl="0" algn="l">
                        <a:spcBef>
                          <a:spcPts val="0"/>
                        </a:spcBef>
                        <a:spcAft>
                          <a:spcPts val="0"/>
                        </a:spcAft>
                        <a:buNone/>
                      </a:pPr>
                      <a:r>
                        <a:rPr lang="en-ZA" sz="600">
                          <a:latin typeface="Open Sans"/>
                          <a:ea typeface="Open Sans"/>
                          <a:cs typeface="Open Sans"/>
                          <a:sym typeface="Open Sans"/>
                        </a:rPr>
                        <a:t>Assumption</a:t>
                      </a:r>
                      <a:endParaRPr sz="600">
                        <a:latin typeface="Open Sans"/>
                        <a:ea typeface="Open Sans"/>
                        <a:cs typeface="Open Sans"/>
                        <a:sym typeface="Open Sans"/>
                      </a:endParaRPr>
                    </a:p>
                  </a:txBody>
                  <a:tcPr marT="41150" marB="41150" marR="91450" marL="91450">
                    <a:solidFill>
                      <a:schemeClr val="lt1"/>
                    </a:solidFill>
                  </a:tcPr>
                </a:tc>
                <a:tc>
                  <a:txBody>
                    <a:bodyPr/>
                    <a:lstStyle/>
                    <a:p>
                      <a:pPr indent="0" lvl="0" marL="0" marR="0" rtl="0" algn="l">
                        <a:spcBef>
                          <a:spcPts val="0"/>
                        </a:spcBef>
                        <a:spcAft>
                          <a:spcPts val="0"/>
                        </a:spcAft>
                        <a:buNone/>
                      </a:pPr>
                      <a:r>
                        <a:rPr lang="en-ZA" sz="600">
                          <a:latin typeface="Open Sans"/>
                          <a:ea typeface="Open Sans"/>
                          <a:cs typeface="Open Sans"/>
                          <a:sym typeface="Open Sans"/>
                        </a:rPr>
                        <a:t>Periodically</a:t>
                      </a:r>
                      <a:endParaRPr sz="600">
                        <a:latin typeface="Open Sans"/>
                        <a:ea typeface="Open Sans"/>
                        <a:cs typeface="Open Sans"/>
                        <a:sym typeface="Open Sans"/>
                      </a:endParaRPr>
                    </a:p>
                  </a:txBody>
                  <a:tcPr marT="41150" marB="41150" marR="91450" marL="91450">
                    <a:solidFill>
                      <a:schemeClr val="lt1"/>
                    </a:solidFill>
                  </a:tcPr>
                </a:tc>
              </a:tr>
              <a:tr h="236150">
                <a:tc>
                  <a:txBody>
                    <a:bodyPr/>
                    <a:lstStyle/>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Feed digestibility </a:t>
                      </a:r>
                      <a:endParaRPr sz="600">
                        <a:latin typeface="Open Sans"/>
                        <a:ea typeface="Open Sans"/>
                        <a:cs typeface="Open Sans"/>
                        <a:sym typeface="Open Sans"/>
                      </a:endParaRPr>
                    </a:p>
                    <a:p>
                      <a:pPr indent="0" lvl="0" marL="0" marR="0" rtl="0" algn="l">
                        <a:spcBef>
                          <a:spcPts val="0"/>
                        </a:spcBef>
                        <a:spcAft>
                          <a:spcPts val="0"/>
                        </a:spcAft>
                        <a:buNone/>
                      </a:pPr>
                      <a:r>
                        <a:rPr i="0" lang="en-ZA" sz="600" u="none" strike="noStrike">
                          <a:solidFill>
                            <a:srgbClr val="000000"/>
                          </a:solidFill>
                          <a:latin typeface="Open Sans"/>
                          <a:ea typeface="Open Sans"/>
                          <a:cs typeface="Open Sans"/>
                          <a:sym typeface="Open Sans"/>
                        </a:rPr>
                        <a:t>(percent)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lnSpc>
                          <a:spcPct val="100000"/>
                        </a:lnSpc>
                        <a:spcBef>
                          <a:spcPts val="0"/>
                        </a:spcBef>
                        <a:spcAft>
                          <a:spcPts val="0"/>
                        </a:spcAft>
                        <a:buClr>
                          <a:srgbClr val="000000"/>
                        </a:buClr>
                        <a:buSzPts val="900"/>
                        <a:buFont typeface="Arial"/>
                        <a:buNone/>
                      </a:pPr>
                      <a:r>
                        <a:rPr i="0" lang="en-ZA" sz="600" u="none" strike="noStrike">
                          <a:solidFill>
                            <a:srgbClr val="000000"/>
                          </a:solidFill>
                          <a:latin typeface="Open Sans"/>
                          <a:ea typeface="Open Sans"/>
                          <a:cs typeface="Open Sans"/>
                          <a:sym typeface="Open Sans"/>
                        </a:rPr>
                        <a:t>IPCC 2006 GL* Table 10.2 (example values as a guideline)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lnSpc>
                          <a:spcPct val="100000"/>
                        </a:lnSpc>
                        <a:spcBef>
                          <a:spcPts val="0"/>
                        </a:spcBef>
                        <a:spcAft>
                          <a:spcPts val="0"/>
                        </a:spcAft>
                        <a:buClr>
                          <a:srgbClr val="000000"/>
                        </a:buClr>
                        <a:buSzPts val="900"/>
                        <a:buFont typeface="Arial"/>
                        <a:buNone/>
                      </a:pPr>
                      <a:r>
                        <a:rPr i="0" lang="en-ZA" sz="600" u="none" strike="noStrike">
                          <a:solidFill>
                            <a:srgbClr val="000000"/>
                          </a:solidFill>
                          <a:latin typeface="Open Sans"/>
                          <a:ea typeface="Open Sans"/>
                          <a:cs typeface="Open Sans"/>
                          <a:sym typeface="Open Sans"/>
                        </a:rPr>
                        <a:t>GHG emission factor (needed to derive feed intake parameter) </a:t>
                      </a:r>
                      <a:endParaRPr sz="600">
                        <a:latin typeface="Open Sans"/>
                        <a:ea typeface="Open Sans"/>
                        <a:cs typeface="Open Sans"/>
                        <a:sym typeface="Open Sans"/>
                      </a:endParaRPr>
                    </a:p>
                  </a:txBody>
                  <a:tcPr marT="41150" marB="41150" marR="91450" marL="91450">
                    <a:solidFill>
                      <a:schemeClr val="accent4"/>
                    </a:solidFill>
                  </a:tcPr>
                </a:tc>
                <a:tc>
                  <a:txBody>
                    <a:bodyPr/>
                    <a:lstStyle/>
                    <a:p>
                      <a:pPr indent="0" lvl="0" marL="0" marR="0" rtl="0" algn="l">
                        <a:lnSpc>
                          <a:spcPct val="100000"/>
                        </a:lnSpc>
                        <a:spcBef>
                          <a:spcPts val="0"/>
                        </a:spcBef>
                        <a:spcAft>
                          <a:spcPts val="0"/>
                        </a:spcAft>
                        <a:buClr>
                          <a:srgbClr val="000000"/>
                        </a:buClr>
                        <a:buSzPts val="900"/>
                        <a:buFont typeface="Arial"/>
                        <a:buNone/>
                      </a:pPr>
                      <a:r>
                        <a:rPr i="0" lang="en-ZA" sz="600" u="none" strike="noStrike">
                          <a:solidFill>
                            <a:srgbClr val="000000"/>
                          </a:solidFill>
                          <a:latin typeface="Open Sans"/>
                          <a:ea typeface="Open Sans"/>
                          <a:cs typeface="Open Sans"/>
                          <a:sym typeface="Open Sans"/>
                        </a:rPr>
                        <a:t>Once per feed type per livestock type </a:t>
                      </a:r>
                      <a:endParaRPr sz="600">
                        <a:latin typeface="Open Sans"/>
                        <a:ea typeface="Open Sans"/>
                        <a:cs typeface="Open Sans"/>
                        <a:sym typeface="Open Sans"/>
                      </a:endParaRPr>
                    </a:p>
                  </a:txBody>
                  <a:tcPr marT="41150" marB="41150" marR="91450" marL="91450">
                    <a:solidFill>
                      <a:schemeClr val="accent4"/>
                    </a:solidFill>
                  </a:tcPr>
                </a:tc>
              </a:tr>
            </a:tbl>
          </a:graphicData>
        </a:graphic>
      </p:graphicFrame>
      <p:sp>
        <p:nvSpPr>
          <p:cNvPr id="471" name="Google Shape;471;p42">
            <a:hlinkClick action="ppaction://hlinksldjump" r:id="rId3"/>
          </p:cNvPr>
          <p:cNvSpPr txBox="1"/>
          <p:nvPr/>
        </p:nvSpPr>
        <p:spPr>
          <a:xfrm>
            <a:off x="5518100" y="4513995"/>
            <a:ext cx="1290300" cy="401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900"/>
              <a:buFont typeface="Arial"/>
              <a:buNone/>
            </a:pPr>
            <a:r>
              <a:rPr b="1" lang="en-ZA" sz="900">
                <a:solidFill>
                  <a:schemeClr val="lt1"/>
                </a:solidFill>
                <a:latin typeface="Arial"/>
                <a:ea typeface="Arial"/>
                <a:cs typeface="Arial"/>
                <a:sym typeface="Arial"/>
              </a:rPr>
              <a:t>Example for soil carbon</a:t>
            </a:r>
            <a:endParaRPr>
              <a:solidFill>
                <a:schemeClr val="lt1"/>
              </a:solidFill>
            </a:endParaRPr>
          </a:p>
        </p:txBody>
      </p:sp>
      <p:sp>
        <p:nvSpPr>
          <p:cNvPr id="472" name="Google Shape;472;p42"/>
          <p:cNvSpPr/>
          <p:nvPr/>
        </p:nvSpPr>
        <p:spPr>
          <a:xfrm>
            <a:off x="424225" y="4516898"/>
            <a:ext cx="1081200" cy="3207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77500" lnSpcReduction="20000"/>
          </a:bodyPr>
          <a:lstStyle/>
          <a:p>
            <a:pPr indent="0" lvl="0" marL="0" rtl="0" algn="l">
              <a:lnSpc>
                <a:spcPct val="90000"/>
              </a:lnSpc>
              <a:spcBef>
                <a:spcPts val="0"/>
              </a:spcBef>
              <a:spcAft>
                <a:spcPts val="0"/>
              </a:spcAft>
              <a:buNone/>
            </a:pPr>
            <a:r>
              <a:rPr lang="en-ZA" sz="800">
                <a:solidFill>
                  <a:srgbClr val="09294E"/>
                </a:solidFill>
              </a:rPr>
              <a:t>Previous slide</a:t>
            </a:r>
            <a:endParaRPr sz="800">
              <a:solidFill>
                <a:srgbClr val="09294E"/>
              </a:solidFill>
            </a:endParaRPr>
          </a:p>
        </p:txBody>
      </p:sp>
      <p:sp>
        <p:nvSpPr>
          <p:cNvPr id="473" name="Google Shape;473;p42">
            <a:hlinkClick action="ppaction://hlinksldjump" r:id="rId4"/>
          </p:cNvPr>
          <p:cNvSpPr/>
          <p:nvPr/>
        </p:nvSpPr>
        <p:spPr>
          <a:xfrm>
            <a:off x="537393" y="4589519"/>
            <a:ext cx="968100" cy="16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3"/>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2600"/>
              <a:buFont typeface="Arial"/>
              <a:buNone/>
            </a:pPr>
            <a:r>
              <a:rPr lang="en-ZA" sz="2600"/>
              <a:t>Example of soil carbon monitoring parameters</a:t>
            </a:r>
            <a:endParaRPr/>
          </a:p>
        </p:txBody>
      </p:sp>
      <p:graphicFrame>
        <p:nvGraphicFramePr>
          <p:cNvPr id="480" name="Google Shape;480;p43"/>
          <p:cNvGraphicFramePr/>
          <p:nvPr/>
        </p:nvGraphicFramePr>
        <p:xfrm>
          <a:off x="304800" y="1006064"/>
          <a:ext cx="3000000" cy="3000000"/>
        </p:xfrm>
        <a:graphic>
          <a:graphicData uri="http://schemas.openxmlformats.org/drawingml/2006/table">
            <a:tbl>
              <a:tblPr bandRow="1" firstRow="1">
                <a:noFill/>
                <a:tableStyleId>{4B8341EF-10E5-40A3-B6F8-8CE7AF749A9C}</a:tableStyleId>
              </a:tblPr>
              <a:tblGrid>
                <a:gridCol w="2103425"/>
                <a:gridCol w="2236200"/>
                <a:gridCol w="1819750"/>
                <a:gridCol w="2375025"/>
              </a:tblGrid>
              <a:tr h="278150">
                <a:tc>
                  <a:txBody>
                    <a:bodyPr/>
                    <a:lstStyle/>
                    <a:p>
                      <a:pPr indent="0" lvl="0" marL="0" marR="0" rtl="0" algn="l">
                        <a:spcBef>
                          <a:spcPts val="0"/>
                        </a:spcBef>
                        <a:spcAft>
                          <a:spcPts val="0"/>
                        </a:spcAft>
                        <a:buNone/>
                      </a:pPr>
                      <a:r>
                        <a:rPr lang="en-ZA" sz="1100">
                          <a:latin typeface="Open Sans"/>
                          <a:ea typeface="Open Sans"/>
                          <a:cs typeface="Open Sans"/>
                          <a:sym typeface="Open Sans"/>
                        </a:rPr>
                        <a:t>Parameter and unit</a:t>
                      </a:r>
                      <a:endParaRPr sz="1100">
                        <a:latin typeface="Open Sans"/>
                        <a:ea typeface="Open Sans"/>
                        <a:cs typeface="Open Sans"/>
                        <a:sym typeface="Open Sans"/>
                      </a:endParaRPr>
                    </a:p>
                  </a:txBody>
                  <a:tcPr marT="34300" marB="34300" marR="91450" marL="91450">
                    <a:solidFill>
                      <a:schemeClr val="accent1"/>
                    </a:solidFill>
                  </a:tcPr>
                </a:tc>
                <a:tc>
                  <a:txBody>
                    <a:bodyPr/>
                    <a:lstStyle/>
                    <a:p>
                      <a:pPr indent="0" lvl="0" marL="0" marR="0" rtl="0" algn="l">
                        <a:spcBef>
                          <a:spcPts val="0"/>
                        </a:spcBef>
                        <a:spcAft>
                          <a:spcPts val="0"/>
                        </a:spcAft>
                        <a:buNone/>
                      </a:pPr>
                      <a:r>
                        <a:rPr lang="en-ZA" sz="1100">
                          <a:latin typeface="Open Sans"/>
                          <a:ea typeface="Open Sans"/>
                          <a:cs typeface="Open Sans"/>
                          <a:sym typeface="Open Sans"/>
                        </a:rPr>
                        <a:t>Potential source of data</a:t>
                      </a:r>
                      <a:endParaRPr sz="1100">
                        <a:latin typeface="Open Sans"/>
                        <a:ea typeface="Open Sans"/>
                        <a:cs typeface="Open Sans"/>
                        <a:sym typeface="Open Sans"/>
                      </a:endParaRPr>
                    </a:p>
                  </a:txBody>
                  <a:tcPr marT="34300" marB="34300" marR="91450" marL="91450">
                    <a:solidFill>
                      <a:schemeClr val="accent1"/>
                    </a:solidFill>
                  </a:tcPr>
                </a:tc>
                <a:tc>
                  <a:txBody>
                    <a:bodyPr/>
                    <a:lstStyle/>
                    <a:p>
                      <a:pPr indent="0" lvl="0" marL="0" marR="0" rtl="0" algn="l">
                        <a:spcBef>
                          <a:spcPts val="0"/>
                        </a:spcBef>
                        <a:spcAft>
                          <a:spcPts val="0"/>
                        </a:spcAft>
                        <a:buNone/>
                      </a:pPr>
                      <a:r>
                        <a:rPr lang="en-ZA" sz="1100">
                          <a:latin typeface="Open Sans"/>
                          <a:ea typeface="Open Sans"/>
                          <a:cs typeface="Open Sans"/>
                          <a:sym typeface="Open Sans"/>
                        </a:rPr>
                        <a:t>Parameter type</a:t>
                      </a:r>
                      <a:endParaRPr sz="1100">
                        <a:latin typeface="Open Sans"/>
                        <a:ea typeface="Open Sans"/>
                        <a:cs typeface="Open Sans"/>
                        <a:sym typeface="Open Sans"/>
                      </a:endParaRPr>
                    </a:p>
                  </a:txBody>
                  <a:tcPr marT="34300" marB="34300" marR="91450" marL="91450">
                    <a:solidFill>
                      <a:schemeClr val="accent1"/>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Suggested monitoring frequency</a:t>
                      </a:r>
                      <a:endParaRPr sz="1100">
                        <a:latin typeface="Open Sans"/>
                        <a:ea typeface="Open Sans"/>
                        <a:cs typeface="Open Sans"/>
                        <a:sym typeface="Open Sans"/>
                      </a:endParaRPr>
                    </a:p>
                  </a:txBody>
                  <a:tcPr marT="34300" marB="34300" marR="91450" marL="91450">
                    <a:solidFill>
                      <a:schemeClr val="accent1"/>
                    </a:solidFill>
                  </a:tcPr>
                </a:tc>
              </a:tr>
              <a:tr h="203525">
                <a:tc>
                  <a:txBody>
                    <a:bodyPr/>
                    <a:lstStyle/>
                    <a:p>
                      <a:pPr indent="0" lvl="0" marL="0" marR="0" rtl="0" algn="l">
                        <a:spcBef>
                          <a:spcPts val="0"/>
                        </a:spcBef>
                        <a:spcAft>
                          <a:spcPts val="0"/>
                        </a:spcAft>
                        <a:buNone/>
                      </a:pPr>
                      <a:r>
                        <a:rPr b="1" lang="en-ZA" sz="1100">
                          <a:solidFill>
                            <a:schemeClr val="lt1"/>
                          </a:solidFill>
                          <a:latin typeface="Open Sans"/>
                          <a:ea typeface="Open Sans"/>
                          <a:cs typeface="Open Sans"/>
                          <a:sym typeface="Open Sans"/>
                        </a:rPr>
                        <a:t>All</a:t>
                      </a:r>
                      <a:endParaRPr sz="1100">
                        <a:latin typeface="Open Sans"/>
                        <a:ea typeface="Open Sans"/>
                        <a:cs typeface="Open Sans"/>
                        <a:sym typeface="Open Sans"/>
                      </a:endParaRPr>
                    </a:p>
                  </a:txBody>
                  <a:tcPr marT="34300" marB="34300" marR="91450" marL="91450">
                    <a:solidFill>
                      <a:schemeClr val="dk1"/>
                    </a:solidFill>
                  </a:tcPr>
                </a:tc>
                <a:tc>
                  <a:txBody>
                    <a:bodyPr/>
                    <a:lstStyle/>
                    <a:p>
                      <a:pPr indent="0" lvl="0" marL="0" marR="0" rtl="0" algn="l">
                        <a:spcBef>
                          <a:spcPts val="0"/>
                        </a:spcBef>
                        <a:spcAft>
                          <a:spcPts val="0"/>
                        </a:spcAft>
                        <a:buNone/>
                      </a:pPr>
                      <a:r>
                        <a:t/>
                      </a:r>
                      <a:endParaRPr b="1" sz="1100">
                        <a:solidFill>
                          <a:schemeClr val="lt1"/>
                        </a:solidFill>
                        <a:latin typeface="Open Sans"/>
                        <a:ea typeface="Open Sans"/>
                        <a:cs typeface="Open Sans"/>
                        <a:sym typeface="Open Sans"/>
                      </a:endParaRPr>
                    </a:p>
                  </a:txBody>
                  <a:tcPr marT="34300" marB="34300" marR="91450" marL="91450">
                    <a:solidFill>
                      <a:schemeClr val="dk1"/>
                    </a:solidFill>
                  </a:tcPr>
                </a:tc>
                <a:tc>
                  <a:txBody>
                    <a:bodyPr/>
                    <a:lstStyle/>
                    <a:p>
                      <a:pPr indent="0" lvl="0" marL="0" marR="0" rtl="0" algn="l">
                        <a:spcBef>
                          <a:spcPts val="0"/>
                        </a:spcBef>
                        <a:spcAft>
                          <a:spcPts val="0"/>
                        </a:spcAft>
                        <a:buNone/>
                      </a:pPr>
                      <a:r>
                        <a:t/>
                      </a:r>
                      <a:endParaRPr b="1" sz="1100">
                        <a:solidFill>
                          <a:schemeClr val="lt1"/>
                        </a:solidFill>
                        <a:latin typeface="Open Sans"/>
                        <a:ea typeface="Open Sans"/>
                        <a:cs typeface="Open Sans"/>
                        <a:sym typeface="Open Sans"/>
                      </a:endParaRPr>
                    </a:p>
                  </a:txBody>
                  <a:tcPr marT="34300" marB="34300" marR="91450" marL="91450">
                    <a:solidFill>
                      <a:schemeClr val="dk1"/>
                    </a:solidFill>
                  </a:tcPr>
                </a:tc>
                <a:tc>
                  <a:txBody>
                    <a:bodyPr/>
                    <a:lstStyle/>
                    <a:p>
                      <a:pPr indent="0" lvl="0" marL="0" marR="0" rtl="0" algn="l">
                        <a:spcBef>
                          <a:spcPts val="0"/>
                        </a:spcBef>
                        <a:spcAft>
                          <a:spcPts val="0"/>
                        </a:spcAft>
                        <a:buNone/>
                      </a:pPr>
                      <a:r>
                        <a:t/>
                      </a:r>
                      <a:endParaRPr b="1" sz="1100">
                        <a:solidFill>
                          <a:schemeClr val="lt1"/>
                        </a:solidFill>
                        <a:latin typeface="Open Sans"/>
                        <a:ea typeface="Open Sans"/>
                        <a:cs typeface="Open Sans"/>
                        <a:sym typeface="Open Sans"/>
                      </a:endParaRPr>
                    </a:p>
                  </a:txBody>
                  <a:tcPr marT="34300" marB="34300" marR="91450" marL="91450">
                    <a:solidFill>
                      <a:schemeClr val="dk1"/>
                    </a:solidFill>
                  </a:tcPr>
                </a:tc>
              </a:tr>
              <a:tr h="278150">
                <a:tc>
                  <a:txBody>
                    <a:bodyPr/>
                    <a:lstStyle/>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Area of land in each strata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(ha) </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Agriculture census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Soil surveys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International land cover data sets or other land cover maps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Remote sensing data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Ground based surveys </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Activity data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Key performance indicator </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At least twice, at beginning and end of policy implementation period.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Or, periodically during the policy implementation period. </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r>
              <a:tr h="206450">
                <a:tc>
                  <a:txBody>
                    <a:bodyPr/>
                    <a:lstStyle/>
                    <a:p>
                      <a:pPr indent="0" lvl="0" marL="0" marR="0" rtl="0" algn="l">
                        <a:spcBef>
                          <a:spcPts val="0"/>
                        </a:spcBef>
                        <a:spcAft>
                          <a:spcPts val="0"/>
                        </a:spcAft>
                        <a:buNone/>
                      </a:pPr>
                      <a:r>
                        <a:rPr b="1" lang="en-ZA" sz="1100">
                          <a:solidFill>
                            <a:schemeClr val="lt1"/>
                          </a:solidFill>
                          <a:latin typeface="Open Sans"/>
                          <a:ea typeface="Open Sans"/>
                          <a:cs typeface="Open Sans"/>
                          <a:sym typeface="Open Sans"/>
                        </a:rPr>
                        <a:t>Tier 1</a:t>
                      </a:r>
                      <a:endParaRPr sz="1100">
                        <a:latin typeface="Open Sans"/>
                        <a:ea typeface="Open Sans"/>
                        <a:cs typeface="Open Sans"/>
                        <a:sym typeface="Open Sans"/>
                      </a:endParaRPr>
                    </a:p>
                  </a:txBody>
                  <a:tcPr marT="34300" marB="34300" marR="91450" marL="91450">
                    <a:solidFill>
                      <a:schemeClr val="dk1"/>
                    </a:solidFill>
                  </a:tcPr>
                </a:tc>
                <a:tc>
                  <a:txBody>
                    <a:bodyPr/>
                    <a:lstStyle/>
                    <a:p>
                      <a:pPr indent="0" lvl="0" marL="0" marR="0" rtl="0" algn="l">
                        <a:spcBef>
                          <a:spcPts val="0"/>
                        </a:spcBef>
                        <a:spcAft>
                          <a:spcPts val="0"/>
                        </a:spcAft>
                        <a:buNone/>
                      </a:pPr>
                      <a:r>
                        <a:t/>
                      </a:r>
                      <a:endParaRPr b="1" sz="1100">
                        <a:solidFill>
                          <a:schemeClr val="lt1"/>
                        </a:solidFill>
                        <a:latin typeface="Open Sans"/>
                        <a:ea typeface="Open Sans"/>
                        <a:cs typeface="Open Sans"/>
                        <a:sym typeface="Open Sans"/>
                      </a:endParaRPr>
                    </a:p>
                  </a:txBody>
                  <a:tcPr marT="34300" marB="34300" marR="91450" marL="91450">
                    <a:solidFill>
                      <a:schemeClr val="dk1"/>
                    </a:solidFill>
                  </a:tcPr>
                </a:tc>
                <a:tc>
                  <a:txBody>
                    <a:bodyPr/>
                    <a:lstStyle/>
                    <a:p>
                      <a:pPr indent="0" lvl="0" marL="0" marR="0" rtl="0" algn="l">
                        <a:spcBef>
                          <a:spcPts val="0"/>
                        </a:spcBef>
                        <a:spcAft>
                          <a:spcPts val="0"/>
                        </a:spcAft>
                        <a:buNone/>
                      </a:pPr>
                      <a:r>
                        <a:t/>
                      </a:r>
                      <a:endParaRPr b="1" sz="1100">
                        <a:solidFill>
                          <a:schemeClr val="lt1"/>
                        </a:solidFill>
                        <a:latin typeface="Open Sans"/>
                        <a:ea typeface="Open Sans"/>
                        <a:cs typeface="Open Sans"/>
                        <a:sym typeface="Open Sans"/>
                      </a:endParaRPr>
                    </a:p>
                  </a:txBody>
                  <a:tcPr marT="34300" marB="34300" marR="91450" marL="91450">
                    <a:solidFill>
                      <a:schemeClr val="dk1"/>
                    </a:solidFill>
                  </a:tcPr>
                </a:tc>
                <a:tc>
                  <a:txBody>
                    <a:bodyPr/>
                    <a:lstStyle/>
                    <a:p>
                      <a:pPr indent="0" lvl="0" marL="0" marR="0" rtl="0" algn="l">
                        <a:spcBef>
                          <a:spcPts val="0"/>
                        </a:spcBef>
                        <a:spcAft>
                          <a:spcPts val="0"/>
                        </a:spcAft>
                        <a:buNone/>
                      </a:pPr>
                      <a:r>
                        <a:t/>
                      </a:r>
                      <a:endParaRPr b="1" sz="1100">
                        <a:solidFill>
                          <a:schemeClr val="lt1"/>
                        </a:solidFill>
                        <a:latin typeface="Open Sans"/>
                        <a:ea typeface="Open Sans"/>
                        <a:cs typeface="Open Sans"/>
                        <a:sym typeface="Open Sans"/>
                      </a:endParaRPr>
                    </a:p>
                  </a:txBody>
                  <a:tcPr marT="34300" marB="34300" marR="91450" marL="91450">
                    <a:solidFill>
                      <a:schemeClr val="dk1"/>
                    </a:solidFill>
                  </a:tcPr>
                </a:tc>
              </a:tr>
              <a:tr h="188650">
                <a:tc>
                  <a:txBody>
                    <a:bodyPr/>
                    <a:lstStyle/>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Reference carbon stock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(tonnes C per ha) </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0" lvl="0" marL="0" marR="0" rtl="0" algn="l">
                        <a:lnSpc>
                          <a:spcPct val="100000"/>
                        </a:lnSpc>
                        <a:spcBef>
                          <a:spcPts val="0"/>
                        </a:spcBef>
                        <a:spcAft>
                          <a:spcPts val="0"/>
                        </a:spcAft>
                        <a:buClr>
                          <a:schemeClr val="dk1"/>
                        </a:buClr>
                        <a:buSzPts val="700"/>
                        <a:buFont typeface="Arial"/>
                        <a:buNone/>
                      </a:pPr>
                      <a:r>
                        <a:rPr i="0" lang="en-ZA" sz="700" u="none" strike="noStrike">
                          <a:solidFill>
                            <a:schemeClr val="dk2"/>
                          </a:solidFill>
                          <a:latin typeface="Open Sans"/>
                          <a:ea typeface="Open Sans"/>
                          <a:cs typeface="Open Sans"/>
                          <a:sym typeface="Open Sans"/>
                        </a:rPr>
                        <a:t>Tier 1: IPCC 2006 GL* Table 2.3 </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0" lvl="0" marL="0" marR="0" rtl="0" algn="l">
                        <a:lnSpc>
                          <a:spcPct val="100000"/>
                        </a:lnSpc>
                        <a:spcBef>
                          <a:spcPts val="0"/>
                        </a:spcBef>
                        <a:spcAft>
                          <a:spcPts val="0"/>
                        </a:spcAft>
                        <a:buClr>
                          <a:schemeClr val="dk1"/>
                        </a:buClr>
                        <a:buSzPts val="700"/>
                        <a:buFont typeface="Arial"/>
                        <a:buNone/>
                      </a:pPr>
                      <a:r>
                        <a:rPr i="0" lang="en-ZA" sz="700" u="none" strike="noStrike">
                          <a:solidFill>
                            <a:schemeClr val="dk2"/>
                          </a:solidFill>
                          <a:latin typeface="Open Sans"/>
                          <a:ea typeface="Open Sans"/>
                          <a:cs typeface="Open Sans"/>
                          <a:sym typeface="Open Sans"/>
                        </a:rPr>
                        <a:t>GHG emission factor (needed to derive strata-specific soil carbon density)</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0" lvl="0" marL="0" marR="0" rtl="0" algn="l">
                        <a:lnSpc>
                          <a:spcPct val="100000"/>
                        </a:lnSpc>
                        <a:spcBef>
                          <a:spcPts val="0"/>
                        </a:spcBef>
                        <a:spcAft>
                          <a:spcPts val="0"/>
                        </a:spcAft>
                        <a:buClr>
                          <a:schemeClr val="dk1"/>
                        </a:buClr>
                        <a:buSzPts val="700"/>
                        <a:buFont typeface="Arial"/>
                        <a:buNone/>
                      </a:pPr>
                      <a:r>
                        <a:rPr i="0" lang="en-ZA" sz="700" u="none" strike="noStrike">
                          <a:solidFill>
                            <a:schemeClr val="dk2"/>
                          </a:solidFill>
                          <a:latin typeface="Open Sans"/>
                          <a:ea typeface="Open Sans"/>
                          <a:cs typeface="Open Sans"/>
                          <a:sym typeface="Open Sans"/>
                        </a:rPr>
                        <a:t>Once per stratum type </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r>
              <a:tr h="278150">
                <a:tc>
                  <a:txBody>
                    <a:bodyPr/>
                    <a:lstStyle/>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Management factors for land-use (FLU), management practices (FMG), and inputs (FI)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(unitless fraction) </a:t>
                      </a:r>
                      <a:endParaRPr sz="1100">
                        <a:solidFill>
                          <a:schemeClr val="dk2"/>
                        </a:solidFill>
                        <a:latin typeface="Open Sans"/>
                        <a:ea typeface="Open Sans"/>
                        <a:cs typeface="Open Sans"/>
                        <a:sym typeface="Open Sans"/>
                      </a:endParaRPr>
                    </a:p>
                  </a:txBody>
                  <a:tcPr marT="34300" marB="34300" marR="91450" marL="91450">
                    <a:solidFill>
                      <a:schemeClr val="lt1"/>
                    </a:solidFill>
                  </a:tcPr>
                </a:tc>
                <a:tc>
                  <a:txBody>
                    <a:bodyPr/>
                    <a:lstStyle/>
                    <a:p>
                      <a:pPr indent="0" lvl="0" marL="0" marR="0" rtl="0" algn="l">
                        <a:lnSpc>
                          <a:spcPct val="100000"/>
                        </a:lnSpc>
                        <a:spcBef>
                          <a:spcPts val="0"/>
                        </a:spcBef>
                        <a:spcAft>
                          <a:spcPts val="0"/>
                        </a:spcAft>
                        <a:buClr>
                          <a:schemeClr val="dk1"/>
                        </a:buClr>
                        <a:buSzPts val="700"/>
                        <a:buFont typeface="Arial"/>
                        <a:buNone/>
                      </a:pPr>
                      <a:r>
                        <a:rPr i="0" lang="en-ZA" sz="700" u="none" strike="noStrike">
                          <a:solidFill>
                            <a:schemeClr val="dk2"/>
                          </a:solidFill>
                          <a:latin typeface="Open Sans"/>
                          <a:ea typeface="Open Sans"/>
                          <a:cs typeface="Open Sans"/>
                          <a:sym typeface="Open Sans"/>
                        </a:rPr>
                        <a:t>IPCC 2006 GL* Table 5.5, 6.2 </a:t>
                      </a:r>
                      <a:endParaRPr sz="1100">
                        <a:solidFill>
                          <a:schemeClr val="dk2"/>
                        </a:solidFill>
                        <a:latin typeface="Open Sans"/>
                        <a:ea typeface="Open Sans"/>
                        <a:cs typeface="Open Sans"/>
                        <a:sym typeface="Open Sans"/>
                      </a:endParaRPr>
                    </a:p>
                  </a:txBody>
                  <a:tcPr marT="34300" marB="34300" marR="91450" marL="91450">
                    <a:solidFill>
                      <a:schemeClr val="lt1"/>
                    </a:solidFill>
                  </a:tcPr>
                </a:tc>
                <a:tc>
                  <a:txBody>
                    <a:bodyPr/>
                    <a:lstStyle/>
                    <a:p>
                      <a:pPr indent="0" lvl="0" marL="0" marR="0" rtl="0" algn="l">
                        <a:lnSpc>
                          <a:spcPct val="100000"/>
                        </a:lnSpc>
                        <a:spcBef>
                          <a:spcPts val="0"/>
                        </a:spcBef>
                        <a:spcAft>
                          <a:spcPts val="0"/>
                        </a:spcAft>
                        <a:buClr>
                          <a:schemeClr val="dk1"/>
                        </a:buClr>
                        <a:buSzPts val="700"/>
                        <a:buFont typeface="Arial"/>
                        <a:buNone/>
                      </a:pPr>
                      <a:r>
                        <a:rPr i="0" lang="en-ZA" sz="700" u="none" strike="noStrike">
                          <a:solidFill>
                            <a:schemeClr val="dk2"/>
                          </a:solidFill>
                          <a:latin typeface="Open Sans"/>
                          <a:ea typeface="Open Sans"/>
                          <a:cs typeface="Open Sans"/>
                          <a:sym typeface="Open Sans"/>
                        </a:rPr>
                        <a:t>GHG emission factor (needed to derive strata-specific soil carbon density)</a:t>
                      </a:r>
                      <a:endParaRPr sz="1100">
                        <a:solidFill>
                          <a:schemeClr val="dk2"/>
                        </a:solidFill>
                        <a:latin typeface="Open Sans"/>
                        <a:ea typeface="Open Sans"/>
                        <a:cs typeface="Open Sans"/>
                        <a:sym typeface="Open Sans"/>
                      </a:endParaRPr>
                    </a:p>
                  </a:txBody>
                  <a:tcPr marT="34300" marB="34300" marR="91450" marL="91450">
                    <a:solidFill>
                      <a:schemeClr val="lt1"/>
                    </a:solidFill>
                  </a:tcPr>
                </a:tc>
                <a:tc>
                  <a:txBody>
                    <a:bodyPr/>
                    <a:lstStyle/>
                    <a:p>
                      <a:pPr indent="0" lvl="0" marL="0" marR="0" rtl="0" algn="l">
                        <a:lnSpc>
                          <a:spcPct val="100000"/>
                        </a:lnSpc>
                        <a:spcBef>
                          <a:spcPts val="0"/>
                        </a:spcBef>
                        <a:spcAft>
                          <a:spcPts val="0"/>
                        </a:spcAft>
                        <a:buClr>
                          <a:schemeClr val="dk1"/>
                        </a:buClr>
                        <a:buSzPts val="700"/>
                        <a:buFont typeface="Arial"/>
                        <a:buNone/>
                      </a:pPr>
                      <a:r>
                        <a:rPr i="0" lang="en-ZA" sz="700" u="none" strike="noStrike">
                          <a:solidFill>
                            <a:schemeClr val="dk2"/>
                          </a:solidFill>
                          <a:latin typeface="Open Sans"/>
                          <a:ea typeface="Open Sans"/>
                          <a:cs typeface="Open Sans"/>
                          <a:sym typeface="Open Sans"/>
                        </a:rPr>
                        <a:t>Once per stratum type </a:t>
                      </a:r>
                      <a:endParaRPr sz="1100">
                        <a:solidFill>
                          <a:schemeClr val="dk2"/>
                        </a:solidFill>
                        <a:latin typeface="Open Sans"/>
                        <a:ea typeface="Open Sans"/>
                        <a:cs typeface="Open Sans"/>
                        <a:sym typeface="Open Sans"/>
                      </a:endParaRPr>
                    </a:p>
                  </a:txBody>
                  <a:tcPr marT="34300" marB="34300" marR="91450" marL="91450">
                    <a:solidFill>
                      <a:schemeClr val="lt1"/>
                    </a:solidFill>
                  </a:tcPr>
                </a:tc>
              </a:tr>
              <a:tr h="219575">
                <a:tc>
                  <a:txBody>
                    <a:bodyPr/>
                    <a:lstStyle/>
                    <a:p>
                      <a:pPr indent="0" lvl="0" marL="0" marR="0" rtl="0" algn="l">
                        <a:spcBef>
                          <a:spcPts val="0"/>
                        </a:spcBef>
                        <a:spcAft>
                          <a:spcPts val="0"/>
                        </a:spcAft>
                        <a:buNone/>
                      </a:pPr>
                      <a:r>
                        <a:rPr b="1" lang="en-ZA" sz="1100">
                          <a:solidFill>
                            <a:schemeClr val="lt1"/>
                          </a:solidFill>
                          <a:latin typeface="Open Sans"/>
                          <a:ea typeface="Open Sans"/>
                          <a:cs typeface="Open Sans"/>
                          <a:sym typeface="Open Sans"/>
                        </a:rPr>
                        <a:t>Tier 2</a:t>
                      </a:r>
                      <a:endParaRPr sz="1100">
                        <a:latin typeface="Open Sans"/>
                        <a:ea typeface="Open Sans"/>
                        <a:cs typeface="Open Sans"/>
                        <a:sym typeface="Open Sans"/>
                      </a:endParaRPr>
                    </a:p>
                  </a:txBody>
                  <a:tcPr marT="34300" marB="34300" marR="91450" marL="91450">
                    <a:solidFill>
                      <a:schemeClr val="dk1"/>
                    </a:solidFill>
                  </a:tcPr>
                </a:tc>
                <a:tc>
                  <a:txBody>
                    <a:bodyPr/>
                    <a:lstStyle/>
                    <a:p>
                      <a:pPr indent="0" lvl="0" marL="0" marR="0" rtl="0" algn="l">
                        <a:spcBef>
                          <a:spcPts val="0"/>
                        </a:spcBef>
                        <a:spcAft>
                          <a:spcPts val="0"/>
                        </a:spcAft>
                        <a:buNone/>
                      </a:pPr>
                      <a:r>
                        <a:t/>
                      </a:r>
                      <a:endParaRPr sz="900">
                        <a:latin typeface="Open Sans"/>
                        <a:ea typeface="Open Sans"/>
                        <a:cs typeface="Open Sans"/>
                        <a:sym typeface="Open Sans"/>
                      </a:endParaRPr>
                    </a:p>
                  </a:txBody>
                  <a:tcPr marT="34300" marB="34300" marR="91450" marL="91450">
                    <a:solidFill>
                      <a:schemeClr val="dk1"/>
                    </a:solidFill>
                  </a:tcPr>
                </a:tc>
                <a:tc>
                  <a:txBody>
                    <a:bodyPr/>
                    <a:lstStyle/>
                    <a:p>
                      <a:pPr indent="0" lvl="0" marL="0" marR="0" rtl="0" algn="l">
                        <a:spcBef>
                          <a:spcPts val="0"/>
                        </a:spcBef>
                        <a:spcAft>
                          <a:spcPts val="0"/>
                        </a:spcAft>
                        <a:buNone/>
                      </a:pPr>
                      <a:r>
                        <a:t/>
                      </a:r>
                      <a:endParaRPr sz="900">
                        <a:latin typeface="Open Sans"/>
                        <a:ea typeface="Open Sans"/>
                        <a:cs typeface="Open Sans"/>
                        <a:sym typeface="Open Sans"/>
                      </a:endParaRPr>
                    </a:p>
                  </a:txBody>
                  <a:tcPr marT="34300" marB="34300" marR="91450" marL="91450">
                    <a:solidFill>
                      <a:schemeClr val="dk1"/>
                    </a:solidFill>
                  </a:tcPr>
                </a:tc>
                <a:tc>
                  <a:txBody>
                    <a:bodyPr/>
                    <a:lstStyle/>
                    <a:p>
                      <a:pPr indent="0" lvl="0" marL="0" marR="0" rtl="0" algn="l">
                        <a:spcBef>
                          <a:spcPts val="0"/>
                        </a:spcBef>
                        <a:spcAft>
                          <a:spcPts val="0"/>
                        </a:spcAft>
                        <a:buNone/>
                      </a:pPr>
                      <a:r>
                        <a:t/>
                      </a:r>
                      <a:endParaRPr sz="900">
                        <a:latin typeface="Open Sans"/>
                        <a:ea typeface="Open Sans"/>
                        <a:cs typeface="Open Sans"/>
                        <a:sym typeface="Open Sans"/>
                      </a:endParaRPr>
                    </a:p>
                  </a:txBody>
                  <a:tcPr marT="34300" marB="34300" marR="91450" marL="91450">
                    <a:solidFill>
                      <a:schemeClr val="dk1"/>
                    </a:solidFill>
                  </a:tcPr>
                </a:tc>
              </a:tr>
              <a:tr h="278150">
                <a:tc>
                  <a:txBody>
                    <a:bodyPr/>
                    <a:lstStyle/>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Land-category (strata) specific soil carbon density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(tonnes C per ha) </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0" lvl="0" marL="0" marR="0" rtl="0" algn="l">
                        <a:lnSpc>
                          <a:spcPct val="100000"/>
                        </a:lnSpc>
                        <a:spcBef>
                          <a:spcPts val="0"/>
                        </a:spcBef>
                        <a:spcAft>
                          <a:spcPts val="0"/>
                        </a:spcAft>
                        <a:buClr>
                          <a:schemeClr val="dk1"/>
                        </a:buClr>
                        <a:buSzPts val="700"/>
                        <a:buFont typeface="Arial"/>
                        <a:buNone/>
                      </a:pPr>
                      <a:r>
                        <a:rPr i="0" lang="en-ZA" sz="700" u="none" strike="noStrike">
                          <a:solidFill>
                            <a:schemeClr val="dk2"/>
                          </a:solidFill>
                          <a:latin typeface="Open Sans"/>
                          <a:ea typeface="Open Sans"/>
                          <a:cs typeface="Open Sans"/>
                          <a:sym typeface="Open Sans"/>
                        </a:rPr>
                        <a:t>Published data </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0" lvl="0" marL="0" marR="0" rtl="0" algn="l">
                        <a:lnSpc>
                          <a:spcPct val="100000"/>
                        </a:lnSpc>
                        <a:spcBef>
                          <a:spcPts val="0"/>
                        </a:spcBef>
                        <a:spcAft>
                          <a:spcPts val="0"/>
                        </a:spcAft>
                        <a:buClr>
                          <a:schemeClr val="dk1"/>
                        </a:buClr>
                        <a:buSzPts val="700"/>
                        <a:buFont typeface="Arial"/>
                        <a:buNone/>
                      </a:pPr>
                      <a:r>
                        <a:rPr i="0" lang="en-ZA" sz="700" u="none" strike="noStrike">
                          <a:solidFill>
                            <a:schemeClr val="dk2"/>
                          </a:solidFill>
                          <a:latin typeface="Open Sans"/>
                          <a:ea typeface="Open Sans"/>
                          <a:cs typeface="Open Sans"/>
                          <a:sym typeface="Open Sans"/>
                        </a:rPr>
                        <a:t>GHG emission factor (needed to derive soil carbon stock flux)</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Once if using country-specific research studies to derive a representative carbon density. </a:t>
                      </a:r>
                      <a:endParaRPr sz="1100">
                        <a:solidFill>
                          <a:schemeClr val="dk2"/>
                        </a:solidFill>
                        <a:latin typeface="Open Sans"/>
                        <a:ea typeface="Open Sans"/>
                        <a:cs typeface="Open Sans"/>
                        <a:sym typeface="Open Sans"/>
                      </a:endParaRPr>
                    </a:p>
                    <a:p>
                      <a:pPr indent="0" lvl="0" marL="0" marR="0" rtl="0" algn="l">
                        <a:spcBef>
                          <a:spcPts val="0"/>
                        </a:spcBef>
                        <a:spcAft>
                          <a:spcPts val="0"/>
                        </a:spcAft>
                        <a:buNone/>
                      </a:pPr>
                      <a:r>
                        <a:rPr i="0" lang="en-ZA" sz="700" u="none" strike="noStrike">
                          <a:solidFill>
                            <a:schemeClr val="dk2"/>
                          </a:solidFill>
                          <a:latin typeface="Open Sans"/>
                          <a:ea typeface="Open Sans"/>
                          <a:cs typeface="Open Sans"/>
                          <a:sym typeface="Open Sans"/>
                        </a:rPr>
                        <a:t>Periodically if using field studies to measure soil carbon on land affected by the policy during the policy implementation period. </a:t>
                      </a:r>
                      <a:endParaRPr sz="1100">
                        <a:solidFill>
                          <a:schemeClr val="dk2"/>
                        </a:solidFill>
                        <a:latin typeface="Open Sans"/>
                        <a:ea typeface="Open Sans"/>
                        <a:cs typeface="Open Sans"/>
                        <a:sym typeface="Open Sans"/>
                      </a:endParaRPr>
                    </a:p>
                  </a:txBody>
                  <a:tcPr marT="34300" marB="34300" marR="91450" marL="91450">
                    <a:solidFill>
                      <a:schemeClr val="accent4"/>
                    </a:solidFill>
                  </a:tcPr>
                </a:tc>
              </a:tr>
            </a:tbl>
          </a:graphicData>
        </a:graphic>
      </p:graphicFrame>
      <p:sp>
        <p:nvSpPr>
          <p:cNvPr id="481" name="Google Shape;481;p43">
            <a:hlinkClick action="ppaction://hlinksldjump" r:id="rId3"/>
          </p:cNvPr>
          <p:cNvSpPr txBox="1"/>
          <p:nvPr/>
        </p:nvSpPr>
        <p:spPr>
          <a:xfrm>
            <a:off x="5132850" y="4543628"/>
            <a:ext cx="1558800" cy="3207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900"/>
              <a:buFont typeface="Arial"/>
              <a:buNone/>
            </a:pPr>
            <a:r>
              <a:rPr b="1" lang="en-ZA" sz="900">
                <a:solidFill>
                  <a:schemeClr val="lt1"/>
                </a:solidFill>
                <a:latin typeface="Arial"/>
                <a:ea typeface="Arial"/>
                <a:cs typeface="Arial"/>
                <a:sym typeface="Arial"/>
              </a:rPr>
              <a:t>Example for enteric fermentation</a:t>
            </a:r>
            <a:endParaRPr>
              <a:solidFill>
                <a:schemeClr val="lt1"/>
              </a:solidFill>
            </a:endParaRPr>
          </a:p>
        </p:txBody>
      </p:sp>
      <p:sp>
        <p:nvSpPr>
          <p:cNvPr id="482" name="Google Shape;482;p43"/>
          <p:cNvSpPr/>
          <p:nvPr/>
        </p:nvSpPr>
        <p:spPr>
          <a:xfrm>
            <a:off x="424225" y="4516898"/>
            <a:ext cx="1081200" cy="3207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77500" lnSpcReduction="20000"/>
          </a:bodyPr>
          <a:lstStyle/>
          <a:p>
            <a:pPr indent="0" lvl="0" marL="0" rtl="0" algn="l">
              <a:lnSpc>
                <a:spcPct val="90000"/>
              </a:lnSpc>
              <a:spcBef>
                <a:spcPts val="0"/>
              </a:spcBef>
              <a:spcAft>
                <a:spcPts val="0"/>
              </a:spcAft>
              <a:buNone/>
            </a:pPr>
            <a:r>
              <a:rPr lang="en-ZA" sz="800">
                <a:solidFill>
                  <a:srgbClr val="09294E"/>
                </a:solidFill>
              </a:rPr>
              <a:t>Previous slide</a:t>
            </a:r>
            <a:endParaRPr sz="800">
              <a:solidFill>
                <a:srgbClr val="09294E"/>
              </a:solidFill>
            </a:endParaRPr>
          </a:p>
        </p:txBody>
      </p:sp>
      <p:sp>
        <p:nvSpPr>
          <p:cNvPr id="483" name="Google Shape;483;p43">
            <a:hlinkClick action="ppaction://hlinksldjump" r:id="rId4"/>
          </p:cNvPr>
          <p:cNvSpPr/>
          <p:nvPr/>
        </p:nvSpPr>
        <p:spPr>
          <a:xfrm>
            <a:off x="537393" y="4589519"/>
            <a:ext cx="968100" cy="16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nvSpPr>
        <p:spPr>
          <a:xfrm>
            <a:off x="311700" y="194782"/>
            <a:ext cx="8520600" cy="5154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ZA" sz="2200">
                <a:solidFill>
                  <a:srgbClr val="9D97F0"/>
                </a:solidFill>
                <a:latin typeface="Open Sans"/>
                <a:ea typeface="Open Sans"/>
                <a:cs typeface="Open Sans"/>
                <a:sym typeface="Open Sans"/>
              </a:rPr>
              <a:t>Overview of the Agriculture Methodology</a:t>
            </a:r>
            <a:endParaRPr b="1" sz="2200">
              <a:solidFill>
                <a:srgbClr val="9D97F0"/>
              </a:solidFill>
              <a:latin typeface="Open Sans"/>
              <a:ea typeface="Open Sans"/>
              <a:cs typeface="Open Sans"/>
              <a:sym typeface="Open Sans"/>
            </a:endParaRPr>
          </a:p>
        </p:txBody>
      </p:sp>
      <p:grpSp>
        <p:nvGrpSpPr>
          <p:cNvPr id="158" name="Google Shape;158;p22"/>
          <p:cNvGrpSpPr/>
          <p:nvPr/>
        </p:nvGrpSpPr>
        <p:grpSpPr>
          <a:xfrm>
            <a:off x="1763075" y="1104600"/>
            <a:ext cx="6589867" cy="3391302"/>
            <a:chOff x="0" y="-13084"/>
            <a:chExt cx="6066900" cy="4335594"/>
          </a:xfrm>
        </p:grpSpPr>
        <p:sp>
          <p:nvSpPr>
            <p:cNvPr id="159" name="Google Shape;159;p22"/>
            <p:cNvSpPr/>
            <p:nvPr/>
          </p:nvSpPr>
          <p:spPr>
            <a:xfrm>
              <a:off x="0" y="2320366"/>
              <a:ext cx="6066900" cy="10005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rgbClr val="000A3A"/>
                  </a:solidFill>
                  <a:latin typeface="Open Sans"/>
                  <a:ea typeface="Open Sans"/>
                  <a:cs typeface="Open Sans"/>
                  <a:sym typeface="Open Sans"/>
                </a:rPr>
                <a:t>Assessing impacts</a:t>
              </a:r>
              <a:endParaRPr i="0" sz="1200" u="none" cap="none" strike="noStrike">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Estimate the baseline scenario and emissions (Chapter 7)</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Estimate the implementation potential of the policy and quantify the emissions ex-ante (Chapter 8)</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Estimate the impact of the policy ex-post (Chapter 9)</a:t>
              </a:r>
              <a:endParaRPr sz="1000">
                <a:solidFill>
                  <a:srgbClr val="09294E"/>
                </a:solidFill>
                <a:latin typeface="Open Sans"/>
                <a:ea typeface="Open Sans"/>
                <a:cs typeface="Open Sans"/>
                <a:sym typeface="Open Sans"/>
              </a:endParaRPr>
            </a:p>
          </p:txBody>
        </p:sp>
        <p:sp>
          <p:nvSpPr>
            <p:cNvPr id="160" name="Google Shape;160;p22"/>
            <p:cNvSpPr/>
            <p:nvPr/>
          </p:nvSpPr>
          <p:spPr>
            <a:xfrm>
              <a:off x="37608" y="3406310"/>
              <a:ext cx="6029100" cy="916200"/>
            </a:xfrm>
            <a:prstGeom prst="roundRect">
              <a:avLst>
                <a:gd fmla="val 16667" name="adj"/>
              </a:avLst>
            </a:prstGeom>
            <a:solidFill>
              <a:srgbClr val="FAFAFA"/>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rgbClr val="000A3A"/>
                  </a:solidFill>
                  <a:latin typeface="Open Sans"/>
                  <a:ea typeface="Open Sans"/>
                  <a:cs typeface="Open Sans"/>
                  <a:sym typeface="Open Sans"/>
                </a:rPr>
                <a:t>Monitoring and reporting</a:t>
              </a:r>
              <a:endParaRPr i="0" sz="1200" u="none" cap="none" strike="noStrike">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Monitor the performance of the policy over time (Chapter 10)</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Report the results and methodology used (Chapter 11)</a:t>
              </a:r>
              <a:endParaRPr sz="1000">
                <a:solidFill>
                  <a:srgbClr val="09294E"/>
                </a:solidFill>
                <a:latin typeface="Open Sans"/>
                <a:ea typeface="Open Sans"/>
                <a:cs typeface="Open Sans"/>
                <a:sym typeface="Open Sans"/>
              </a:endParaRPr>
            </a:p>
          </p:txBody>
        </p:sp>
        <p:sp>
          <p:nvSpPr>
            <p:cNvPr id="161" name="Google Shape;161;p22"/>
            <p:cNvSpPr/>
            <p:nvPr/>
          </p:nvSpPr>
          <p:spPr>
            <a:xfrm>
              <a:off x="0" y="1441787"/>
              <a:ext cx="6066900" cy="8037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rgbClr val="000A3A"/>
                  </a:solidFill>
                  <a:latin typeface="Open Sans"/>
                  <a:ea typeface="Open Sans"/>
                  <a:cs typeface="Open Sans"/>
                  <a:sym typeface="Open Sans"/>
                </a:rPr>
                <a:t>Defining the assessment </a:t>
              </a:r>
              <a:endParaRPr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Clearly describe the policy to be assessed (Chapter 5)</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Identify the GHG impacts to assess (Chapter 6)</a:t>
              </a:r>
              <a:endParaRPr sz="1000">
                <a:solidFill>
                  <a:srgbClr val="09294E"/>
                </a:solidFill>
                <a:latin typeface="Open Sans"/>
                <a:ea typeface="Open Sans"/>
                <a:cs typeface="Open Sans"/>
                <a:sym typeface="Open Sans"/>
              </a:endParaRPr>
            </a:p>
          </p:txBody>
        </p:sp>
        <p:sp>
          <p:nvSpPr>
            <p:cNvPr id="162" name="Google Shape;162;p22"/>
            <p:cNvSpPr/>
            <p:nvPr/>
          </p:nvSpPr>
          <p:spPr>
            <a:xfrm>
              <a:off x="28126" y="-13084"/>
              <a:ext cx="6038700" cy="1394100"/>
            </a:xfrm>
            <a:prstGeom prst="roundRect">
              <a:avLst>
                <a:gd fmla="val 10587" name="adj"/>
              </a:avLst>
            </a:prstGeom>
            <a:solidFill>
              <a:srgbClr val="FAFAFA"/>
            </a:solidFill>
            <a:ln>
              <a:noFill/>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rgbClr val="000A3A"/>
                  </a:solidFill>
                  <a:latin typeface="Open Sans"/>
                  <a:ea typeface="Open Sans"/>
                  <a:cs typeface="Open Sans"/>
                  <a:sym typeface="Open Sans"/>
                </a:rPr>
                <a:t>Introduction, objectives, key steps and overview of </a:t>
              </a:r>
              <a:r>
                <a:rPr b="1" lang="en-ZA" sz="1000">
                  <a:solidFill>
                    <a:srgbClr val="000A3A"/>
                  </a:solidFill>
                  <a:latin typeface="Open Sans"/>
                  <a:ea typeface="Open Sans"/>
                  <a:cs typeface="Open Sans"/>
                  <a:sym typeface="Open Sans"/>
                </a:rPr>
                <a:t>agriculture policies and key steps</a:t>
              </a:r>
              <a:endParaRPr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Understand purpose and applicability of the guidance (Chapter 1)</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Determine the objectives of the assessment (Chapter 2)</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Understand agriculture policies (Chapter 3)</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Understand steps and assessment principles (Chapter 4)</a:t>
              </a:r>
              <a:endParaRPr sz="1000">
                <a:solidFill>
                  <a:srgbClr val="09294E"/>
                </a:solidFill>
                <a:latin typeface="Open Sans"/>
                <a:ea typeface="Open Sans"/>
                <a:cs typeface="Open Sans"/>
                <a:sym typeface="Open Sans"/>
              </a:endParaRPr>
            </a:p>
          </p:txBody>
        </p:sp>
        <p:sp>
          <p:nvSpPr>
            <p:cNvPr id="163" name="Google Shape;163;p22"/>
            <p:cNvSpPr/>
            <p:nvPr/>
          </p:nvSpPr>
          <p:spPr>
            <a:xfrm rot="5400000">
              <a:off x="4475344" y="2148783"/>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4" name="Google Shape;164;p22"/>
            <p:cNvSpPr/>
            <p:nvPr/>
          </p:nvSpPr>
          <p:spPr>
            <a:xfrm rot="5400000">
              <a:off x="4475344" y="3328417"/>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5" name="Google Shape;165;p22"/>
            <p:cNvSpPr/>
            <p:nvPr/>
          </p:nvSpPr>
          <p:spPr>
            <a:xfrm rot="5400000">
              <a:off x="4475344" y="1300162"/>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166" name="Google Shape;166;p22"/>
          <p:cNvSpPr/>
          <p:nvPr/>
        </p:nvSpPr>
        <p:spPr>
          <a:xfrm>
            <a:off x="1111000" y="1114025"/>
            <a:ext cx="8529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1</a:t>
            </a:r>
            <a:endParaRPr sz="1500">
              <a:latin typeface="Open Sans"/>
              <a:ea typeface="Open Sans"/>
              <a:cs typeface="Open Sans"/>
              <a:sym typeface="Open Sans"/>
            </a:endParaRPr>
          </a:p>
        </p:txBody>
      </p:sp>
      <p:sp>
        <p:nvSpPr>
          <p:cNvPr id="167" name="Google Shape;167;p22"/>
          <p:cNvSpPr/>
          <p:nvPr/>
        </p:nvSpPr>
        <p:spPr>
          <a:xfrm>
            <a:off x="1111225" y="1980600"/>
            <a:ext cx="8529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2</a:t>
            </a:r>
            <a:endParaRPr sz="1500">
              <a:latin typeface="Open Sans"/>
              <a:ea typeface="Open Sans"/>
              <a:cs typeface="Open Sans"/>
              <a:sym typeface="Open Sans"/>
            </a:endParaRPr>
          </a:p>
        </p:txBody>
      </p:sp>
      <p:sp>
        <p:nvSpPr>
          <p:cNvPr id="168" name="Google Shape;168;p22"/>
          <p:cNvSpPr/>
          <p:nvPr/>
        </p:nvSpPr>
        <p:spPr>
          <a:xfrm>
            <a:off x="1111125" y="2852650"/>
            <a:ext cx="8529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3</a:t>
            </a:r>
            <a:endParaRPr sz="1500">
              <a:latin typeface="Open Sans"/>
              <a:ea typeface="Open Sans"/>
              <a:cs typeface="Open Sans"/>
              <a:sym typeface="Open Sans"/>
            </a:endParaRPr>
          </a:p>
        </p:txBody>
      </p:sp>
      <p:sp>
        <p:nvSpPr>
          <p:cNvPr id="169" name="Google Shape;169;p22"/>
          <p:cNvSpPr/>
          <p:nvPr/>
        </p:nvSpPr>
        <p:spPr>
          <a:xfrm>
            <a:off x="1111125" y="3724775"/>
            <a:ext cx="8529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4</a:t>
            </a:r>
            <a:endParaRPr sz="15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p:nvPr/>
        </p:nvSpPr>
        <p:spPr>
          <a:xfrm>
            <a:off x="2146275" y="1750478"/>
            <a:ext cx="5606100" cy="1188300"/>
          </a:xfrm>
          <a:prstGeom prst="roundRect">
            <a:avLst>
              <a:gd fmla="val 10587" name="adj"/>
            </a:avLst>
          </a:prstGeom>
          <a:solidFill>
            <a:srgbClr val="FAFAFA"/>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457200" lvl="0" marL="0" marR="0" rtl="0" algn="l">
              <a:lnSpc>
                <a:spcPct val="113000"/>
              </a:lnSpc>
              <a:spcBef>
                <a:spcPts val="400"/>
              </a:spcBef>
              <a:spcAft>
                <a:spcPts val="0"/>
              </a:spcAft>
              <a:buNone/>
            </a:pPr>
            <a:r>
              <a:t/>
            </a:r>
            <a:endParaRPr sz="1000">
              <a:solidFill>
                <a:srgbClr val="09294E"/>
              </a:solidFill>
              <a:latin typeface="Open Sans"/>
              <a:ea typeface="Open Sans"/>
              <a:cs typeface="Open Sans"/>
              <a:sym typeface="Open Sans"/>
            </a:endParaRPr>
          </a:p>
        </p:txBody>
      </p:sp>
      <p:sp>
        <p:nvSpPr>
          <p:cNvPr id="176" name="Google Shape;176;p23"/>
          <p:cNvSpPr txBox="1"/>
          <p:nvPr>
            <p:ph type="title"/>
          </p:nvPr>
        </p:nvSpPr>
        <p:spPr>
          <a:xfrm>
            <a:off x="311700" y="194782"/>
            <a:ext cx="8520600" cy="515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Part IV: Steps overview</a:t>
            </a:r>
            <a:endParaRPr/>
          </a:p>
        </p:txBody>
      </p:sp>
      <p:sp>
        <p:nvSpPr>
          <p:cNvPr id="177" name="Google Shape;177;p23"/>
          <p:cNvSpPr/>
          <p:nvPr/>
        </p:nvSpPr>
        <p:spPr>
          <a:xfrm>
            <a:off x="1042425" y="1742875"/>
            <a:ext cx="1296900" cy="12825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4</a:t>
            </a:r>
            <a:endParaRPr sz="1500">
              <a:latin typeface="Open Sans"/>
              <a:ea typeface="Open Sans"/>
              <a:cs typeface="Open Sans"/>
              <a:sym typeface="Open Sans"/>
            </a:endParaRPr>
          </a:p>
        </p:txBody>
      </p:sp>
      <p:sp>
        <p:nvSpPr>
          <p:cNvPr id="178" name="Google Shape;178;p23"/>
          <p:cNvSpPr txBox="1"/>
          <p:nvPr/>
        </p:nvSpPr>
        <p:spPr>
          <a:xfrm>
            <a:off x="4704223" y="1258425"/>
            <a:ext cx="3373800" cy="456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9294E"/>
              </a:buClr>
              <a:buSzPts val="800"/>
              <a:buFont typeface="Arial"/>
              <a:buNone/>
            </a:pPr>
            <a:r>
              <a:rPr i="1" lang="en-ZA" sz="800" u="none" cap="none" strike="noStrike">
                <a:solidFill>
                  <a:srgbClr val="09294E"/>
                </a:solidFill>
                <a:latin typeface="Open Sans"/>
                <a:ea typeface="Open Sans"/>
                <a:cs typeface="Open Sans"/>
                <a:sym typeface="Open Sans"/>
              </a:rPr>
              <a:t>This is an interactive panel: navigate</a:t>
            </a:r>
            <a:r>
              <a:rPr i="1" lang="en-ZA" sz="800">
                <a:solidFill>
                  <a:srgbClr val="09294E"/>
                </a:solidFill>
                <a:latin typeface="Open Sans"/>
                <a:ea typeface="Open Sans"/>
                <a:cs typeface="Open Sans"/>
                <a:sym typeface="Open Sans"/>
              </a:rPr>
              <a:t> </a:t>
            </a:r>
            <a:r>
              <a:rPr i="1" lang="en-ZA" sz="800" u="none" cap="none" strike="noStrike">
                <a:solidFill>
                  <a:srgbClr val="09294E"/>
                </a:solidFill>
                <a:latin typeface="Open Sans"/>
                <a:ea typeface="Open Sans"/>
                <a:cs typeface="Open Sans"/>
                <a:sym typeface="Open Sans"/>
              </a:rPr>
              <a:t>by clicking on a particular step</a:t>
            </a:r>
            <a:endParaRPr i="1">
              <a:latin typeface="Open Sans"/>
              <a:ea typeface="Open Sans"/>
              <a:cs typeface="Open Sans"/>
              <a:sym typeface="Open Sans"/>
            </a:endParaRPr>
          </a:p>
        </p:txBody>
      </p:sp>
      <p:sp>
        <p:nvSpPr>
          <p:cNvPr id="179" name="Google Shape;179;p23"/>
          <p:cNvSpPr txBox="1"/>
          <p:nvPr/>
        </p:nvSpPr>
        <p:spPr>
          <a:xfrm>
            <a:off x="2343900" y="1887638"/>
            <a:ext cx="6490500" cy="369300"/>
          </a:xfrm>
          <a:prstGeom prst="rect">
            <a:avLst/>
          </a:prstGeom>
          <a:noFill/>
          <a:ln>
            <a:noFill/>
          </a:ln>
        </p:spPr>
        <p:txBody>
          <a:bodyPr anchorCtr="0" anchor="t" bIns="91425" lIns="91425" spcFirstLastPara="1" rIns="91425" wrap="square" tIns="91425">
            <a:spAutoFit/>
          </a:bodyPr>
          <a:lstStyle/>
          <a:p>
            <a:pPr indent="0" lvl="0" marL="0" rtl="0" algn="l">
              <a:lnSpc>
                <a:spcPct val="113000"/>
              </a:lnSpc>
              <a:spcBef>
                <a:spcPts val="0"/>
              </a:spcBef>
              <a:spcAft>
                <a:spcPts val="0"/>
              </a:spcAft>
              <a:buNone/>
            </a:pPr>
            <a:r>
              <a:rPr b="1" lang="en-ZA" sz="1200">
                <a:solidFill>
                  <a:schemeClr val="dk2"/>
                </a:solidFill>
                <a:latin typeface="Open Sans"/>
                <a:ea typeface="Open Sans"/>
                <a:cs typeface="Open Sans"/>
                <a:sym typeface="Open Sans"/>
              </a:rPr>
              <a:t>Monitoring and reporting</a:t>
            </a:r>
            <a:endParaRPr sz="1200">
              <a:solidFill>
                <a:schemeClr val="dk2"/>
              </a:solidFill>
              <a:latin typeface="Open Sans"/>
              <a:ea typeface="Open Sans"/>
              <a:cs typeface="Open Sans"/>
              <a:sym typeface="Open Sans"/>
            </a:endParaRPr>
          </a:p>
        </p:txBody>
      </p:sp>
      <p:sp>
        <p:nvSpPr>
          <p:cNvPr id="180" name="Google Shape;180;p23"/>
          <p:cNvSpPr txBox="1"/>
          <p:nvPr>
            <p:ph idx="4294967295" type="body"/>
          </p:nvPr>
        </p:nvSpPr>
        <p:spPr>
          <a:xfrm>
            <a:off x="2496312" y="2235244"/>
            <a:ext cx="7620000" cy="226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3000"/>
              </a:lnSpc>
              <a:spcBef>
                <a:spcPts val="0"/>
              </a:spcBef>
              <a:spcAft>
                <a:spcPts val="0"/>
              </a:spcAft>
              <a:buClr>
                <a:srgbClr val="09294E"/>
              </a:buClr>
              <a:buSzPct val="120000"/>
              <a:buNone/>
            </a:pPr>
            <a:r>
              <a:rPr lang="en-ZA" sz="1000">
                <a:solidFill>
                  <a:srgbClr val="09294E"/>
                </a:solidFill>
              </a:rPr>
              <a:t>Monitor the performance of the policy over time (Chapter 10)</a:t>
            </a:r>
            <a:endParaRPr sz="1000"/>
          </a:p>
        </p:txBody>
      </p:sp>
      <p:sp>
        <p:nvSpPr>
          <p:cNvPr id="181" name="Google Shape;181;p23"/>
          <p:cNvSpPr txBox="1"/>
          <p:nvPr>
            <p:ph idx="4294967295" type="body"/>
          </p:nvPr>
        </p:nvSpPr>
        <p:spPr>
          <a:xfrm>
            <a:off x="2491740" y="2527215"/>
            <a:ext cx="7620000" cy="226200"/>
          </a:xfrm>
          <a:prstGeom prst="rect">
            <a:avLst/>
          </a:prstGeom>
          <a:noFill/>
          <a:ln>
            <a:noFill/>
          </a:ln>
        </p:spPr>
        <p:txBody>
          <a:bodyPr anchorCtr="0" anchor="t" bIns="45700" lIns="91425" spcFirstLastPara="1" rIns="91425" wrap="square" tIns="45700">
            <a:noAutofit/>
          </a:bodyPr>
          <a:lstStyle/>
          <a:p>
            <a:pPr indent="0" lvl="0" marL="0" rtl="0" algn="l">
              <a:lnSpc>
                <a:spcPct val="113000"/>
              </a:lnSpc>
              <a:spcBef>
                <a:spcPts val="0"/>
              </a:spcBef>
              <a:spcAft>
                <a:spcPts val="0"/>
              </a:spcAft>
              <a:buClr>
                <a:srgbClr val="09294E"/>
              </a:buClr>
              <a:buSzPts val="1200"/>
              <a:buNone/>
            </a:pPr>
            <a:r>
              <a:rPr lang="en-ZA" sz="1000">
                <a:solidFill>
                  <a:srgbClr val="09294E"/>
                </a:solidFill>
              </a:rPr>
              <a:t>Report the results and methodology used (Chapter 11)</a:t>
            </a:r>
            <a:endParaRPr sz="1000"/>
          </a:p>
        </p:txBody>
      </p:sp>
      <p:sp>
        <p:nvSpPr>
          <p:cNvPr id="182" name="Google Shape;182;p23">
            <a:hlinkClick action="ppaction://hlinksldjump" r:id="rId3"/>
          </p:cNvPr>
          <p:cNvSpPr/>
          <p:nvPr/>
        </p:nvSpPr>
        <p:spPr>
          <a:xfrm>
            <a:off x="2491745" y="2235250"/>
            <a:ext cx="3707400" cy="226200"/>
          </a:xfrm>
          <a:prstGeom prst="rect">
            <a:avLst/>
          </a:prstGeom>
          <a:noFill/>
          <a:ln cap="flat" cmpd="sng" w="9525">
            <a:solidFill>
              <a:srgbClr val="AAAAA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Open Sans"/>
              <a:ea typeface="Open Sans"/>
              <a:cs typeface="Open Sans"/>
              <a:sym typeface="Open Sans"/>
            </a:endParaRPr>
          </a:p>
        </p:txBody>
      </p:sp>
      <p:sp>
        <p:nvSpPr>
          <p:cNvPr id="183" name="Google Shape;183;p23">
            <a:hlinkClick action="ppaction://hlinksldjump" r:id="rId4"/>
          </p:cNvPr>
          <p:cNvSpPr/>
          <p:nvPr/>
        </p:nvSpPr>
        <p:spPr>
          <a:xfrm>
            <a:off x="2491745" y="2515325"/>
            <a:ext cx="3707400" cy="226200"/>
          </a:xfrm>
          <a:prstGeom prst="rect">
            <a:avLst/>
          </a:prstGeom>
          <a:noFill/>
          <a:ln cap="flat" cmpd="sng" w="9525">
            <a:solidFill>
              <a:srgbClr val="AAAAA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Open Sans"/>
              <a:ea typeface="Open Sans"/>
              <a:cs typeface="Open Sans"/>
              <a:sym typeface="Open Sans"/>
            </a:endParaRPr>
          </a:p>
        </p:txBody>
      </p:sp>
      <p:pic>
        <p:nvPicPr>
          <p:cNvPr id="184" name="Google Shape;184;p23"/>
          <p:cNvPicPr preferRelativeResize="0"/>
          <p:nvPr/>
        </p:nvPicPr>
        <p:blipFill rotWithShape="1">
          <a:blip r:embed="rId5">
            <a:alphaModFix/>
          </a:blip>
          <a:srcRect b="0" l="0" r="0" t="0"/>
          <a:stretch/>
        </p:blipFill>
        <p:spPr>
          <a:xfrm>
            <a:off x="490800" y="4082040"/>
            <a:ext cx="342900" cy="342900"/>
          </a:xfrm>
          <a:prstGeom prst="ellipse">
            <a:avLst/>
          </a:prstGeom>
          <a:noFill/>
          <a:ln cap="flat" cmpd="sng" w="38100">
            <a:solidFill>
              <a:srgbClr val="9D97F0"/>
            </a:solidFill>
            <a:prstDash val="solid"/>
            <a:round/>
            <a:headEnd len="sm" w="sm" type="none"/>
            <a:tailEnd len="sm" w="sm" type="none"/>
          </a:ln>
        </p:spPr>
      </p:pic>
      <p:sp>
        <p:nvSpPr>
          <p:cNvPr id="185" name="Google Shape;185;p23"/>
          <p:cNvSpPr txBox="1"/>
          <p:nvPr/>
        </p:nvSpPr>
        <p:spPr>
          <a:xfrm>
            <a:off x="1073882" y="4084049"/>
            <a:ext cx="2349000" cy="339000"/>
          </a:xfrm>
          <a:prstGeom prst="rect">
            <a:avLst/>
          </a:prstGeom>
          <a:noFill/>
          <a:ln>
            <a:noFill/>
          </a:ln>
        </p:spPr>
        <p:txBody>
          <a:bodyPr anchorCtr="0" anchor="ctr" bIns="45700" lIns="91425" spcFirstLastPara="1" rIns="91425" wrap="square" tIns="45700">
            <a:normAutofit lnSpcReduction="20000"/>
          </a:bodyPr>
          <a:lstStyle/>
          <a:p>
            <a:pPr indent="0" lvl="0" marL="0" marR="0" rtl="0" algn="l">
              <a:lnSpc>
                <a:spcPct val="100000"/>
              </a:lnSpc>
              <a:spcBef>
                <a:spcPts val="0"/>
              </a:spcBef>
              <a:spcAft>
                <a:spcPts val="0"/>
              </a:spcAft>
              <a:buClr>
                <a:srgbClr val="09294E"/>
              </a:buClr>
              <a:buSzPts val="800"/>
              <a:buFont typeface="Arial"/>
              <a:buNone/>
            </a:pPr>
            <a:r>
              <a:rPr lang="en-ZA" sz="1000" u="none" cap="none" strike="noStrike">
                <a:solidFill>
                  <a:srgbClr val="09294E"/>
                </a:solidFill>
                <a:latin typeface="Open Sans"/>
                <a:ea typeface="Open Sans"/>
                <a:cs typeface="Open Sans"/>
                <a:sym typeface="Open Sans"/>
              </a:rPr>
              <a:t>This button indicates a </a:t>
            </a:r>
            <a:r>
              <a:rPr lang="en-ZA" sz="1000">
                <a:solidFill>
                  <a:srgbClr val="09294E"/>
                </a:solidFill>
                <a:latin typeface="Open Sans"/>
                <a:ea typeface="Open Sans"/>
                <a:cs typeface="Open Sans"/>
                <a:sym typeface="Open Sans"/>
              </a:rPr>
              <a:t>key recommendation</a:t>
            </a:r>
            <a:endParaRPr sz="1000" u="none" cap="none" strike="noStrike">
              <a:solidFill>
                <a:srgbClr val="09294E"/>
              </a:solidFill>
              <a:latin typeface="Open Sans"/>
              <a:ea typeface="Open Sans"/>
              <a:cs typeface="Open Sans"/>
              <a:sym typeface="Open Sans"/>
            </a:endParaRPr>
          </a:p>
        </p:txBody>
      </p:sp>
      <p:cxnSp>
        <p:nvCxnSpPr>
          <p:cNvPr id="186" name="Google Shape;186;p23"/>
          <p:cNvCxnSpPr>
            <a:stCxn id="184" idx="6"/>
            <a:endCxn id="185" idx="1"/>
          </p:cNvCxnSpPr>
          <p:nvPr/>
        </p:nvCxnSpPr>
        <p:spPr>
          <a:xfrm>
            <a:off x="833700" y="4253490"/>
            <a:ext cx="240300" cy="0"/>
          </a:xfrm>
          <a:prstGeom prst="straightConnector1">
            <a:avLst/>
          </a:prstGeom>
          <a:noFill/>
          <a:ln cap="flat" cmpd="sng" w="9525">
            <a:solidFill>
              <a:srgbClr val="9D97F0"/>
            </a:solidFill>
            <a:prstDash val="solid"/>
            <a:round/>
            <a:headEnd len="med" w="med" type="none"/>
            <a:tailEnd len="med" w="med" type="oval"/>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a:hlinkClick action="ppaction://hlinksldjump" r:id="rId3"/>
          </p:cNvPr>
          <p:cNvSpPr/>
          <p:nvPr/>
        </p:nvSpPr>
        <p:spPr>
          <a:xfrm>
            <a:off x="502825" y="2654527"/>
            <a:ext cx="2365800" cy="13965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Identify indicators and</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parameters to monitor</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over time</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(Section 10.1)</a:t>
            </a:r>
            <a:endParaRPr sz="1000">
              <a:solidFill>
                <a:schemeClr val="dk2"/>
              </a:solidFill>
              <a:latin typeface="Open Sans"/>
              <a:ea typeface="Open Sans"/>
              <a:cs typeface="Open Sans"/>
              <a:sym typeface="Open Sans"/>
            </a:endParaRPr>
          </a:p>
        </p:txBody>
      </p:sp>
      <p:sp>
        <p:nvSpPr>
          <p:cNvPr id="193" name="Google Shape;193;p24">
            <a:hlinkClick action="ppaction://hlinksldjump" r:id="rId4"/>
          </p:cNvPr>
          <p:cNvSpPr/>
          <p:nvPr/>
        </p:nvSpPr>
        <p:spPr>
          <a:xfrm>
            <a:off x="3121956" y="2656807"/>
            <a:ext cx="2365800" cy="13965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Create a monitoring</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plan</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(Section 10.2)</a:t>
            </a:r>
            <a:endParaRPr sz="1000">
              <a:solidFill>
                <a:schemeClr val="dk2"/>
              </a:solidFill>
              <a:latin typeface="Open Sans"/>
              <a:ea typeface="Open Sans"/>
              <a:cs typeface="Open Sans"/>
              <a:sym typeface="Open Sans"/>
            </a:endParaRPr>
          </a:p>
        </p:txBody>
      </p:sp>
      <p:sp>
        <p:nvSpPr>
          <p:cNvPr id="194" name="Google Shape;194;p24">
            <a:hlinkClick action="ppaction://hlinksldjump" r:id="rId5"/>
          </p:cNvPr>
          <p:cNvSpPr/>
          <p:nvPr/>
        </p:nvSpPr>
        <p:spPr>
          <a:xfrm>
            <a:off x="5741123" y="2656807"/>
            <a:ext cx="2365800" cy="13965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Monitor indicators and</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parameters over time</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(Section 10.3)</a:t>
            </a:r>
            <a:endParaRPr sz="1000">
              <a:solidFill>
                <a:schemeClr val="dk2"/>
              </a:solidFill>
              <a:latin typeface="Open Sans"/>
              <a:ea typeface="Open Sans"/>
              <a:cs typeface="Open Sans"/>
              <a:sym typeface="Open Sans"/>
            </a:endParaRPr>
          </a:p>
        </p:txBody>
      </p:sp>
      <p:sp>
        <p:nvSpPr>
          <p:cNvPr id="195" name="Google Shape;195;p24"/>
          <p:cNvSpPr txBox="1"/>
          <p:nvPr/>
        </p:nvSpPr>
        <p:spPr>
          <a:xfrm>
            <a:off x="502832" y="1195988"/>
            <a:ext cx="77724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a:solidFill>
                  <a:srgbClr val="09294E"/>
                </a:solidFill>
                <a:latin typeface="Open Sans"/>
                <a:ea typeface="Open Sans"/>
                <a:cs typeface="Open Sans"/>
                <a:sym typeface="Open Sans"/>
              </a:rPr>
              <a:t>Objectives of monitoring the performance:</a:t>
            </a:r>
            <a:endParaRPr>
              <a:latin typeface="Open Sans"/>
              <a:ea typeface="Open Sans"/>
              <a:cs typeface="Open Sans"/>
              <a:sym typeface="Open Sans"/>
            </a:endParaRPr>
          </a:p>
          <a:p>
            <a:pPr indent="-304800" lvl="1" marL="800100" marR="0" rtl="0" algn="l">
              <a:spcBef>
                <a:spcPts val="0"/>
              </a:spcBef>
              <a:spcAft>
                <a:spcPts val="0"/>
              </a:spcAft>
              <a:buClr>
                <a:srgbClr val="09294E"/>
              </a:buClr>
              <a:buSzPts val="1400"/>
              <a:buFont typeface="Open Sans"/>
              <a:buChar char="•"/>
            </a:pPr>
            <a:r>
              <a:rPr i="0" lang="en-ZA" u="none" cap="none" strike="noStrike">
                <a:solidFill>
                  <a:srgbClr val="09294E"/>
                </a:solidFill>
                <a:latin typeface="Open Sans"/>
                <a:ea typeface="Open Sans"/>
                <a:cs typeface="Open Sans"/>
                <a:sym typeface="Open Sans"/>
              </a:rPr>
              <a:t>To allow the user to evaluate the performance of a policy to understand whether the policy is on track</a:t>
            </a:r>
            <a:endParaRPr>
              <a:latin typeface="Open Sans"/>
              <a:ea typeface="Open Sans"/>
              <a:cs typeface="Open Sans"/>
              <a:sym typeface="Open Sans"/>
            </a:endParaRPr>
          </a:p>
          <a:p>
            <a:pPr indent="-304800" lvl="1" marL="800100" marR="0" rtl="0" algn="l">
              <a:spcBef>
                <a:spcPts val="0"/>
              </a:spcBef>
              <a:spcAft>
                <a:spcPts val="0"/>
              </a:spcAft>
              <a:buClr>
                <a:srgbClr val="09294E"/>
              </a:buClr>
              <a:buSzPts val="1400"/>
              <a:buFont typeface="Open Sans"/>
              <a:buChar char="•"/>
            </a:pPr>
            <a:r>
              <a:rPr i="0" lang="en-ZA" u="none" cap="none" strike="noStrike">
                <a:solidFill>
                  <a:srgbClr val="09294E"/>
                </a:solidFill>
                <a:latin typeface="Open Sans"/>
                <a:ea typeface="Open Sans"/>
                <a:cs typeface="Open Sans"/>
                <a:sym typeface="Open Sans"/>
              </a:rPr>
              <a:t>To allow the user to collect the information needed for the quantification of the GHG impacts during or after policy implementation </a:t>
            </a:r>
            <a:endParaRPr i="0" u="none" cap="none" strike="noStrike">
              <a:solidFill>
                <a:srgbClr val="09294E"/>
              </a:solidFill>
              <a:latin typeface="Open Sans"/>
              <a:ea typeface="Open Sans"/>
              <a:cs typeface="Open Sans"/>
              <a:sym typeface="Open Sans"/>
            </a:endParaRPr>
          </a:p>
        </p:txBody>
      </p:sp>
      <p:sp>
        <p:nvSpPr>
          <p:cNvPr id="196" name="Google Shape;196;p24"/>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10. Monitor the performance of the policy over time</a:t>
            </a:r>
            <a:endParaRPr/>
          </a:p>
        </p:txBody>
      </p:sp>
      <p:cxnSp>
        <p:nvCxnSpPr>
          <p:cNvPr id="197" name="Google Shape;197;p24"/>
          <p:cNvCxnSpPr>
            <a:endCxn id="193" idx="1"/>
          </p:cNvCxnSpPr>
          <p:nvPr/>
        </p:nvCxnSpPr>
        <p:spPr>
          <a:xfrm>
            <a:off x="2868756" y="3352957"/>
            <a:ext cx="253200" cy="2100"/>
          </a:xfrm>
          <a:prstGeom prst="straightConnector1">
            <a:avLst/>
          </a:prstGeom>
          <a:noFill/>
          <a:ln cap="flat" cmpd="sng" w="9525">
            <a:solidFill>
              <a:schemeClr val="dk2"/>
            </a:solidFill>
            <a:prstDash val="solid"/>
            <a:round/>
            <a:headEnd len="med" w="med" type="none"/>
            <a:tailEnd len="med" w="med" type="triangle"/>
          </a:ln>
        </p:spPr>
      </p:cxnSp>
      <p:cxnSp>
        <p:nvCxnSpPr>
          <p:cNvPr id="198" name="Google Shape;198;p24"/>
          <p:cNvCxnSpPr>
            <a:endCxn id="194" idx="1"/>
          </p:cNvCxnSpPr>
          <p:nvPr/>
        </p:nvCxnSpPr>
        <p:spPr>
          <a:xfrm>
            <a:off x="5487623" y="3355057"/>
            <a:ext cx="2535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10.1 Identify indicators and parameters to monitor over time (1/3)</a:t>
            </a:r>
            <a:endParaRPr/>
          </a:p>
        </p:txBody>
      </p:sp>
      <p:pic>
        <p:nvPicPr>
          <p:cNvPr id="205" name="Google Shape;205;p25"/>
          <p:cNvPicPr preferRelativeResize="0"/>
          <p:nvPr/>
        </p:nvPicPr>
        <p:blipFill rotWithShape="1">
          <a:blip r:embed="rId3">
            <a:alphaModFix/>
          </a:blip>
          <a:srcRect b="0" l="0" r="0" t="0"/>
          <a:stretch/>
        </p:blipFill>
        <p:spPr>
          <a:xfrm>
            <a:off x="442000" y="4481168"/>
            <a:ext cx="342900" cy="342900"/>
          </a:xfrm>
          <a:prstGeom prst="ellipse">
            <a:avLst/>
          </a:prstGeom>
          <a:noFill/>
          <a:ln cap="flat" cmpd="sng" w="38100">
            <a:solidFill>
              <a:srgbClr val="9D97F0"/>
            </a:solidFill>
            <a:prstDash val="solid"/>
            <a:round/>
            <a:headEnd len="sm" w="sm" type="none"/>
            <a:tailEnd len="sm" w="sm" type="none"/>
          </a:ln>
        </p:spPr>
      </p:pic>
      <p:sp>
        <p:nvSpPr>
          <p:cNvPr id="206" name="Google Shape;206;p25"/>
          <p:cNvSpPr txBox="1"/>
          <p:nvPr/>
        </p:nvSpPr>
        <p:spPr>
          <a:xfrm>
            <a:off x="1224099" y="4373303"/>
            <a:ext cx="3094500" cy="339000"/>
          </a:xfrm>
          <a:prstGeom prst="rect">
            <a:avLst/>
          </a:prstGeom>
          <a:noFill/>
          <a:ln>
            <a:noFill/>
          </a:ln>
        </p:spPr>
        <p:txBody>
          <a:bodyPr anchorCtr="0" anchor="ctr" bIns="45700" lIns="91425" spcFirstLastPara="1" rIns="91425" wrap="square" tIns="45700">
            <a:normAutofit lnSpcReduction="20000"/>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Identify the key performance indicators that will be used to track performance of the policy over time</a:t>
            </a:r>
            <a:endParaRPr i="1" sz="1000">
              <a:solidFill>
                <a:srgbClr val="09294E"/>
              </a:solidFill>
              <a:latin typeface="Open Sans"/>
              <a:ea typeface="Open Sans"/>
              <a:cs typeface="Open Sans"/>
              <a:sym typeface="Open Sans"/>
            </a:endParaRPr>
          </a:p>
        </p:txBody>
      </p:sp>
      <p:sp>
        <p:nvSpPr>
          <p:cNvPr id="207" name="Google Shape;207;p25"/>
          <p:cNvSpPr/>
          <p:nvPr/>
        </p:nvSpPr>
        <p:spPr>
          <a:xfrm>
            <a:off x="3148175" y="1248638"/>
            <a:ext cx="2557500" cy="771900"/>
          </a:xfrm>
          <a:prstGeom prst="roundRect">
            <a:avLst>
              <a:gd fmla="val 16667" name="adj"/>
            </a:avLst>
          </a:prstGeom>
          <a:solidFill>
            <a:srgbClr val="FAFAFA"/>
          </a:solidFill>
          <a:ln cap="flat" cmpd="sng" w="12700">
            <a:solidFill>
              <a:srgbClr val="FF8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Performance indicators </a:t>
            </a:r>
            <a:r>
              <a:rPr lang="en-ZA" sz="1000">
                <a:solidFill>
                  <a:srgbClr val="000A3A"/>
                </a:solidFill>
                <a:latin typeface="Open Sans"/>
                <a:ea typeface="Open Sans"/>
                <a:cs typeface="Open Sans"/>
                <a:sym typeface="Open Sans"/>
              </a:rPr>
              <a:t>are identified and monitored to track the performance of the policy</a:t>
            </a:r>
            <a:endParaRPr sz="1000">
              <a:solidFill>
                <a:srgbClr val="000A3A"/>
              </a:solidFill>
              <a:latin typeface="Open Sans"/>
              <a:ea typeface="Open Sans"/>
              <a:cs typeface="Open Sans"/>
              <a:sym typeface="Open Sans"/>
            </a:endParaRPr>
          </a:p>
        </p:txBody>
      </p:sp>
      <p:cxnSp>
        <p:nvCxnSpPr>
          <p:cNvPr id="208" name="Google Shape;208;p25"/>
          <p:cNvCxnSpPr>
            <a:stCxn id="207" idx="1"/>
          </p:cNvCxnSpPr>
          <p:nvPr/>
        </p:nvCxnSpPr>
        <p:spPr>
          <a:xfrm flipH="1">
            <a:off x="931775" y="1634588"/>
            <a:ext cx="2216400" cy="902700"/>
          </a:xfrm>
          <a:prstGeom prst="straightConnector1">
            <a:avLst/>
          </a:prstGeom>
          <a:noFill/>
          <a:ln cap="flat" cmpd="sng" w="9525">
            <a:solidFill>
              <a:srgbClr val="FF8E00"/>
            </a:solidFill>
            <a:prstDash val="solid"/>
            <a:round/>
            <a:headEnd len="sm" w="sm" type="none"/>
            <a:tailEnd len="med" w="med" type="oval"/>
          </a:ln>
        </p:spPr>
      </p:cxnSp>
      <p:pic>
        <p:nvPicPr>
          <p:cNvPr id="209" name="Google Shape;209;p25"/>
          <p:cNvPicPr preferRelativeResize="0"/>
          <p:nvPr/>
        </p:nvPicPr>
        <p:blipFill rotWithShape="1">
          <a:blip r:embed="rId4">
            <a:alphaModFix/>
          </a:blip>
          <a:srcRect b="0" l="0" r="0" t="0"/>
          <a:stretch/>
        </p:blipFill>
        <p:spPr>
          <a:xfrm>
            <a:off x="770200" y="2071816"/>
            <a:ext cx="3436800" cy="1842900"/>
          </a:xfrm>
          <a:prstGeom prst="rect">
            <a:avLst/>
          </a:prstGeom>
          <a:noFill/>
          <a:ln>
            <a:noFill/>
          </a:ln>
        </p:spPr>
      </p:pic>
      <p:sp>
        <p:nvSpPr>
          <p:cNvPr id="210" name="Google Shape;210;p25"/>
          <p:cNvSpPr/>
          <p:nvPr/>
        </p:nvSpPr>
        <p:spPr>
          <a:xfrm rot="-5400000">
            <a:off x="1841500" y="2816655"/>
            <a:ext cx="125100" cy="987000"/>
          </a:xfrm>
          <a:prstGeom prst="leftBrace">
            <a:avLst>
              <a:gd fmla="val 8333" name="adj1"/>
              <a:gd fmla="val 50000" name="adj2"/>
            </a:avLst>
          </a:prstGeom>
          <a:noFill/>
          <a:ln cap="flat" cmpd="sng" w="22225">
            <a:solidFill>
              <a:srgbClr val="4A92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11" name="Google Shape;211;p25"/>
          <p:cNvSpPr txBox="1"/>
          <p:nvPr/>
        </p:nvSpPr>
        <p:spPr>
          <a:xfrm>
            <a:off x="1562955" y="3402475"/>
            <a:ext cx="1233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Historical data</a:t>
            </a:r>
            <a:endParaRPr>
              <a:latin typeface="Open Sans"/>
              <a:ea typeface="Open Sans"/>
              <a:cs typeface="Open Sans"/>
              <a:sym typeface="Open Sans"/>
            </a:endParaRPr>
          </a:p>
        </p:txBody>
      </p:sp>
      <p:sp>
        <p:nvSpPr>
          <p:cNvPr id="212" name="Google Shape;212;p25"/>
          <p:cNvSpPr txBox="1"/>
          <p:nvPr/>
        </p:nvSpPr>
        <p:spPr>
          <a:xfrm>
            <a:off x="3315279" y="2170006"/>
            <a:ext cx="9870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Target</a:t>
            </a:r>
            <a:endParaRPr>
              <a:latin typeface="Open Sans"/>
              <a:ea typeface="Open Sans"/>
              <a:cs typeface="Open Sans"/>
              <a:sym typeface="Open Sans"/>
            </a:endParaRPr>
          </a:p>
        </p:txBody>
      </p:sp>
      <p:sp>
        <p:nvSpPr>
          <p:cNvPr id="213" name="Google Shape;213;p25"/>
          <p:cNvSpPr txBox="1"/>
          <p:nvPr/>
        </p:nvSpPr>
        <p:spPr>
          <a:xfrm>
            <a:off x="3103740" y="2780531"/>
            <a:ext cx="9870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Observed</a:t>
            </a:r>
            <a:endParaRPr>
              <a:latin typeface="Open Sans"/>
              <a:ea typeface="Open Sans"/>
              <a:cs typeface="Open Sans"/>
              <a:sym typeface="Open Sans"/>
            </a:endParaRPr>
          </a:p>
        </p:txBody>
      </p:sp>
      <p:sp>
        <p:nvSpPr>
          <p:cNvPr id="214" name="Google Shape;214;p25"/>
          <p:cNvSpPr/>
          <p:nvPr/>
        </p:nvSpPr>
        <p:spPr>
          <a:xfrm>
            <a:off x="5467932" y="1897528"/>
            <a:ext cx="2893200" cy="771900"/>
          </a:xfrm>
          <a:prstGeom prst="roundRect">
            <a:avLst>
              <a:gd fmla="val 16667" name="adj"/>
            </a:avLst>
          </a:prstGeom>
          <a:solidFill>
            <a:srgbClr val="FAFAFA"/>
          </a:solidFill>
          <a:ln cap="flat" cmpd="sng" w="12700">
            <a:solidFill>
              <a:srgbClr val="FF8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Parameters </a:t>
            </a:r>
            <a:r>
              <a:rPr lang="en-ZA" sz="1000">
                <a:solidFill>
                  <a:srgbClr val="000A3A"/>
                </a:solidFill>
                <a:latin typeface="Open Sans"/>
                <a:ea typeface="Open Sans"/>
                <a:cs typeface="Open Sans"/>
                <a:sym typeface="Open Sans"/>
              </a:rPr>
              <a:t>need to be monitored to estimate the observed indicator trend</a:t>
            </a:r>
            <a:endParaRPr sz="1000">
              <a:solidFill>
                <a:srgbClr val="000A3A"/>
              </a:solidFill>
              <a:latin typeface="Open Sans"/>
              <a:ea typeface="Open Sans"/>
              <a:cs typeface="Open Sans"/>
              <a:sym typeface="Open Sans"/>
            </a:endParaRPr>
          </a:p>
        </p:txBody>
      </p:sp>
      <p:cxnSp>
        <p:nvCxnSpPr>
          <p:cNvPr id="215" name="Google Shape;215;p25"/>
          <p:cNvCxnSpPr/>
          <p:nvPr/>
        </p:nvCxnSpPr>
        <p:spPr>
          <a:xfrm flipH="1">
            <a:off x="3390172" y="2116512"/>
            <a:ext cx="2073600" cy="568200"/>
          </a:xfrm>
          <a:prstGeom prst="straightConnector1">
            <a:avLst/>
          </a:prstGeom>
          <a:noFill/>
          <a:ln cap="flat" cmpd="sng" w="9525">
            <a:solidFill>
              <a:srgbClr val="FF8E00"/>
            </a:solidFill>
            <a:prstDash val="solid"/>
            <a:round/>
            <a:headEnd len="sm" w="sm" type="none"/>
            <a:tailEnd len="med" w="med" type="oval"/>
          </a:ln>
        </p:spPr>
      </p:cxnSp>
      <p:sp>
        <p:nvSpPr>
          <p:cNvPr id="216" name="Google Shape;216;p25"/>
          <p:cNvSpPr/>
          <p:nvPr/>
        </p:nvSpPr>
        <p:spPr>
          <a:xfrm rot="5400000">
            <a:off x="6820338" y="2692414"/>
            <a:ext cx="183600" cy="1941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17" name="Google Shape;217;p25"/>
          <p:cNvSpPr txBox="1"/>
          <p:nvPr/>
        </p:nvSpPr>
        <p:spPr>
          <a:xfrm>
            <a:off x="5706550" y="2814352"/>
            <a:ext cx="2443200" cy="3525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9294E"/>
              </a:buClr>
              <a:buSzPts val="800"/>
              <a:buFont typeface="Arial"/>
              <a:buNone/>
            </a:pPr>
            <a:r>
              <a:rPr lang="en-ZA" sz="1000">
                <a:solidFill>
                  <a:srgbClr val="09294E"/>
                </a:solidFill>
                <a:latin typeface="Open Sans"/>
                <a:ea typeface="Open Sans"/>
                <a:cs typeface="Open Sans"/>
                <a:sym typeface="Open Sans"/>
              </a:rPr>
              <a:t>MONITOR OVER TIME</a:t>
            </a:r>
            <a:endParaRPr sz="1000" u="none" cap="none" strike="noStrike">
              <a:solidFill>
                <a:srgbClr val="09294E"/>
              </a:solidFill>
              <a:latin typeface="Open Sans"/>
              <a:ea typeface="Open Sans"/>
              <a:cs typeface="Open Sans"/>
              <a:sym typeface="Open Sans"/>
            </a:endParaRPr>
          </a:p>
        </p:txBody>
      </p:sp>
      <p:sp>
        <p:nvSpPr>
          <p:cNvPr id="218" name="Google Shape;218;p25"/>
          <p:cNvSpPr/>
          <p:nvPr/>
        </p:nvSpPr>
        <p:spPr>
          <a:xfrm>
            <a:off x="5863485" y="3168842"/>
            <a:ext cx="2129100" cy="568200"/>
          </a:xfrm>
          <a:prstGeom prst="roundRect">
            <a:avLst>
              <a:gd fmla="val 16667" name="adj"/>
            </a:avLst>
          </a:prstGeom>
          <a:solidFill>
            <a:srgbClr val="9D97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FAFAFA"/>
                </a:solidFill>
                <a:latin typeface="Open Sans"/>
                <a:ea typeface="Open Sans"/>
                <a:cs typeface="Open Sans"/>
                <a:sym typeface="Open Sans"/>
              </a:rPr>
              <a:t>MONITORING PLAN</a:t>
            </a:r>
            <a:endParaRPr sz="1000">
              <a:solidFill>
                <a:srgbClr val="FAFAFA"/>
              </a:solidFill>
              <a:latin typeface="Open Sans"/>
              <a:ea typeface="Open Sans"/>
              <a:cs typeface="Open Sans"/>
              <a:sym typeface="Open Sans"/>
            </a:endParaRPr>
          </a:p>
        </p:txBody>
      </p:sp>
      <p:cxnSp>
        <p:nvCxnSpPr>
          <p:cNvPr id="219" name="Google Shape;219;p25"/>
          <p:cNvCxnSpPr>
            <a:stCxn id="205" idx="6"/>
            <a:endCxn id="206" idx="1"/>
          </p:cNvCxnSpPr>
          <p:nvPr/>
        </p:nvCxnSpPr>
        <p:spPr>
          <a:xfrm flipH="1" rot="10800000">
            <a:off x="784900" y="4542818"/>
            <a:ext cx="439200" cy="109800"/>
          </a:xfrm>
          <a:prstGeom prst="straightConnector1">
            <a:avLst/>
          </a:prstGeom>
          <a:noFill/>
          <a:ln cap="flat" cmpd="sng" w="9525">
            <a:solidFill>
              <a:srgbClr val="9D97F0"/>
            </a:solidFill>
            <a:prstDash val="solid"/>
            <a:round/>
            <a:headEnd len="sm" w="sm" type="none"/>
            <a:tailEnd len="med" w="med" type="oval"/>
          </a:ln>
        </p:spPr>
      </p:cxnSp>
      <p:sp>
        <p:nvSpPr>
          <p:cNvPr id="220" name="Google Shape;220;p25"/>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221" name="Google Shape;221;p25">
            <a:hlinkClick action="ppaction://hlinksldjump" r:id="rId5"/>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222" name="Google Shape;222;p25"/>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223" name="Google Shape;223;p25">
            <a:hlinkClick action="ppaction://hlinksldjump" r:id="rId6"/>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10.1 Identify indicators and parameters to monitor over time (2/3)</a:t>
            </a:r>
            <a:endParaRPr/>
          </a:p>
        </p:txBody>
      </p:sp>
      <p:sp>
        <p:nvSpPr>
          <p:cNvPr id="230" name="Google Shape;230;p26">
            <a:hlinkClick action="ppaction://hlinksldjump" r:id="rId3"/>
          </p:cNvPr>
          <p:cNvSpPr txBox="1"/>
          <p:nvPr/>
        </p:nvSpPr>
        <p:spPr>
          <a:xfrm>
            <a:off x="4106002" y="4447148"/>
            <a:ext cx="977400" cy="377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900"/>
              <a:buFont typeface="Arial"/>
              <a:buNone/>
            </a:pPr>
            <a:r>
              <a:rPr b="1" lang="en-ZA" sz="900">
                <a:solidFill>
                  <a:schemeClr val="lt1"/>
                </a:solidFill>
                <a:latin typeface="Arial"/>
                <a:ea typeface="Arial"/>
                <a:cs typeface="Arial"/>
                <a:sym typeface="Arial"/>
              </a:rPr>
              <a:t>Example for soil carbon</a:t>
            </a:r>
            <a:endParaRPr>
              <a:solidFill>
                <a:schemeClr val="lt1"/>
              </a:solidFill>
            </a:endParaRPr>
          </a:p>
        </p:txBody>
      </p:sp>
      <p:sp>
        <p:nvSpPr>
          <p:cNvPr id="231" name="Google Shape;231;p26">
            <a:hlinkClick action="ppaction://hlinksldjump" r:id="rId4"/>
          </p:cNvPr>
          <p:cNvSpPr txBox="1"/>
          <p:nvPr/>
        </p:nvSpPr>
        <p:spPr>
          <a:xfrm>
            <a:off x="2622725" y="4447148"/>
            <a:ext cx="1398600" cy="377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900"/>
              <a:buFont typeface="Arial"/>
              <a:buNone/>
            </a:pPr>
            <a:r>
              <a:rPr b="1" lang="en-ZA" sz="900">
                <a:solidFill>
                  <a:schemeClr val="lt1"/>
                </a:solidFill>
                <a:latin typeface="Arial"/>
                <a:ea typeface="Arial"/>
                <a:cs typeface="Arial"/>
                <a:sym typeface="Arial"/>
              </a:rPr>
              <a:t>Example for enteric fermentation</a:t>
            </a:r>
            <a:endParaRPr>
              <a:solidFill>
                <a:schemeClr val="lt1"/>
              </a:solidFill>
            </a:endParaRPr>
          </a:p>
        </p:txBody>
      </p:sp>
      <p:graphicFrame>
        <p:nvGraphicFramePr>
          <p:cNvPr id="232" name="Google Shape;232;p26"/>
          <p:cNvGraphicFramePr/>
          <p:nvPr/>
        </p:nvGraphicFramePr>
        <p:xfrm>
          <a:off x="762401" y="1134078"/>
          <a:ext cx="3000000" cy="3000000"/>
        </p:xfrm>
        <a:graphic>
          <a:graphicData uri="http://schemas.openxmlformats.org/drawingml/2006/table">
            <a:tbl>
              <a:tblPr bandRow="1" firstRow="1">
                <a:noFill/>
                <a:tableStyleId>{7DE637F5-F530-4F71-A91B-19273FE8E944}</a:tableStyleId>
              </a:tblPr>
              <a:tblGrid>
                <a:gridCol w="1947575"/>
                <a:gridCol w="3149550"/>
                <a:gridCol w="2522075"/>
              </a:tblGrid>
              <a:tr h="437075">
                <a:tc>
                  <a:txBody>
                    <a:bodyPr/>
                    <a:lstStyle/>
                    <a:p>
                      <a:pPr indent="0" lvl="0" marL="0" marR="0" rtl="0" algn="l">
                        <a:spcBef>
                          <a:spcPts val="0"/>
                        </a:spcBef>
                        <a:spcAft>
                          <a:spcPts val="0"/>
                        </a:spcAft>
                        <a:buNone/>
                      </a:pPr>
                      <a:r>
                        <a:rPr lang="en-ZA" sz="900">
                          <a:latin typeface="Open Sans"/>
                          <a:ea typeface="Open Sans"/>
                          <a:cs typeface="Open Sans"/>
                          <a:sym typeface="Open Sans"/>
                        </a:rPr>
                        <a:t>Parameters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Definition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Data example</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r>
              <a:tr h="391075">
                <a:tc>
                  <a:txBody>
                    <a:bodyPr/>
                    <a:lstStyle/>
                    <a:p>
                      <a:pPr indent="0" lvl="0" marL="0" marR="0" rtl="0" algn="l">
                        <a:spcBef>
                          <a:spcPts val="0"/>
                        </a:spcBef>
                        <a:spcAft>
                          <a:spcPts val="0"/>
                        </a:spcAft>
                        <a:buNone/>
                      </a:pPr>
                      <a:r>
                        <a:rPr b="1" lang="en-ZA" sz="900">
                          <a:latin typeface="Open Sans"/>
                          <a:ea typeface="Open Sans"/>
                          <a:cs typeface="Open Sans"/>
                          <a:sym typeface="Open Sans"/>
                        </a:rPr>
                        <a:t>Assumptions</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Data that influences the estimated parameters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solidFill>
                            <a:srgbClr val="000000"/>
                          </a:solidFill>
                          <a:latin typeface="Open Sans"/>
                          <a:ea typeface="Open Sans"/>
                          <a:cs typeface="Open Sans"/>
                          <a:sym typeface="Open Sans"/>
                        </a:rPr>
                        <a:t>Taxation of ecosystem service users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91075">
                <a:tc>
                  <a:txBody>
                    <a:bodyPr/>
                    <a:lstStyle/>
                    <a:p>
                      <a:pPr indent="0" lvl="0" marL="0" marR="0" rtl="0" algn="l">
                        <a:spcBef>
                          <a:spcPts val="0"/>
                        </a:spcBef>
                        <a:spcAft>
                          <a:spcPts val="0"/>
                        </a:spcAft>
                        <a:buNone/>
                      </a:pPr>
                      <a:r>
                        <a:rPr b="1" lang="en-ZA" sz="900">
                          <a:latin typeface="Open Sans"/>
                          <a:ea typeface="Open Sans"/>
                          <a:cs typeface="Open Sans"/>
                          <a:sym typeface="Open Sans"/>
                        </a:rPr>
                        <a:t>Activity data</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A quantitative measure of a level of activity that results in GHG emissions. Activity data is multiplied by an emission factor to derive the GHG emissions associated with a process or an operation.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Livestock population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91075">
                <a:tc>
                  <a:txBody>
                    <a:bodyPr/>
                    <a:lstStyle/>
                    <a:p>
                      <a:pPr indent="0" lvl="0" marL="0" marR="0" rtl="0" algn="l">
                        <a:spcBef>
                          <a:spcPts val="0"/>
                        </a:spcBef>
                        <a:spcAft>
                          <a:spcPts val="0"/>
                        </a:spcAft>
                        <a:buNone/>
                      </a:pPr>
                      <a:r>
                        <a:rPr b="1" lang="en-ZA" sz="900">
                          <a:latin typeface="Open Sans"/>
                          <a:ea typeface="Open Sans"/>
                          <a:cs typeface="Open Sans"/>
                          <a:sym typeface="Open Sans"/>
                        </a:rPr>
                        <a:t>GHG emission facto</a:t>
                      </a:r>
                      <a:r>
                        <a:rPr b="1" lang="en-ZA" sz="900">
                          <a:latin typeface="Open Sans"/>
                          <a:ea typeface="Open Sans"/>
                          <a:cs typeface="Open Sans"/>
                          <a:sym typeface="Open Sans"/>
                        </a:rPr>
                        <a:t>rs</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The average emission rate of a given GHG for a given source, relative to units of activity and the data needed to choose or derive emission factors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rtl="0" algn="l">
                        <a:spcBef>
                          <a:spcPts val="0"/>
                        </a:spcBef>
                        <a:spcAft>
                          <a:spcPts val="0"/>
                        </a:spcAft>
                        <a:buNone/>
                      </a:pPr>
                      <a:r>
                        <a:rPr lang="en-ZA" sz="900">
                          <a:latin typeface="Open Sans"/>
                          <a:ea typeface="Open Sans"/>
                          <a:cs typeface="Open Sans"/>
                          <a:sym typeface="Open Sans"/>
                        </a:rPr>
                        <a:t>CH</a:t>
                      </a:r>
                      <a:r>
                        <a:rPr baseline="-25000" lang="en-ZA" sz="900">
                          <a:latin typeface="Open Sans"/>
                          <a:ea typeface="Open Sans"/>
                          <a:cs typeface="Open Sans"/>
                          <a:sym typeface="Open Sans"/>
                        </a:rPr>
                        <a:t>4</a:t>
                      </a:r>
                      <a:r>
                        <a:rPr lang="en-ZA" sz="900">
                          <a:latin typeface="Open Sans"/>
                          <a:ea typeface="Open Sans"/>
                          <a:cs typeface="Open Sans"/>
                          <a:sym typeface="Open Sans"/>
                        </a:rPr>
                        <a:t> per head of livestock</a:t>
                      </a:r>
                      <a:endParaRPr sz="900">
                        <a:latin typeface="Open Sans"/>
                        <a:ea typeface="Open Sans"/>
                        <a:cs typeface="Open Sans"/>
                        <a:sym typeface="Open Sans"/>
                      </a:endParaRPr>
                    </a:p>
                    <a:p>
                      <a:pPr indent="0" lvl="0" marL="0" marR="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bl>
          </a:graphicData>
        </a:graphic>
      </p:graphicFrame>
      <p:sp>
        <p:nvSpPr>
          <p:cNvPr id="233" name="Google Shape;233;p26"/>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234" name="Google Shape;234;p26">
            <a:hlinkClick action="ppaction://hlinksldjump" r:id="rId5"/>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235" name="Google Shape;235;p26"/>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236" name="Google Shape;236;p26">
            <a:hlinkClick action="ppaction://hlinksldjump" r:id="rId6"/>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10.1 Identify indicators and parameters to monitor over time (3/3)</a:t>
            </a:r>
            <a:endParaRPr/>
          </a:p>
        </p:txBody>
      </p:sp>
      <p:graphicFrame>
        <p:nvGraphicFramePr>
          <p:cNvPr id="243" name="Google Shape;243;p27"/>
          <p:cNvGraphicFramePr/>
          <p:nvPr/>
        </p:nvGraphicFramePr>
        <p:xfrm>
          <a:off x="762401" y="1134078"/>
          <a:ext cx="3000000" cy="3000000"/>
        </p:xfrm>
        <a:graphic>
          <a:graphicData uri="http://schemas.openxmlformats.org/drawingml/2006/table">
            <a:tbl>
              <a:tblPr bandRow="1" firstRow="1">
                <a:noFill/>
                <a:tableStyleId>{7DE637F5-F530-4F71-A91B-19273FE8E944}</a:tableStyleId>
              </a:tblPr>
              <a:tblGrid>
                <a:gridCol w="1947575"/>
                <a:gridCol w="3149550"/>
                <a:gridCol w="2522075"/>
              </a:tblGrid>
              <a:tr h="437075">
                <a:tc>
                  <a:txBody>
                    <a:bodyPr/>
                    <a:lstStyle/>
                    <a:p>
                      <a:pPr indent="0" lvl="0" marL="0" marR="0" rtl="0" algn="l">
                        <a:spcBef>
                          <a:spcPts val="0"/>
                        </a:spcBef>
                        <a:spcAft>
                          <a:spcPts val="0"/>
                        </a:spcAft>
                        <a:buNone/>
                      </a:pPr>
                      <a:r>
                        <a:rPr lang="en-ZA" sz="900" u="none" cap="none" strike="noStrike">
                          <a:latin typeface="Open Sans"/>
                          <a:ea typeface="Open Sans"/>
                          <a:cs typeface="Open Sans"/>
                          <a:sym typeface="Open Sans"/>
                        </a:rPr>
                        <a:t>Key performance indicators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Definition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Example key performance indicator</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r>
              <a:tr h="391075">
                <a:tc>
                  <a:txBody>
                    <a:bodyPr/>
                    <a:lstStyle/>
                    <a:p>
                      <a:pPr indent="0" lvl="0" marL="0" marR="0" rtl="0" algn="l">
                        <a:spcBef>
                          <a:spcPts val="0"/>
                        </a:spcBef>
                        <a:spcAft>
                          <a:spcPts val="0"/>
                        </a:spcAft>
                        <a:buNone/>
                      </a:pPr>
                      <a:r>
                        <a:rPr b="1" lang="en-ZA" sz="900">
                          <a:solidFill>
                            <a:srgbClr val="000000"/>
                          </a:solidFill>
                          <a:latin typeface="Open Sans"/>
                          <a:ea typeface="Open Sans"/>
                          <a:cs typeface="Open Sans"/>
                          <a:sym typeface="Open Sans"/>
                        </a:rPr>
                        <a:t>Inputs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solidFill>
                            <a:srgbClr val="000000"/>
                          </a:solidFill>
                          <a:latin typeface="Open Sans"/>
                          <a:ea typeface="Open Sans"/>
                          <a:cs typeface="Open Sans"/>
                          <a:sym typeface="Open Sans"/>
                        </a:rPr>
                        <a:t>Resources that go into implementing a policy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Budget allocation to agriculture extension services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91075">
                <a:tc>
                  <a:txBody>
                    <a:bodyPr/>
                    <a:lstStyle/>
                    <a:p>
                      <a:pPr indent="0" lvl="0" marL="0" marR="0" rtl="0" algn="l">
                        <a:spcBef>
                          <a:spcPts val="0"/>
                        </a:spcBef>
                        <a:spcAft>
                          <a:spcPts val="0"/>
                        </a:spcAft>
                        <a:buNone/>
                      </a:pPr>
                      <a:r>
                        <a:rPr b="1" lang="en-ZA" sz="900">
                          <a:solidFill>
                            <a:srgbClr val="000000"/>
                          </a:solidFill>
                          <a:latin typeface="Open Sans"/>
                          <a:ea typeface="Open Sans"/>
                          <a:cs typeface="Open Sans"/>
                          <a:sym typeface="Open Sans"/>
                        </a:rPr>
                        <a:t>Administrative activities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solidFill>
                            <a:srgbClr val="000000"/>
                          </a:solidFill>
                          <a:latin typeface="Open Sans"/>
                          <a:ea typeface="Open Sans"/>
                          <a:cs typeface="Open Sans"/>
                          <a:sym typeface="Open Sans"/>
                        </a:rPr>
                        <a:t>Administrative activities involved in implementing the policy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Number offered and attendance at agriculture extension training sessions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91075">
                <a:tc>
                  <a:txBody>
                    <a:bodyPr/>
                    <a:lstStyle/>
                    <a:p>
                      <a:pPr indent="0" lvl="0" marL="0" marR="0" rtl="0" algn="l">
                        <a:spcBef>
                          <a:spcPts val="0"/>
                        </a:spcBef>
                        <a:spcAft>
                          <a:spcPts val="0"/>
                        </a:spcAft>
                        <a:buNone/>
                      </a:pPr>
                      <a:r>
                        <a:rPr b="1" lang="en-ZA" sz="900">
                          <a:solidFill>
                            <a:srgbClr val="000000"/>
                          </a:solidFill>
                          <a:latin typeface="Open Sans"/>
                          <a:ea typeface="Open Sans"/>
                          <a:cs typeface="Open Sans"/>
                          <a:sym typeface="Open Sans"/>
                        </a:rPr>
                        <a:t>Intermediate effects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solidFill>
                            <a:srgbClr val="000000"/>
                          </a:solidFill>
                          <a:latin typeface="Open Sans"/>
                          <a:ea typeface="Open Sans"/>
                          <a:cs typeface="Open Sans"/>
                          <a:sym typeface="Open Sans"/>
                        </a:rPr>
                        <a:t>Changes in behaviour, technology, processes or practices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Increase in rate of livestock weight gain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552100">
                <a:tc>
                  <a:txBody>
                    <a:bodyPr/>
                    <a:lstStyle/>
                    <a:p>
                      <a:pPr indent="0" lvl="0" marL="0" marR="0" rtl="0" algn="l">
                        <a:spcBef>
                          <a:spcPts val="0"/>
                        </a:spcBef>
                        <a:spcAft>
                          <a:spcPts val="0"/>
                        </a:spcAft>
                        <a:buNone/>
                      </a:pPr>
                      <a:r>
                        <a:rPr b="1" lang="en-ZA" sz="900">
                          <a:solidFill>
                            <a:srgbClr val="000000"/>
                          </a:solidFill>
                          <a:latin typeface="Open Sans"/>
                          <a:ea typeface="Open Sans"/>
                          <a:cs typeface="Open Sans"/>
                          <a:sym typeface="Open Sans"/>
                        </a:rPr>
                        <a:t>Barriers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solidFill>
                            <a:srgbClr val="000000"/>
                          </a:solidFill>
                          <a:latin typeface="Open Sans"/>
                          <a:ea typeface="Open Sans"/>
                          <a:cs typeface="Open Sans"/>
                          <a:sym typeface="Open Sans"/>
                        </a:rPr>
                        <a:t>Activities that may limit effectiveness of the policy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solidFill>
                            <a:srgbClr val="000000"/>
                          </a:solidFill>
                          <a:latin typeface="Open Sans"/>
                          <a:ea typeface="Open Sans"/>
                          <a:cs typeface="Open Sans"/>
                          <a:sym typeface="Open Sans"/>
                        </a:rPr>
                        <a:t>Degree to which corruption rules and regulations were enforced</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552100">
                <a:tc>
                  <a:txBody>
                    <a:bodyPr/>
                    <a:lstStyle/>
                    <a:p>
                      <a:pPr indent="0" lvl="0" marL="0" marR="0" rtl="0" algn="l">
                        <a:spcBef>
                          <a:spcPts val="0"/>
                        </a:spcBef>
                        <a:spcAft>
                          <a:spcPts val="0"/>
                        </a:spcAft>
                        <a:buNone/>
                      </a:pPr>
                      <a:r>
                        <a:rPr b="1" lang="en-ZA" sz="900">
                          <a:solidFill>
                            <a:srgbClr val="000000"/>
                          </a:solidFill>
                          <a:latin typeface="Open Sans"/>
                          <a:ea typeface="Open Sans"/>
                          <a:cs typeface="Open Sans"/>
                          <a:sym typeface="Open Sans"/>
                        </a:rPr>
                        <a:t>GHG impacts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solidFill>
                            <a:srgbClr val="000000"/>
                          </a:solidFill>
                          <a:latin typeface="Open Sans"/>
                          <a:ea typeface="Open Sans"/>
                          <a:cs typeface="Open Sans"/>
                          <a:sym typeface="Open Sans"/>
                        </a:rPr>
                        <a:t>Changes in GHG emissions by sources or removals by carbon pools that result from the intermediate effects of the policy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Decreased rate of enteric fermentation emissions per head of livestock</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552100">
                <a:tc>
                  <a:txBody>
                    <a:bodyPr/>
                    <a:lstStyle/>
                    <a:p>
                      <a:pPr indent="0" lvl="0" marL="0" marR="0" rtl="0" algn="l">
                        <a:spcBef>
                          <a:spcPts val="0"/>
                        </a:spcBef>
                        <a:spcAft>
                          <a:spcPts val="0"/>
                        </a:spcAft>
                        <a:buNone/>
                      </a:pPr>
                      <a:r>
                        <a:rPr b="1" lang="en-ZA" sz="900">
                          <a:solidFill>
                            <a:srgbClr val="000000"/>
                          </a:solidFill>
                          <a:latin typeface="Open Sans"/>
                          <a:ea typeface="Open Sans"/>
                          <a:cs typeface="Open Sans"/>
                          <a:sym typeface="Open Sans"/>
                        </a:rPr>
                        <a:t>Sustainable development impacts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solidFill>
                            <a:srgbClr val="000000"/>
                          </a:solidFill>
                          <a:latin typeface="Open Sans"/>
                          <a:ea typeface="Open Sans"/>
                          <a:cs typeface="Open Sans"/>
                          <a:sym typeface="Open Sans"/>
                        </a:rPr>
                        <a:t>Changes in relevant environmental, social or economic conditions that result from the policy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Improved food security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
        <p:nvSpPr>
          <p:cNvPr id="244" name="Google Shape;244;p27"/>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245" name="Google Shape;245;p27">
            <a:hlinkClick action="ppaction://hlinksldjump" r:id="rId3"/>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246" name="Google Shape;246;p27"/>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247" name="Google Shape;247;p27">
            <a:hlinkClick action="ppaction://hlinksldjump" r:id="rId4"/>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8"/>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10.2 Create a monitoring plan</a:t>
            </a:r>
            <a:endParaRPr/>
          </a:p>
        </p:txBody>
      </p:sp>
      <p:pic>
        <p:nvPicPr>
          <p:cNvPr id="254" name="Google Shape;254;p28"/>
          <p:cNvPicPr preferRelativeResize="0"/>
          <p:nvPr/>
        </p:nvPicPr>
        <p:blipFill rotWithShape="1">
          <a:blip r:embed="rId3">
            <a:alphaModFix/>
          </a:blip>
          <a:srcRect b="0" l="0" r="0" t="0"/>
          <a:stretch/>
        </p:blipFill>
        <p:spPr>
          <a:xfrm>
            <a:off x="442000" y="4481168"/>
            <a:ext cx="342900" cy="342900"/>
          </a:xfrm>
          <a:prstGeom prst="ellipse">
            <a:avLst/>
          </a:prstGeom>
          <a:noFill/>
          <a:ln cap="flat" cmpd="sng" w="38100">
            <a:solidFill>
              <a:srgbClr val="9D97F0"/>
            </a:solidFill>
            <a:prstDash val="solid"/>
            <a:round/>
            <a:headEnd len="sm" w="sm" type="none"/>
            <a:tailEnd len="sm" w="sm" type="none"/>
          </a:ln>
        </p:spPr>
      </p:pic>
      <p:sp>
        <p:nvSpPr>
          <p:cNvPr id="255" name="Google Shape;255;p28"/>
          <p:cNvSpPr txBox="1"/>
          <p:nvPr/>
        </p:nvSpPr>
        <p:spPr>
          <a:xfrm>
            <a:off x="1224100" y="4373303"/>
            <a:ext cx="3094500" cy="45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i="1" lang="en-ZA" sz="1000">
                <a:solidFill>
                  <a:srgbClr val="09294E"/>
                </a:solidFill>
                <a:latin typeface="Open Sans"/>
                <a:ea typeface="Open Sans"/>
                <a:cs typeface="Open Sans"/>
                <a:sym typeface="Open Sans"/>
              </a:rPr>
              <a:t>Create a plan for monitoring key performance indicators and parameters</a:t>
            </a:r>
            <a:r>
              <a:rPr i="1" lang="en-ZA" sz="1000">
                <a:solidFill>
                  <a:srgbClr val="09294E"/>
                </a:solidFill>
                <a:latin typeface="Open Sans"/>
                <a:ea typeface="Open Sans"/>
                <a:cs typeface="Open Sans"/>
                <a:sym typeface="Open Sans"/>
              </a:rPr>
              <a:t>.</a:t>
            </a:r>
            <a:endParaRPr i="1" sz="1000">
              <a:solidFill>
                <a:srgbClr val="09294E"/>
              </a:solidFill>
              <a:latin typeface="Open Sans"/>
              <a:ea typeface="Open Sans"/>
              <a:cs typeface="Open Sans"/>
              <a:sym typeface="Open Sans"/>
            </a:endParaRPr>
          </a:p>
        </p:txBody>
      </p:sp>
      <p:cxnSp>
        <p:nvCxnSpPr>
          <p:cNvPr id="256" name="Google Shape;256;p28"/>
          <p:cNvCxnSpPr>
            <a:stCxn id="254" idx="6"/>
            <a:endCxn id="255" idx="1"/>
          </p:cNvCxnSpPr>
          <p:nvPr/>
        </p:nvCxnSpPr>
        <p:spPr>
          <a:xfrm flipH="1" rot="10800000">
            <a:off x="784900" y="4598618"/>
            <a:ext cx="439200" cy="54000"/>
          </a:xfrm>
          <a:prstGeom prst="straightConnector1">
            <a:avLst/>
          </a:prstGeom>
          <a:noFill/>
          <a:ln cap="flat" cmpd="sng" w="9525">
            <a:solidFill>
              <a:srgbClr val="9D97F0"/>
            </a:solidFill>
            <a:prstDash val="solid"/>
            <a:round/>
            <a:headEnd len="sm" w="sm" type="none"/>
            <a:tailEnd len="med" w="med" type="oval"/>
          </a:ln>
        </p:spPr>
      </p:cxnSp>
      <p:sp>
        <p:nvSpPr>
          <p:cNvPr id="257" name="Google Shape;257;p28"/>
          <p:cNvSpPr txBox="1"/>
          <p:nvPr/>
        </p:nvSpPr>
        <p:spPr>
          <a:xfrm>
            <a:off x="5283096"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10</a:t>
            </a:r>
            <a:endParaRPr>
              <a:latin typeface="Open Sans"/>
              <a:ea typeface="Open Sans"/>
              <a:cs typeface="Open Sans"/>
              <a:sym typeface="Open Sans"/>
            </a:endParaRPr>
          </a:p>
        </p:txBody>
      </p:sp>
      <p:sp>
        <p:nvSpPr>
          <p:cNvPr id="258" name="Google Shape;258;p28">
            <a:hlinkClick action="ppaction://hlinksldjump" r:id="rId4"/>
          </p:cNvPr>
          <p:cNvSpPr txBox="1"/>
          <p:nvPr/>
        </p:nvSpPr>
        <p:spPr>
          <a:xfrm>
            <a:off x="5283096" y="4608248"/>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259" name="Google Shape;259;p28"/>
          <p:cNvSpPr txBox="1"/>
          <p:nvPr/>
        </p:nvSpPr>
        <p:spPr>
          <a:xfrm>
            <a:off x="6105874" y="4602677"/>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Open Sans"/>
                <a:ea typeface="Open Sans"/>
                <a:cs typeface="Open Sans"/>
                <a:sym typeface="Open Sans"/>
              </a:rPr>
              <a:t>Chapter 11</a:t>
            </a:r>
            <a:endParaRPr>
              <a:latin typeface="Open Sans"/>
              <a:ea typeface="Open Sans"/>
              <a:cs typeface="Open Sans"/>
              <a:sym typeface="Open Sans"/>
            </a:endParaRPr>
          </a:p>
        </p:txBody>
      </p:sp>
      <p:sp>
        <p:nvSpPr>
          <p:cNvPr id="260" name="Google Shape;260;p28">
            <a:hlinkClick action="ppaction://hlinksldjump" r:id="rId5"/>
          </p:cNvPr>
          <p:cNvSpPr txBox="1"/>
          <p:nvPr/>
        </p:nvSpPr>
        <p:spPr>
          <a:xfrm>
            <a:off x="6105874" y="4605896"/>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Open Sans"/>
              <a:ea typeface="Open Sans"/>
              <a:cs typeface="Open Sans"/>
              <a:sym typeface="Open Sans"/>
            </a:endParaRPr>
          </a:p>
        </p:txBody>
      </p:sp>
      <p:sp>
        <p:nvSpPr>
          <p:cNvPr id="261" name="Google Shape;261;p28"/>
          <p:cNvSpPr/>
          <p:nvPr/>
        </p:nvSpPr>
        <p:spPr>
          <a:xfrm>
            <a:off x="1555325" y="1750320"/>
            <a:ext cx="6821100" cy="2261700"/>
          </a:xfrm>
          <a:prstGeom prst="rect">
            <a:avLst/>
          </a:prstGeom>
          <a:solidFill>
            <a:srgbClr val="FAFAFA"/>
          </a:solidFill>
          <a:ln>
            <a:noFill/>
          </a:ln>
        </p:spPr>
        <p:txBody>
          <a:bodyPr anchorCtr="0" anchor="ctr" bIns="45700" lIns="91425" spcFirstLastPara="1" rIns="91425" wrap="square" tIns="45700">
            <a:noAutofit/>
          </a:bodyPr>
          <a:lstStyle/>
          <a:p>
            <a:pPr indent="0" lvl="0" marL="1371600" marR="0" rtl="0" algn="l">
              <a:lnSpc>
                <a:spcPct val="113000"/>
              </a:lnSpc>
              <a:spcBef>
                <a:spcPts val="400"/>
              </a:spcBef>
              <a:spcAft>
                <a:spcPts val="0"/>
              </a:spcAft>
              <a:buNone/>
            </a:pPr>
            <a:r>
              <a:t/>
            </a:r>
            <a:endParaRPr>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rPr b="1" lang="en-ZA">
                <a:solidFill>
                  <a:srgbClr val="000A3A"/>
                </a:solidFill>
                <a:latin typeface="Open Sans"/>
                <a:ea typeface="Open Sans"/>
                <a:cs typeface="Open Sans"/>
                <a:sym typeface="Open Sans"/>
              </a:rPr>
              <a:t>	Institutional arrangements for coordinating monitoring</a:t>
            </a:r>
            <a:endParaRPr b="1">
              <a:solidFill>
                <a:srgbClr val="000A3A"/>
              </a:solidFill>
              <a:latin typeface="Open Sans"/>
              <a:ea typeface="Open Sans"/>
              <a:cs typeface="Open Sans"/>
              <a:sym typeface="Open Sans"/>
            </a:endParaRPr>
          </a:p>
          <a:p>
            <a:pPr indent="-317500" lvl="0" marL="457200" marR="0" rtl="0" algn="l">
              <a:lnSpc>
                <a:spcPct val="113000"/>
              </a:lnSpc>
              <a:spcBef>
                <a:spcPts val="4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A technical coordinator is often assigned to lead monitoring, reporting and verification (MRV) processes</a:t>
            </a:r>
            <a:endParaRPr>
              <a:solidFill>
                <a:srgbClr val="000A3A"/>
              </a:solidFill>
              <a:latin typeface="Open Sans"/>
              <a:ea typeface="Open Sans"/>
              <a:cs typeface="Open Sans"/>
              <a:sym typeface="Open Sans"/>
            </a:endParaRPr>
          </a:p>
          <a:p>
            <a:pPr indent="-317500" lvl="0" marL="457200" marR="0" rtl="0" algn="l">
              <a:lnSpc>
                <a:spcPct val="113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A coordinating body may be assigned to oversee the procedures for data collection, management and reporting from various stakeholders</a:t>
            </a:r>
            <a:endParaRPr>
              <a:solidFill>
                <a:srgbClr val="000A3A"/>
              </a:solidFill>
              <a:latin typeface="Open Sans"/>
              <a:ea typeface="Open Sans"/>
              <a:cs typeface="Open Sans"/>
              <a:sym typeface="Open Sans"/>
            </a:endParaRPr>
          </a:p>
          <a:p>
            <a:pPr indent="-317500" lvl="0" marL="457200" marR="0" rtl="0" algn="l">
              <a:lnSpc>
                <a:spcPct val="113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A National MRV system may already exist and can be expanded to monitor policy impacts</a:t>
            </a:r>
            <a:endParaRPr>
              <a:solidFill>
                <a:srgbClr val="000A3A"/>
              </a:solidFill>
              <a:latin typeface="Open Sans"/>
              <a:ea typeface="Open Sans"/>
              <a:cs typeface="Open Sans"/>
              <a:sym typeface="Open Sans"/>
            </a:endParaRPr>
          </a:p>
        </p:txBody>
      </p:sp>
      <p:sp>
        <p:nvSpPr>
          <p:cNvPr id="262" name="Google Shape;262;p28"/>
          <p:cNvSpPr/>
          <p:nvPr/>
        </p:nvSpPr>
        <p:spPr>
          <a:xfrm>
            <a:off x="480050" y="915275"/>
            <a:ext cx="1650300" cy="1570200"/>
          </a:xfrm>
          <a:prstGeom prst="ellipse">
            <a:avLst/>
          </a:prstGeom>
          <a:solidFill>
            <a:schemeClr val="accent3"/>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700">
                <a:solidFill>
                  <a:schemeClr val="dk1"/>
                </a:solidFill>
                <a:latin typeface="Open Sans"/>
                <a:ea typeface="Open Sans"/>
                <a:cs typeface="Open Sans"/>
                <a:sym typeface="Open Sans"/>
              </a:rPr>
              <a:t>Monitoring Plan</a:t>
            </a:r>
            <a:endParaRPr sz="17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CAT Slides Template">
  <a:themeElements>
    <a:clrScheme name="Simple Light">
      <a:dk1>
        <a:srgbClr val="9D97F0"/>
      </a:dk1>
      <a:lt1>
        <a:srgbClr val="FAFAFA"/>
      </a:lt1>
      <a:dk2>
        <a:srgbClr val="000A3A"/>
      </a:dk2>
      <a:lt2>
        <a:srgbClr val="E3E3E3"/>
      </a:lt2>
      <a:accent1>
        <a:srgbClr val="FF8E00"/>
      </a:accent1>
      <a:accent2>
        <a:srgbClr val="7E84A1"/>
      </a:accent2>
      <a:accent3>
        <a:srgbClr val="E4DEFF"/>
      </a:accent3>
      <a:accent4>
        <a:srgbClr val="FFF0DA"/>
      </a:accent4>
      <a:accent5>
        <a:srgbClr val="FFC465"/>
      </a:accent5>
      <a:accent6>
        <a:srgbClr val="FFD7B2"/>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