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Lst>
  <p:sldSz cy="5143500" cx="9144000"/>
  <p:notesSz cx="6858000" cy="9144000"/>
  <p:embeddedFontLst>
    <p:embeddedFont>
      <p:font typeface="Salsa"/>
      <p:regular r:id="rId89"/>
    </p:embeddedFont>
    <p:embeddedFont>
      <p:font typeface="Open Sans"/>
      <p:regular r:id="rId90"/>
      <p:bold r:id="rId91"/>
      <p:italic r:id="rId92"/>
      <p:boldItalic r:id="rId9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3B0FF44-333F-4BAD-AE54-23C25E8C8E52}">
  <a:tblStyle styleId="{33B0FF44-333F-4BAD-AE54-23C25E8C8E52}"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EF8"/>
          </a:solidFill>
        </a:fill>
      </a:tcStyle>
    </a:wholeTbl>
    <a:band1H>
      <a:tcTxStyle/>
      <a:tcStyle>
        <a:fill>
          <a:solidFill>
            <a:srgbClr val="CEDBF1"/>
          </a:solidFill>
        </a:fill>
      </a:tcStyle>
    </a:band1H>
    <a:band2H>
      <a:tcTxStyle/>
    </a:band2H>
    <a:band1V>
      <a:tcTxStyle/>
      <a:tcStyle>
        <a:fill>
          <a:solidFill>
            <a:srgbClr val="CEDBF1"/>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 styleId="{95164267-2F31-401C-B09F-6C5BF810B2CB}" styleName="Table_1">
    <a:wholeTbl>
      <a:tcTxStyle b="off" i="off">
        <a:font>
          <a:latin typeface="Arial"/>
          <a:ea typeface="Arial"/>
          <a:cs typeface="Arial"/>
        </a:font>
        <a:srgbClr val="9D97F0"/>
      </a:tcTxStyle>
      <a:tcStyle>
        <a:tcBdr>
          <a:left>
            <a:ln cap="flat" cmpd="sng" w="12700">
              <a:solidFill>
                <a:srgbClr val="FAFAFA"/>
              </a:solidFill>
              <a:prstDash val="solid"/>
              <a:round/>
              <a:headEnd len="sm" w="sm" type="none"/>
              <a:tailEnd len="sm" w="sm" type="none"/>
            </a:ln>
          </a:left>
          <a:right>
            <a:ln cap="flat" cmpd="sng" w="12700">
              <a:solidFill>
                <a:srgbClr val="FAFAFA"/>
              </a:solidFill>
              <a:prstDash val="solid"/>
              <a:round/>
              <a:headEnd len="sm" w="sm" type="none"/>
              <a:tailEnd len="sm" w="sm" type="none"/>
            </a:ln>
          </a:right>
          <a:top>
            <a:ln cap="flat" cmpd="sng" w="12700">
              <a:solidFill>
                <a:srgbClr val="FAFAFA"/>
              </a:solidFill>
              <a:prstDash val="solid"/>
              <a:round/>
              <a:headEnd len="sm" w="sm" type="none"/>
              <a:tailEnd len="sm" w="sm" type="none"/>
            </a:ln>
          </a:top>
          <a:bottom>
            <a:ln cap="flat" cmpd="sng" w="12700">
              <a:solidFill>
                <a:srgbClr val="FAFAFA"/>
              </a:solidFill>
              <a:prstDash val="solid"/>
              <a:round/>
              <a:headEnd len="sm" w="sm" type="none"/>
              <a:tailEnd len="sm" w="sm" type="none"/>
            </a:ln>
          </a:bottom>
          <a:insideH>
            <a:ln cap="flat" cmpd="sng" w="12700">
              <a:solidFill>
                <a:srgbClr val="FAFAFA"/>
              </a:solidFill>
              <a:prstDash val="solid"/>
              <a:round/>
              <a:headEnd len="sm" w="sm" type="none"/>
              <a:tailEnd len="sm" w="sm" type="none"/>
            </a:ln>
          </a:insideH>
          <a:insideV>
            <a:ln cap="flat" cmpd="sng" w="12700">
              <a:solidFill>
                <a:srgbClr val="FAFAFA"/>
              </a:solidFill>
              <a:prstDash val="solid"/>
              <a:round/>
              <a:headEnd len="sm" w="sm" type="none"/>
              <a:tailEnd len="sm" w="sm" type="none"/>
            </a:ln>
          </a:insideV>
        </a:tcBdr>
        <a:fill>
          <a:solidFill>
            <a:srgbClr val="E8EEF8"/>
          </a:solidFill>
        </a:fill>
      </a:tcStyle>
    </a:wholeTbl>
    <a:band1H>
      <a:tcTxStyle/>
      <a:tcStyle>
        <a:fill>
          <a:solidFill>
            <a:srgbClr val="CEDBF1"/>
          </a:solidFill>
        </a:fill>
      </a:tcStyle>
    </a:band1H>
    <a:band2H>
      <a:tcTxStyle/>
    </a:band2H>
    <a:band1V>
      <a:tcTxStyle/>
      <a:tcStyle>
        <a:fill>
          <a:solidFill>
            <a:srgbClr val="CEDBF1"/>
          </a:solidFill>
        </a:fill>
      </a:tcStyle>
    </a:band1V>
    <a:band2V>
      <a:tcTxStyle/>
    </a:band2V>
    <a:lastCol>
      <a:tcTxStyle b="on" i="off">
        <a:font>
          <a:latin typeface="Arial"/>
          <a:ea typeface="Arial"/>
          <a:cs typeface="Arial"/>
        </a:font>
        <a:srgbClr val="FAFAFA"/>
      </a:tcTxStyle>
      <a:tcStyle>
        <a:fill>
          <a:solidFill>
            <a:srgbClr val="FF8E00"/>
          </a:solidFill>
        </a:fill>
      </a:tcStyle>
    </a:lastCol>
    <a:firstCol>
      <a:tcTxStyle b="on" i="off">
        <a:font>
          <a:latin typeface="Arial"/>
          <a:ea typeface="Arial"/>
          <a:cs typeface="Arial"/>
        </a:font>
        <a:srgbClr val="FAFAFA"/>
      </a:tcTxStyle>
      <a:tcStyle>
        <a:fill>
          <a:solidFill>
            <a:srgbClr val="FF8E00"/>
          </a:solidFill>
        </a:fill>
      </a:tcStyle>
    </a:firstCol>
    <a:lastRow>
      <a:tcTxStyle b="on" i="off">
        <a:font>
          <a:latin typeface="Arial"/>
          <a:ea typeface="Arial"/>
          <a:cs typeface="Arial"/>
        </a:font>
        <a:srgbClr val="FAFAFA"/>
      </a:tcTxStyle>
      <a:tcStyle>
        <a:tcBdr>
          <a:top>
            <a:ln cap="flat" cmpd="sng" w="38100">
              <a:solidFill>
                <a:srgbClr val="FAFAFA"/>
              </a:solidFill>
              <a:prstDash val="solid"/>
              <a:round/>
              <a:headEnd len="sm" w="sm" type="none"/>
              <a:tailEnd len="sm" w="sm" type="none"/>
            </a:ln>
          </a:top>
        </a:tcBdr>
        <a:fill>
          <a:solidFill>
            <a:srgbClr val="FF8E00"/>
          </a:solidFill>
        </a:fill>
      </a:tcStyle>
    </a:lastRow>
    <a:seCell>
      <a:tcTxStyle/>
    </a:seCell>
    <a:swCell>
      <a:tcTxStyle/>
    </a:swCell>
    <a:firstRow>
      <a:tcTxStyle b="on" i="off">
        <a:font>
          <a:latin typeface="Arial"/>
          <a:ea typeface="Arial"/>
          <a:cs typeface="Arial"/>
        </a:font>
        <a:srgbClr val="FAFAFA"/>
      </a:tcTxStyle>
      <a:tcStyle>
        <a:tcBdr>
          <a:bottom>
            <a:ln cap="flat" cmpd="sng" w="38100">
              <a:solidFill>
                <a:srgbClr val="FAFAFA"/>
              </a:solidFill>
              <a:prstDash val="solid"/>
              <a:round/>
              <a:headEnd len="sm" w="sm" type="none"/>
              <a:tailEnd len="sm" w="sm" type="none"/>
            </a:ln>
          </a:bottom>
        </a:tcBdr>
        <a:fill>
          <a:solidFill>
            <a:srgbClr val="FF8E00"/>
          </a:solidFill>
        </a:fill>
      </a:tcStyle>
    </a:firstRow>
    <a:neCell>
      <a:tcTxStyle/>
    </a:neCell>
    <a:nwCell>
      <a:tcTxStyle/>
    </a:nwCell>
  </a:tblStyle>
  <a:tblStyle styleId="{5FF79022-9F38-48CF-A991-C78CC765FD7E}" styleName="Table_2">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slide" Target="slides/slide79.xml"/><Relationship Id="rId83" Type="http://schemas.openxmlformats.org/officeDocument/2006/relationships/slide" Target="slides/slide78.xml"/><Relationship Id="rId42" Type="http://schemas.openxmlformats.org/officeDocument/2006/relationships/slide" Target="slides/slide37.xml"/><Relationship Id="rId86" Type="http://schemas.openxmlformats.org/officeDocument/2006/relationships/slide" Target="slides/slide81.xml"/><Relationship Id="rId41" Type="http://schemas.openxmlformats.org/officeDocument/2006/relationships/slide" Target="slides/slide36.xml"/><Relationship Id="rId85" Type="http://schemas.openxmlformats.org/officeDocument/2006/relationships/slide" Target="slides/slide80.xml"/><Relationship Id="rId44" Type="http://schemas.openxmlformats.org/officeDocument/2006/relationships/slide" Target="slides/slide39.xml"/><Relationship Id="rId88" Type="http://schemas.openxmlformats.org/officeDocument/2006/relationships/slide" Target="slides/slide83.xml"/><Relationship Id="rId43" Type="http://schemas.openxmlformats.org/officeDocument/2006/relationships/slide" Target="slides/slide38.xml"/><Relationship Id="rId87" Type="http://schemas.openxmlformats.org/officeDocument/2006/relationships/slide" Target="slides/slide82.xml"/><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Salsa-regular.fntdata"/><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slide" Target="slides/slide72.xml"/><Relationship Id="rId32" Type="http://schemas.openxmlformats.org/officeDocument/2006/relationships/slide" Target="slides/slide27.xml"/><Relationship Id="rId76" Type="http://schemas.openxmlformats.org/officeDocument/2006/relationships/slide" Target="slides/slide71.xml"/><Relationship Id="rId35" Type="http://schemas.openxmlformats.org/officeDocument/2006/relationships/slide" Target="slides/slide30.xml"/><Relationship Id="rId79" Type="http://schemas.openxmlformats.org/officeDocument/2006/relationships/slide" Target="slides/slide74.xml"/><Relationship Id="rId34" Type="http://schemas.openxmlformats.org/officeDocument/2006/relationships/slide" Target="slides/slide29.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bold.fntdata"/><Relationship Id="rId90" Type="http://schemas.openxmlformats.org/officeDocument/2006/relationships/font" Target="fonts/OpenSans-regular.fntdata"/><Relationship Id="rId93" Type="http://schemas.openxmlformats.org/officeDocument/2006/relationships/font" Target="fonts/OpenSans-boldItalic.fntdata"/><Relationship Id="rId92" Type="http://schemas.openxmlformats.org/officeDocument/2006/relationships/font" Target="fonts/OpenSans-italic.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ZA"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20dc24e0a6_0_768:notes"/>
          <p:cNvSpPr/>
          <p:nvPr>
            <p:ph idx="2" type="sldImg"/>
          </p:nvPr>
        </p:nvSpPr>
        <p:spPr>
          <a:xfrm>
            <a:off x="685803"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20dc24e0a6_0_76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g120dc24e0a6_0_76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5" name="Google Shape;37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Multiple types of data can be used to develop baseline scenarios, including top-down and bottom-up. Historical data from national GHG inventories, National Communications and Biennial Update Reports, which are prepared following IPCC guidelines, can be used for determining the baseline scenario and estimating baseline emissions and removals. </a:t>
            </a:r>
            <a:endParaRPr sz="800">
              <a:latin typeface="Calibri"/>
              <a:ea typeface="Calibri"/>
              <a:cs typeface="Calibri"/>
              <a:sym typeface="Calibri"/>
            </a:endParaRPr>
          </a:p>
        </p:txBody>
      </p:sp>
      <p:sp>
        <p:nvSpPr>
          <p:cNvPr id="376" name="Google Shape;376;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The choice of approach to determine the baseline scenario depends on users’ resources, capacity, access to data, availability of models and methodologies, and the parameters that are expected to change. </a:t>
            </a:r>
            <a:endParaRPr sz="800">
              <a:latin typeface="Calibri"/>
              <a:ea typeface="Calibri"/>
              <a:cs typeface="Calibri"/>
              <a:sym typeface="Calibri"/>
            </a:endParaRPr>
          </a:p>
        </p:txBody>
      </p:sp>
      <p:sp>
        <p:nvSpPr>
          <p:cNvPr id="394" name="Google Shape;3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 name="Google Shape;444;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900"/>
              <a:t>PRESENTATION TEXT: </a:t>
            </a:r>
            <a:r>
              <a:rPr lang="en-ZA" sz="900"/>
              <a:t>We have looked at how to determine the baseline scenario and now we will go through how to estimate baseline emissions for enteric fermentation (Section 7.2) and/or soil carbon sequestration (Section 7.3). After each section there is an exercise which can be done in the excel file.</a:t>
            </a:r>
            <a:endParaRPr/>
          </a:p>
          <a:p>
            <a:pPr indent="0" lvl="0" marL="0" marR="0" rtl="0" algn="l">
              <a:lnSpc>
                <a:spcPct val="100000"/>
              </a:lnSpc>
              <a:spcBef>
                <a:spcPts val="0"/>
              </a:spcBef>
              <a:spcAft>
                <a:spcPts val="0"/>
              </a:spcAft>
              <a:buClr>
                <a:srgbClr val="000000"/>
              </a:buClr>
              <a:buSzPts val="900"/>
              <a:buFont typeface="Calibri"/>
              <a:buNone/>
            </a:pPr>
            <a:r>
              <a:rPr b="0" i="1" lang="en-ZA" sz="900" u="none" strike="noStrike">
                <a:solidFill>
                  <a:srgbClr val="000000"/>
                </a:solidFill>
                <a:latin typeface="Calibri"/>
                <a:ea typeface="Calibri"/>
                <a:cs typeface="Calibri"/>
                <a:sym typeface="Calibri"/>
              </a:rPr>
              <a:t>[</a:t>
            </a:r>
            <a:r>
              <a:rPr b="1" i="1" lang="en-ZA" sz="900" u="none" strike="noStrike">
                <a:solidFill>
                  <a:srgbClr val="000000"/>
                </a:solidFill>
                <a:latin typeface="Calibri"/>
                <a:ea typeface="Calibri"/>
                <a:cs typeface="Calibri"/>
                <a:sym typeface="Calibri"/>
              </a:rPr>
              <a:t>COUNTRY ADAPTATION NOTES: </a:t>
            </a:r>
            <a:r>
              <a:rPr b="0" i="1" lang="en-ZA" sz="9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sz="900"/>
          </a:p>
        </p:txBody>
      </p:sp>
      <p:sp>
        <p:nvSpPr>
          <p:cNvPr id="445" name="Google Shape;445;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5" name="Google Shape;50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1" lang="en-ZA" sz="800"/>
              <a:t>[</a:t>
            </a:r>
            <a:r>
              <a:rPr b="1" i="1" lang="en-ZA" sz="800"/>
              <a:t>SLIDE FUNCTIONALITY NOTE</a:t>
            </a:r>
            <a:r>
              <a:rPr i="1" lang="en-ZA" sz="800"/>
              <a:t>: This slide allows the presenter to go directly to the section they are interested in as it may not be relevant to go through both.]</a:t>
            </a:r>
            <a:endParaRPr/>
          </a:p>
        </p:txBody>
      </p:sp>
      <p:sp>
        <p:nvSpPr>
          <p:cNvPr id="506" name="Google Shape;506;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9" name="Google Shape;519;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This section provides guidance on estimating baseline emissions for enteric fermentation. It provides suggestions for identifying data sources and methods for projecting key baseline scenario parameters. Note that potential CH4 and N2O emissions from animal manure are not included in this guidance. Refer to the guidance in Section 6.2 to determine whether this GHG source should be included in the GHG assessment boundary. For some policies, it may be conservative to assume that the animal manure management systems in the baseline and policy scenarios are the same. </a:t>
            </a:r>
            <a:endParaRPr sz="800">
              <a:latin typeface="Calibri"/>
              <a:ea typeface="Calibri"/>
              <a:cs typeface="Calibri"/>
              <a:sym typeface="Calibri"/>
            </a:endParaRPr>
          </a:p>
        </p:txBody>
      </p:sp>
      <p:sp>
        <p:nvSpPr>
          <p:cNvPr id="520" name="Google Shape;520;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1" name="Google Shape;54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Obtaining the data needed for estimating emissions can be challenging. Data can be found in the GHG inventory. Go to Further Resources to obtain other comprehensive guidance on gathering and analysing data for estimating emissions from livestock.</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 </a:t>
            </a:r>
            <a:r>
              <a:rPr lang="en-ZA" sz="800">
                <a:latin typeface="Calibri"/>
                <a:ea typeface="Calibri"/>
                <a:cs typeface="Calibri"/>
                <a:sym typeface="Calibri"/>
              </a:rPr>
              <a:t>Tier 1 approach has some limitations. Policies very seldom aim to reduce population numbers, so Tier 1 approach is almost irrelevant for policy assessment.</a:t>
            </a:r>
            <a:endParaRPr/>
          </a:p>
          <a:p>
            <a:pPr indent="0" lvl="0" marL="0" rtl="0" algn="l">
              <a:spcBef>
                <a:spcPts val="0"/>
              </a:spcBef>
              <a:spcAft>
                <a:spcPts val="0"/>
              </a:spcAft>
              <a:buNone/>
            </a:pPr>
            <a:r>
              <a:rPr i="1" lang="en-ZA" sz="800">
                <a:latin typeface="Calibri"/>
                <a:ea typeface="Calibri"/>
                <a:cs typeface="Calibri"/>
                <a:sym typeface="Calibri"/>
              </a:rPr>
              <a:t>[</a:t>
            </a:r>
            <a:r>
              <a:rPr b="1" i="1" lang="en-ZA" sz="800">
                <a:latin typeface="Calibri"/>
                <a:ea typeface="Calibri"/>
                <a:cs typeface="Calibri"/>
                <a:sym typeface="Calibri"/>
              </a:rPr>
              <a:t>SLIDE FUNCTIONALITY NOTE: </a:t>
            </a:r>
            <a:r>
              <a:rPr i="1" lang="en-ZA" sz="800">
                <a:latin typeface="Calibri"/>
                <a:ea typeface="Calibri"/>
                <a:cs typeface="Calibri"/>
                <a:sym typeface="Calibri"/>
              </a:rPr>
              <a:t>Click on the “Further resources button to find links to other guidance resources.]</a:t>
            </a:r>
            <a:endParaRPr i="1" sz="800">
              <a:latin typeface="Calibri"/>
              <a:ea typeface="Calibri"/>
              <a:cs typeface="Calibri"/>
              <a:sym typeface="Calibri"/>
            </a:endParaRPr>
          </a:p>
        </p:txBody>
      </p:sp>
      <p:sp>
        <p:nvSpPr>
          <p:cNvPr id="542" name="Google Shape;542;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endParaRPr/>
          </a:p>
          <a:p>
            <a:pPr indent="0" lvl="0" marL="0" rtl="0" algn="l">
              <a:spcBef>
                <a:spcPts val="0"/>
              </a:spcBef>
              <a:spcAft>
                <a:spcPts val="0"/>
              </a:spcAft>
              <a:buNone/>
            </a:pPr>
            <a:r>
              <a:rPr lang="en-ZA" sz="800"/>
              <a:t>Guidance for estimating feed intake is provided in Chapter 10 of IPCC 2006 GL.</a:t>
            </a:r>
            <a:endParaRPr/>
          </a:p>
          <a:p>
            <a:pPr indent="0" lvl="0" marL="0" rtl="0" algn="l">
              <a:spcBef>
                <a:spcPts val="0"/>
              </a:spcBef>
              <a:spcAft>
                <a:spcPts val="0"/>
              </a:spcAft>
              <a:buNone/>
            </a:pPr>
            <a:r>
              <a:rPr lang="en-ZA" sz="800"/>
              <a:t>The feed intake should represent animal feeding practices under the baseline scenario.</a:t>
            </a:r>
            <a:endParaRPr/>
          </a:p>
          <a:p>
            <a:pPr indent="0" lvl="0" marL="0" marR="0" rtl="0" algn="l">
              <a:lnSpc>
                <a:spcPct val="100000"/>
              </a:lnSpc>
              <a:spcBef>
                <a:spcPts val="0"/>
              </a:spcBef>
              <a:spcAft>
                <a:spcPts val="0"/>
              </a:spcAft>
              <a:buClr>
                <a:schemeClr val="dk1"/>
              </a:buClr>
              <a:buSzPts val="800"/>
              <a:buFont typeface="Calibri"/>
              <a:buNone/>
            </a:pPr>
            <a:r>
              <a:rPr lang="en-ZA" sz="800"/>
              <a:t>[</a:t>
            </a:r>
            <a:r>
              <a:rPr b="1" i="1" lang="en-ZA" sz="800">
                <a:solidFill>
                  <a:srgbClr val="4A92DB"/>
                </a:solidFill>
              </a:rPr>
              <a:t>FUNCTIONALITY OF THE SLIDE</a:t>
            </a:r>
            <a:r>
              <a:rPr i="1" lang="en-ZA" sz="800">
                <a:solidFill>
                  <a:srgbClr val="4A92DB"/>
                </a:solidFill>
              </a:rPr>
              <a:t>: The general order of emitters from highest to lowest is shown when clicking on the blue interactive button at the bottom of the slide</a:t>
            </a:r>
            <a:r>
              <a:rPr lang="en-ZA" sz="800">
                <a:solidFill>
                  <a:srgbClr val="4A92DB"/>
                </a:solidFill>
              </a:rPr>
              <a:t>.]</a:t>
            </a:r>
            <a:endParaRPr/>
          </a:p>
          <a:p>
            <a:pPr indent="0" lvl="0" marL="0" rtl="0" algn="l">
              <a:spcBef>
                <a:spcPts val="0"/>
              </a:spcBef>
              <a:spcAft>
                <a:spcPts val="0"/>
              </a:spcAft>
              <a:buNone/>
            </a:pPr>
            <a:r>
              <a:t/>
            </a:r>
            <a:endParaRPr sz="800"/>
          </a:p>
        </p:txBody>
      </p:sp>
      <p:sp>
        <p:nvSpPr>
          <p:cNvPr id="573" name="Google Shape;573;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4" name="Google Shape;61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Where livestock census or population data are available, use one of the baseline approaches described in Section 7.2.3 to estimate the average annual livestock population numbers and species mix (i.e., population numbers in each livestock subcategory) for the baseline assessment period.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Where livestock census or population data are not available, economic data can be used to infer livestock population numbers. When using economic data (e.g., an output or yield), an advanced trend baseline approach is appropriate for projecting the baseline scenario. Livestock population can be estimated following these two steps.</a:t>
            </a:r>
            <a:endParaRPr sz="800">
              <a:latin typeface="Calibri"/>
              <a:ea typeface="Calibri"/>
              <a:cs typeface="Calibri"/>
              <a:sym typeface="Calibri"/>
            </a:endParaRPr>
          </a:p>
        </p:txBody>
      </p:sp>
      <p:sp>
        <p:nvSpPr>
          <p:cNvPr id="615" name="Google Shape;615;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5" name="Google Shape;64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The </a:t>
            </a:r>
            <a:r>
              <a:rPr b="1" i="0" lang="en-ZA" sz="800" u="none" strike="noStrike">
                <a:solidFill>
                  <a:srgbClr val="000000"/>
                </a:solidFill>
                <a:latin typeface="Calibri"/>
                <a:ea typeface="Calibri"/>
                <a:cs typeface="Calibri"/>
                <a:sym typeface="Calibri"/>
              </a:rPr>
              <a:t>simple trend approach </a:t>
            </a:r>
            <a:r>
              <a:rPr b="0" i="0" lang="en-ZA" sz="800" u="none" strike="noStrike">
                <a:solidFill>
                  <a:srgbClr val="000000"/>
                </a:solidFill>
                <a:latin typeface="Calibri"/>
                <a:ea typeface="Calibri"/>
                <a:cs typeface="Calibri"/>
                <a:sym typeface="Calibri"/>
              </a:rPr>
              <a:t>can lead to unreasonable results for longer timeframes where certain livestock categories experienced high growth rates in the past but are unlikely to continue at the same rate in the future. It may be necessary to adjust to livestock categories to account for this. </a:t>
            </a:r>
            <a:endParaRPr/>
          </a:p>
          <a:p>
            <a:pPr indent="0" lvl="0" marL="0" rtl="0" algn="l">
              <a:spcBef>
                <a:spcPts val="0"/>
              </a:spcBef>
              <a:spcAft>
                <a:spcPts val="0"/>
              </a:spcAft>
              <a:buNone/>
            </a:pPr>
            <a:r>
              <a:t/>
            </a:r>
            <a:endParaRPr/>
          </a:p>
        </p:txBody>
      </p:sp>
      <p:sp>
        <p:nvSpPr>
          <p:cNvPr id="646" name="Google Shape;64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3" name="Shape 703"/>
        <p:cNvGrpSpPr/>
        <p:nvPr/>
      </p:nvGrpSpPr>
      <p:grpSpPr>
        <a:xfrm>
          <a:off x="0" y="0"/>
          <a:ext cx="0" cy="0"/>
          <a:chOff x="0" y="0"/>
          <a:chExt cx="0" cy="0"/>
        </a:xfrm>
      </p:grpSpPr>
      <p:sp>
        <p:nvSpPr>
          <p:cNvPr id="704" name="Google Shape;70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5" name="Google Shape;705;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The following approaches can be used to choose or derive emission factors.</a:t>
            </a:r>
            <a:endParaRPr sz="800">
              <a:latin typeface="Calibri"/>
              <a:ea typeface="Calibri"/>
              <a:cs typeface="Calibri"/>
              <a:sym typeface="Calibri"/>
            </a:endParaRPr>
          </a:p>
        </p:txBody>
      </p:sp>
      <p:sp>
        <p:nvSpPr>
          <p:cNvPr id="706" name="Google Shape;706;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20dc24e0a6_0_989:notes"/>
          <p:cNvSpPr/>
          <p:nvPr>
            <p:ph idx="2" type="sldImg"/>
          </p:nvPr>
        </p:nvSpPr>
        <p:spPr>
          <a:xfrm>
            <a:off x="685803"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20dc24e0a6_0_98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ZA"/>
              <a:t>PRESENTATION TEXT: The series of ICAT guidance is intended to enable users that choose to assess GHG impacts, sustainable development impacts and transformational impacts of a policy to do so in an integrated and consistent way within a single impact assessment process. Refer to the ICAT Introductory Guide for more information about the ICAT guidance documents and how to apply them in combination. </a:t>
            </a:r>
            <a:endParaRPr/>
          </a:p>
        </p:txBody>
      </p:sp>
      <p:sp>
        <p:nvSpPr>
          <p:cNvPr id="150" name="Google Shape;150;g120dc24e0a6_0_98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8" name="Shape 738"/>
        <p:cNvGrpSpPr/>
        <p:nvPr/>
      </p:nvGrpSpPr>
      <p:grpSpPr>
        <a:xfrm>
          <a:off x="0" y="0"/>
          <a:ext cx="0" cy="0"/>
          <a:chOff x="0" y="0"/>
          <a:chExt cx="0" cy="0"/>
        </a:xfrm>
      </p:grpSpPr>
      <p:sp>
        <p:nvSpPr>
          <p:cNvPr id="739" name="Google Shape;73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0" name="Google Shape;74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Users can assume that the emission factor remains constant over the baseline assessment period (static baseline emission factor), or that the emission factor changes over time (e.g., dynamic baseline emission factors). A </a:t>
            </a:r>
            <a:r>
              <a:rPr b="1" i="0" lang="en-ZA" sz="800" u="none" strike="noStrike">
                <a:solidFill>
                  <a:srgbClr val="000000"/>
                </a:solidFill>
                <a:latin typeface="Calibri"/>
                <a:ea typeface="Calibri"/>
                <a:cs typeface="Calibri"/>
                <a:sym typeface="Calibri"/>
              </a:rPr>
              <a:t>static baseline emission factor </a:t>
            </a:r>
            <a:r>
              <a:rPr b="0" i="0" lang="en-ZA" sz="800" u="none" strike="noStrike">
                <a:solidFill>
                  <a:srgbClr val="000000"/>
                </a:solidFill>
                <a:latin typeface="Calibri"/>
                <a:ea typeface="Calibri"/>
                <a:cs typeface="Calibri"/>
                <a:sym typeface="Calibri"/>
              </a:rPr>
              <a:t>indicates that there is no change in the agricultural practice during the baseline period. A </a:t>
            </a:r>
            <a:r>
              <a:rPr b="1" i="0" lang="en-ZA" sz="800" u="none" strike="noStrike">
                <a:solidFill>
                  <a:srgbClr val="000000"/>
                </a:solidFill>
                <a:latin typeface="Calibri"/>
                <a:ea typeface="Calibri"/>
                <a:cs typeface="Calibri"/>
                <a:sym typeface="Calibri"/>
              </a:rPr>
              <a:t>dynamic baseline emission factor</a:t>
            </a:r>
            <a:r>
              <a:rPr b="0" i="0" lang="en-ZA" sz="800" u="none" strike="noStrike">
                <a:solidFill>
                  <a:srgbClr val="000000"/>
                </a:solidFill>
                <a:latin typeface="Calibri"/>
                <a:ea typeface="Calibri"/>
                <a:cs typeface="Calibri"/>
                <a:sym typeface="Calibri"/>
              </a:rPr>
              <a:t> can be appropriate if the productivity of livestock systems (e.g., through breeding, improved livestock husbandry, pasture management, or feed quantity or quality) are expected to change significantly over the baseline period. </a:t>
            </a:r>
            <a:endParaRPr sz="800">
              <a:latin typeface="Calibri"/>
              <a:ea typeface="Calibri"/>
              <a:cs typeface="Calibri"/>
              <a:sym typeface="Calibri"/>
            </a:endParaRPr>
          </a:p>
        </p:txBody>
      </p:sp>
      <p:sp>
        <p:nvSpPr>
          <p:cNvPr id="741" name="Google Shape;741;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6" name="Shape 766"/>
        <p:cNvGrpSpPr/>
        <p:nvPr/>
      </p:nvGrpSpPr>
      <p:grpSpPr>
        <a:xfrm>
          <a:off x="0" y="0"/>
          <a:ext cx="0" cy="0"/>
          <a:chOff x="0" y="0"/>
          <a:chExt cx="0" cy="0"/>
        </a:xfrm>
      </p:grpSpPr>
      <p:sp>
        <p:nvSpPr>
          <p:cNvPr id="767" name="Google Shape;76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8" name="Google Shape;768;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Convert CH</a:t>
            </a:r>
            <a:r>
              <a:rPr b="0" baseline="-25000" i="0" lang="en-ZA" sz="800" u="none" strike="noStrike">
                <a:solidFill>
                  <a:srgbClr val="000000"/>
                </a:solidFill>
                <a:latin typeface="Calibri"/>
                <a:ea typeface="Calibri"/>
                <a:cs typeface="Calibri"/>
                <a:sym typeface="Calibri"/>
              </a:rPr>
              <a:t>4</a:t>
            </a:r>
            <a:r>
              <a:rPr b="0" i="0" lang="en-ZA" sz="800" u="none" strike="noStrike">
                <a:solidFill>
                  <a:srgbClr val="000000"/>
                </a:solidFill>
                <a:latin typeface="Calibri"/>
                <a:ea typeface="Calibri"/>
                <a:cs typeface="Calibri"/>
                <a:sym typeface="Calibri"/>
              </a:rPr>
              <a:t> to CO</a:t>
            </a:r>
            <a:r>
              <a:rPr b="0" baseline="-25000" i="0" lang="en-ZA" sz="800" u="none" strike="noStrike">
                <a:solidFill>
                  <a:srgbClr val="000000"/>
                </a:solidFill>
                <a:latin typeface="Calibri"/>
                <a:ea typeface="Calibri"/>
                <a:cs typeface="Calibri"/>
                <a:sym typeface="Calibri"/>
              </a:rPr>
              <a:t>2</a:t>
            </a:r>
            <a:r>
              <a:rPr b="0" i="0" lang="en-ZA" sz="800" u="none" strike="noStrike">
                <a:solidFill>
                  <a:srgbClr val="000000"/>
                </a:solidFill>
                <a:latin typeface="Calibri"/>
                <a:ea typeface="Calibri"/>
                <a:cs typeface="Calibri"/>
                <a:sym typeface="Calibri"/>
              </a:rPr>
              <a:t> equivalent (CO</a:t>
            </a:r>
            <a:r>
              <a:rPr b="0" baseline="-25000" i="0" lang="en-ZA" sz="800" u="none" strike="noStrike">
                <a:solidFill>
                  <a:srgbClr val="000000"/>
                </a:solidFill>
                <a:latin typeface="Calibri"/>
                <a:ea typeface="Calibri"/>
                <a:cs typeface="Calibri"/>
                <a:sym typeface="Calibri"/>
              </a:rPr>
              <a:t>2</a:t>
            </a:r>
            <a:r>
              <a:rPr b="0" i="0" lang="en-ZA" sz="800" u="none" strike="noStrike">
                <a:solidFill>
                  <a:srgbClr val="000000"/>
                </a:solidFill>
                <a:latin typeface="Calibri"/>
                <a:ea typeface="Calibri"/>
                <a:cs typeface="Calibri"/>
                <a:sym typeface="Calibri"/>
              </a:rPr>
              <a:t>e) based on the 100-year global warming potential (GWP) of CH</a:t>
            </a:r>
            <a:r>
              <a:rPr b="0" baseline="-25000" i="0" lang="en-ZA" sz="800" u="none" strike="noStrike">
                <a:solidFill>
                  <a:srgbClr val="000000"/>
                </a:solidFill>
                <a:latin typeface="Calibri"/>
                <a:ea typeface="Calibri"/>
                <a:cs typeface="Calibri"/>
                <a:sym typeface="Calibri"/>
              </a:rPr>
              <a:t>4</a:t>
            </a:r>
            <a:r>
              <a:rPr b="0" i="0" lang="en-ZA" sz="800" u="none" strike="noStrike">
                <a:solidFill>
                  <a:srgbClr val="000000"/>
                </a:solidFill>
                <a:latin typeface="Calibri"/>
                <a:ea typeface="Calibri"/>
                <a:cs typeface="Calibri"/>
                <a:sym typeface="Calibri"/>
              </a:rPr>
              <a:t> and multiply by 0.001 to convert kg to tonnes. Sum the annual emissions over all years in the assessment period to yield total cumulative emissions. </a:t>
            </a:r>
            <a:endParaRPr sz="800">
              <a:latin typeface="Calibri"/>
              <a:ea typeface="Calibri"/>
              <a:cs typeface="Calibri"/>
              <a:sym typeface="Calibri"/>
            </a:endParaRPr>
          </a:p>
        </p:txBody>
      </p:sp>
      <p:sp>
        <p:nvSpPr>
          <p:cNvPr id="769" name="Google Shape;769;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4" name="Shape 794"/>
        <p:cNvGrpSpPr/>
        <p:nvPr/>
      </p:nvGrpSpPr>
      <p:grpSpPr>
        <a:xfrm>
          <a:off x="0" y="0"/>
          <a:ext cx="0" cy="0"/>
          <a:chOff x="0" y="0"/>
          <a:chExt cx="0" cy="0"/>
        </a:xfrm>
      </p:grpSpPr>
      <p:sp>
        <p:nvSpPr>
          <p:cNvPr id="795" name="Google Shape;795;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6" name="Google Shape;796;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797" name="Google Shape;797;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4" name="Shape 804"/>
        <p:cNvGrpSpPr/>
        <p:nvPr/>
      </p:nvGrpSpPr>
      <p:grpSpPr>
        <a:xfrm>
          <a:off x="0" y="0"/>
          <a:ext cx="0" cy="0"/>
          <a:chOff x="0" y="0"/>
          <a:chExt cx="0" cy="0"/>
        </a:xfrm>
      </p:grpSpPr>
      <p:sp>
        <p:nvSpPr>
          <p:cNvPr id="805" name="Google Shape;805;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6" name="Google Shape;806;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807" name="Google Shape;807;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6" name="Google Shape;816;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817" name="Google Shape;817;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4" name="Shape 824"/>
        <p:cNvGrpSpPr/>
        <p:nvPr/>
      </p:nvGrpSpPr>
      <p:grpSpPr>
        <a:xfrm>
          <a:off x="0" y="0"/>
          <a:ext cx="0" cy="0"/>
          <a:chOff x="0" y="0"/>
          <a:chExt cx="0" cy="0"/>
        </a:xfrm>
      </p:grpSpPr>
      <p:sp>
        <p:nvSpPr>
          <p:cNvPr id="825" name="Google Shape;825;g120dc24e0a6_0_22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6" name="Google Shape;826;g120dc24e0a6_0_229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800">
                <a:solidFill>
                  <a:schemeClr val="dk1"/>
                </a:solidFill>
                <a:latin typeface="Calibri"/>
                <a:ea typeface="Calibri"/>
                <a:cs typeface="Calibri"/>
                <a:sym typeface="Calibri"/>
              </a:rPr>
              <a:t>PRESENTATION TEXT: </a:t>
            </a:r>
            <a:r>
              <a:rPr lang="en-ZA" sz="800">
                <a:solidFill>
                  <a:schemeClr val="dk1"/>
                </a:solidFill>
                <a:latin typeface="Calibri"/>
                <a:ea typeface="Calibri"/>
                <a:cs typeface="Calibri"/>
                <a:sym typeface="Calibri"/>
              </a:rPr>
              <a:t>Everyone can now go to the spreadsheet and go through the example. Use the example to complete the exercise.</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i="1" lang="en-ZA" sz="800">
                <a:solidFill>
                  <a:schemeClr val="dk1"/>
                </a:solidFill>
                <a:latin typeface="Calibri"/>
                <a:ea typeface="Calibri"/>
                <a:cs typeface="Calibri"/>
                <a:sym typeface="Calibri"/>
              </a:rPr>
              <a:t>The exercise can be removed from the presentation or adapted with more country specific data if that is preferable.</a:t>
            </a:r>
            <a:r>
              <a:rPr b="1" i="1" lang="en-ZA" sz="8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0" name="Shape 830"/>
        <p:cNvGrpSpPr/>
        <p:nvPr/>
      </p:nvGrpSpPr>
      <p:grpSpPr>
        <a:xfrm>
          <a:off x="0" y="0"/>
          <a:ext cx="0" cy="0"/>
          <a:chOff x="0" y="0"/>
          <a:chExt cx="0" cy="0"/>
        </a:xfrm>
      </p:grpSpPr>
      <p:sp>
        <p:nvSpPr>
          <p:cNvPr id="831" name="Google Shape;831;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2" name="Google Shape;832;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Changes in land use can lead to changes in the carbon stock. The carbon stock is the absolute quantity of carbon held within a pool (which in this case is the soil pool) at a specific time.</a:t>
            </a:r>
            <a:endParaRPr sz="800">
              <a:latin typeface="Calibri"/>
              <a:ea typeface="Calibri"/>
              <a:cs typeface="Calibri"/>
              <a:sym typeface="Calibri"/>
            </a:endParaRPr>
          </a:p>
        </p:txBody>
      </p:sp>
      <p:sp>
        <p:nvSpPr>
          <p:cNvPr id="833" name="Google Shape;833;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5" name="Shape 865"/>
        <p:cNvGrpSpPr/>
        <p:nvPr/>
      </p:nvGrpSpPr>
      <p:grpSpPr>
        <a:xfrm>
          <a:off x="0" y="0"/>
          <a:ext cx="0" cy="0"/>
          <a:chOff x="0" y="0"/>
          <a:chExt cx="0" cy="0"/>
        </a:xfrm>
      </p:grpSpPr>
      <p:sp>
        <p:nvSpPr>
          <p:cNvPr id="866" name="Google Shape;866;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7" name="Google Shape;867;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Where land use remains the same in the baseline and policy scenarios (i.e., cropland remaining cropland) could be seen to have no soil carbon changes, however if there are changes in management, then there can be changes in the carbon stock.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 impact of changes in land use and management lasts for approximately 20 years, or until a new change occurs. Where no changes in land use or management have occurred in the past 20 years, carbon stocks in the soil can be assumed to remain constant (i.e., at equilibrium with no net emission or removal of CO2). </a:t>
            </a:r>
            <a:endParaRPr sz="800">
              <a:latin typeface="Calibri"/>
              <a:ea typeface="Calibri"/>
              <a:cs typeface="Calibri"/>
              <a:sym typeface="Calibri"/>
            </a:endParaRPr>
          </a:p>
        </p:txBody>
      </p:sp>
      <p:sp>
        <p:nvSpPr>
          <p:cNvPr id="868" name="Google Shape;868;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4" name="Shape 894"/>
        <p:cNvGrpSpPr/>
        <p:nvPr/>
      </p:nvGrpSpPr>
      <p:grpSpPr>
        <a:xfrm>
          <a:off x="0" y="0"/>
          <a:ext cx="0" cy="0"/>
          <a:chOff x="0" y="0"/>
          <a:chExt cx="0" cy="0"/>
        </a:xfrm>
      </p:grpSpPr>
      <p:sp>
        <p:nvSpPr>
          <p:cNvPr id="895" name="Google Shape;89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6" name="Google Shape;896;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 </a:t>
            </a:r>
            <a:r>
              <a:rPr b="1" i="0" lang="en-ZA" sz="800" u="none" strike="noStrike">
                <a:solidFill>
                  <a:srgbClr val="000000"/>
                </a:solidFill>
                <a:latin typeface="Calibri"/>
                <a:ea typeface="Calibri"/>
                <a:cs typeface="Calibri"/>
                <a:sym typeface="Calibri"/>
              </a:rPr>
              <a:t>IPCC Tier 1 and Tier 2 methods are the basis for the guidance</a:t>
            </a:r>
            <a:r>
              <a:rPr b="0" i="0" lang="en-ZA" sz="800" u="none" strike="noStrike">
                <a:solidFill>
                  <a:srgbClr val="000000"/>
                </a:solidFill>
                <a:latin typeface="Calibri"/>
                <a:ea typeface="Calibri"/>
                <a:cs typeface="Calibri"/>
                <a:sym typeface="Calibri"/>
              </a:rPr>
              <a:t> provided here. The Tier 1 and 2 methods assume a constant annual change in soil carbon stocks over a 20-year default time period, based on a constant soil carbon stock change factor, which is derived from land use and land management trends.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 </a:t>
            </a:r>
            <a:r>
              <a:rPr b="1" i="0" lang="en-ZA" sz="800" u="none" strike="noStrike">
                <a:solidFill>
                  <a:srgbClr val="000000"/>
                </a:solidFill>
                <a:latin typeface="Calibri"/>
                <a:ea typeface="Calibri"/>
                <a:cs typeface="Calibri"/>
                <a:sym typeface="Calibri"/>
              </a:rPr>
              <a:t>Tier 1</a:t>
            </a:r>
            <a:r>
              <a:rPr b="0" i="0" lang="en-ZA" sz="800" u="none" strike="noStrike">
                <a:solidFill>
                  <a:srgbClr val="000000"/>
                </a:solidFill>
                <a:latin typeface="Calibri"/>
                <a:ea typeface="Calibri"/>
                <a:cs typeface="Calibri"/>
                <a:sym typeface="Calibri"/>
              </a:rPr>
              <a:t> method can be readily </a:t>
            </a:r>
            <a:r>
              <a:rPr b="1" i="0" lang="en-ZA" sz="800" u="none" strike="noStrike">
                <a:solidFill>
                  <a:srgbClr val="000000"/>
                </a:solidFill>
                <a:latin typeface="Calibri"/>
                <a:ea typeface="Calibri"/>
                <a:cs typeface="Calibri"/>
                <a:sym typeface="Calibri"/>
              </a:rPr>
              <a:t>adapted to a Tier 2 method </a:t>
            </a:r>
            <a:r>
              <a:rPr b="0" i="0" lang="en-ZA" sz="800" u="none" strike="noStrike">
                <a:solidFill>
                  <a:srgbClr val="000000"/>
                </a:solidFill>
                <a:latin typeface="Calibri"/>
                <a:ea typeface="Calibri"/>
                <a:cs typeface="Calibri"/>
                <a:sym typeface="Calibri"/>
              </a:rPr>
              <a:t>by using country-specific data in place of Tier 1 defaults.</a:t>
            </a:r>
            <a:endParaRPr/>
          </a:p>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Tier 3</a:t>
            </a:r>
            <a:r>
              <a:rPr b="0" i="0" lang="en-ZA" sz="800" u="none" strike="noStrike">
                <a:solidFill>
                  <a:srgbClr val="000000"/>
                </a:solidFill>
                <a:latin typeface="Calibri"/>
                <a:ea typeface="Calibri"/>
                <a:cs typeface="Calibri"/>
                <a:sym typeface="Calibri"/>
              </a:rPr>
              <a:t> methods, which involve advanced measuring, monitoring and estimation systems that capture year-to-year variability, may also be used to estimate baseline and policy scenario changes in soil carbon stocks. Tier 3 method is not covered </a:t>
            </a:r>
            <a:r>
              <a:rPr b="0" i="0" lang="en-ZA" sz="800" u="none" strike="noStrike">
                <a:solidFill>
                  <a:srgbClr val="FF0000"/>
                </a:solidFill>
                <a:latin typeface="Calibri"/>
                <a:ea typeface="Calibri"/>
                <a:cs typeface="Calibri"/>
                <a:sym typeface="Calibri"/>
              </a:rPr>
              <a:t>by</a:t>
            </a:r>
            <a:r>
              <a:rPr b="0" i="0" lang="en-ZA" sz="800" u="none" strike="noStrike">
                <a:solidFill>
                  <a:srgbClr val="000000"/>
                </a:solidFill>
                <a:latin typeface="Calibri"/>
                <a:ea typeface="Calibri"/>
                <a:cs typeface="Calibri"/>
                <a:sym typeface="Calibri"/>
              </a:rPr>
              <a:t> this guidance. </a:t>
            </a:r>
            <a:endParaRPr sz="800">
              <a:latin typeface="Calibri"/>
              <a:ea typeface="Calibri"/>
              <a:cs typeface="Calibri"/>
              <a:sym typeface="Calibri"/>
            </a:endParaRPr>
          </a:p>
        </p:txBody>
      </p:sp>
      <p:sp>
        <p:nvSpPr>
          <p:cNvPr id="897" name="Google Shape;897;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6" name="Shape 916"/>
        <p:cNvGrpSpPr/>
        <p:nvPr/>
      </p:nvGrpSpPr>
      <p:grpSpPr>
        <a:xfrm>
          <a:off x="0" y="0"/>
          <a:ext cx="0" cy="0"/>
          <a:chOff x="0" y="0"/>
          <a:chExt cx="0" cy="0"/>
        </a:xfrm>
      </p:grpSpPr>
      <p:sp>
        <p:nvSpPr>
          <p:cNvPr id="917" name="Google Shape;917;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8" name="Google Shape;918;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Stratify land following the guidance on land stratification provided in the IPCC 2006 GL, Volume 4, Chapter 3. The approaches for land stratification range from simple (Approach 1) to complex, requiring spatially explicit data sets derived from remote sensing (Approach 3). Where relying on Approach 1, the land categories are simplified to cropland, grassland and forest land at a given point in time. Approach 2 and 3 incorporate the details on the land conversions as well.</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yellow Example button in the interactive bar to go to the example.]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919" name="Google Shape;919;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20dc24e0a6_0_1236:notes"/>
          <p:cNvSpPr/>
          <p:nvPr>
            <p:ph idx="2" type="sldImg"/>
          </p:nvPr>
        </p:nvSpPr>
        <p:spPr>
          <a:xfrm>
            <a:off x="685803"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20dc24e0a6_0_123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ZA"/>
              <a:t>PRESENTATION TEXT: These are the various steps outlined in the Guidance document. This presentation covers part I.</a:t>
            </a:r>
            <a:endParaRPr/>
          </a:p>
        </p:txBody>
      </p:sp>
      <p:sp>
        <p:nvSpPr>
          <p:cNvPr id="185" name="Google Shape;185;g120dc24e0a6_0_123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1" name="Shape 951"/>
        <p:cNvGrpSpPr/>
        <p:nvPr/>
      </p:nvGrpSpPr>
      <p:grpSpPr>
        <a:xfrm>
          <a:off x="0" y="0"/>
          <a:ext cx="0" cy="0"/>
          <a:chOff x="0" y="0"/>
          <a:chExt cx="0" cy="0"/>
        </a:xfrm>
      </p:grpSpPr>
      <p:sp>
        <p:nvSpPr>
          <p:cNvPr id="952" name="Google Shape;952;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3" name="Google Shape;953;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Estimates for the hectares of land in a land stratum should be derived from national data sources that are widely accepted among policymakers and endorsed by the government. Potential data sources include ministry of agriculture or forests, national agricultural or forest research institutes, and international agencies (e.g., FAO). Relevant land area data compiled for the national GHG inventory is also useful. Where historical and current data are available, they can be used to estimate the hectares of land in each stratum for the baseline scenario following any of these given approaches.</a:t>
            </a:r>
            <a:endParaRPr/>
          </a:p>
          <a:p>
            <a:pPr indent="0" lvl="0" marL="0" rtl="0" algn="l">
              <a:spcBef>
                <a:spcPts val="0"/>
              </a:spcBef>
              <a:spcAft>
                <a:spcPts val="0"/>
              </a:spcAft>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SLIDE FUNCTIONALITY NOTE: </a:t>
            </a:r>
            <a:r>
              <a:rPr b="0" i="1" lang="en-ZA" sz="800" u="none" strike="noStrike">
                <a:solidFill>
                  <a:srgbClr val="000000"/>
                </a:solidFill>
                <a:latin typeface="Calibri"/>
                <a:ea typeface="Calibri"/>
                <a:cs typeface="Calibri"/>
                <a:sym typeface="Calibri"/>
              </a:rPr>
              <a:t>Click on the interactive buttons to go to the example and exercise.]</a:t>
            </a:r>
            <a:endParaRPr i="1" sz="800">
              <a:latin typeface="Calibri"/>
              <a:ea typeface="Calibri"/>
              <a:cs typeface="Calibri"/>
              <a:sym typeface="Calibri"/>
            </a:endParaRPr>
          </a:p>
        </p:txBody>
      </p:sp>
      <p:sp>
        <p:nvSpPr>
          <p:cNvPr id="954" name="Google Shape;954;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9" name="Shape 1019"/>
        <p:cNvGrpSpPr/>
        <p:nvPr/>
      </p:nvGrpSpPr>
      <p:grpSpPr>
        <a:xfrm>
          <a:off x="0" y="0"/>
          <a:ext cx="0" cy="0"/>
          <a:chOff x="0" y="0"/>
          <a:chExt cx="0" cy="0"/>
        </a:xfrm>
      </p:grpSpPr>
      <p:sp>
        <p:nvSpPr>
          <p:cNvPr id="1020" name="Google Shape;1020;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1" name="Google Shape;1021;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A Tier 1 approach uses IPCC default values, while a Tier 2 uses country specific data. A Tier 2 approach can combine some Tier 1 and Tier 2 factors.</a:t>
            </a:r>
            <a:endParaRPr/>
          </a:p>
        </p:txBody>
      </p:sp>
      <p:sp>
        <p:nvSpPr>
          <p:cNvPr id="1022" name="Google Shape;1022;p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8" name="Shape 1048"/>
        <p:cNvGrpSpPr/>
        <p:nvPr/>
      </p:nvGrpSpPr>
      <p:grpSpPr>
        <a:xfrm>
          <a:off x="0" y="0"/>
          <a:ext cx="0" cy="0"/>
          <a:chOff x="0" y="0"/>
          <a:chExt cx="0" cy="0"/>
        </a:xfrm>
      </p:grpSpPr>
      <p:sp>
        <p:nvSpPr>
          <p:cNvPr id="1049" name="Google Shape;1049;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0" name="Google Shape;1050;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In the example above, total soil carbon stock increases over time in the baseline scenario by 39 million tonnes of carbon. The net increase in soil carbon stock over time is most likely explained by management changes. Grasslands that were formerly moderately degraded appear to come under improved management by the end of the period because there are 3 million more hectares of improved grassland and 3 million less hectares of degraded grassland at the end of the period. In addition, the improved grasslands have a higher representative soil carbon stock than degraded grasslands. The data also suggests that land use changed from forest to intensively tilled cropland. But, because the representative soil carbon stocks values are the same for forests and intensively tilled croplands, this type of transition is not causing the total net change in soil carbon stock. </a:t>
            </a:r>
            <a:endParaRPr sz="800">
              <a:latin typeface="Calibri"/>
              <a:ea typeface="Calibri"/>
              <a:cs typeface="Calibri"/>
              <a:sym typeface="Calibri"/>
            </a:endParaRPr>
          </a:p>
        </p:txBody>
      </p:sp>
      <p:sp>
        <p:nvSpPr>
          <p:cNvPr id="1051" name="Google Shape;1051;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9" name="Shape 1079"/>
        <p:cNvGrpSpPr/>
        <p:nvPr/>
      </p:nvGrpSpPr>
      <p:grpSpPr>
        <a:xfrm>
          <a:off x="0" y="0"/>
          <a:ext cx="0" cy="0"/>
          <a:chOff x="0" y="0"/>
          <a:chExt cx="0" cy="0"/>
        </a:xfrm>
      </p:grpSpPr>
      <p:sp>
        <p:nvSpPr>
          <p:cNvPr id="1080" name="Google Shape;1080;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1" name="Google Shape;1081;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rPr b="1" lang="en-ZA" sz="800"/>
              <a:t>PRESENTATION TEXT: </a:t>
            </a:r>
            <a:r>
              <a:rPr lang="en-ZA" sz="800"/>
              <a:t>Average annual emissions or removals can be calculated by dividing the cumulative CO</a:t>
            </a:r>
            <a:r>
              <a:rPr baseline="-25000" lang="en-ZA" sz="800"/>
              <a:t>2</a:t>
            </a:r>
            <a:r>
              <a:rPr lang="en-ZA" sz="800"/>
              <a:t>e emissions or removals by the time interval of the assessment period.</a:t>
            </a:r>
            <a:endParaRPr/>
          </a:p>
          <a:p>
            <a:pPr indent="0" lvl="0" marL="0" rtl="0" algn="l">
              <a:spcBef>
                <a:spcPts val="0"/>
              </a:spcBef>
              <a:spcAft>
                <a:spcPts val="0"/>
              </a:spcAft>
              <a:buNone/>
            </a:pPr>
            <a:r>
              <a:t/>
            </a:r>
            <a:endParaRPr/>
          </a:p>
        </p:txBody>
      </p:sp>
      <p:sp>
        <p:nvSpPr>
          <p:cNvPr id="1082" name="Google Shape;1082;p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6" name="Shape 1126"/>
        <p:cNvGrpSpPr/>
        <p:nvPr/>
      </p:nvGrpSpPr>
      <p:grpSpPr>
        <a:xfrm>
          <a:off x="0" y="0"/>
          <a:ext cx="0" cy="0"/>
          <a:chOff x="0" y="0"/>
          <a:chExt cx="0" cy="0"/>
        </a:xfrm>
      </p:grpSpPr>
      <p:sp>
        <p:nvSpPr>
          <p:cNvPr id="1127" name="Google Shape;112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8" name="Google Shape;1128;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129" name="Google Shape;1129;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6" name="Shape 1136"/>
        <p:cNvGrpSpPr/>
        <p:nvPr/>
      </p:nvGrpSpPr>
      <p:grpSpPr>
        <a:xfrm>
          <a:off x="0" y="0"/>
          <a:ext cx="0" cy="0"/>
          <a:chOff x="0" y="0"/>
          <a:chExt cx="0" cy="0"/>
        </a:xfrm>
      </p:grpSpPr>
      <p:sp>
        <p:nvSpPr>
          <p:cNvPr id="1137" name="Google Shape;1137;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8" name="Google Shape;1138;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139" name="Google Shape;1139;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6" name="Shape 1146"/>
        <p:cNvGrpSpPr/>
        <p:nvPr/>
      </p:nvGrpSpPr>
      <p:grpSpPr>
        <a:xfrm>
          <a:off x="0" y="0"/>
          <a:ext cx="0" cy="0"/>
          <a:chOff x="0" y="0"/>
          <a:chExt cx="0" cy="0"/>
        </a:xfrm>
      </p:grpSpPr>
      <p:sp>
        <p:nvSpPr>
          <p:cNvPr id="1147" name="Google Shape;1147;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8" name="Google Shape;1148;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149" name="Google Shape;1149;p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6" name="Shape 1156"/>
        <p:cNvGrpSpPr/>
        <p:nvPr/>
      </p:nvGrpSpPr>
      <p:grpSpPr>
        <a:xfrm>
          <a:off x="0" y="0"/>
          <a:ext cx="0" cy="0"/>
          <a:chOff x="0" y="0"/>
          <a:chExt cx="0" cy="0"/>
        </a:xfrm>
      </p:grpSpPr>
      <p:sp>
        <p:nvSpPr>
          <p:cNvPr id="1157" name="Google Shape;1157;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8" name="Google Shape;1158;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159" name="Google Shape;1159;p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6" name="Shape 1166"/>
        <p:cNvGrpSpPr/>
        <p:nvPr/>
      </p:nvGrpSpPr>
      <p:grpSpPr>
        <a:xfrm>
          <a:off x="0" y="0"/>
          <a:ext cx="0" cy="0"/>
          <a:chOff x="0" y="0"/>
          <a:chExt cx="0" cy="0"/>
        </a:xfrm>
      </p:grpSpPr>
      <p:sp>
        <p:nvSpPr>
          <p:cNvPr id="1167" name="Google Shape;1167;g120dc24e0a6_0_28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8" name="Google Shape;1168;g120dc24e0a6_0_28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800">
                <a:solidFill>
                  <a:schemeClr val="dk1"/>
                </a:solidFill>
                <a:latin typeface="Calibri"/>
                <a:ea typeface="Calibri"/>
                <a:cs typeface="Calibri"/>
                <a:sym typeface="Calibri"/>
              </a:rPr>
              <a:t>PRESENTATION TEXT: </a:t>
            </a:r>
            <a:r>
              <a:rPr lang="en-ZA" sz="800">
                <a:solidFill>
                  <a:schemeClr val="dk1"/>
                </a:solidFill>
                <a:latin typeface="Calibri"/>
                <a:ea typeface="Calibri"/>
                <a:cs typeface="Calibri"/>
                <a:sym typeface="Calibri"/>
              </a:rPr>
              <a:t>Everyone can now go to the spreadsheet and go through the example. Use the example to complete the exercise.</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i="1" lang="en-ZA" sz="800">
                <a:solidFill>
                  <a:schemeClr val="dk1"/>
                </a:solidFill>
                <a:latin typeface="Calibri"/>
                <a:ea typeface="Calibri"/>
                <a:cs typeface="Calibri"/>
                <a:sym typeface="Calibri"/>
              </a:rPr>
              <a:t>The exercise can be removed from the presentation or adapted with more country specific data if that is preferable.</a:t>
            </a:r>
            <a:r>
              <a:rPr b="1" i="1" lang="en-ZA" sz="8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2" name="Shape 1172"/>
        <p:cNvGrpSpPr/>
        <p:nvPr/>
      </p:nvGrpSpPr>
      <p:grpSpPr>
        <a:xfrm>
          <a:off x="0" y="0"/>
          <a:ext cx="0" cy="0"/>
          <a:chOff x="0" y="0"/>
          <a:chExt cx="0" cy="0"/>
        </a:xfrm>
      </p:grpSpPr>
      <p:sp>
        <p:nvSpPr>
          <p:cNvPr id="1173" name="Google Shape;1173;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4" name="Google Shape;1174;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b="0" lang="en-ZA" sz="800"/>
              <a:t>So far in this presentation we have discussed how to estimate the baseline scenario emissions for enteric fermentation and soil carbon sequestration. We will now move on to discuss the estimation of the GHG impacts ex-ante.</a:t>
            </a:r>
            <a:endParaRPr/>
          </a:p>
          <a:p>
            <a:pPr indent="0" lvl="0" marL="0" marR="0" rtl="0" algn="l">
              <a:lnSpc>
                <a:spcPct val="100000"/>
              </a:lnSpc>
              <a:spcBef>
                <a:spcPts val="0"/>
              </a:spcBef>
              <a:spcAft>
                <a:spcPts val="0"/>
              </a:spcAft>
              <a:buClr>
                <a:srgbClr val="000000"/>
              </a:buClr>
              <a:buSzPts val="800"/>
              <a:buFont typeface="Calibri"/>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COUNTRY ADAPTATION NOTES: </a:t>
            </a:r>
            <a:r>
              <a:rPr b="0" i="1" lang="en-ZA" sz="8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b="0" sz="800"/>
          </a:p>
        </p:txBody>
      </p:sp>
      <p:sp>
        <p:nvSpPr>
          <p:cNvPr id="1175" name="Google Shape;1175;p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20dc24e0a6_0_1466:notes"/>
          <p:cNvSpPr/>
          <p:nvPr>
            <p:ph idx="2" type="sldImg"/>
          </p:nvPr>
        </p:nvSpPr>
        <p:spPr>
          <a:xfrm>
            <a:off x="685803"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g120dc24e0a6_0_146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a:solidFill>
                  <a:srgbClr val="F6BD96"/>
                </a:solidFill>
              </a:rPr>
              <a:t>[SLIDE FUNCTIONALITY NOTES</a:t>
            </a:r>
            <a:r>
              <a:rPr i="1" lang="en-ZA">
                <a:solidFill>
                  <a:srgbClr val="F6BD96"/>
                </a:solidFill>
              </a:rPr>
              <a:t>: In the interactive panel, there are button to lead the presenter to different chapters or back to a previous slide. In addition, it also highlights specific guides (and provides links) that are related to the content discussed and provide further information on the topic. Click on the relevant chapters to go directly to them.]</a:t>
            </a:r>
            <a:endParaRPr/>
          </a:p>
        </p:txBody>
      </p:sp>
      <p:sp>
        <p:nvSpPr>
          <p:cNvPr id="203" name="Google Shape;203;g120dc24e0a6_0_146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4" name="Shape 1234"/>
        <p:cNvGrpSpPr/>
        <p:nvPr/>
      </p:nvGrpSpPr>
      <p:grpSpPr>
        <a:xfrm>
          <a:off x="0" y="0"/>
          <a:ext cx="0" cy="0"/>
          <a:chOff x="0" y="0"/>
          <a:chExt cx="0" cy="0"/>
        </a:xfrm>
      </p:grpSpPr>
      <p:sp>
        <p:nvSpPr>
          <p:cNvPr id="1235" name="Google Shape;1235;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6" name="Google Shape;1236;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This chapter describes how to estimate the expected future GHG impacts of the policy (ex-ante assessment). Users estimate the maximum implementation potential of the policy based on the causal chain that was developed in Chapter 6. Then users evaluate how barriers to implementation and other factors may limit its overall effectiveness, and determine the likely implementation potential of the policy. The likely implementation potential represents the effects that are expected to occur as a result of the policy (most likely policy scenario). Implicitly, these effects are relative to the baseline scenario.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There are two ways that users can estimate the GHG impacts of the policy scenario based on the implementation potential of the policy: (1) the </a:t>
            </a:r>
            <a:r>
              <a:rPr b="1" i="0" lang="en-ZA" sz="800" u="none" strike="noStrike">
                <a:solidFill>
                  <a:srgbClr val="000000"/>
                </a:solidFill>
                <a:latin typeface="Calibri"/>
                <a:ea typeface="Calibri"/>
                <a:cs typeface="Calibri"/>
                <a:sym typeface="Calibri"/>
              </a:rPr>
              <a:t>emissions approach </a:t>
            </a:r>
            <a:r>
              <a:rPr b="0" i="0" lang="en-ZA" sz="800" u="none" strike="noStrike">
                <a:solidFill>
                  <a:srgbClr val="000000"/>
                </a:solidFill>
                <a:latin typeface="Calibri"/>
                <a:ea typeface="Calibri"/>
                <a:cs typeface="Calibri"/>
                <a:sym typeface="Calibri"/>
              </a:rPr>
              <a:t>where the GHG impacts are estimated by subtracting the baseline emissions (chapter 7) from policy scenario emissions (this chapter); (2) estimate the relative change in GHG emissions based on the likely implementation potential of the policy, using the </a:t>
            </a:r>
            <a:r>
              <a:rPr b="1" i="0" lang="en-ZA" sz="800" u="none" strike="noStrike">
                <a:solidFill>
                  <a:srgbClr val="000000"/>
                </a:solidFill>
                <a:latin typeface="Calibri"/>
                <a:ea typeface="Calibri"/>
                <a:cs typeface="Calibri"/>
                <a:sym typeface="Calibri"/>
              </a:rPr>
              <a:t>activity data approach</a:t>
            </a:r>
            <a:r>
              <a:rPr b="0" i="0" lang="en-ZA" sz="800" u="none" strike="noStrike">
                <a:solidFill>
                  <a:srgbClr val="000000"/>
                </a:solidFill>
                <a:latin typeface="Calibri"/>
                <a:ea typeface="Calibri"/>
                <a:cs typeface="Calibri"/>
                <a:sym typeface="Calibri"/>
              </a:rPr>
              <a:t>.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blue boxes to go directly to the relevant sections.] </a:t>
            </a:r>
            <a:endParaRPr b="0" i="0" sz="800" u="none" strike="noStrike">
              <a:solidFill>
                <a:srgbClr val="000000"/>
              </a:solidFill>
              <a:latin typeface="Calibri"/>
              <a:ea typeface="Calibri"/>
              <a:cs typeface="Calibri"/>
              <a:sym typeface="Calibri"/>
            </a:endParaRPr>
          </a:p>
          <a:p>
            <a:pPr indent="0" lvl="0" marL="0" rtl="0" algn="l">
              <a:spcBef>
                <a:spcPts val="0"/>
              </a:spcBef>
              <a:spcAft>
                <a:spcPts val="0"/>
              </a:spcAft>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SLIDE FUNCTIONALITY NOTE: </a:t>
            </a:r>
            <a:r>
              <a:rPr b="0" i="1" lang="en-ZA" sz="800" u="none" strike="noStrike">
                <a:solidFill>
                  <a:srgbClr val="000000"/>
                </a:solidFill>
                <a:latin typeface="Calibri"/>
                <a:ea typeface="Calibri"/>
                <a:cs typeface="Calibri"/>
                <a:sym typeface="Calibri"/>
              </a:rPr>
              <a:t>For this section an example is provided in the excel template which can either be worked through by participants while the presenter goes through the slide, or at the end of the section</a:t>
            </a:r>
            <a:r>
              <a:rPr b="0" i="0" lang="en-ZA" sz="800" u="none" strike="noStrike">
                <a:solidFill>
                  <a:srgbClr val="000000"/>
                </a:solidFill>
                <a:latin typeface="Calibri"/>
                <a:ea typeface="Calibri"/>
                <a:cs typeface="Calibri"/>
                <a:sym typeface="Calibri"/>
              </a:rPr>
              <a:t>]</a:t>
            </a:r>
            <a:endParaRPr i="0" sz="800">
              <a:latin typeface="Calibri"/>
              <a:ea typeface="Calibri"/>
              <a:cs typeface="Calibri"/>
              <a:sym typeface="Calibri"/>
            </a:endParaRPr>
          </a:p>
        </p:txBody>
      </p:sp>
      <p:sp>
        <p:nvSpPr>
          <p:cNvPr id="1237" name="Google Shape;1237;p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6" name="Shape 1246"/>
        <p:cNvGrpSpPr/>
        <p:nvPr/>
      </p:nvGrpSpPr>
      <p:grpSpPr>
        <a:xfrm>
          <a:off x="0" y="0"/>
          <a:ext cx="0" cy="0"/>
          <a:chOff x="0" y="0"/>
          <a:chExt cx="0" cy="0"/>
        </a:xfrm>
      </p:grpSpPr>
      <p:sp>
        <p:nvSpPr>
          <p:cNvPr id="1247" name="Google Shape;1247;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8" name="Google Shape;1248;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These steps focus on estimating the implementation potential of the policy in terms of activity data rather than GHG emissions.</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Where quantitative information about how a factor is likely to impact the implementation potential of the policy is available, it can be used to estimate the effect of the policy.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 reduction of the effectiveness can apply at two different levels: </a:t>
            </a:r>
            <a:endParaRPr/>
          </a:p>
          <a:p>
            <a:pPr indent="-171450" lvl="0" marL="171450" rtl="0" algn="l">
              <a:spcBef>
                <a:spcPts val="0"/>
              </a:spcBef>
              <a:spcAft>
                <a:spcPts val="0"/>
              </a:spcAft>
              <a:buClr>
                <a:srgbClr val="000000"/>
              </a:buClr>
              <a:buSzPts val="800"/>
              <a:buFont typeface="Arial"/>
              <a:buChar char="•"/>
            </a:pPr>
            <a:r>
              <a:rPr b="1" i="0" lang="en-ZA" sz="800" u="none" strike="noStrike">
                <a:solidFill>
                  <a:srgbClr val="000000"/>
                </a:solidFill>
                <a:latin typeface="Calibri"/>
                <a:ea typeface="Calibri"/>
                <a:cs typeface="Calibri"/>
                <a:sym typeface="Calibri"/>
              </a:rPr>
              <a:t>General level</a:t>
            </a:r>
            <a:r>
              <a:rPr b="0" i="0" lang="en-ZA" sz="800" u="none" strike="noStrike">
                <a:solidFill>
                  <a:srgbClr val="000000"/>
                </a:solidFill>
                <a:latin typeface="Calibri"/>
                <a:ea typeface="Calibri"/>
                <a:cs typeface="Calibri"/>
                <a:sym typeface="Calibri"/>
              </a:rPr>
              <a:t>: The barrier affects the entire policy (e.g., barriers that hinder the deployment across all components of the policy). In this case, the % reduction applies to the overall policy effect. </a:t>
            </a:r>
            <a:endParaRPr/>
          </a:p>
          <a:p>
            <a:pPr indent="-171450" lvl="0" marL="171450" rtl="0" algn="l">
              <a:spcBef>
                <a:spcPts val="0"/>
              </a:spcBef>
              <a:spcAft>
                <a:spcPts val="0"/>
              </a:spcAft>
              <a:buClr>
                <a:srgbClr val="000000"/>
              </a:buClr>
              <a:buSzPts val="800"/>
              <a:buFont typeface="Arial"/>
              <a:buChar char="•"/>
            </a:pPr>
            <a:r>
              <a:rPr b="1" i="0" lang="en-ZA" sz="800" u="none" strike="noStrike">
                <a:solidFill>
                  <a:srgbClr val="000000"/>
                </a:solidFill>
                <a:latin typeface="Calibri"/>
                <a:ea typeface="Calibri"/>
                <a:cs typeface="Calibri"/>
                <a:sym typeface="Calibri"/>
              </a:rPr>
              <a:t>Component level</a:t>
            </a:r>
            <a:r>
              <a:rPr b="0" i="0" lang="en-ZA" sz="800" u="none" strike="noStrike">
                <a:solidFill>
                  <a:srgbClr val="000000"/>
                </a:solidFill>
                <a:latin typeface="Calibri"/>
                <a:ea typeface="Calibri"/>
                <a:cs typeface="Calibri"/>
                <a:sym typeface="Calibri"/>
              </a:rPr>
              <a:t>: The barrier only affects one specific aspect of the policy (e.g., a barrier may hinder the policy implementation for only a segment of the total population, one of the land-use categories considered, some regions of the country, or the adoption rate of one agricultural practice). In this case, the % reduction applies only to the specific aspect of the policy affected by the barrier. </a:t>
            </a:r>
            <a:endParaRPr/>
          </a:p>
          <a:p>
            <a:pPr indent="0" lvl="0" marL="0" rtl="0" algn="l">
              <a:spcBef>
                <a:spcPts val="0"/>
              </a:spcBef>
              <a:spcAft>
                <a:spcPts val="0"/>
              </a:spcAft>
              <a:buNone/>
            </a:pPr>
            <a:r>
              <a:t/>
            </a:r>
            <a:endParaRPr sz="800"/>
          </a:p>
        </p:txBody>
      </p:sp>
      <p:sp>
        <p:nvSpPr>
          <p:cNvPr id="1249" name="Google Shape;1249;p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5" name="Shape 1275"/>
        <p:cNvGrpSpPr/>
        <p:nvPr/>
      </p:nvGrpSpPr>
      <p:grpSpPr>
        <a:xfrm>
          <a:off x="0" y="0"/>
          <a:ext cx="0" cy="0"/>
          <a:chOff x="0" y="0"/>
          <a:chExt cx="0" cy="0"/>
        </a:xfrm>
      </p:grpSpPr>
      <p:sp>
        <p:nvSpPr>
          <p:cNvPr id="1276" name="Google Shape;1276;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7" name="Google Shape;1277;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6BD96"/>
              </a:buClr>
              <a:buSzPts val="1200"/>
              <a:buFont typeface="Calibri"/>
              <a:buNone/>
            </a:pPr>
            <a:r>
              <a:rPr b="1" i="1" lang="en-ZA" sz="1200">
                <a:solidFill>
                  <a:srgbClr val="F6BD96"/>
                </a:solidFill>
              </a:rPr>
              <a:t>[SLIDE FUNCTIONALITY NOTES</a:t>
            </a:r>
            <a:r>
              <a:rPr i="1" lang="en-ZA" sz="1200">
                <a:solidFill>
                  <a:srgbClr val="F6BD96"/>
                </a:solidFill>
              </a:rPr>
              <a:t>: Click on the yellow interactive button at the bottom to get an example of the activity data.]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278" name="Google Shape;1278;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0" name="Shape 1300"/>
        <p:cNvGrpSpPr/>
        <p:nvPr/>
      </p:nvGrpSpPr>
      <p:grpSpPr>
        <a:xfrm>
          <a:off x="0" y="0"/>
          <a:ext cx="0" cy="0"/>
          <a:chOff x="0" y="0"/>
          <a:chExt cx="0" cy="0"/>
        </a:xfrm>
      </p:grpSpPr>
      <p:sp>
        <p:nvSpPr>
          <p:cNvPr id="1301" name="Google Shape;1301;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2" name="Google Shape;1302;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The maximum implementation potential can be estimated based on these elements.</a:t>
            </a:r>
            <a:endParaRPr sz="800">
              <a:latin typeface="Calibri"/>
              <a:ea typeface="Calibri"/>
              <a:cs typeface="Calibri"/>
              <a:sym typeface="Calibri"/>
            </a:endParaRPr>
          </a:p>
        </p:txBody>
      </p:sp>
      <p:sp>
        <p:nvSpPr>
          <p:cNvPr id="1303" name="Google Shape;1303;p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0" name="Shape 1330"/>
        <p:cNvGrpSpPr/>
        <p:nvPr/>
      </p:nvGrpSpPr>
      <p:grpSpPr>
        <a:xfrm>
          <a:off x="0" y="0"/>
          <a:ext cx="0" cy="0"/>
          <a:chOff x="0" y="0"/>
          <a:chExt cx="0" cy="0"/>
        </a:xfrm>
      </p:grpSpPr>
      <p:sp>
        <p:nvSpPr>
          <p:cNvPr id="1331" name="Google Shape;1331;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2" name="Google Shape;1332;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We have discussed how to estimate the maximum implementation potential, and now we will discuss how to refine this based on policy design and national circumstances, financial feasibility and other barriers.</a:t>
            </a:r>
            <a:endParaRPr/>
          </a:p>
          <a:p>
            <a:pPr indent="0" lvl="0" marL="0" marR="0" rtl="0" algn="l">
              <a:lnSpc>
                <a:spcPct val="100000"/>
              </a:lnSpc>
              <a:spcBef>
                <a:spcPts val="0"/>
              </a:spcBef>
              <a:spcAft>
                <a:spcPts val="0"/>
              </a:spcAft>
              <a:buClr>
                <a:srgbClr val="000000"/>
              </a:buClr>
              <a:buSzPts val="800"/>
              <a:buFont typeface="Calibri"/>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COUNTRY ADAPTATION NOTES: </a:t>
            </a:r>
            <a:r>
              <a:rPr b="0" i="1" lang="en-ZA" sz="8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sz="800"/>
          </a:p>
        </p:txBody>
      </p:sp>
      <p:sp>
        <p:nvSpPr>
          <p:cNvPr id="1333" name="Google Shape;1333;p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9" name="Shape 1389"/>
        <p:cNvGrpSpPr/>
        <p:nvPr/>
      </p:nvGrpSpPr>
      <p:grpSpPr>
        <a:xfrm>
          <a:off x="0" y="0"/>
          <a:ext cx="0" cy="0"/>
          <a:chOff x="0" y="0"/>
          <a:chExt cx="0" cy="0"/>
        </a:xfrm>
      </p:grpSpPr>
      <p:sp>
        <p:nvSpPr>
          <p:cNvPr id="1390" name="Google Shape;1390;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1" name="Google Shape;1391;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The questions in the template table can be revised and other questions added as needed to ensure that the analysis is relevant to the policy and national circumstances. </a:t>
            </a:r>
            <a:endParaRPr/>
          </a:p>
          <a:p>
            <a:pPr indent="0" lvl="0" marL="0" rtl="0" algn="l">
              <a:spcBef>
                <a:spcPts val="0"/>
              </a:spcBef>
              <a:spcAft>
                <a:spcPts val="0"/>
              </a:spcAft>
              <a:buNone/>
            </a:pPr>
            <a:r>
              <a:rPr lang="en-ZA" sz="800"/>
              <a:t>An example of how to complete the table and how to score is provided in the template as well as in the Agricultural Guidance document. An example of the reduction and justification thereof is also provided.</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yellow interactive button to see some questions for identifying policy design. Click on the blue Stakeholder Participation button to go to the ICAT website where the Stakeholder Participation Guide can be found.]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p>
        </p:txBody>
      </p:sp>
      <p:sp>
        <p:nvSpPr>
          <p:cNvPr id="1392" name="Google Shape;1392;p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6" name="Shape 1416"/>
        <p:cNvGrpSpPr/>
        <p:nvPr/>
      </p:nvGrpSpPr>
      <p:grpSpPr>
        <a:xfrm>
          <a:off x="0" y="0"/>
          <a:ext cx="0" cy="0"/>
          <a:chOff x="0" y="0"/>
          <a:chExt cx="0" cy="0"/>
        </a:xfrm>
      </p:grpSpPr>
      <p:sp>
        <p:nvSpPr>
          <p:cNvPr id="1417" name="Google Shape;1417;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A distribution with many scores of 1 or 2 indicate less need to refine the maximum implementation potential</a:t>
            </a:r>
            <a:endParaRPr/>
          </a:p>
          <a:p>
            <a:pPr indent="0" lvl="0" marL="0" rtl="0" algn="l">
              <a:spcBef>
                <a:spcPts val="0"/>
              </a:spcBef>
              <a:spcAft>
                <a:spcPts val="0"/>
              </a:spcAft>
              <a:buNone/>
            </a:pPr>
            <a:r>
              <a:rPr lang="en-ZA" sz="800"/>
              <a:t>A distribution with many scores of 3 or 4 suggest a downward adjustment of the maximum implementation potential or gathering more information</a:t>
            </a:r>
            <a:endParaRPr/>
          </a:p>
          <a:p>
            <a:pPr indent="0" lvl="1" marL="457200" rtl="0" algn="l">
              <a:spcBef>
                <a:spcPts val="0"/>
              </a:spcBef>
              <a:spcAft>
                <a:spcPts val="0"/>
              </a:spcAft>
              <a:buNone/>
            </a:pPr>
            <a:r>
              <a:rPr lang="en-ZA" sz="800"/>
              <a:t>Review each score of 3 and describe and justify the reduction. If crucial problems are identified it is recommended that the policy design be reconsidered and corrective actions be put in place.</a:t>
            </a:r>
            <a:endParaRPr/>
          </a:p>
          <a:p>
            <a:pPr indent="0" lvl="1" marL="457200" rtl="0" algn="l">
              <a:spcBef>
                <a:spcPts val="0"/>
              </a:spcBef>
              <a:spcAft>
                <a:spcPts val="0"/>
              </a:spcAft>
              <a:buNone/>
            </a:pPr>
            <a:r>
              <a:rPr lang="en-ZA" sz="800"/>
              <a:t>For scores of 4 attempt to gather further information to assess the effect. If not possible, it is conservative to assume a negative effect.</a:t>
            </a:r>
            <a:endParaRPr/>
          </a:p>
          <a:p>
            <a:pPr indent="0" lvl="0" marL="0" rtl="0" algn="l">
              <a:spcBef>
                <a:spcPts val="0"/>
              </a:spcBef>
              <a:spcAft>
                <a:spcPts val="0"/>
              </a:spcAft>
              <a:buNone/>
            </a:pPr>
            <a:r>
              <a:t/>
            </a:r>
            <a:endParaRPr/>
          </a:p>
        </p:txBody>
      </p:sp>
      <p:sp>
        <p:nvSpPr>
          <p:cNvPr id="1418" name="Google Shape;1418;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2" name="Shape 1442"/>
        <p:cNvGrpSpPr/>
        <p:nvPr/>
      </p:nvGrpSpPr>
      <p:grpSpPr>
        <a:xfrm>
          <a:off x="0" y="0"/>
          <a:ext cx="0" cy="0"/>
          <a:chOff x="0" y="0"/>
          <a:chExt cx="0" cy="0"/>
        </a:xfrm>
      </p:grpSpPr>
      <p:sp>
        <p:nvSpPr>
          <p:cNvPr id="1443" name="Google Shape;1443;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4" name="Google Shape;1444;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Financial feasibility analysis determines whether enough money is being invested in the policy to ensure that stakeholders will participate or otherwise respond to the policy. Where the policy’s implementation costs outweigh its benefits for a given stakeholder critical to the implementation of the policy, its effectiveness can be affected.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yellow interactive button to see questions that should be considered.]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1445" name="Google Shape;1445;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7" name="Shape 1467"/>
        <p:cNvGrpSpPr/>
        <p:nvPr/>
      </p:nvGrpSpPr>
      <p:grpSpPr>
        <a:xfrm>
          <a:off x="0" y="0"/>
          <a:ext cx="0" cy="0"/>
          <a:chOff x="0" y="0"/>
          <a:chExt cx="0" cy="0"/>
        </a:xfrm>
      </p:grpSpPr>
      <p:sp>
        <p:nvSpPr>
          <p:cNvPr id="1468" name="Google Shape;1468;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9" name="Google Shape;1469;p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Details of additional considerations for accounting for financial feasibility, such as timing of costs and revenues, risks, financial returns, are provided in the Agriculture Guidance document.</a:t>
            </a:r>
            <a:endParaRPr/>
          </a:p>
        </p:txBody>
      </p:sp>
      <p:sp>
        <p:nvSpPr>
          <p:cNvPr id="1470" name="Google Shape;1470;p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8" name="Shape 1498"/>
        <p:cNvGrpSpPr/>
        <p:nvPr/>
      </p:nvGrpSpPr>
      <p:grpSpPr>
        <a:xfrm>
          <a:off x="0" y="0"/>
          <a:ext cx="0" cy="0"/>
          <a:chOff x="0" y="0"/>
          <a:chExt cx="0" cy="0"/>
        </a:xfrm>
      </p:grpSpPr>
      <p:sp>
        <p:nvSpPr>
          <p:cNvPr id="1499" name="Google Shape;1499;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0" name="Google Shape;1500;p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In Section 6.1.1, users identified the stakeholders of the policy. Those stakeholders are the focus of this analysis, in particular stakeholders that implement changes in practices, technologies or land use in response to the policy.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blue Stakeholder Participation box to go to the ICAT website where the Stakeholder Participation Guide can be found.]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1501" name="Google Shape;1501;p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 name="Google Shape;22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As mentioned in the previous slide, Part III consists of 3 chapters but there are several steps within each chapter. Examples and exercises have been provided to enhance the learning process. We will start with chapter 7.</a:t>
            </a:r>
            <a:endParaRPr/>
          </a:p>
          <a:p>
            <a:pPr indent="0" lvl="0" marL="0" marR="0" rtl="0" algn="l">
              <a:lnSpc>
                <a:spcPct val="100000"/>
              </a:lnSpc>
              <a:spcBef>
                <a:spcPts val="0"/>
              </a:spcBef>
              <a:spcAft>
                <a:spcPts val="0"/>
              </a:spcAft>
              <a:buClr>
                <a:srgbClr val="000000"/>
              </a:buClr>
              <a:buSzPts val="800"/>
              <a:buFont typeface="Calibri"/>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COUNTRY ADAPTATION NOTES: </a:t>
            </a:r>
            <a:r>
              <a:rPr b="0" i="1" lang="en-ZA" sz="8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sz="800"/>
          </a:p>
        </p:txBody>
      </p:sp>
      <p:sp>
        <p:nvSpPr>
          <p:cNvPr id="222" name="Google Shape;222;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1" name="Shape 1521"/>
        <p:cNvGrpSpPr/>
        <p:nvPr/>
      </p:nvGrpSpPr>
      <p:grpSpPr>
        <a:xfrm>
          <a:off x="0" y="0"/>
          <a:ext cx="0" cy="0"/>
          <a:chOff x="0" y="0"/>
          <a:chExt cx="0" cy="0"/>
        </a:xfrm>
      </p:grpSpPr>
      <p:sp>
        <p:nvSpPr>
          <p:cNvPr id="1522" name="Google Shape;1522;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3" name="Google Shape;1523;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a:t>
            </a:r>
            <a:r>
              <a:rPr b="0" i="0" lang="en-ZA" sz="800" u="none" strike="noStrike">
                <a:solidFill>
                  <a:srgbClr val="000000"/>
                </a:solidFill>
                <a:latin typeface="Calibri"/>
                <a:ea typeface="Calibri"/>
                <a:cs typeface="Calibri"/>
                <a:sym typeface="Calibri"/>
              </a:rPr>
              <a:t> In a basic implementation cost analysis, net cash flows are estimated for a typical stakeholder in each stakeholder group under baseline and policy scenarios. It is best if the financial feasibility analysis is done in the local currency.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yellow interactive button to see some commonly used financial terms.]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1524" name="Google Shape;1524;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5" name="Shape 1555"/>
        <p:cNvGrpSpPr/>
        <p:nvPr/>
      </p:nvGrpSpPr>
      <p:grpSpPr>
        <a:xfrm>
          <a:off x="0" y="0"/>
          <a:ext cx="0" cy="0"/>
          <a:chOff x="0" y="0"/>
          <a:chExt cx="0" cy="0"/>
        </a:xfrm>
      </p:grpSpPr>
      <p:sp>
        <p:nvSpPr>
          <p:cNvPr id="1556" name="Google Shape;1556;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7" name="Google Shape;1557;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None/>
            </a:pPr>
            <a:r>
              <a:rPr b="1" lang="en-ZA" sz="800"/>
              <a:t>PRESENTATION TEXT: </a:t>
            </a:r>
            <a:r>
              <a:rPr lang="en-ZA" sz="800"/>
              <a:t>Compare the net cash flow for the baseline scenario with that for the policy scenario to assess financial feasibility</a:t>
            </a:r>
            <a:endParaRPr/>
          </a:p>
        </p:txBody>
      </p:sp>
      <p:sp>
        <p:nvSpPr>
          <p:cNvPr id="1558" name="Google Shape;1558;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4" name="Google Shape;1604;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rPr b="1" lang="en-ZA" sz="800"/>
              <a:t>PRESENTATION TEXT: </a:t>
            </a:r>
            <a:r>
              <a:rPr lang="en-ZA" sz="800"/>
              <a:t>Details of additional considerations for accounting for financial feasibility, such as timing of costs and revenues, risks, financial returns, are provided in the Agriculture Guidance document.</a:t>
            </a:r>
            <a:endParaRPr/>
          </a:p>
        </p:txBody>
      </p:sp>
      <p:sp>
        <p:nvSpPr>
          <p:cNvPr id="1605" name="Google Shape;1605;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8" name="Shape 1628"/>
        <p:cNvGrpSpPr/>
        <p:nvPr/>
      </p:nvGrpSpPr>
      <p:grpSpPr>
        <a:xfrm>
          <a:off x="0" y="0"/>
          <a:ext cx="0" cy="0"/>
          <a:chOff x="0" y="0"/>
          <a:chExt cx="0" cy="0"/>
        </a:xfrm>
      </p:grpSpPr>
      <p:sp>
        <p:nvSpPr>
          <p:cNvPr id="1629" name="Google Shape;1629;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0" name="Google Shape;1630;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This analysis is similar to that in Section 8.3 but focuses on institutional, cultural and physical barriers that may limit effectiveness of the policy.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yellow interactive button to see the table for scoring. Click on the Stakeholder Participation button to go to the ICAT website where the Stakeholder Participation Guide can be found.]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1631" name="Google Shape;1631;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7" name="Shape 1657"/>
        <p:cNvGrpSpPr/>
        <p:nvPr/>
      </p:nvGrpSpPr>
      <p:grpSpPr>
        <a:xfrm>
          <a:off x="0" y="0"/>
          <a:ext cx="0" cy="0"/>
          <a:chOff x="0" y="0"/>
          <a:chExt cx="0" cy="0"/>
        </a:xfrm>
      </p:grpSpPr>
      <p:sp>
        <p:nvSpPr>
          <p:cNvPr id="1658" name="Google Shape;1658;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9" name="Google Shape;1659;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Consider and determine to what extent the effects of the barriers overlap. An overlapping effect occurs where one barrier limits implementation in one area and another barrier also limits implementation in the same area. These overlapping effects should be appropriately accounted for when calculating the potential effect of all barriers. The combined effect of the barriers together may be greater than or less than the sum of the individual barriers. If information is available, uncertainty ranges should also be incorporated in the final results.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During the data-gathering phase, it is recommended that information also be collected on any other relevant policies in the country that might help overcome specific barriers. Where such policies exist, the scoring of the barrier effect should be changed accordingly (most likely to a score of 1).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yellow interactive button to see some additional considerations.]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1660" name="Google Shape;1660;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7" name="Shape 1687"/>
        <p:cNvGrpSpPr/>
        <p:nvPr/>
      </p:nvGrpSpPr>
      <p:grpSpPr>
        <a:xfrm>
          <a:off x="0" y="0"/>
          <a:ext cx="0" cy="0"/>
          <a:chOff x="0" y="0"/>
          <a:chExt cx="0" cy="0"/>
        </a:xfrm>
      </p:grpSpPr>
      <p:sp>
        <p:nvSpPr>
          <p:cNvPr id="1688" name="Google Shape;1688;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9" name="Google Shape;1689;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We have discussed how to refine the maximum implementation potential and will now look at estimating the GHG impact on the policy. After this we will go through an exercise on how to determine and refine the maximum implementation potential.</a:t>
            </a:r>
            <a:endParaRPr/>
          </a:p>
          <a:p>
            <a:pPr indent="0" lvl="0" marL="0" marR="0" rtl="0" algn="l">
              <a:lnSpc>
                <a:spcPct val="100000"/>
              </a:lnSpc>
              <a:spcBef>
                <a:spcPts val="0"/>
              </a:spcBef>
              <a:spcAft>
                <a:spcPts val="0"/>
              </a:spcAft>
              <a:buClr>
                <a:srgbClr val="000000"/>
              </a:buClr>
              <a:buSzPts val="800"/>
              <a:buFont typeface="Calibri"/>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COUNTRY ADAPTATION NOTES: </a:t>
            </a:r>
            <a:r>
              <a:rPr b="0" i="1" lang="en-ZA" sz="8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sz="800"/>
          </a:p>
        </p:txBody>
      </p:sp>
      <p:sp>
        <p:nvSpPr>
          <p:cNvPr id="1690" name="Google Shape;1690;p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5" name="Shape 1745"/>
        <p:cNvGrpSpPr/>
        <p:nvPr/>
      </p:nvGrpSpPr>
      <p:grpSpPr>
        <a:xfrm>
          <a:off x="0" y="0"/>
          <a:ext cx="0" cy="0"/>
          <a:chOff x="0" y="0"/>
          <a:chExt cx="0" cy="0"/>
        </a:xfrm>
      </p:grpSpPr>
      <p:sp>
        <p:nvSpPr>
          <p:cNvPr id="1746" name="Google Shape;1746;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7" name="Google Shape;1747;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There are two ways to estimate GHG impacts: the emissions approach or activity data approach. Where baseline emissions were estimated, users can calculate the change in emissions between the baseline and policy scenarios (emissions approach). Where baseline emissions were not estimated, the GHG impacts can be estimated by calculating the net GHG emission reductions and removals directly from the likely implementation potential of the policy (activity data approach).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yellow interactive buttons at the bottom to see an example for enteric fermentation and soil carbon sequestration.]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1748" name="Google Shape;1748;p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3" name="Shape 1773"/>
        <p:cNvGrpSpPr/>
        <p:nvPr/>
      </p:nvGrpSpPr>
      <p:grpSpPr>
        <a:xfrm>
          <a:off x="0" y="0"/>
          <a:ext cx="0" cy="0"/>
          <a:chOff x="0" y="0"/>
          <a:chExt cx="0" cy="0"/>
        </a:xfrm>
      </p:grpSpPr>
      <p:sp>
        <p:nvSpPr>
          <p:cNvPr id="1774" name="Google Shape;1774;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5" name="Google Shape;1775;p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776" name="Google Shape;1776;p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3" name="Shape 1783"/>
        <p:cNvGrpSpPr/>
        <p:nvPr/>
      </p:nvGrpSpPr>
      <p:grpSpPr>
        <a:xfrm>
          <a:off x="0" y="0"/>
          <a:ext cx="0" cy="0"/>
          <a:chOff x="0" y="0"/>
          <a:chExt cx="0" cy="0"/>
        </a:xfrm>
      </p:grpSpPr>
      <p:sp>
        <p:nvSpPr>
          <p:cNvPr id="1784" name="Google Shape;1784;p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5" name="Google Shape;1785;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786" name="Google Shape;1786;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3" name="Shape 1793"/>
        <p:cNvGrpSpPr/>
        <p:nvPr/>
      </p:nvGrpSpPr>
      <p:grpSpPr>
        <a:xfrm>
          <a:off x="0" y="0"/>
          <a:ext cx="0" cy="0"/>
          <a:chOff x="0" y="0"/>
          <a:chExt cx="0" cy="0"/>
        </a:xfrm>
      </p:grpSpPr>
      <p:sp>
        <p:nvSpPr>
          <p:cNvPr id="1794" name="Google Shape;1794;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5" name="Google Shape;1795;p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796" name="Google Shape;1796;p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3" name="Google Shape;28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When using the estimates approach, estimating the GHG impacts of a policy requires a reference case, or baseline scenario, against which impacts are estimated.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 </a:t>
            </a:r>
            <a:r>
              <a:rPr b="1" i="0" lang="en-ZA" sz="800" u="none" strike="noStrike">
                <a:solidFill>
                  <a:srgbClr val="000000"/>
                </a:solidFill>
                <a:latin typeface="Calibri"/>
                <a:ea typeface="Calibri"/>
                <a:cs typeface="Calibri"/>
                <a:sym typeface="Calibri"/>
              </a:rPr>
              <a:t>baseline scenario </a:t>
            </a:r>
            <a:r>
              <a:rPr b="0" i="0" lang="en-ZA" sz="800" u="none" strike="noStrike">
                <a:solidFill>
                  <a:srgbClr val="000000"/>
                </a:solidFill>
                <a:latin typeface="Calibri"/>
                <a:ea typeface="Calibri"/>
                <a:cs typeface="Calibri"/>
                <a:sym typeface="Calibri"/>
              </a:rPr>
              <a:t>represents what would have happened in the absence of the policy intervention. Baseline emissions and removals are estimated according to the most likely baseline scenario that includes credible assumptions on land use, land-use changes, livestock and soil management practices, and the associated GHG emissions and removals that would have occurred, without the implementation of the policy.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 guidance in this chapter can be used for determining the baseline scenario and estimating emissions ex-ante or ex-post. </a:t>
            </a:r>
            <a:r>
              <a:rPr b="1" i="0" lang="en-ZA" sz="800" u="none" strike="noStrike">
                <a:solidFill>
                  <a:srgbClr val="000000"/>
                </a:solidFill>
                <a:latin typeface="Calibri"/>
                <a:ea typeface="Calibri"/>
                <a:cs typeface="Calibri"/>
                <a:sym typeface="Calibri"/>
              </a:rPr>
              <a:t>Estimating baseline emissions is optional</a:t>
            </a:r>
            <a:r>
              <a:rPr b="0" i="0" lang="en-ZA" sz="800" u="none" strike="noStrike">
                <a:solidFill>
                  <a:srgbClr val="000000"/>
                </a:solidFill>
                <a:latin typeface="Calibri"/>
                <a:ea typeface="Calibri"/>
                <a:cs typeface="Calibri"/>
                <a:sym typeface="Calibri"/>
              </a:rPr>
              <a:t>; users can calculate the GHG impacts of the policy directly, without explicitly determining separate baseline and policy scenarios using the activity data approach.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blue boxes to go directly to the relevant sections.]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i="0" sz="800">
              <a:latin typeface="Calibri"/>
              <a:ea typeface="Calibri"/>
              <a:cs typeface="Calibri"/>
              <a:sym typeface="Calibri"/>
            </a:endParaRPr>
          </a:p>
        </p:txBody>
      </p:sp>
      <p:sp>
        <p:nvSpPr>
          <p:cNvPr id="284" name="Google Shape;28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3" name="Shape 1803"/>
        <p:cNvGrpSpPr/>
        <p:nvPr/>
      </p:nvGrpSpPr>
      <p:grpSpPr>
        <a:xfrm>
          <a:off x="0" y="0"/>
          <a:ext cx="0" cy="0"/>
          <a:chOff x="0" y="0"/>
          <a:chExt cx="0" cy="0"/>
        </a:xfrm>
      </p:grpSpPr>
      <p:sp>
        <p:nvSpPr>
          <p:cNvPr id="1804" name="Google Shape;1804;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5" name="Google Shape;1805;p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806" name="Google Shape;1806;p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3" name="Shape 1813"/>
        <p:cNvGrpSpPr/>
        <p:nvPr/>
      </p:nvGrpSpPr>
      <p:grpSpPr>
        <a:xfrm>
          <a:off x="0" y="0"/>
          <a:ext cx="0" cy="0"/>
          <a:chOff x="0" y="0"/>
          <a:chExt cx="0" cy="0"/>
        </a:xfrm>
      </p:grpSpPr>
      <p:sp>
        <p:nvSpPr>
          <p:cNvPr id="1814" name="Google Shape;1814;g120dc24e0a6_0_34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5" name="Google Shape;1815;g120dc24e0a6_0_340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Everyone can now go to the spreadsheet and go through the example. Use the example to complete the exercise.</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exercise can be removed from the presentation or adapted with more country specific data if that is preferable.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816" name="Google Shape;1816;g120dc24e0a6_0_340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0" name="Shape 1820"/>
        <p:cNvGrpSpPr/>
        <p:nvPr/>
      </p:nvGrpSpPr>
      <p:grpSpPr>
        <a:xfrm>
          <a:off x="0" y="0"/>
          <a:ext cx="0" cy="0"/>
          <a:chOff x="0" y="0"/>
          <a:chExt cx="0" cy="0"/>
        </a:xfrm>
      </p:grpSpPr>
      <p:sp>
        <p:nvSpPr>
          <p:cNvPr id="1821" name="Google Shape;1821;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2" name="Google Shape;1822;p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b="0" lang="en-ZA" sz="800"/>
              <a:t>We have now discussed how to estimate GHG impacts ex-ante, and now we will move to discuss the ex-post analysis.</a:t>
            </a:r>
            <a:endParaRPr/>
          </a:p>
          <a:p>
            <a:pPr indent="0" lvl="0" marL="0" marR="0" rtl="0" algn="l">
              <a:lnSpc>
                <a:spcPct val="100000"/>
              </a:lnSpc>
              <a:spcBef>
                <a:spcPts val="0"/>
              </a:spcBef>
              <a:spcAft>
                <a:spcPts val="0"/>
              </a:spcAft>
              <a:buClr>
                <a:srgbClr val="000000"/>
              </a:buClr>
              <a:buSzPts val="800"/>
              <a:buFont typeface="Calibri"/>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COUNTRY ADAPTATION NOTES: </a:t>
            </a:r>
            <a:r>
              <a:rPr b="0" i="1" lang="en-ZA" sz="8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b="0" sz="800"/>
          </a:p>
        </p:txBody>
      </p:sp>
      <p:sp>
        <p:nvSpPr>
          <p:cNvPr id="1823" name="Google Shape;1823;p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9" name="Shape 1879"/>
        <p:cNvGrpSpPr/>
        <p:nvPr/>
      </p:nvGrpSpPr>
      <p:grpSpPr>
        <a:xfrm>
          <a:off x="0" y="0"/>
          <a:ext cx="0" cy="0"/>
          <a:chOff x="0" y="0"/>
          <a:chExt cx="0" cy="0"/>
        </a:xfrm>
      </p:grpSpPr>
      <p:sp>
        <p:nvSpPr>
          <p:cNvPr id="1880" name="Google Shape;188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1" name="Google Shape;1881;p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Ex-post impact assessment is a backward-looking assessment of the GHG impacts achieved by a policy to date.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 GHG impacts can be assessed during the policy implementation period or in the years after implementation.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Ex-post assessment involves evaluating the performance of the policy, and estimating the impact of the policy by comparing observed policy scenario values (based on monitored data) to ex-post baseline values.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In contrast to ex-ante assessment, which is based on forecasted values, ex-post assessment involves monitored or observed data collected during the policy implementation period. The impact of the policy (ex-post) is estimated by subtracting baseline estimates from policy scenario estimates.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blue boxes to go directly to the relevant sections.]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i="0" sz="800">
              <a:latin typeface="Calibri"/>
              <a:ea typeface="Calibri"/>
              <a:cs typeface="Calibri"/>
              <a:sym typeface="Calibri"/>
            </a:endParaRPr>
          </a:p>
        </p:txBody>
      </p:sp>
      <p:sp>
        <p:nvSpPr>
          <p:cNvPr id="1882" name="Google Shape;1882;p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9" name="Shape 1889"/>
        <p:cNvGrpSpPr/>
        <p:nvPr/>
      </p:nvGrpSpPr>
      <p:grpSpPr>
        <a:xfrm>
          <a:off x="0" y="0"/>
          <a:ext cx="0" cy="0"/>
          <a:chOff x="0" y="0"/>
          <a:chExt cx="0" cy="0"/>
        </a:xfrm>
      </p:grpSpPr>
      <p:sp>
        <p:nvSpPr>
          <p:cNvPr id="1890" name="Google Shape;1890;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1" name="Google Shape;1891;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5" name="Shape 1905"/>
        <p:cNvGrpSpPr/>
        <p:nvPr/>
      </p:nvGrpSpPr>
      <p:grpSpPr>
        <a:xfrm>
          <a:off x="0" y="0"/>
          <a:ext cx="0" cy="0"/>
          <a:chOff x="0" y="0"/>
          <a:chExt cx="0" cy="0"/>
        </a:xfrm>
      </p:grpSpPr>
      <p:sp>
        <p:nvSpPr>
          <p:cNvPr id="1906" name="Google Shape;1906;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7" name="Google Shape;1907;p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latin typeface="Calibri"/>
                <a:ea typeface="Calibri"/>
                <a:cs typeface="Calibri"/>
                <a:sym typeface="Calibri"/>
              </a:rPr>
              <a:t>PRESENTATION TEXT:</a:t>
            </a:r>
            <a:endParaRPr/>
          </a:p>
          <a:p>
            <a:pPr indent="0" lvl="0" marL="0" rtl="0" algn="l">
              <a:spcBef>
                <a:spcPts val="0"/>
              </a:spcBef>
              <a:spcAft>
                <a:spcPts val="0"/>
              </a:spcAft>
              <a:buNone/>
            </a:pPr>
            <a:r>
              <a:rPr b="1" lang="en-ZA" sz="800">
                <a:latin typeface="Calibri"/>
                <a:ea typeface="Calibri"/>
                <a:cs typeface="Calibri"/>
                <a:sym typeface="Calibri"/>
              </a:rPr>
              <a:t>Ascertaining if activities occurred: </a:t>
            </a:r>
            <a:endParaRPr/>
          </a:p>
          <a:p>
            <a:pPr indent="0" lvl="0" marL="0" rtl="0" algn="l">
              <a:spcBef>
                <a:spcPts val="0"/>
              </a:spcBef>
              <a:spcAft>
                <a:spcPts val="0"/>
              </a:spcAft>
              <a:buNone/>
            </a:pPr>
            <a:r>
              <a:rPr b="1" i="0" lang="en-ZA" sz="800" u="none" strike="noStrike">
                <a:latin typeface="Calibri"/>
                <a:ea typeface="Calibri"/>
                <a:cs typeface="Calibri"/>
                <a:sym typeface="Calibri"/>
              </a:rPr>
              <a:t>            </a:t>
            </a:r>
            <a:r>
              <a:rPr b="0" i="0" lang="en-ZA" sz="800" u="none" strike="noStrike">
                <a:latin typeface="Calibri"/>
                <a:ea typeface="Calibri"/>
                <a:cs typeface="Calibri"/>
                <a:sym typeface="Calibri"/>
              </a:rPr>
              <a:t>For ex-post impact assessments where no previous ex-ante assessment has been conducted this evaluation step can be skipped. </a:t>
            </a:r>
            <a:endParaRPr/>
          </a:p>
          <a:p>
            <a:pPr indent="0" lvl="1" marL="457200" rtl="0" algn="l">
              <a:spcBef>
                <a:spcPts val="0"/>
              </a:spcBef>
              <a:spcAft>
                <a:spcPts val="0"/>
              </a:spcAft>
              <a:buNone/>
            </a:pPr>
            <a:r>
              <a:rPr b="0" i="0" lang="en-ZA" sz="800" u="none" strike="noStrike">
                <a:latin typeface="Calibri"/>
                <a:ea typeface="Calibri"/>
                <a:cs typeface="Calibri"/>
                <a:sym typeface="Calibri"/>
              </a:rPr>
              <a:t>If one cannot ascertain that the inputs or activities occurred, it is not possible to attribute GHG impacts to policy implementation. </a:t>
            </a:r>
            <a:endParaRPr/>
          </a:p>
          <a:p>
            <a:pPr indent="0" lvl="0" marL="0" rtl="0" algn="l">
              <a:spcBef>
                <a:spcPts val="0"/>
              </a:spcBef>
              <a:spcAft>
                <a:spcPts val="0"/>
              </a:spcAft>
              <a:buNone/>
            </a:pPr>
            <a:r>
              <a:rPr b="1" i="0" lang="en-ZA" sz="800" u="none" strike="noStrike">
                <a:latin typeface="Calibri"/>
                <a:ea typeface="Calibri"/>
                <a:cs typeface="Calibri"/>
                <a:sym typeface="Calibri"/>
              </a:rPr>
              <a:t>Determine if intermediate effects in the causal chain occurred:</a:t>
            </a:r>
            <a:endParaRPr/>
          </a:p>
          <a:p>
            <a:pPr indent="0" lvl="1" marL="457200" rtl="0" algn="l">
              <a:spcBef>
                <a:spcPts val="0"/>
              </a:spcBef>
              <a:spcAft>
                <a:spcPts val="0"/>
              </a:spcAft>
              <a:buNone/>
            </a:pPr>
            <a:r>
              <a:rPr b="0" i="0" lang="en-ZA" sz="800" u="none" strike="noStrike">
                <a:latin typeface="Calibri"/>
                <a:ea typeface="Calibri"/>
                <a:cs typeface="Calibri"/>
                <a:sym typeface="Calibri"/>
              </a:rPr>
              <a:t>It may not be feasible to monitor all intermediate effects. At minimum, each of the intermediate effects linked to GHG sources and carbon pools included in the GHG assessment boundary should be monitored with at least one parameter. </a:t>
            </a:r>
            <a:endParaRPr/>
          </a:p>
          <a:p>
            <a:pPr indent="0" lvl="1" marL="457200" rtl="0" algn="l">
              <a:spcBef>
                <a:spcPts val="0"/>
              </a:spcBef>
              <a:spcAft>
                <a:spcPts val="0"/>
              </a:spcAft>
              <a:buNone/>
            </a:pPr>
            <a:r>
              <a:rPr b="0" i="0" lang="en-ZA" sz="800" u="none" strike="noStrike">
                <a:latin typeface="Calibri"/>
                <a:ea typeface="Calibri"/>
                <a:cs typeface="Calibri"/>
                <a:sym typeface="Calibri"/>
              </a:rPr>
              <a:t>If one cannot confirm that these intermediate effects occurred, it is not possible to attribute GHG impacts to policy implementation. </a:t>
            </a:r>
            <a:endParaRPr sz="800">
              <a:latin typeface="Calibri"/>
              <a:ea typeface="Calibri"/>
              <a:cs typeface="Calibri"/>
              <a:sym typeface="Calibri"/>
            </a:endParaRPr>
          </a:p>
          <a:p>
            <a:pPr indent="0" lvl="0" marL="0" rtl="0" algn="l">
              <a:spcBef>
                <a:spcPts val="0"/>
              </a:spcBef>
              <a:spcAft>
                <a:spcPts val="0"/>
              </a:spcAft>
              <a:buNone/>
            </a:pPr>
            <a:r>
              <a:t/>
            </a:r>
            <a:endParaRPr/>
          </a:p>
        </p:txBody>
      </p:sp>
      <p:sp>
        <p:nvSpPr>
          <p:cNvPr id="1908" name="Google Shape;1908;p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2" name="Shape 1922"/>
        <p:cNvGrpSpPr/>
        <p:nvPr/>
      </p:nvGrpSpPr>
      <p:grpSpPr>
        <a:xfrm>
          <a:off x="0" y="0"/>
          <a:ext cx="0" cy="0"/>
          <a:chOff x="0" y="0"/>
          <a:chExt cx="0" cy="0"/>
        </a:xfrm>
      </p:grpSpPr>
      <p:sp>
        <p:nvSpPr>
          <p:cNvPr id="1923" name="Google Shape;1923;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4" name="Google Shape;1924;p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Under the activity data approach users should carefully consider the policy’s inputs, activities and intermediate effects that occurred ex-post as a result of policy. Users should report and justify that the actual implementation level (e.g., the observed change in activity data) is the result of the policy.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Under the activity data approach, it is not necessary to estimate the GHG emissions of the baseline scenario.</a:t>
            </a:r>
            <a:endParaRPr sz="800">
              <a:latin typeface="Calibri"/>
              <a:ea typeface="Calibri"/>
              <a:cs typeface="Calibri"/>
              <a:sym typeface="Calibri"/>
            </a:endParaRPr>
          </a:p>
        </p:txBody>
      </p:sp>
      <p:sp>
        <p:nvSpPr>
          <p:cNvPr id="1925" name="Google Shape;1925;p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3" name="Shape 1943"/>
        <p:cNvGrpSpPr/>
        <p:nvPr/>
      </p:nvGrpSpPr>
      <p:grpSpPr>
        <a:xfrm>
          <a:off x="0" y="0"/>
          <a:ext cx="0" cy="0"/>
          <a:chOff x="0" y="0"/>
          <a:chExt cx="0" cy="0"/>
        </a:xfrm>
      </p:grpSpPr>
      <p:sp>
        <p:nvSpPr>
          <p:cNvPr id="1944" name="Google Shape;1944;g120dc24e0a6_0_37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5" name="Google Shape;1945;g120dc24e0a6_0_377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i="1" lang="en-ZA" sz="800">
                <a:solidFill>
                  <a:schemeClr val="dk1"/>
                </a:solidFill>
                <a:latin typeface="Calibri"/>
                <a:ea typeface="Calibri"/>
                <a:cs typeface="Calibri"/>
                <a:sym typeface="Calibri"/>
              </a:rPr>
              <a:t>Add the presenters contact details and any other relevant contacts]</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b="1" i="1" sz="1000">
              <a:solidFill>
                <a:schemeClr val="dk1"/>
              </a:solidFill>
              <a:latin typeface="Calibri"/>
              <a:ea typeface="Calibri"/>
              <a:cs typeface="Calibri"/>
              <a:sym typeface="Calibri"/>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0" name="Shape 1950"/>
        <p:cNvGrpSpPr/>
        <p:nvPr/>
      </p:nvGrpSpPr>
      <p:grpSpPr>
        <a:xfrm>
          <a:off x="0" y="0"/>
          <a:ext cx="0" cy="0"/>
          <a:chOff x="0" y="0"/>
          <a:chExt cx="0" cy="0"/>
        </a:xfrm>
      </p:grpSpPr>
      <p:sp>
        <p:nvSpPr>
          <p:cNvPr id="1951" name="Google Shape;1951;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2" name="Google Shape;1952;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2" name="Shape 1972"/>
        <p:cNvGrpSpPr/>
        <p:nvPr/>
      </p:nvGrpSpPr>
      <p:grpSpPr>
        <a:xfrm>
          <a:off x="0" y="0"/>
          <a:ext cx="0" cy="0"/>
          <a:chOff x="0" y="0"/>
          <a:chExt cx="0" cy="0"/>
        </a:xfrm>
      </p:grpSpPr>
      <p:sp>
        <p:nvSpPr>
          <p:cNvPr id="1973" name="Google Shape;1973;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4" name="Google Shape;1974;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When determining the baseline scenario, consider how the sector would have developed without the policy. For example: </a:t>
            </a:r>
            <a:endParaRPr/>
          </a:p>
          <a:p>
            <a:pPr indent="-171450" lvl="0" marL="171450" rtl="0" algn="l">
              <a:spcBef>
                <a:spcPts val="0"/>
              </a:spcBef>
              <a:spcAft>
                <a:spcPts val="0"/>
              </a:spcAft>
              <a:buClr>
                <a:srgbClr val="000000"/>
              </a:buClr>
              <a:buSzPts val="800"/>
              <a:buFont typeface="Arial"/>
              <a:buChar char="•"/>
            </a:pPr>
            <a:r>
              <a:rPr b="0" i="0" lang="en-ZA" sz="800" u="none" strike="noStrike">
                <a:solidFill>
                  <a:srgbClr val="000000"/>
                </a:solidFill>
                <a:latin typeface="Calibri"/>
                <a:ea typeface="Calibri"/>
                <a:cs typeface="Calibri"/>
                <a:sym typeface="Calibri"/>
              </a:rPr>
              <a:t>What mitigation practices or technologies would be implemented in the absence of the policy? </a:t>
            </a:r>
            <a:endParaRPr/>
          </a:p>
          <a:p>
            <a:pPr indent="-171450" lvl="0" marL="171450" rtl="0" algn="l">
              <a:spcBef>
                <a:spcPts val="0"/>
              </a:spcBef>
              <a:spcAft>
                <a:spcPts val="0"/>
              </a:spcAft>
              <a:buClr>
                <a:srgbClr val="000000"/>
              </a:buClr>
              <a:buSzPts val="800"/>
              <a:buFont typeface="Arial"/>
              <a:buChar char="•"/>
            </a:pPr>
            <a:r>
              <a:rPr b="0" i="0" lang="en-ZA" sz="800" u="none" strike="noStrike">
                <a:solidFill>
                  <a:srgbClr val="000000"/>
                </a:solidFill>
                <a:latin typeface="Calibri"/>
                <a:ea typeface="Calibri"/>
                <a:cs typeface="Calibri"/>
                <a:sym typeface="Calibri"/>
              </a:rPr>
              <a:t>Are there existing or planned policies, other than the policy being assessed that would likely have an impact on GHG emissions for the agriculture sector? </a:t>
            </a:r>
            <a:endParaRPr/>
          </a:p>
          <a:p>
            <a:pPr indent="-171450" lvl="0" marL="171450" rtl="0" algn="l">
              <a:spcBef>
                <a:spcPts val="0"/>
              </a:spcBef>
              <a:spcAft>
                <a:spcPts val="0"/>
              </a:spcAft>
              <a:buClr>
                <a:srgbClr val="000000"/>
              </a:buClr>
              <a:buSzPts val="800"/>
              <a:buFont typeface="Arial"/>
              <a:buChar char="•"/>
            </a:pPr>
            <a:r>
              <a:rPr b="0" i="0" lang="en-ZA" sz="800" u="none" strike="noStrike">
                <a:solidFill>
                  <a:srgbClr val="000000"/>
                </a:solidFill>
                <a:latin typeface="Calibri"/>
                <a:ea typeface="Calibri"/>
                <a:cs typeface="Calibri"/>
                <a:sym typeface="Calibri"/>
              </a:rPr>
              <a:t>Are there non-policy drivers (e.g., market trends or non-anthropogenic processes) or other sectoral trends that should be reflected in the baseline scenario? For example: </a:t>
            </a:r>
            <a:endParaRPr/>
          </a:p>
          <a:p>
            <a:pPr indent="-171450" lvl="1" marL="628650" rtl="0" algn="l">
              <a:spcBef>
                <a:spcPts val="0"/>
              </a:spcBef>
              <a:spcAft>
                <a:spcPts val="0"/>
              </a:spcAft>
              <a:buClr>
                <a:srgbClr val="000000"/>
              </a:buClr>
              <a:buSzPts val="800"/>
              <a:buFont typeface="Arial"/>
              <a:buChar char="•"/>
            </a:pPr>
            <a:r>
              <a:rPr b="0" i="0" lang="en-ZA" sz="800" u="none" strike="noStrike">
                <a:solidFill>
                  <a:srgbClr val="000000"/>
                </a:solidFill>
                <a:latin typeface="Calibri"/>
                <a:ea typeface="Calibri"/>
                <a:cs typeface="Calibri"/>
                <a:sym typeface="Calibri"/>
              </a:rPr>
              <a:t>Trends in the increase or decrease of livestock populations </a:t>
            </a:r>
            <a:endParaRPr/>
          </a:p>
          <a:p>
            <a:pPr indent="-171450" lvl="1" marL="628650" rtl="0" algn="l">
              <a:spcBef>
                <a:spcPts val="0"/>
              </a:spcBef>
              <a:spcAft>
                <a:spcPts val="0"/>
              </a:spcAft>
              <a:buClr>
                <a:srgbClr val="000000"/>
              </a:buClr>
              <a:buSzPts val="800"/>
              <a:buFont typeface="Arial"/>
              <a:buChar char="•"/>
            </a:pPr>
            <a:r>
              <a:rPr b="0" i="0" lang="en-ZA" sz="800" u="none" strike="noStrike">
                <a:solidFill>
                  <a:srgbClr val="000000"/>
                </a:solidFill>
                <a:latin typeface="Calibri"/>
                <a:ea typeface="Calibri"/>
                <a:cs typeface="Calibri"/>
                <a:sym typeface="Calibri"/>
              </a:rPr>
              <a:t>Improvements in livestock management </a:t>
            </a:r>
            <a:endParaRPr/>
          </a:p>
          <a:p>
            <a:pPr indent="-171450" lvl="1" marL="628650" rtl="0" algn="l">
              <a:spcBef>
                <a:spcPts val="0"/>
              </a:spcBef>
              <a:spcAft>
                <a:spcPts val="0"/>
              </a:spcAft>
              <a:buClr>
                <a:srgbClr val="000000"/>
              </a:buClr>
              <a:buSzPts val="800"/>
              <a:buFont typeface="Arial"/>
              <a:buChar char="•"/>
            </a:pPr>
            <a:r>
              <a:rPr b="0" i="0" lang="en-ZA" sz="800" u="none" strike="noStrike">
                <a:solidFill>
                  <a:srgbClr val="000000"/>
                </a:solidFill>
                <a:latin typeface="Calibri"/>
                <a:ea typeface="Calibri"/>
                <a:cs typeface="Calibri"/>
                <a:sym typeface="Calibri"/>
              </a:rPr>
              <a:t>Exploitation of organic soils </a:t>
            </a:r>
            <a:endParaRPr/>
          </a:p>
          <a:p>
            <a:pPr indent="-171450" lvl="1" marL="628650" rtl="0" algn="l">
              <a:spcBef>
                <a:spcPts val="0"/>
              </a:spcBef>
              <a:spcAft>
                <a:spcPts val="0"/>
              </a:spcAft>
              <a:buClr>
                <a:srgbClr val="000000"/>
              </a:buClr>
              <a:buSzPts val="800"/>
              <a:buFont typeface="Arial"/>
              <a:buChar char="•"/>
            </a:pPr>
            <a:r>
              <a:rPr b="0" i="0" lang="en-ZA" sz="800" u="none" strike="noStrike">
                <a:solidFill>
                  <a:srgbClr val="000000"/>
                </a:solidFill>
                <a:latin typeface="Calibri"/>
                <a:ea typeface="Calibri"/>
                <a:cs typeface="Calibri"/>
                <a:sym typeface="Calibri"/>
              </a:rPr>
              <a:t>Tillage practices </a:t>
            </a:r>
            <a:endParaRPr/>
          </a:p>
          <a:p>
            <a:pPr indent="0" lvl="0" marL="0" rtl="0" algn="l">
              <a:spcBef>
                <a:spcPts val="0"/>
              </a:spcBef>
              <a:spcAft>
                <a:spcPts val="0"/>
              </a:spcAft>
              <a:buNone/>
            </a:pPr>
            <a:r>
              <a:t/>
            </a:r>
            <a:endParaRPr/>
          </a:p>
        </p:txBody>
      </p:sp>
      <p:sp>
        <p:nvSpPr>
          <p:cNvPr id="294" name="Google Shape;294;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5" name="Shape 1985"/>
        <p:cNvGrpSpPr/>
        <p:nvPr/>
      </p:nvGrpSpPr>
      <p:grpSpPr>
        <a:xfrm>
          <a:off x="0" y="0"/>
          <a:ext cx="0" cy="0"/>
          <a:chOff x="0" y="0"/>
          <a:chExt cx="0" cy="0"/>
        </a:xfrm>
      </p:grpSpPr>
      <p:sp>
        <p:nvSpPr>
          <p:cNvPr id="1986" name="Google Shape;1986;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7" name="Google Shape;1987;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This shows the general order of livestock emitters. The focus should be on mitigating emissions from the highest emitters.</a:t>
            </a:r>
            <a:endParaRPr/>
          </a:p>
        </p:txBody>
      </p:sp>
      <p:sp>
        <p:nvSpPr>
          <p:cNvPr id="1988" name="Google Shape;1988;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6" name="Shape 2026"/>
        <p:cNvGrpSpPr/>
        <p:nvPr/>
      </p:nvGrpSpPr>
      <p:grpSpPr>
        <a:xfrm>
          <a:off x="0" y="0"/>
          <a:ext cx="0" cy="0"/>
          <a:chOff x="0" y="0"/>
          <a:chExt cx="0" cy="0"/>
        </a:xfrm>
      </p:grpSpPr>
      <p:sp>
        <p:nvSpPr>
          <p:cNvPr id="2027" name="Google Shape;2027;g120dc24e0a6_0_42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8" name="Google Shape;2028;g120dc24e0a6_0_42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1" lang="en-ZA" sz="800"/>
              <a:t>[</a:t>
            </a:r>
            <a:r>
              <a:rPr b="1" i="1" lang="en-ZA" sz="800"/>
              <a:t>SLIDE FUNCTIONALITY NOTE</a:t>
            </a:r>
            <a:r>
              <a:rPr i="1" lang="en-ZA" sz="800"/>
              <a:t>: Click the buttons on the right to show the land area and then the various stratifications. The animation can only be seen in Slide show view.]</a:t>
            </a:r>
            <a:endParaRPr sz="800"/>
          </a:p>
        </p:txBody>
      </p:sp>
      <p:sp>
        <p:nvSpPr>
          <p:cNvPr id="2029" name="Google Shape;2029;g120dc24e0a6_0_425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2" name="Shape 2062"/>
        <p:cNvGrpSpPr/>
        <p:nvPr/>
      </p:nvGrpSpPr>
      <p:grpSpPr>
        <a:xfrm>
          <a:off x="0" y="0"/>
          <a:ext cx="0" cy="0"/>
          <a:chOff x="0" y="0"/>
          <a:chExt cx="0" cy="0"/>
        </a:xfrm>
      </p:grpSpPr>
      <p:sp>
        <p:nvSpPr>
          <p:cNvPr id="2063" name="Google Shape;2063;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4" name="Google Shape;2064;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7" name="Shape 2087"/>
        <p:cNvGrpSpPr/>
        <p:nvPr/>
      </p:nvGrpSpPr>
      <p:grpSpPr>
        <a:xfrm>
          <a:off x="0" y="0"/>
          <a:ext cx="0" cy="0"/>
          <a:chOff x="0" y="0"/>
          <a:chExt cx="0" cy="0"/>
        </a:xfrm>
      </p:grpSpPr>
      <p:sp>
        <p:nvSpPr>
          <p:cNvPr id="2088" name="Google Shape;2088;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9" name="Google Shape;2089;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1" name="Shape 2101"/>
        <p:cNvGrpSpPr/>
        <p:nvPr/>
      </p:nvGrpSpPr>
      <p:grpSpPr>
        <a:xfrm>
          <a:off x="0" y="0"/>
          <a:ext cx="0" cy="0"/>
          <a:chOff x="0" y="0"/>
          <a:chExt cx="0" cy="0"/>
        </a:xfrm>
      </p:grpSpPr>
      <p:sp>
        <p:nvSpPr>
          <p:cNvPr id="2102" name="Google Shape;2102;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3" name="Google Shape;2103;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2" name="Shape 2112"/>
        <p:cNvGrpSpPr/>
        <p:nvPr/>
      </p:nvGrpSpPr>
      <p:grpSpPr>
        <a:xfrm>
          <a:off x="0" y="0"/>
          <a:ext cx="0" cy="0"/>
          <a:chOff x="0" y="0"/>
          <a:chExt cx="0" cy="0"/>
        </a:xfrm>
      </p:grpSpPr>
      <p:sp>
        <p:nvSpPr>
          <p:cNvPr id="2113" name="Google Shape;2113;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4" name="Google Shape;2114;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0" name="Shape 2120"/>
        <p:cNvGrpSpPr/>
        <p:nvPr/>
      </p:nvGrpSpPr>
      <p:grpSpPr>
        <a:xfrm>
          <a:off x="0" y="0"/>
          <a:ext cx="0" cy="0"/>
          <a:chOff x="0" y="0"/>
          <a:chExt cx="0" cy="0"/>
        </a:xfrm>
      </p:grpSpPr>
      <p:sp>
        <p:nvSpPr>
          <p:cNvPr id="2121" name="Google Shape;2121;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2" name="Google Shape;2122;p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3" name="Google Shape;2123;p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9" name="Shape 2129"/>
        <p:cNvGrpSpPr/>
        <p:nvPr/>
      </p:nvGrpSpPr>
      <p:grpSpPr>
        <a:xfrm>
          <a:off x="0" y="0"/>
          <a:ext cx="0" cy="0"/>
          <a:chOff x="0" y="0"/>
          <a:chExt cx="0" cy="0"/>
        </a:xfrm>
      </p:grpSpPr>
      <p:sp>
        <p:nvSpPr>
          <p:cNvPr id="2130" name="Google Shape;2130;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1" name="Google Shape;2131;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7" name="Shape 2137"/>
        <p:cNvGrpSpPr/>
        <p:nvPr/>
      </p:nvGrpSpPr>
      <p:grpSpPr>
        <a:xfrm>
          <a:off x="0" y="0"/>
          <a:ext cx="0" cy="0"/>
          <a:chOff x="0" y="0"/>
          <a:chExt cx="0" cy="0"/>
        </a:xfrm>
      </p:grpSpPr>
      <p:sp>
        <p:nvSpPr>
          <p:cNvPr id="2138" name="Google Shape;2138;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9" name="Google Shape;2139;p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0" name="Google Shape;2140;p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6" name="Shape 2146"/>
        <p:cNvGrpSpPr/>
        <p:nvPr/>
      </p:nvGrpSpPr>
      <p:grpSpPr>
        <a:xfrm>
          <a:off x="0" y="0"/>
          <a:ext cx="0" cy="0"/>
          <a:chOff x="0" y="0"/>
          <a:chExt cx="0" cy="0"/>
        </a:xfrm>
      </p:grpSpPr>
      <p:sp>
        <p:nvSpPr>
          <p:cNvPr id="2147" name="Google Shape;2147;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8" name="Google Shape;2148;p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ZA" sz="800" u="none" strike="noStrike">
                <a:solidFill>
                  <a:srgbClr val="000000"/>
                </a:solidFill>
                <a:latin typeface="Arial"/>
                <a:ea typeface="Arial"/>
                <a:cs typeface="Arial"/>
                <a:sym typeface="Arial"/>
              </a:rPr>
              <a:t>The questions can be adapted or further barriers and questions can be added as needed, to ensure that the analysis is relevant to national circumstances. An example of how to complete this table is provided in the exercise sheets.</a:t>
            </a:r>
            <a:endParaRPr sz="800"/>
          </a:p>
        </p:txBody>
      </p:sp>
      <p:sp>
        <p:nvSpPr>
          <p:cNvPr id="2149" name="Google Shape;2149;p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6" name="Google Shape;30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We are looking to determine the projected baseline scenario as illustrated here.</a:t>
            </a:r>
            <a:endParaRPr/>
          </a:p>
        </p:txBody>
      </p:sp>
      <p:sp>
        <p:nvSpPr>
          <p:cNvPr id="307" name="Google Shape;307;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7" name="Shape 2157"/>
        <p:cNvGrpSpPr/>
        <p:nvPr/>
      </p:nvGrpSpPr>
      <p:grpSpPr>
        <a:xfrm>
          <a:off x="0" y="0"/>
          <a:ext cx="0" cy="0"/>
          <a:chOff x="0" y="0"/>
          <a:chExt cx="0" cy="0"/>
        </a:xfrm>
      </p:grpSpPr>
      <p:sp>
        <p:nvSpPr>
          <p:cNvPr id="2158" name="Google Shape;2158;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9" name="Google Shape;2159;p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ZA" sz="800" u="none" strike="noStrike">
                <a:solidFill>
                  <a:srgbClr val="000000"/>
                </a:solidFill>
                <a:latin typeface="Arial"/>
                <a:ea typeface="Arial"/>
                <a:cs typeface="Arial"/>
                <a:sym typeface="Arial"/>
              </a:rPr>
              <a:t>The questions can be adapted or further barriers and questions can be added as needed, to ensure that the analysis is relevant to national circumstances. An example of how to complete this table is provided in the exercise sheets.</a:t>
            </a:r>
            <a:endParaRPr sz="800"/>
          </a:p>
        </p:txBody>
      </p:sp>
      <p:sp>
        <p:nvSpPr>
          <p:cNvPr id="2160" name="Google Shape;2160;p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6" name="Shape 2166"/>
        <p:cNvGrpSpPr/>
        <p:nvPr/>
      </p:nvGrpSpPr>
      <p:grpSpPr>
        <a:xfrm>
          <a:off x="0" y="0"/>
          <a:ext cx="0" cy="0"/>
          <a:chOff x="0" y="0"/>
          <a:chExt cx="0" cy="0"/>
        </a:xfrm>
      </p:grpSpPr>
      <p:sp>
        <p:nvSpPr>
          <p:cNvPr id="2167" name="Google Shape;2167;p8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68" name="Google Shape;2168;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5" name="Shape 2175"/>
        <p:cNvGrpSpPr/>
        <p:nvPr/>
      </p:nvGrpSpPr>
      <p:grpSpPr>
        <a:xfrm>
          <a:off x="0" y="0"/>
          <a:ext cx="0" cy="0"/>
          <a:chOff x="0" y="0"/>
          <a:chExt cx="0" cy="0"/>
        </a:xfrm>
      </p:grpSpPr>
      <p:sp>
        <p:nvSpPr>
          <p:cNvPr id="2176" name="Google Shape;2176;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7" name="Google Shape;2177;p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8" name="Google Shape;2178;p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0" name="Shape 2190"/>
        <p:cNvGrpSpPr/>
        <p:nvPr/>
      </p:nvGrpSpPr>
      <p:grpSpPr>
        <a:xfrm>
          <a:off x="0" y="0"/>
          <a:ext cx="0" cy="0"/>
          <a:chOff x="0" y="0"/>
          <a:chExt cx="0" cy="0"/>
        </a:xfrm>
      </p:grpSpPr>
      <p:sp>
        <p:nvSpPr>
          <p:cNvPr id="2191" name="Google Shape;2191;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2" name="Google Shape;2192;p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ZA" sz="900"/>
              <a:t>STEP 1: </a:t>
            </a:r>
            <a:r>
              <a:rPr b="0" i="0" lang="en-ZA" sz="900" u="none" strike="noStrike">
                <a:solidFill>
                  <a:srgbClr val="000000"/>
                </a:solidFill>
                <a:latin typeface="Arial"/>
                <a:ea typeface="Arial"/>
                <a:cs typeface="Arial"/>
                <a:sym typeface="Arial"/>
              </a:rPr>
              <a:t>The climate region and soil type in the baseline stratum should be the same as in the policy scenario stratum. The land category and/or management category should be different from the policy scenario stratum. </a:t>
            </a:r>
            <a:endParaRPr/>
          </a:p>
          <a:p>
            <a:pPr indent="0" lvl="0" marL="0" rtl="0" algn="l">
              <a:spcBef>
                <a:spcPts val="0"/>
              </a:spcBef>
              <a:spcAft>
                <a:spcPts val="0"/>
              </a:spcAft>
              <a:buNone/>
            </a:pPr>
            <a:r>
              <a:t/>
            </a:r>
            <a:endParaRPr b="0" i="0" sz="900" u="none" strike="noStrike">
              <a:solidFill>
                <a:srgbClr val="000000"/>
              </a:solidFill>
              <a:latin typeface="Arial"/>
              <a:ea typeface="Arial"/>
              <a:cs typeface="Arial"/>
              <a:sym typeface="Arial"/>
            </a:endParaRPr>
          </a:p>
          <a:p>
            <a:pPr indent="0" lvl="0" marL="0" rtl="0" algn="l">
              <a:spcBef>
                <a:spcPts val="0"/>
              </a:spcBef>
              <a:spcAft>
                <a:spcPts val="0"/>
              </a:spcAft>
              <a:buNone/>
            </a:pPr>
            <a:r>
              <a:t/>
            </a:r>
            <a:endParaRPr/>
          </a:p>
        </p:txBody>
      </p:sp>
      <p:sp>
        <p:nvSpPr>
          <p:cNvPr id="2193" name="Google Shape;2193;p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 name="Google Shape;323;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There are multiple ways to project the baseline scenario, ranging from simple to complex. Depending on the availability and quality of historical and forecasting data, any of the following of approaches can be used for determining the baseline scenario. </a:t>
            </a:r>
            <a:endParaRPr sz="800">
              <a:latin typeface="Calibri"/>
              <a:ea typeface="Calibri"/>
              <a:cs typeface="Calibri"/>
              <a:sym typeface="Calibri"/>
            </a:endParaRPr>
          </a:p>
        </p:txBody>
      </p:sp>
      <p:sp>
        <p:nvSpPr>
          <p:cNvPr id="324" name="Google Shape;324;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jpg"/><Relationship Id="rId3" Type="http://schemas.openxmlformats.org/officeDocument/2006/relationships/image" Target="../media/image15.png"/><Relationship Id="rId4" Type="http://schemas.openxmlformats.org/officeDocument/2006/relationships/slide" Target="/ppt/slides/slide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CUSTOM_2">
    <p:bg>
      <p:bgPr>
        <a:solidFill>
          <a:schemeClr val="dk2"/>
        </a:solidFill>
      </p:bgPr>
    </p:bg>
    <p:spTree>
      <p:nvGrpSpPr>
        <p:cNvPr id="13" name="Shape 13"/>
        <p:cNvGrpSpPr/>
        <p:nvPr/>
      </p:nvGrpSpPr>
      <p:grpSpPr>
        <a:xfrm>
          <a:off x="0" y="0"/>
          <a:ext cx="0" cy="0"/>
          <a:chOff x="0" y="0"/>
          <a:chExt cx="0" cy="0"/>
        </a:xfrm>
      </p:grpSpPr>
      <p:sp>
        <p:nvSpPr>
          <p:cNvPr id="14" name="Google Shape;14;p2"/>
          <p:cNvSpPr/>
          <p:nvPr/>
        </p:nvSpPr>
        <p:spPr>
          <a:xfrm>
            <a:off x="0" y="4399850"/>
            <a:ext cx="9144000" cy="743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txBox="1"/>
          <p:nvPr>
            <p:ph type="title"/>
          </p:nvPr>
        </p:nvSpPr>
        <p:spPr>
          <a:xfrm>
            <a:off x="48483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16" name="Google Shape;16;p2"/>
          <p:cNvSpPr txBox="1"/>
          <p:nvPr>
            <p:ph idx="1" type="subTitle"/>
          </p:nvPr>
        </p:nvSpPr>
        <p:spPr>
          <a:xfrm>
            <a:off x="48483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7" name="Google Shape;17;p2"/>
          <p:cNvSpPr/>
          <p:nvPr>
            <p:ph idx="2" type="pic"/>
          </p:nvPr>
        </p:nvSpPr>
        <p:spPr>
          <a:xfrm>
            <a:off x="-317325" y="-39675"/>
            <a:ext cx="4649100" cy="4629300"/>
          </a:xfrm>
          <a:prstGeom prst="ellipse">
            <a:avLst/>
          </a:prstGeom>
          <a:noFill/>
          <a:ln>
            <a:noFill/>
          </a:ln>
        </p:spPr>
      </p:sp>
      <p:pic>
        <p:nvPicPr>
          <p:cNvPr id="18" name="Google Shape;18;p2"/>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19" name="Google Shape;19;p2"/>
          <p:cNvSpPr/>
          <p:nvPr/>
        </p:nvSpPr>
        <p:spPr>
          <a:xfrm>
            <a:off x="8501975" y="167475"/>
            <a:ext cx="251100" cy="277500"/>
          </a:xfrm>
          <a:prstGeom prst="rect">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out website (grey)">
  <p:cSld name="SECTION_HEADER_1_2">
    <p:bg>
      <p:bgPr>
        <a:solidFill>
          <a:schemeClr val="lt2"/>
        </a:solidFill>
      </p:bgPr>
    </p:bg>
    <p:spTree>
      <p:nvGrpSpPr>
        <p:cNvPr id="73" name="Shape 73"/>
        <p:cNvGrpSpPr/>
        <p:nvPr/>
      </p:nvGrpSpPr>
      <p:grpSpPr>
        <a:xfrm>
          <a:off x="0" y="0"/>
          <a:ext cx="0" cy="0"/>
          <a:chOff x="0" y="0"/>
          <a:chExt cx="0" cy="0"/>
        </a:xfrm>
      </p:grpSpPr>
      <p:pic>
        <p:nvPicPr>
          <p:cNvPr id="74" name="Google Shape;74;p11"/>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75" name="Google Shape;75;p11"/>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out website (white)">
  <p:cSld name="SECTION_HEADER_1_1">
    <p:bg>
      <p:bgPr>
        <a:solidFill>
          <a:srgbClr val="FFFFFF"/>
        </a:solidFill>
      </p:bgPr>
    </p:bg>
    <p:spTree>
      <p:nvGrpSpPr>
        <p:cNvPr id="76" name="Shape 76"/>
        <p:cNvGrpSpPr/>
        <p:nvPr/>
      </p:nvGrpSpPr>
      <p:grpSpPr>
        <a:xfrm>
          <a:off x="0" y="0"/>
          <a:ext cx="0" cy="0"/>
          <a:chOff x="0" y="0"/>
          <a:chExt cx="0" cy="0"/>
        </a:xfrm>
      </p:grpSpPr>
      <p:pic>
        <p:nvPicPr>
          <p:cNvPr id="77" name="Google Shape;77;p12"/>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78" name="Google Shape;78;p12"/>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urple)" type="tx">
  <p:cSld name="TITLE_AND_BODY">
    <p:bg>
      <p:bgPr>
        <a:solidFill>
          <a:schemeClr val="dk1"/>
        </a:solidFill>
      </p:bgPr>
    </p:bg>
    <p:spTree>
      <p:nvGrpSpPr>
        <p:cNvPr id="79" name="Shape 79"/>
        <p:cNvGrpSpPr/>
        <p:nvPr/>
      </p:nvGrpSpPr>
      <p:grpSpPr>
        <a:xfrm>
          <a:off x="0" y="0"/>
          <a:ext cx="0" cy="0"/>
          <a:chOff x="0" y="0"/>
          <a:chExt cx="0" cy="0"/>
        </a:xfrm>
      </p:grpSpPr>
      <p:sp>
        <p:nvSpPr>
          <p:cNvPr id="80" name="Google Shape;80;p13"/>
          <p:cNvSpPr/>
          <p:nvPr>
            <p:ph idx="2" type="pic"/>
          </p:nvPr>
        </p:nvSpPr>
        <p:spPr>
          <a:xfrm>
            <a:off x="0" y="0"/>
            <a:ext cx="3707700" cy="3760200"/>
          </a:xfrm>
          <a:prstGeom prst="rect">
            <a:avLst/>
          </a:prstGeom>
          <a:noFill/>
          <a:ln>
            <a:noFill/>
          </a:ln>
        </p:spPr>
      </p:sp>
      <p:sp>
        <p:nvSpPr>
          <p:cNvPr id="81" name="Google Shape;81;p13"/>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82" name="Google Shape;82;p13"/>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83" name="Google Shape;83;p13"/>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sand)">
  <p:cSld name="TITLE_AND_BODY_1">
    <p:bg>
      <p:bgPr>
        <a:solidFill>
          <a:schemeClr val="accent6"/>
        </a:solidFill>
      </p:bgPr>
    </p:bg>
    <p:spTree>
      <p:nvGrpSpPr>
        <p:cNvPr id="84" name="Shape 84"/>
        <p:cNvGrpSpPr/>
        <p:nvPr/>
      </p:nvGrpSpPr>
      <p:grpSpPr>
        <a:xfrm>
          <a:off x="0" y="0"/>
          <a:ext cx="0" cy="0"/>
          <a:chOff x="0" y="0"/>
          <a:chExt cx="0" cy="0"/>
        </a:xfrm>
      </p:grpSpPr>
      <p:sp>
        <p:nvSpPr>
          <p:cNvPr id="85" name="Google Shape;85;p14"/>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86" name="Google Shape;86;p14"/>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87" name="Google Shape;87;p14"/>
          <p:cNvSpPr/>
          <p:nvPr>
            <p:ph idx="2" type="pic"/>
          </p:nvPr>
        </p:nvSpPr>
        <p:spPr>
          <a:xfrm>
            <a:off x="0" y="0"/>
            <a:ext cx="3707700" cy="3760200"/>
          </a:xfrm>
          <a:prstGeom prst="rect">
            <a:avLst/>
          </a:prstGeom>
          <a:noFill/>
          <a:ln>
            <a:noFill/>
          </a:ln>
        </p:spPr>
      </p:sp>
      <p:sp>
        <p:nvSpPr>
          <p:cNvPr id="88" name="Google Shape;88;p14"/>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400"/>
              <a:buNone/>
              <a:defRPr b="1" sz="1400">
                <a:solidFill>
                  <a:schemeClr val="lt1"/>
                </a:solidFill>
              </a:defRPr>
            </a:lvl1pPr>
            <a:lvl2pPr lvl="1">
              <a:spcBef>
                <a:spcPts val="0"/>
              </a:spcBef>
              <a:spcAft>
                <a:spcPts val="0"/>
              </a:spcAft>
              <a:buSzPts val="1800"/>
              <a:buNone/>
              <a:defRPr/>
            </a:lvl2pPr>
            <a:lvl3pPr lvl="2">
              <a:spcBef>
                <a:spcPts val="0"/>
              </a:spcBef>
              <a:spcAft>
                <a:spcPts val="0"/>
              </a:spcAft>
              <a:buSzPts val="15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orange) 1">
  <p:cSld name="TITLE_AND_BODY_1_2_1">
    <p:bg>
      <p:bgPr>
        <a:solidFill>
          <a:schemeClr val="dk2"/>
        </a:solidFill>
      </p:bgPr>
    </p:bg>
    <p:spTree>
      <p:nvGrpSpPr>
        <p:cNvPr id="89" name="Shape 89"/>
        <p:cNvGrpSpPr/>
        <p:nvPr/>
      </p:nvGrpSpPr>
      <p:grpSpPr>
        <a:xfrm>
          <a:off x="0" y="0"/>
          <a:ext cx="0" cy="0"/>
          <a:chOff x="0" y="0"/>
          <a:chExt cx="0" cy="0"/>
        </a:xfrm>
      </p:grpSpPr>
      <p:sp>
        <p:nvSpPr>
          <p:cNvPr id="90" name="Google Shape;90;p15"/>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91" name="Google Shape;91;p15"/>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92" name="Google Shape;92;p15"/>
          <p:cNvSpPr/>
          <p:nvPr>
            <p:ph idx="2" type="pic"/>
          </p:nvPr>
        </p:nvSpPr>
        <p:spPr>
          <a:xfrm>
            <a:off x="0" y="0"/>
            <a:ext cx="3707700" cy="3760200"/>
          </a:xfrm>
          <a:prstGeom prst="rect">
            <a:avLst/>
          </a:prstGeom>
          <a:noFill/>
          <a:ln>
            <a:noFill/>
          </a:ln>
        </p:spPr>
      </p:sp>
      <p:sp>
        <p:nvSpPr>
          <p:cNvPr id="93" name="Google Shape;93;p15"/>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orange)">
  <p:cSld name="TITLE_AND_BODY_1_2">
    <p:bg>
      <p:bgPr>
        <a:solidFill>
          <a:schemeClr val="accent1"/>
        </a:solidFill>
      </p:bgPr>
    </p:bg>
    <p:spTree>
      <p:nvGrpSpPr>
        <p:cNvPr id="94" name="Shape 94"/>
        <p:cNvGrpSpPr/>
        <p:nvPr/>
      </p:nvGrpSpPr>
      <p:grpSpPr>
        <a:xfrm>
          <a:off x="0" y="0"/>
          <a:ext cx="0" cy="0"/>
          <a:chOff x="0" y="0"/>
          <a:chExt cx="0" cy="0"/>
        </a:xfrm>
      </p:grpSpPr>
      <p:sp>
        <p:nvSpPr>
          <p:cNvPr id="95" name="Google Shape;95;p16"/>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96" name="Google Shape;96;p16"/>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97" name="Google Shape;97;p16"/>
          <p:cNvSpPr/>
          <p:nvPr>
            <p:ph idx="2" type="pic"/>
          </p:nvPr>
        </p:nvSpPr>
        <p:spPr>
          <a:xfrm>
            <a:off x="0" y="0"/>
            <a:ext cx="3707700" cy="3760200"/>
          </a:xfrm>
          <a:prstGeom prst="rect">
            <a:avLst/>
          </a:prstGeom>
          <a:noFill/>
          <a:ln>
            <a:noFill/>
          </a:ln>
        </p:spPr>
      </p:sp>
      <p:sp>
        <p:nvSpPr>
          <p:cNvPr id="98" name="Google Shape;98;p16"/>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CUSTOM_3">
    <p:spTree>
      <p:nvGrpSpPr>
        <p:cNvPr id="99" name="Shape 99"/>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1_Title and Content">
    <p:bg>
      <p:bgPr>
        <a:solidFill>
          <a:schemeClr val="lt1"/>
        </a:solidFill>
      </p:bgPr>
    </p:bg>
    <p:spTree>
      <p:nvGrpSpPr>
        <p:cNvPr id="100" name="Shape 100"/>
        <p:cNvGrpSpPr/>
        <p:nvPr/>
      </p:nvGrpSpPr>
      <p:grpSpPr>
        <a:xfrm>
          <a:off x="0" y="0"/>
          <a:ext cx="0" cy="0"/>
          <a:chOff x="0" y="0"/>
          <a:chExt cx="0" cy="0"/>
        </a:xfrm>
      </p:grpSpPr>
      <p:sp>
        <p:nvSpPr>
          <p:cNvPr id="101" name="Google Shape;101;p18"/>
          <p:cNvSpPr txBox="1"/>
          <p:nvPr>
            <p:ph idx="1" type="body"/>
          </p:nvPr>
        </p:nvSpPr>
        <p:spPr>
          <a:xfrm>
            <a:off x="324000" y="1434465"/>
            <a:ext cx="7607400" cy="3209100"/>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800"/>
              </a:spcBef>
              <a:spcAft>
                <a:spcPts val="0"/>
              </a:spcAft>
              <a:buClr>
                <a:srgbClr val="3F3F3F"/>
              </a:buClr>
              <a:buSzPts val="1400"/>
              <a:buFont typeface="Salsa"/>
              <a:buNone/>
              <a:defRPr b="0" i="0" sz="1100" u="none" cap="none" strike="noStrike">
                <a:solidFill>
                  <a:schemeClr val="dk1"/>
                </a:solidFill>
                <a:latin typeface="Salsa"/>
                <a:ea typeface="Salsa"/>
                <a:cs typeface="Salsa"/>
                <a:sym typeface="Salsa"/>
              </a:defRPr>
            </a:lvl1pPr>
            <a:lvl2pPr indent="-304800" lvl="1" marL="914400" marR="0" rtl="0" algn="l">
              <a:lnSpc>
                <a:spcPct val="90000"/>
              </a:lnSpc>
              <a:spcBef>
                <a:spcPts val="400"/>
              </a:spcBef>
              <a:spcAft>
                <a:spcPts val="0"/>
              </a:spcAft>
              <a:buClr>
                <a:srgbClr val="3F3F3F"/>
              </a:buClr>
              <a:buSzPts val="1200"/>
              <a:buFont typeface="Arial"/>
              <a:buChar char="•"/>
              <a:defRPr b="0" i="0" sz="1100" u="none" cap="none" strike="noStrike">
                <a:solidFill>
                  <a:srgbClr val="3F3F3F"/>
                </a:solidFill>
                <a:latin typeface="Arial"/>
                <a:ea typeface="Arial"/>
                <a:cs typeface="Arial"/>
                <a:sym typeface="Arial"/>
              </a:defRPr>
            </a:lvl2pPr>
            <a:lvl3pPr indent="-298450" lvl="2" marL="1371600" marR="0" rtl="0" algn="l">
              <a:lnSpc>
                <a:spcPct val="90000"/>
              </a:lnSpc>
              <a:spcBef>
                <a:spcPts val="400"/>
              </a:spcBef>
              <a:spcAft>
                <a:spcPts val="0"/>
              </a:spcAft>
              <a:buClr>
                <a:srgbClr val="3F3F3F"/>
              </a:buClr>
              <a:buSzPts val="1100"/>
              <a:buFont typeface="Arial"/>
              <a:buChar char="•"/>
              <a:defRPr b="0" i="0" sz="1100" u="none" cap="none" strike="noStrike">
                <a:solidFill>
                  <a:srgbClr val="3F3F3F"/>
                </a:solidFill>
                <a:latin typeface="Arial"/>
                <a:ea typeface="Arial"/>
                <a:cs typeface="Arial"/>
                <a:sym typeface="Arial"/>
              </a:defRPr>
            </a:lvl3pPr>
            <a:lvl4pPr indent="-298450" lvl="3" marL="1828800" marR="0" rtl="0" algn="l">
              <a:lnSpc>
                <a:spcPct val="90000"/>
              </a:lnSpc>
              <a:spcBef>
                <a:spcPts val="400"/>
              </a:spcBef>
              <a:spcAft>
                <a:spcPts val="0"/>
              </a:spcAft>
              <a:buClr>
                <a:srgbClr val="3F3F3F"/>
              </a:buClr>
              <a:buSzPts val="1100"/>
              <a:buFont typeface="Arial"/>
              <a:buChar char="•"/>
              <a:defRPr b="0" i="0" sz="1100" u="none" cap="none" strike="noStrike">
                <a:solidFill>
                  <a:srgbClr val="3F3F3F"/>
                </a:solidFill>
                <a:latin typeface="Arial"/>
                <a:ea typeface="Arial"/>
                <a:cs typeface="Arial"/>
                <a:sym typeface="Arial"/>
              </a:defRPr>
            </a:lvl4pPr>
            <a:lvl5pPr indent="-298450" lvl="4" marL="2286000" marR="0" rtl="0" algn="l">
              <a:lnSpc>
                <a:spcPct val="90000"/>
              </a:lnSpc>
              <a:spcBef>
                <a:spcPts val="400"/>
              </a:spcBef>
              <a:spcAft>
                <a:spcPts val="0"/>
              </a:spcAft>
              <a:buClr>
                <a:srgbClr val="3F3F3F"/>
              </a:buClr>
              <a:buSzPts val="1100"/>
              <a:buFont typeface="Arial"/>
              <a:buChar char="•"/>
              <a:defRPr b="0" i="0" sz="1100" u="none" cap="none" strike="noStrike">
                <a:solidFill>
                  <a:srgbClr val="3F3F3F"/>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9pPr>
          </a:lstStyle>
          <a:p/>
        </p:txBody>
      </p:sp>
      <p:sp>
        <p:nvSpPr>
          <p:cNvPr id="102" name="Google Shape;102;p18"/>
          <p:cNvSpPr txBox="1"/>
          <p:nvPr>
            <p:ph type="title"/>
          </p:nvPr>
        </p:nvSpPr>
        <p:spPr>
          <a:xfrm>
            <a:off x="324000" y="199045"/>
            <a:ext cx="5145300" cy="812400"/>
          </a:xfrm>
          <a:prstGeom prst="rect">
            <a:avLst/>
          </a:prstGeom>
          <a:noFill/>
          <a:ln>
            <a:noFill/>
          </a:ln>
        </p:spPr>
        <p:txBody>
          <a:bodyPr anchorCtr="0" anchor="t" bIns="34275" lIns="68575" spcFirstLastPara="1" rIns="68575" wrap="square" tIns="34275">
            <a:no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type="obj">
  <p:cSld name="OBJECT">
    <p:spTree>
      <p:nvGrpSpPr>
        <p:cNvPr id="103" name="Shape 103"/>
        <p:cNvGrpSpPr/>
        <p:nvPr/>
      </p:nvGrpSpPr>
      <p:grpSpPr>
        <a:xfrm>
          <a:off x="0" y="0"/>
          <a:ext cx="0" cy="0"/>
          <a:chOff x="0" y="0"/>
          <a:chExt cx="0" cy="0"/>
        </a:xfrm>
      </p:grpSpPr>
      <p:sp>
        <p:nvSpPr>
          <p:cNvPr id="104" name="Google Shape;104;p19"/>
          <p:cNvSpPr txBox="1"/>
          <p:nvPr>
            <p:ph type="title"/>
          </p:nvPr>
        </p:nvSpPr>
        <p:spPr>
          <a:xfrm>
            <a:off x="324000" y="324000"/>
            <a:ext cx="7607400" cy="324000"/>
          </a:xfrm>
          <a:prstGeom prst="rect">
            <a:avLst/>
          </a:prstGeom>
          <a:noFill/>
          <a:ln>
            <a:noFill/>
          </a:ln>
        </p:spPr>
        <p:txBody>
          <a:bodyPr anchorCtr="0" anchor="ctr" bIns="0" lIns="0" spcFirstLastPara="1" rIns="0" wrap="square" tIns="0">
            <a:normAutofit/>
          </a:bodyPr>
          <a:lstStyle>
            <a:lvl1pPr lvl="0" rtl="0" algn="l">
              <a:lnSpc>
                <a:spcPct val="90000"/>
              </a:lnSpc>
              <a:spcBef>
                <a:spcPts val="0"/>
              </a:spcBef>
              <a:spcAft>
                <a:spcPts val="0"/>
              </a:spcAft>
              <a:buClr>
                <a:srgbClr val="3F3F3F"/>
              </a:buClr>
              <a:buSzPts val="2400"/>
              <a:buFont typeface="Arial"/>
              <a:buNone/>
              <a:defRPr>
                <a:solidFill>
                  <a:srgbClr val="3F3F3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5" name="Google Shape;105;p19"/>
          <p:cNvSpPr txBox="1"/>
          <p:nvPr>
            <p:ph idx="1" type="body"/>
          </p:nvPr>
        </p:nvSpPr>
        <p:spPr>
          <a:xfrm>
            <a:off x="324000" y="864000"/>
            <a:ext cx="7607400" cy="3779400"/>
          </a:xfrm>
          <a:prstGeom prst="rect">
            <a:avLst/>
          </a:prstGeom>
          <a:noFill/>
          <a:ln>
            <a:noFill/>
          </a:ln>
        </p:spPr>
        <p:txBody>
          <a:bodyPr anchorCtr="0" anchor="t" bIns="0" lIns="0" spcFirstLastPara="1" rIns="0" wrap="square" tIns="0">
            <a:normAutofit/>
          </a:bodyPr>
          <a:lstStyle>
            <a:lvl1pPr indent="-317500" lvl="0" marL="457200" rtl="0" algn="l">
              <a:lnSpc>
                <a:spcPct val="90000"/>
              </a:lnSpc>
              <a:spcBef>
                <a:spcPts val="800"/>
              </a:spcBef>
              <a:spcAft>
                <a:spcPts val="0"/>
              </a:spcAft>
              <a:buClr>
                <a:srgbClr val="3F3F3F"/>
              </a:buClr>
              <a:buSzPts val="1400"/>
              <a:buChar char="•"/>
              <a:defRPr>
                <a:solidFill>
                  <a:srgbClr val="3F3F3F"/>
                </a:solidFill>
              </a:defRPr>
            </a:lvl1pPr>
            <a:lvl2pPr indent="-304800" lvl="1" marL="914400" rtl="0" algn="l">
              <a:lnSpc>
                <a:spcPct val="90000"/>
              </a:lnSpc>
              <a:spcBef>
                <a:spcPts val="400"/>
              </a:spcBef>
              <a:spcAft>
                <a:spcPts val="0"/>
              </a:spcAft>
              <a:buClr>
                <a:srgbClr val="3F3F3F"/>
              </a:buClr>
              <a:buSzPts val="1200"/>
              <a:buChar char="•"/>
              <a:defRPr>
                <a:solidFill>
                  <a:srgbClr val="3F3F3F"/>
                </a:solidFill>
              </a:defRPr>
            </a:lvl2pPr>
            <a:lvl3pPr indent="-298450" lvl="2" marL="1371600" rtl="0" algn="l">
              <a:lnSpc>
                <a:spcPct val="90000"/>
              </a:lnSpc>
              <a:spcBef>
                <a:spcPts val="400"/>
              </a:spcBef>
              <a:spcAft>
                <a:spcPts val="0"/>
              </a:spcAft>
              <a:buClr>
                <a:srgbClr val="3F3F3F"/>
              </a:buClr>
              <a:buSzPts val="1100"/>
              <a:buChar char="•"/>
              <a:defRPr>
                <a:solidFill>
                  <a:srgbClr val="3F3F3F"/>
                </a:solidFill>
              </a:defRPr>
            </a:lvl3pPr>
            <a:lvl4pPr indent="-298450" lvl="3" marL="1828800" rtl="0" algn="l">
              <a:lnSpc>
                <a:spcPct val="90000"/>
              </a:lnSpc>
              <a:spcBef>
                <a:spcPts val="400"/>
              </a:spcBef>
              <a:spcAft>
                <a:spcPts val="0"/>
              </a:spcAft>
              <a:buClr>
                <a:srgbClr val="3F3F3F"/>
              </a:buClr>
              <a:buSzPts val="1100"/>
              <a:buChar char="•"/>
              <a:defRPr>
                <a:solidFill>
                  <a:srgbClr val="3F3F3F"/>
                </a:solidFill>
              </a:defRPr>
            </a:lvl4pPr>
            <a:lvl5pPr indent="-298450" lvl="4" marL="2286000" rtl="0" algn="l">
              <a:lnSpc>
                <a:spcPct val="90000"/>
              </a:lnSpc>
              <a:spcBef>
                <a:spcPts val="400"/>
              </a:spcBef>
              <a:spcAft>
                <a:spcPts val="0"/>
              </a:spcAft>
              <a:buClr>
                <a:srgbClr val="3F3F3F"/>
              </a:buClr>
              <a:buSzPts val="1100"/>
              <a:buChar char="•"/>
              <a:defRPr>
                <a:solidFill>
                  <a:srgbClr val="3F3F3F"/>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06" name="Google Shape;106;p19"/>
          <p:cNvSpPr txBox="1"/>
          <p:nvPr>
            <p:ph idx="11" type="ftr"/>
          </p:nvPr>
        </p:nvSpPr>
        <p:spPr>
          <a:xfrm>
            <a:off x="195731" y="4774420"/>
            <a:ext cx="3086100" cy="1701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100"/>
              <a:buNone/>
              <a:defRPr sz="1100"/>
            </a:lvl1pPr>
            <a:lvl2pPr lvl="1" rtl="0" algn="l">
              <a:lnSpc>
                <a:spcPct val="100000"/>
              </a:lnSpc>
              <a:spcBef>
                <a:spcPts val="0"/>
              </a:spcBef>
              <a:spcAft>
                <a:spcPts val="0"/>
              </a:spcAft>
              <a:buSzPts val="1100"/>
              <a:buNone/>
              <a:defRPr sz="1100"/>
            </a:lvl2pPr>
            <a:lvl3pPr lvl="2" rtl="0" algn="l">
              <a:lnSpc>
                <a:spcPct val="100000"/>
              </a:lnSpc>
              <a:spcBef>
                <a:spcPts val="0"/>
              </a:spcBef>
              <a:spcAft>
                <a:spcPts val="0"/>
              </a:spcAft>
              <a:buSzPts val="1100"/>
              <a:buNone/>
              <a:defRPr sz="1100"/>
            </a:lvl3pPr>
            <a:lvl4pPr lvl="3" rtl="0" algn="l">
              <a:lnSpc>
                <a:spcPct val="100000"/>
              </a:lnSpc>
              <a:spcBef>
                <a:spcPts val="0"/>
              </a:spcBef>
              <a:spcAft>
                <a:spcPts val="0"/>
              </a:spcAft>
              <a:buSzPts val="1100"/>
              <a:buNone/>
              <a:defRPr sz="1100"/>
            </a:lvl4pPr>
            <a:lvl5pPr lvl="4" rtl="0" algn="l">
              <a:lnSpc>
                <a:spcPct val="100000"/>
              </a:lnSpc>
              <a:spcBef>
                <a:spcPts val="0"/>
              </a:spcBef>
              <a:spcAft>
                <a:spcPts val="0"/>
              </a:spcAft>
              <a:buSzPts val="1100"/>
              <a:buNone/>
              <a:defRPr sz="1100"/>
            </a:lvl5pPr>
            <a:lvl6pPr lvl="5" rtl="0" algn="l">
              <a:lnSpc>
                <a:spcPct val="100000"/>
              </a:lnSpc>
              <a:spcBef>
                <a:spcPts val="0"/>
              </a:spcBef>
              <a:spcAft>
                <a:spcPts val="0"/>
              </a:spcAft>
              <a:buSzPts val="1100"/>
              <a:buNone/>
              <a:defRPr sz="1100"/>
            </a:lvl6pPr>
            <a:lvl7pPr lvl="6" rtl="0" algn="l">
              <a:lnSpc>
                <a:spcPct val="100000"/>
              </a:lnSpc>
              <a:spcBef>
                <a:spcPts val="0"/>
              </a:spcBef>
              <a:spcAft>
                <a:spcPts val="0"/>
              </a:spcAft>
              <a:buSzPts val="1100"/>
              <a:buNone/>
              <a:defRPr sz="1100"/>
            </a:lvl7pPr>
            <a:lvl8pPr lvl="7" rtl="0" algn="l">
              <a:lnSpc>
                <a:spcPct val="100000"/>
              </a:lnSpc>
              <a:spcBef>
                <a:spcPts val="0"/>
              </a:spcBef>
              <a:spcAft>
                <a:spcPts val="0"/>
              </a:spcAft>
              <a:buSzPts val="1100"/>
              <a:buNone/>
              <a:defRPr sz="1100"/>
            </a:lvl8pPr>
            <a:lvl9pPr lvl="8" rtl="0" algn="l">
              <a:lnSpc>
                <a:spcPct val="100000"/>
              </a:lnSpc>
              <a:spcBef>
                <a:spcPts val="0"/>
              </a:spcBef>
              <a:spcAft>
                <a:spcPts val="0"/>
              </a:spcAft>
              <a:buSzPts val="1100"/>
              <a:buNone/>
              <a:defRPr sz="1100"/>
            </a:lvl9pPr>
          </a:lstStyle>
          <a:p/>
        </p:txBody>
      </p:sp>
      <p:sp>
        <p:nvSpPr>
          <p:cNvPr id="107" name="Google Shape;107;p19"/>
          <p:cNvSpPr txBox="1"/>
          <p:nvPr>
            <p:ph idx="12" type="sldNum"/>
          </p:nvPr>
        </p:nvSpPr>
        <p:spPr>
          <a:xfrm>
            <a:off x="8318725" y="4842272"/>
            <a:ext cx="722100" cy="198300"/>
          </a:xfrm>
          <a:prstGeom prst="rect">
            <a:avLst/>
          </a:prstGeom>
          <a:noFill/>
          <a:ln cap="flat" cmpd="sng" w="9525">
            <a:solidFill>
              <a:srgbClr val="F2F2F2"/>
            </a:solidFill>
            <a:prstDash val="solid"/>
            <a:round/>
            <a:headEnd len="sm" w="sm" type="none"/>
            <a:tailEnd len="sm" w="sm" type="none"/>
          </a:ln>
        </p:spPr>
        <p:txBody>
          <a:bodyPr anchorCtr="0" anchor="ctr" bIns="0" lIns="0" spcFirstLastPara="1" rIns="0" wrap="square" tIns="0">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9pPr>
          </a:lstStyle>
          <a:p>
            <a:pPr indent="0" lvl="0" marL="0" rtl="0" algn="ctr">
              <a:spcBef>
                <a:spcPts val="0"/>
              </a:spcBef>
              <a:spcAft>
                <a:spcPts val="0"/>
              </a:spcAft>
              <a:buNone/>
            </a:pPr>
            <a:r>
              <a:rPr lang="en-ZA"/>
              <a:t>page </a:t>
            </a:r>
            <a:fld id="{00000000-1234-1234-1234-123412341234}" type="slidenum">
              <a:rPr b="1" i="1" lang="en-ZA"/>
              <a:t>‹#›</a:t>
            </a:fld>
            <a:endParaRPr b="1" i="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xample_exercise">
  <p:cSld name="Example_exercise">
    <p:spTree>
      <p:nvGrpSpPr>
        <p:cNvPr id="108" name="Shape 108"/>
        <p:cNvGrpSpPr/>
        <p:nvPr/>
      </p:nvGrpSpPr>
      <p:grpSpPr>
        <a:xfrm>
          <a:off x="0" y="0"/>
          <a:ext cx="0" cy="0"/>
          <a:chOff x="0" y="0"/>
          <a:chExt cx="0" cy="0"/>
        </a:xfrm>
      </p:grpSpPr>
      <p:sp>
        <p:nvSpPr>
          <p:cNvPr id="109" name="Google Shape;109;p20"/>
          <p:cNvSpPr/>
          <p:nvPr/>
        </p:nvSpPr>
        <p:spPr>
          <a:xfrm>
            <a:off x="0" y="685800"/>
            <a:ext cx="533400" cy="171600"/>
          </a:xfrm>
          <a:prstGeom prst="rect">
            <a:avLst/>
          </a:prstGeom>
          <a:solidFill>
            <a:srgbClr val="09294E"/>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0" name="Google Shape;110;p20"/>
          <p:cNvSpPr/>
          <p:nvPr/>
        </p:nvSpPr>
        <p:spPr>
          <a:xfrm>
            <a:off x="590550" y="685800"/>
            <a:ext cx="8553600" cy="171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rgbClr val="FFFFFF"/>
              </a:solidFill>
              <a:latin typeface="Arial"/>
              <a:ea typeface="Arial"/>
              <a:cs typeface="Arial"/>
              <a:sym typeface="Arial"/>
            </a:endParaRPr>
          </a:p>
        </p:txBody>
      </p:sp>
      <p:pic>
        <p:nvPicPr>
          <p:cNvPr id="111" name="Google Shape;111;p20"/>
          <p:cNvPicPr preferRelativeResize="0"/>
          <p:nvPr/>
        </p:nvPicPr>
        <p:blipFill rotWithShape="1">
          <a:blip r:embed="rId2">
            <a:alphaModFix/>
          </a:blip>
          <a:srcRect b="0" l="0" r="0" t="0"/>
          <a:stretch/>
        </p:blipFill>
        <p:spPr>
          <a:xfrm>
            <a:off x="6806989" y="4695681"/>
            <a:ext cx="1467009" cy="434669"/>
          </a:xfrm>
          <a:prstGeom prst="rect">
            <a:avLst/>
          </a:prstGeom>
          <a:noFill/>
          <a:ln>
            <a:noFill/>
          </a:ln>
        </p:spPr>
      </p:pic>
      <p:sp>
        <p:nvSpPr>
          <p:cNvPr id="112" name="Google Shape;112;p20"/>
          <p:cNvSpPr txBox="1"/>
          <p:nvPr/>
        </p:nvSpPr>
        <p:spPr>
          <a:xfrm>
            <a:off x="8766048" y="4857750"/>
            <a:ext cx="378000" cy="285600"/>
          </a:xfrm>
          <a:prstGeom prst="rect">
            <a:avLst/>
          </a:prstGeom>
          <a:noFill/>
          <a:ln>
            <a:noFill/>
          </a:ln>
        </p:spPr>
        <p:txBody>
          <a:bodyPr anchorCtr="0" anchor="ctr" bIns="45700" lIns="91425" spcFirstLastPara="1" rIns="91425" wrap="square" tIns="45700">
            <a:normAutofit lnSpcReduction="10000"/>
          </a:bodyPr>
          <a:lstStyle/>
          <a:p>
            <a:pPr indent="0" lvl="0" marL="0" marR="0" rtl="0" algn="ctr">
              <a:lnSpc>
                <a:spcPct val="100000"/>
              </a:lnSpc>
              <a:spcBef>
                <a:spcPts val="0"/>
              </a:spcBef>
              <a:spcAft>
                <a:spcPts val="0"/>
              </a:spcAft>
              <a:buClr>
                <a:srgbClr val="000000"/>
              </a:buClr>
              <a:buSzPts val="1400"/>
              <a:buFont typeface="Arial"/>
              <a:buNone/>
            </a:pPr>
            <a:fld id="{00000000-1234-1234-1234-123412341234}" type="slidenum">
              <a:rPr b="0" i="0" lang="en-ZA"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
        <p:nvSpPr>
          <p:cNvPr id="113" name="Google Shape;113;p20"/>
          <p:cNvSpPr txBox="1"/>
          <p:nvPr>
            <p:ph type="title"/>
          </p:nvPr>
        </p:nvSpPr>
        <p:spPr>
          <a:xfrm>
            <a:off x="612648" y="137140"/>
            <a:ext cx="8150400" cy="5355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rgbClr val="625852"/>
              </a:buClr>
              <a:buSzPts val="32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4" name="Google Shape;114;p20"/>
          <p:cNvSpPr txBox="1"/>
          <p:nvPr>
            <p:ph idx="1" type="body"/>
          </p:nvPr>
        </p:nvSpPr>
        <p:spPr>
          <a:xfrm>
            <a:off x="612648" y="1054842"/>
            <a:ext cx="8150400" cy="3478800"/>
          </a:xfrm>
          <a:prstGeom prst="rect">
            <a:avLst/>
          </a:prstGeom>
          <a:noFill/>
          <a:ln>
            <a:noFill/>
          </a:ln>
        </p:spPr>
        <p:txBody>
          <a:bodyPr anchorCtr="0" anchor="t" bIns="45700" lIns="91425" spcFirstLastPara="1" rIns="91425" wrap="square" tIns="45700">
            <a:normAutofit/>
          </a:bodyPr>
          <a:lstStyle>
            <a:lvl1pPr indent="-342900" lvl="0" marL="457200" rtl="0" algn="l">
              <a:lnSpc>
                <a:spcPct val="90000"/>
              </a:lnSpc>
              <a:spcBef>
                <a:spcPts val="1000"/>
              </a:spcBef>
              <a:spcAft>
                <a:spcPts val="0"/>
              </a:spcAft>
              <a:buClr>
                <a:srgbClr val="595959"/>
              </a:buClr>
              <a:buSzPts val="1800"/>
              <a:buChar char="●"/>
              <a:defRPr/>
            </a:lvl1pPr>
            <a:lvl2pPr indent="-342900" lvl="1" marL="914400" rtl="0" algn="l">
              <a:lnSpc>
                <a:spcPct val="90000"/>
              </a:lnSpc>
              <a:spcBef>
                <a:spcPts val="1200"/>
              </a:spcBef>
              <a:spcAft>
                <a:spcPts val="0"/>
              </a:spcAft>
              <a:buClr>
                <a:srgbClr val="595959"/>
              </a:buClr>
              <a:buSzPts val="1800"/>
              <a:buChar char="●"/>
              <a:defRPr/>
            </a:lvl2pPr>
            <a:lvl3pPr indent="-342900" lvl="2" marL="1371600" rtl="0" algn="l">
              <a:lnSpc>
                <a:spcPct val="90000"/>
              </a:lnSpc>
              <a:spcBef>
                <a:spcPts val="1200"/>
              </a:spcBef>
              <a:spcAft>
                <a:spcPts val="0"/>
              </a:spcAft>
              <a:buClr>
                <a:srgbClr val="595959"/>
              </a:buClr>
              <a:buSzPts val="1800"/>
              <a:buChar char="●"/>
              <a:defRPr/>
            </a:lvl3pPr>
            <a:lvl4pPr indent="-342900" lvl="3" marL="1828800" rtl="0" algn="l">
              <a:lnSpc>
                <a:spcPct val="90000"/>
              </a:lnSpc>
              <a:spcBef>
                <a:spcPts val="1200"/>
              </a:spcBef>
              <a:spcAft>
                <a:spcPts val="0"/>
              </a:spcAft>
              <a:buClr>
                <a:srgbClr val="595959"/>
              </a:buClr>
              <a:buSzPts val="1800"/>
              <a:buChar char="●"/>
              <a:defRPr/>
            </a:lvl4pPr>
            <a:lvl5pPr indent="-342900" lvl="4" marL="2286000" rtl="0" algn="l">
              <a:lnSpc>
                <a:spcPct val="90000"/>
              </a:lnSpc>
              <a:spcBef>
                <a:spcPts val="1200"/>
              </a:spcBef>
              <a:spcAft>
                <a:spcPts val="0"/>
              </a:spcAft>
              <a:buClr>
                <a:srgbClr val="595959"/>
              </a:buClr>
              <a:buSzPts val="1800"/>
              <a:buChar char="●"/>
              <a:defRPr/>
            </a:lvl5pPr>
            <a:lvl6pPr indent="-342900" lvl="5" marL="2743200" rtl="0" algn="l">
              <a:lnSpc>
                <a:spcPct val="90000"/>
              </a:lnSpc>
              <a:spcBef>
                <a:spcPts val="1200"/>
              </a:spcBef>
              <a:spcAft>
                <a:spcPts val="0"/>
              </a:spcAft>
              <a:buClr>
                <a:srgbClr val="09294E"/>
              </a:buClr>
              <a:buSzPts val="1800"/>
              <a:buChar char="●"/>
              <a:defRPr/>
            </a:lvl6pPr>
            <a:lvl7pPr indent="-342900" lvl="6" marL="3200400" rtl="0" algn="l">
              <a:lnSpc>
                <a:spcPct val="90000"/>
              </a:lnSpc>
              <a:spcBef>
                <a:spcPts val="1200"/>
              </a:spcBef>
              <a:spcAft>
                <a:spcPts val="0"/>
              </a:spcAft>
              <a:buClr>
                <a:schemeClr val="dk1"/>
              </a:buClr>
              <a:buSzPts val="1800"/>
              <a:buChar char="●"/>
              <a:defRPr/>
            </a:lvl7pPr>
            <a:lvl8pPr indent="-342900" lvl="7" marL="3657600" rtl="0" algn="l">
              <a:lnSpc>
                <a:spcPct val="90000"/>
              </a:lnSpc>
              <a:spcBef>
                <a:spcPts val="1200"/>
              </a:spcBef>
              <a:spcAft>
                <a:spcPts val="0"/>
              </a:spcAft>
              <a:buClr>
                <a:schemeClr val="dk1"/>
              </a:buClr>
              <a:buSzPts val="1800"/>
              <a:buChar char="●"/>
              <a:defRPr/>
            </a:lvl8pPr>
            <a:lvl9pPr indent="-342900" lvl="8" marL="4114800" rtl="0" algn="l">
              <a:lnSpc>
                <a:spcPct val="90000"/>
              </a:lnSpc>
              <a:spcBef>
                <a:spcPts val="1200"/>
              </a:spcBef>
              <a:spcAft>
                <a:spcPts val="1200"/>
              </a:spcAft>
              <a:buClr>
                <a:schemeClr val="dk1"/>
              </a:buClr>
              <a:buSzPts val="1800"/>
              <a:buChar char="●"/>
              <a:defRPr/>
            </a:lvl9pPr>
          </a:lstStyle>
          <a:p/>
        </p:txBody>
      </p:sp>
      <p:cxnSp>
        <p:nvCxnSpPr>
          <p:cNvPr id="115" name="Google Shape;115;p20"/>
          <p:cNvCxnSpPr/>
          <p:nvPr/>
        </p:nvCxnSpPr>
        <p:spPr>
          <a:xfrm>
            <a:off x="304800" y="4664021"/>
            <a:ext cx="8534400" cy="0"/>
          </a:xfrm>
          <a:prstGeom prst="straightConnector1">
            <a:avLst/>
          </a:prstGeom>
          <a:noFill/>
          <a:ln cap="flat" cmpd="sng" w="22225">
            <a:solidFill>
              <a:srgbClr val="9D90A0"/>
            </a:solidFill>
            <a:prstDash val="solid"/>
            <a:round/>
            <a:headEnd len="sm" w="sm" type="none"/>
            <a:tailEnd len="sm" w="sm" type="none"/>
          </a:ln>
        </p:spPr>
      </p:cxnSp>
      <p:sp>
        <p:nvSpPr>
          <p:cNvPr id="116" name="Google Shape;116;p20"/>
          <p:cNvSpPr/>
          <p:nvPr>
            <p:ph idx="2" type="body"/>
          </p:nvPr>
        </p:nvSpPr>
        <p:spPr>
          <a:xfrm>
            <a:off x="304800" y="4794488"/>
            <a:ext cx="1081200" cy="2673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a:bodyPr>
          <a:lstStyle>
            <a:lvl1pPr indent="-228600" lvl="0" marL="457200" rtl="0" algn="l">
              <a:lnSpc>
                <a:spcPct val="90000"/>
              </a:lnSpc>
              <a:spcBef>
                <a:spcPts val="1000"/>
              </a:spcBef>
              <a:spcAft>
                <a:spcPts val="0"/>
              </a:spcAft>
              <a:buClr>
                <a:srgbClr val="09294E"/>
              </a:buClr>
              <a:buSzPts val="800"/>
              <a:buNone/>
              <a:defRPr sz="800">
                <a:solidFill>
                  <a:srgbClr val="09294E"/>
                </a:solidFill>
                <a:latin typeface="Arial"/>
                <a:ea typeface="Arial"/>
                <a:cs typeface="Arial"/>
                <a:sym typeface="Arial"/>
              </a:defRPr>
            </a:lvl1pPr>
            <a:lvl2pPr indent="-342900" lvl="1" marL="914400" rtl="0" algn="l">
              <a:lnSpc>
                <a:spcPct val="90000"/>
              </a:lnSpc>
              <a:spcBef>
                <a:spcPts val="1200"/>
              </a:spcBef>
              <a:spcAft>
                <a:spcPts val="0"/>
              </a:spcAft>
              <a:buClr>
                <a:srgbClr val="595959"/>
              </a:buClr>
              <a:buSzPts val="1800"/>
              <a:buChar char="●"/>
              <a:defRPr/>
            </a:lvl2pPr>
            <a:lvl3pPr indent="-342900" lvl="2" marL="1371600" rtl="0" algn="l">
              <a:lnSpc>
                <a:spcPct val="90000"/>
              </a:lnSpc>
              <a:spcBef>
                <a:spcPts val="1200"/>
              </a:spcBef>
              <a:spcAft>
                <a:spcPts val="0"/>
              </a:spcAft>
              <a:buClr>
                <a:srgbClr val="595959"/>
              </a:buClr>
              <a:buSzPts val="1800"/>
              <a:buChar char="●"/>
              <a:defRPr/>
            </a:lvl3pPr>
            <a:lvl4pPr indent="-342900" lvl="3" marL="1828800" rtl="0" algn="l">
              <a:lnSpc>
                <a:spcPct val="90000"/>
              </a:lnSpc>
              <a:spcBef>
                <a:spcPts val="1200"/>
              </a:spcBef>
              <a:spcAft>
                <a:spcPts val="0"/>
              </a:spcAft>
              <a:buClr>
                <a:srgbClr val="595959"/>
              </a:buClr>
              <a:buSzPts val="1800"/>
              <a:buChar char="●"/>
              <a:defRPr/>
            </a:lvl4pPr>
            <a:lvl5pPr indent="-342900" lvl="4" marL="2286000" rtl="0" algn="l">
              <a:lnSpc>
                <a:spcPct val="90000"/>
              </a:lnSpc>
              <a:spcBef>
                <a:spcPts val="1200"/>
              </a:spcBef>
              <a:spcAft>
                <a:spcPts val="0"/>
              </a:spcAft>
              <a:buClr>
                <a:srgbClr val="595959"/>
              </a:buClr>
              <a:buSzPts val="1800"/>
              <a:buChar char="●"/>
              <a:defRPr/>
            </a:lvl5pPr>
            <a:lvl6pPr indent="-342900" lvl="5" marL="2743200" rtl="0" algn="l">
              <a:lnSpc>
                <a:spcPct val="90000"/>
              </a:lnSpc>
              <a:spcBef>
                <a:spcPts val="1200"/>
              </a:spcBef>
              <a:spcAft>
                <a:spcPts val="0"/>
              </a:spcAft>
              <a:buClr>
                <a:srgbClr val="09294E"/>
              </a:buClr>
              <a:buSzPts val="1800"/>
              <a:buChar char="●"/>
              <a:defRPr/>
            </a:lvl6pPr>
            <a:lvl7pPr indent="-342900" lvl="6" marL="3200400" rtl="0" algn="l">
              <a:lnSpc>
                <a:spcPct val="90000"/>
              </a:lnSpc>
              <a:spcBef>
                <a:spcPts val="1200"/>
              </a:spcBef>
              <a:spcAft>
                <a:spcPts val="0"/>
              </a:spcAft>
              <a:buClr>
                <a:schemeClr val="dk1"/>
              </a:buClr>
              <a:buSzPts val="1800"/>
              <a:buChar char="●"/>
              <a:defRPr/>
            </a:lvl7pPr>
            <a:lvl8pPr indent="-342900" lvl="7" marL="3657600" rtl="0" algn="l">
              <a:lnSpc>
                <a:spcPct val="90000"/>
              </a:lnSpc>
              <a:spcBef>
                <a:spcPts val="1200"/>
              </a:spcBef>
              <a:spcAft>
                <a:spcPts val="0"/>
              </a:spcAft>
              <a:buClr>
                <a:schemeClr val="dk1"/>
              </a:buClr>
              <a:buSzPts val="1800"/>
              <a:buChar char="●"/>
              <a:defRPr/>
            </a:lvl8pPr>
            <a:lvl9pPr indent="-342900" lvl="8" marL="4114800" rtl="0" algn="l">
              <a:lnSpc>
                <a:spcPct val="90000"/>
              </a:lnSpc>
              <a:spcBef>
                <a:spcPts val="1200"/>
              </a:spcBef>
              <a:spcAft>
                <a:spcPts val="120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CUSTOM_2_1">
    <p:bg>
      <p:bgPr>
        <a:solidFill>
          <a:schemeClr val="accent6"/>
        </a:solid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44673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22" name="Google Shape;22;p3"/>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23" name="Google Shape;23;p3"/>
          <p:cNvSpPr/>
          <p:nvPr/>
        </p:nvSpPr>
        <p:spPr>
          <a:xfrm>
            <a:off x="8301850" y="94900"/>
            <a:ext cx="679800" cy="633600"/>
          </a:xfrm>
          <a:prstGeom prst="rect">
            <a:avLst/>
          </a:prstGeom>
          <a:solidFill>
            <a:schemeClr val="accent6"/>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ph idx="2" type="pic"/>
          </p:nvPr>
        </p:nvSpPr>
        <p:spPr>
          <a:xfrm>
            <a:off x="0" y="0"/>
            <a:ext cx="3707700" cy="3760200"/>
          </a:xfrm>
          <a:prstGeom prst="rect">
            <a:avLst/>
          </a:prstGeom>
          <a:noFill/>
          <a:ln>
            <a:noFill/>
          </a:ln>
        </p:spPr>
      </p:sp>
      <p:sp>
        <p:nvSpPr>
          <p:cNvPr id="25" name="Google Shape;25;p3"/>
          <p:cNvSpPr txBox="1"/>
          <p:nvPr>
            <p:ph idx="1" type="subTitle"/>
          </p:nvPr>
        </p:nvSpPr>
        <p:spPr>
          <a:xfrm>
            <a:off x="44673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6" name="Google Shape;26;p3"/>
          <p:cNvSpPr/>
          <p:nvPr>
            <p:ph idx="3" type="pic"/>
          </p:nvPr>
        </p:nvSpPr>
        <p:spPr>
          <a:xfrm>
            <a:off x="4638750" y="3230175"/>
            <a:ext cx="1291200" cy="440100"/>
          </a:xfrm>
          <a:prstGeom prst="rect">
            <a:avLst/>
          </a:prstGeom>
          <a:noFill/>
          <a:ln>
            <a:noFill/>
          </a:ln>
        </p:spPr>
      </p:sp>
      <p:sp>
        <p:nvSpPr>
          <p:cNvPr id="27" name="Google Shape;27;p3"/>
          <p:cNvSpPr/>
          <p:nvPr>
            <p:ph idx="4" type="pic"/>
          </p:nvPr>
        </p:nvSpPr>
        <p:spPr>
          <a:xfrm>
            <a:off x="6004200" y="3230175"/>
            <a:ext cx="1291200" cy="440100"/>
          </a:xfrm>
          <a:prstGeom prst="rect">
            <a:avLst/>
          </a:prstGeom>
          <a:noFill/>
          <a:ln>
            <a:noFill/>
          </a:ln>
        </p:spPr>
      </p:sp>
      <p:sp>
        <p:nvSpPr>
          <p:cNvPr id="28" name="Google Shape;28;p3"/>
          <p:cNvSpPr/>
          <p:nvPr>
            <p:ph idx="5" type="pic"/>
          </p:nvPr>
        </p:nvSpPr>
        <p:spPr>
          <a:xfrm>
            <a:off x="4638750" y="3738000"/>
            <a:ext cx="1291200" cy="440100"/>
          </a:xfrm>
          <a:prstGeom prst="rect">
            <a:avLst/>
          </a:prstGeom>
          <a:noFill/>
          <a:ln>
            <a:noFill/>
          </a:ln>
        </p:spPr>
      </p:sp>
      <p:sp>
        <p:nvSpPr>
          <p:cNvPr id="29" name="Google Shape;29;p3"/>
          <p:cNvSpPr/>
          <p:nvPr>
            <p:ph idx="6" type="pic"/>
          </p:nvPr>
        </p:nvSpPr>
        <p:spPr>
          <a:xfrm>
            <a:off x="6004200" y="3738000"/>
            <a:ext cx="1291200" cy="440100"/>
          </a:xfrm>
          <a:prstGeom prst="rect">
            <a:avLst/>
          </a:prstGeom>
          <a:noFill/>
          <a:ln>
            <a:noFill/>
          </a:ln>
        </p:spPr>
      </p:sp>
      <p:sp>
        <p:nvSpPr>
          <p:cNvPr id="30" name="Google Shape;30;p3"/>
          <p:cNvSpPr/>
          <p:nvPr>
            <p:ph idx="7" type="pic"/>
          </p:nvPr>
        </p:nvSpPr>
        <p:spPr>
          <a:xfrm>
            <a:off x="7369650" y="3230175"/>
            <a:ext cx="1291200" cy="440100"/>
          </a:xfrm>
          <a:prstGeom prst="rect">
            <a:avLst/>
          </a:prstGeom>
          <a:noFill/>
          <a:ln>
            <a:noFill/>
          </a:ln>
        </p:spPr>
      </p:sp>
      <p:sp>
        <p:nvSpPr>
          <p:cNvPr id="31" name="Google Shape;31;p3"/>
          <p:cNvSpPr/>
          <p:nvPr>
            <p:ph idx="8" type="pic"/>
          </p:nvPr>
        </p:nvSpPr>
        <p:spPr>
          <a:xfrm>
            <a:off x="7369650" y="3738000"/>
            <a:ext cx="1291200" cy="4401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verview_interactive_panel 1">
  <p:cSld name="Overview_interactive_panel_1">
    <p:spTree>
      <p:nvGrpSpPr>
        <p:cNvPr id="117" name="Shape 117"/>
        <p:cNvGrpSpPr/>
        <p:nvPr/>
      </p:nvGrpSpPr>
      <p:grpSpPr>
        <a:xfrm>
          <a:off x="0" y="0"/>
          <a:ext cx="0" cy="0"/>
          <a:chOff x="0" y="0"/>
          <a:chExt cx="0" cy="0"/>
        </a:xfrm>
      </p:grpSpPr>
      <p:sp>
        <p:nvSpPr>
          <p:cNvPr id="118" name="Google Shape;118;p21"/>
          <p:cNvSpPr/>
          <p:nvPr/>
        </p:nvSpPr>
        <p:spPr>
          <a:xfrm>
            <a:off x="0" y="685800"/>
            <a:ext cx="533400" cy="171600"/>
          </a:xfrm>
          <a:prstGeom prst="rect">
            <a:avLst/>
          </a:prstGeom>
          <a:solidFill>
            <a:srgbClr val="09294E"/>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9" name="Google Shape;119;p21"/>
          <p:cNvSpPr/>
          <p:nvPr/>
        </p:nvSpPr>
        <p:spPr>
          <a:xfrm>
            <a:off x="590550" y="685800"/>
            <a:ext cx="8553600" cy="171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rgbClr val="FFFFFF"/>
              </a:solidFill>
              <a:latin typeface="Arial"/>
              <a:ea typeface="Arial"/>
              <a:cs typeface="Arial"/>
              <a:sym typeface="Arial"/>
            </a:endParaRPr>
          </a:p>
        </p:txBody>
      </p:sp>
      <p:pic>
        <p:nvPicPr>
          <p:cNvPr id="120" name="Google Shape;120;p21"/>
          <p:cNvPicPr preferRelativeResize="0"/>
          <p:nvPr/>
        </p:nvPicPr>
        <p:blipFill rotWithShape="1">
          <a:blip r:embed="rId2">
            <a:alphaModFix/>
          </a:blip>
          <a:srcRect b="0" l="0" r="0" t="0"/>
          <a:stretch/>
        </p:blipFill>
        <p:spPr>
          <a:xfrm>
            <a:off x="6806989" y="4695681"/>
            <a:ext cx="1467009" cy="434669"/>
          </a:xfrm>
          <a:prstGeom prst="rect">
            <a:avLst/>
          </a:prstGeom>
          <a:noFill/>
          <a:ln>
            <a:noFill/>
          </a:ln>
        </p:spPr>
      </p:pic>
      <p:sp>
        <p:nvSpPr>
          <p:cNvPr id="121" name="Google Shape;121;p21"/>
          <p:cNvSpPr txBox="1"/>
          <p:nvPr/>
        </p:nvSpPr>
        <p:spPr>
          <a:xfrm>
            <a:off x="8766048" y="4857750"/>
            <a:ext cx="378000" cy="285900"/>
          </a:xfrm>
          <a:prstGeom prst="rect">
            <a:avLst/>
          </a:prstGeom>
          <a:noFill/>
          <a:ln>
            <a:noFill/>
          </a:ln>
        </p:spPr>
        <p:txBody>
          <a:bodyPr anchorCtr="0" anchor="ctr" bIns="45700" lIns="91425" spcFirstLastPara="1" rIns="91425" wrap="square" tIns="45700">
            <a:normAutofit lnSpcReduction="10000"/>
          </a:bodyPr>
          <a:lstStyle/>
          <a:p>
            <a:pPr indent="0" lvl="0" marL="0" marR="0" rtl="0" algn="ctr">
              <a:lnSpc>
                <a:spcPct val="100000"/>
              </a:lnSpc>
              <a:spcBef>
                <a:spcPts val="0"/>
              </a:spcBef>
              <a:spcAft>
                <a:spcPts val="0"/>
              </a:spcAft>
              <a:buClr>
                <a:srgbClr val="000000"/>
              </a:buClr>
              <a:buSzPts val="1400"/>
              <a:buFont typeface="Arial"/>
              <a:buNone/>
            </a:pPr>
            <a:fld id="{00000000-1234-1234-1234-123412341234}" type="slidenum">
              <a:rPr b="0" i="0" lang="en-ZA"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
        <p:nvSpPr>
          <p:cNvPr id="122" name="Google Shape;122;p21"/>
          <p:cNvSpPr txBox="1"/>
          <p:nvPr>
            <p:ph type="title"/>
          </p:nvPr>
        </p:nvSpPr>
        <p:spPr>
          <a:xfrm>
            <a:off x="590550" y="32984"/>
            <a:ext cx="7963800" cy="6528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rgbClr val="625852"/>
              </a:buClr>
              <a:buSzPts val="32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cxnSp>
        <p:nvCxnSpPr>
          <p:cNvPr id="123" name="Google Shape;123;p21"/>
          <p:cNvCxnSpPr/>
          <p:nvPr/>
        </p:nvCxnSpPr>
        <p:spPr>
          <a:xfrm>
            <a:off x="304800" y="4664021"/>
            <a:ext cx="8534400" cy="0"/>
          </a:xfrm>
          <a:prstGeom prst="straightConnector1">
            <a:avLst/>
          </a:prstGeom>
          <a:noFill/>
          <a:ln cap="flat" cmpd="sng" w="22225">
            <a:solidFill>
              <a:srgbClr val="9D90A0"/>
            </a:solidFill>
            <a:prstDash val="solid"/>
            <a:round/>
            <a:headEnd len="sm" w="sm" type="none"/>
            <a:tailEnd len="sm" w="sm" type="none"/>
          </a:ln>
        </p:spPr>
      </p:cxnSp>
      <p:grpSp>
        <p:nvGrpSpPr>
          <p:cNvPr id="124" name="Google Shape;124;p21"/>
          <p:cNvGrpSpPr/>
          <p:nvPr/>
        </p:nvGrpSpPr>
        <p:grpSpPr>
          <a:xfrm>
            <a:off x="4719828" y="4717275"/>
            <a:ext cx="2247900" cy="380505"/>
            <a:chOff x="971550" y="5915557"/>
            <a:chExt cx="2247900" cy="228600"/>
          </a:xfrm>
        </p:grpSpPr>
        <p:sp>
          <p:nvSpPr>
            <p:cNvPr id="125" name="Google Shape;125;p21"/>
            <p:cNvSpPr txBox="1"/>
            <p:nvPr/>
          </p:nvSpPr>
          <p:spPr>
            <a:xfrm>
              <a:off x="971550" y="5915557"/>
              <a:ext cx="2247900" cy="228600"/>
            </a:xfrm>
            <a:prstGeom prst="rect">
              <a:avLst/>
            </a:prstGeom>
            <a:noFill/>
            <a:ln>
              <a:noFill/>
            </a:ln>
          </p:spPr>
          <p:txBody>
            <a:bodyPr anchorCtr="0" anchor="ctr" bIns="45700" lIns="91425" spcFirstLastPara="1" rIns="91425" wrap="square" tIns="45700">
              <a:normAutofit lnSpcReduction="20000"/>
            </a:bodyPr>
            <a:lstStyle/>
            <a:p>
              <a:pPr indent="0" lvl="0" marL="0" marR="0" rtl="0" algn="ctr">
                <a:lnSpc>
                  <a:spcPct val="100000"/>
                </a:lnSpc>
                <a:spcBef>
                  <a:spcPts val="0"/>
                </a:spcBef>
                <a:spcAft>
                  <a:spcPts val="0"/>
                </a:spcAft>
                <a:buClr>
                  <a:srgbClr val="09294E"/>
                </a:buClr>
                <a:buSzPts val="800"/>
                <a:buFont typeface="Arial"/>
                <a:buNone/>
              </a:pPr>
              <a:r>
                <a:rPr b="1" i="0" lang="en-ZA" sz="800" u="none" cap="none" strike="noStrike">
                  <a:solidFill>
                    <a:srgbClr val="09294E"/>
                  </a:solidFill>
                  <a:latin typeface="Arial"/>
                  <a:ea typeface="Arial"/>
                  <a:cs typeface="Arial"/>
                  <a:sym typeface="Arial"/>
                </a:rPr>
                <a:t>This is an interactive panel: navigate </a:t>
              </a:r>
              <a:endParaRPr/>
            </a:p>
            <a:p>
              <a:pPr indent="0" lvl="0" marL="0" marR="0" rtl="0" algn="ctr">
                <a:lnSpc>
                  <a:spcPct val="100000"/>
                </a:lnSpc>
                <a:spcBef>
                  <a:spcPts val="0"/>
                </a:spcBef>
                <a:spcAft>
                  <a:spcPts val="0"/>
                </a:spcAft>
                <a:buClr>
                  <a:srgbClr val="09294E"/>
                </a:buClr>
                <a:buSzPts val="800"/>
                <a:buFont typeface="Arial"/>
                <a:buNone/>
              </a:pPr>
              <a:r>
                <a:rPr b="1" i="0" lang="en-ZA" sz="800" u="none" cap="none" strike="noStrike">
                  <a:solidFill>
                    <a:srgbClr val="09294E"/>
                  </a:solidFill>
                  <a:latin typeface="Arial"/>
                  <a:ea typeface="Arial"/>
                  <a:cs typeface="Arial"/>
                  <a:sym typeface="Arial"/>
                </a:rPr>
                <a:t>by clicking on a particular step</a:t>
              </a:r>
              <a:endParaRPr/>
            </a:p>
          </p:txBody>
        </p:sp>
        <p:sp>
          <p:nvSpPr>
            <p:cNvPr id="126" name="Google Shape;126;p21"/>
            <p:cNvSpPr/>
            <p:nvPr/>
          </p:nvSpPr>
          <p:spPr>
            <a:xfrm flipH="1" rot="10800000">
              <a:off x="1104900" y="5935820"/>
              <a:ext cx="1905000" cy="190800"/>
            </a:xfrm>
            <a:prstGeom prst="rect">
              <a:avLst/>
            </a:prstGeom>
            <a:noFill/>
            <a:ln cap="flat" cmpd="sng" w="38100">
              <a:solidFill>
                <a:srgbClr val="F4D63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rgbClr val="FFFFFF"/>
                </a:solidFill>
                <a:latin typeface="Arial"/>
                <a:ea typeface="Arial"/>
                <a:cs typeface="Arial"/>
                <a:sym typeface="Arial"/>
              </a:endParaRPr>
            </a:p>
          </p:txBody>
        </p:sp>
      </p:grpSp>
      <p:cxnSp>
        <p:nvCxnSpPr>
          <p:cNvPr id="127" name="Google Shape;127;p21"/>
          <p:cNvCxnSpPr>
            <a:stCxn id="128" idx="1"/>
            <a:endCxn id="129" idx="6"/>
          </p:cNvCxnSpPr>
          <p:nvPr/>
        </p:nvCxnSpPr>
        <p:spPr>
          <a:xfrm flipH="1">
            <a:off x="1312911" y="4891039"/>
            <a:ext cx="363600" cy="900"/>
          </a:xfrm>
          <a:prstGeom prst="straightConnector1">
            <a:avLst/>
          </a:prstGeom>
          <a:noFill/>
          <a:ln cap="flat" cmpd="sng" w="28575">
            <a:solidFill>
              <a:srgbClr val="F4D63A"/>
            </a:solidFill>
            <a:prstDash val="solid"/>
            <a:miter lim="800000"/>
            <a:headEnd len="sm" w="sm" type="none"/>
            <a:tailEnd len="sm" w="sm" type="none"/>
          </a:ln>
        </p:spPr>
      </p:cxnSp>
      <p:pic>
        <p:nvPicPr>
          <p:cNvPr id="129" name="Google Shape;129;p21"/>
          <p:cNvPicPr preferRelativeResize="0"/>
          <p:nvPr/>
        </p:nvPicPr>
        <p:blipFill rotWithShape="1">
          <a:blip r:embed="rId3">
            <a:alphaModFix/>
          </a:blip>
          <a:srcRect b="0" l="0" r="0" t="0"/>
          <a:stretch/>
        </p:blipFill>
        <p:spPr>
          <a:xfrm>
            <a:off x="928083" y="4699473"/>
            <a:ext cx="384900" cy="384900"/>
          </a:xfrm>
          <a:prstGeom prst="ellipse">
            <a:avLst/>
          </a:prstGeom>
          <a:noFill/>
          <a:ln cap="flat" cmpd="sng" w="9525">
            <a:solidFill>
              <a:srgbClr val="082649"/>
            </a:solidFill>
            <a:prstDash val="solid"/>
            <a:round/>
            <a:headEnd len="sm" w="sm" type="none"/>
            <a:tailEnd len="sm" w="sm" type="none"/>
          </a:ln>
          <a:effectLst>
            <a:outerShdw blurRad="50800" rotWithShape="0" algn="tl" dir="2700000" dist="38100">
              <a:srgbClr val="000000">
                <a:alpha val="40000"/>
              </a:srgbClr>
            </a:outerShdw>
          </a:effectLst>
        </p:spPr>
      </p:pic>
      <p:sp>
        <p:nvSpPr>
          <p:cNvPr id="130" name="Google Shape;130;p21"/>
          <p:cNvSpPr txBox="1"/>
          <p:nvPr/>
        </p:nvSpPr>
        <p:spPr>
          <a:xfrm>
            <a:off x="1163309" y="4713081"/>
            <a:ext cx="2247900" cy="380400"/>
          </a:xfrm>
          <a:prstGeom prst="rect">
            <a:avLst/>
          </a:prstGeom>
          <a:noFill/>
          <a:ln>
            <a:noFill/>
          </a:ln>
        </p:spPr>
        <p:txBody>
          <a:bodyPr anchorCtr="0" anchor="ctr" bIns="45700" lIns="91425" spcFirstLastPara="1" rIns="91425" wrap="square" tIns="45700">
            <a:normAutofit lnSpcReduction="20000"/>
          </a:bodyPr>
          <a:lstStyle/>
          <a:p>
            <a:pPr indent="0" lvl="0" marL="0" marR="0" rtl="0" algn="ctr">
              <a:lnSpc>
                <a:spcPct val="100000"/>
              </a:lnSpc>
              <a:spcBef>
                <a:spcPts val="0"/>
              </a:spcBef>
              <a:spcAft>
                <a:spcPts val="0"/>
              </a:spcAft>
              <a:buClr>
                <a:srgbClr val="09294E"/>
              </a:buClr>
              <a:buSzPts val="800"/>
              <a:buFont typeface="Arial"/>
              <a:buNone/>
            </a:pPr>
            <a:r>
              <a:rPr b="1" i="0" lang="en-ZA" sz="800" u="none" cap="none" strike="noStrike">
                <a:solidFill>
                  <a:srgbClr val="09294E"/>
                </a:solidFill>
                <a:latin typeface="Arial"/>
                <a:ea typeface="Arial"/>
                <a:cs typeface="Arial"/>
                <a:sym typeface="Arial"/>
              </a:rPr>
              <a:t>This button indicates a </a:t>
            </a:r>
            <a:endParaRPr/>
          </a:p>
          <a:p>
            <a:pPr indent="0" lvl="0" marL="0" marR="0" rtl="0" algn="ctr">
              <a:lnSpc>
                <a:spcPct val="100000"/>
              </a:lnSpc>
              <a:spcBef>
                <a:spcPts val="0"/>
              </a:spcBef>
              <a:spcAft>
                <a:spcPts val="0"/>
              </a:spcAft>
              <a:buClr>
                <a:srgbClr val="09294E"/>
              </a:buClr>
              <a:buSzPts val="800"/>
              <a:buFont typeface="Arial"/>
              <a:buNone/>
            </a:pPr>
            <a:r>
              <a:rPr b="1" lang="en-ZA" sz="800">
                <a:solidFill>
                  <a:srgbClr val="09294E"/>
                </a:solidFill>
                <a:latin typeface="Arial"/>
                <a:ea typeface="Arial"/>
                <a:cs typeface="Arial"/>
                <a:sym typeface="Arial"/>
              </a:rPr>
              <a:t>key recommendation</a:t>
            </a:r>
            <a:endParaRPr b="1" i="0" sz="800" u="none" cap="none" strike="noStrike">
              <a:solidFill>
                <a:srgbClr val="09294E"/>
              </a:solidFill>
              <a:latin typeface="Arial"/>
              <a:ea typeface="Arial"/>
              <a:cs typeface="Arial"/>
              <a:sym typeface="Arial"/>
            </a:endParaRPr>
          </a:p>
        </p:txBody>
      </p:sp>
      <p:sp>
        <p:nvSpPr>
          <p:cNvPr id="128" name="Google Shape;128;p21"/>
          <p:cNvSpPr/>
          <p:nvPr/>
        </p:nvSpPr>
        <p:spPr>
          <a:xfrm flipH="1" rot="10800000">
            <a:off x="1676511" y="4764589"/>
            <a:ext cx="1260900" cy="252900"/>
          </a:xfrm>
          <a:prstGeom prst="rect">
            <a:avLst/>
          </a:prstGeom>
          <a:noFill/>
          <a:ln cap="flat" cmpd="sng" w="38100">
            <a:solidFill>
              <a:srgbClr val="F4D63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31" name="Google Shape;131;p21"/>
          <p:cNvSpPr/>
          <p:nvPr/>
        </p:nvSpPr>
        <p:spPr>
          <a:xfrm>
            <a:off x="612648" y="1887380"/>
            <a:ext cx="8130600" cy="940800"/>
          </a:xfrm>
          <a:prstGeom prst="rect">
            <a:avLst/>
          </a:prstGeom>
          <a:solidFill>
            <a:srgbClr val="E7E7E7"/>
          </a:solidFill>
          <a:ln cap="flat" cmpd="sng" w="57150">
            <a:solidFill>
              <a:srgbClr val="F4D6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2" name="Google Shape;132;p21"/>
          <p:cNvSpPr/>
          <p:nvPr/>
        </p:nvSpPr>
        <p:spPr>
          <a:xfrm>
            <a:off x="816483" y="2166256"/>
            <a:ext cx="7617000" cy="2286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3" name="Google Shape;133;p21"/>
          <p:cNvSpPr/>
          <p:nvPr/>
        </p:nvSpPr>
        <p:spPr>
          <a:xfrm>
            <a:off x="821436" y="2448998"/>
            <a:ext cx="7617000" cy="228600"/>
          </a:xfrm>
          <a:prstGeom prst="rect">
            <a:avLst/>
          </a:prstGeom>
          <a:solidFill>
            <a:srgbClr val="E7E7E7"/>
          </a:solidFill>
          <a:ln cap="flat" cmpd="sng" w="12700">
            <a:solidFill>
              <a:srgbClr val="E7E7E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4" name="Google Shape;134;p21">
            <a:hlinkClick action="ppaction://hlinksldjump" r:id="rId4"/>
          </p:cNvPr>
          <p:cNvSpPr/>
          <p:nvPr/>
        </p:nvSpPr>
        <p:spPr>
          <a:xfrm>
            <a:off x="842010" y="2166256"/>
            <a:ext cx="7617000" cy="2286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5" name="Google Shape;135;p21"/>
          <p:cNvSpPr txBox="1"/>
          <p:nvPr>
            <p:ph idx="1" type="body"/>
          </p:nvPr>
        </p:nvSpPr>
        <p:spPr>
          <a:xfrm>
            <a:off x="819912" y="2166664"/>
            <a:ext cx="7620000" cy="2262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1000"/>
              </a:spcBef>
              <a:spcAft>
                <a:spcPts val="0"/>
              </a:spcAft>
              <a:buClr>
                <a:schemeClr val="dk2"/>
              </a:buClr>
              <a:buSzPts val="1200"/>
              <a:buNone/>
              <a:defRPr sz="1200">
                <a:solidFill>
                  <a:schemeClr val="dk2"/>
                </a:solidFill>
              </a:defRPr>
            </a:lvl1pPr>
            <a:lvl2pPr indent="-295275" lvl="1" marL="914400" rtl="0" algn="l">
              <a:lnSpc>
                <a:spcPct val="90000"/>
              </a:lnSpc>
              <a:spcBef>
                <a:spcPts val="1200"/>
              </a:spcBef>
              <a:spcAft>
                <a:spcPts val="0"/>
              </a:spcAft>
              <a:buClr>
                <a:srgbClr val="595959"/>
              </a:buClr>
              <a:buSzPts val="1050"/>
              <a:buChar char="●"/>
              <a:defRPr sz="1050"/>
            </a:lvl2pPr>
            <a:lvl3pPr indent="-292100" lvl="2" marL="1371600" rtl="0" algn="l">
              <a:lnSpc>
                <a:spcPct val="90000"/>
              </a:lnSpc>
              <a:spcBef>
                <a:spcPts val="1200"/>
              </a:spcBef>
              <a:spcAft>
                <a:spcPts val="0"/>
              </a:spcAft>
              <a:buClr>
                <a:srgbClr val="595959"/>
              </a:buClr>
              <a:buSzPts val="1000"/>
              <a:buChar char="●"/>
              <a:defRPr sz="1000"/>
            </a:lvl3pPr>
            <a:lvl4pPr indent="-285750" lvl="3" marL="1828800" rtl="0" algn="l">
              <a:lnSpc>
                <a:spcPct val="90000"/>
              </a:lnSpc>
              <a:spcBef>
                <a:spcPts val="1200"/>
              </a:spcBef>
              <a:spcAft>
                <a:spcPts val="0"/>
              </a:spcAft>
              <a:buClr>
                <a:srgbClr val="595959"/>
              </a:buClr>
              <a:buSzPts val="900"/>
              <a:buChar char="●"/>
              <a:defRPr sz="900"/>
            </a:lvl4pPr>
            <a:lvl5pPr indent="-285750" lvl="4" marL="2286000" rtl="0" algn="l">
              <a:lnSpc>
                <a:spcPct val="90000"/>
              </a:lnSpc>
              <a:spcBef>
                <a:spcPts val="1200"/>
              </a:spcBef>
              <a:spcAft>
                <a:spcPts val="0"/>
              </a:spcAft>
              <a:buClr>
                <a:srgbClr val="595959"/>
              </a:buClr>
              <a:buSzPts val="900"/>
              <a:buChar char="●"/>
              <a:defRPr sz="900"/>
            </a:lvl5pPr>
            <a:lvl6pPr indent="-342900" lvl="5" marL="2743200" rtl="0" algn="l">
              <a:lnSpc>
                <a:spcPct val="90000"/>
              </a:lnSpc>
              <a:spcBef>
                <a:spcPts val="1200"/>
              </a:spcBef>
              <a:spcAft>
                <a:spcPts val="0"/>
              </a:spcAft>
              <a:buClr>
                <a:srgbClr val="09294E"/>
              </a:buClr>
              <a:buSzPts val="1800"/>
              <a:buChar char="●"/>
              <a:defRPr/>
            </a:lvl6pPr>
            <a:lvl7pPr indent="-342900" lvl="6" marL="3200400" rtl="0" algn="l">
              <a:lnSpc>
                <a:spcPct val="90000"/>
              </a:lnSpc>
              <a:spcBef>
                <a:spcPts val="1200"/>
              </a:spcBef>
              <a:spcAft>
                <a:spcPts val="0"/>
              </a:spcAft>
              <a:buClr>
                <a:schemeClr val="dk1"/>
              </a:buClr>
              <a:buSzPts val="1800"/>
              <a:buChar char="●"/>
              <a:defRPr/>
            </a:lvl7pPr>
            <a:lvl8pPr indent="-342900" lvl="7" marL="3657600" rtl="0" algn="l">
              <a:lnSpc>
                <a:spcPct val="90000"/>
              </a:lnSpc>
              <a:spcBef>
                <a:spcPts val="1200"/>
              </a:spcBef>
              <a:spcAft>
                <a:spcPts val="0"/>
              </a:spcAft>
              <a:buClr>
                <a:schemeClr val="dk1"/>
              </a:buClr>
              <a:buSzPts val="1800"/>
              <a:buChar char="●"/>
              <a:defRPr/>
            </a:lvl8pPr>
            <a:lvl9pPr indent="-342900" lvl="8" marL="4114800" rtl="0" algn="l">
              <a:lnSpc>
                <a:spcPct val="90000"/>
              </a:lnSpc>
              <a:spcBef>
                <a:spcPts val="1200"/>
              </a:spcBef>
              <a:spcAft>
                <a:spcPts val="1200"/>
              </a:spcAft>
              <a:buClr>
                <a:schemeClr val="dk1"/>
              </a:buClr>
              <a:buSzPts val="1800"/>
              <a:buChar char="●"/>
              <a:defRPr/>
            </a:lvl9pPr>
          </a:lstStyle>
          <a:p/>
        </p:txBody>
      </p:sp>
      <p:sp>
        <p:nvSpPr>
          <p:cNvPr id="136" name="Google Shape;136;p21"/>
          <p:cNvSpPr txBox="1"/>
          <p:nvPr>
            <p:ph idx="2" type="body"/>
          </p:nvPr>
        </p:nvSpPr>
        <p:spPr>
          <a:xfrm>
            <a:off x="819912" y="2466964"/>
            <a:ext cx="7620000" cy="2262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1000"/>
              </a:spcBef>
              <a:spcAft>
                <a:spcPts val="0"/>
              </a:spcAft>
              <a:buClr>
                <a:schemeClr val="dk2"/>
              </a:buClr>
              <a:buSzPts val="1200"/>
              <a:buNone/>
              <a:defRPr sz="1200">
                <a:solidFill>
                  <a:schemeClr val="dk2"/>
                </a:solidFill>
              </a:defRPr>
            </a:lvl1pPr>
            <a:lvl2pPr indent="-295275" lvl="1" marL="914400" rtl="0" algn="l">
              <a:lnSpc>
                <a:spcPct val="90000"/>
              </a:lnSpc>
              <a:spcBef>
                <a:spcPts val="1200"/>
              </a:spcBef>
              <a:spcAft>
                <a:spcPts val="0"/>
              </a:spcAft>
              <a:buClr>
                <a:srgbClr val="595959"/>
              </a:buClr>
              <a:buSzPts val="1050"/>
              <a:buChar char="●"/>
              <a:defRPr sz="1050"/>
            </a:lvl2pPr>
            <a:lvl3pPr indent="-292100" lvl="2" marL="1371600" rtl="0" algn="l">
              <a:lnSpc>
                <a:spcPct val="90000"/>
              </a:lnSpc>
              <a:spcBef>
                <a:spcPts val="1200"/>
              </a:spcBef>
              <a:spcAft>
                <a:spcPts val="0"/>
              </a:spcAft>
              <a:buClr>
                <a:srgbClr val="595959"/>
              </a:buClr>
              <a:buSzPts val="1000"/>
              <a:buChar char="●"/>
              <a:defRPr sz="1000"/>
            </a:lvl3pPr>
            <a:lvl4pPr indent="-285750" lvl="3" marL="1828800" rtl="0" algn="l">
              <a:lnSpc>
                <a:spcPct val="90000"/>
              </a:lnSpc>
              <a:spcBef>
                <a:spcPts val="1200"/>
              </a:spcBef>
              <a:spcAft>
                <a:spcPts val="0"/>
              </a:spcAft>
              <a:buClr>
                <a:srgbClr val="595959"/>
              </a:buClr>
              <a:buSzPts val="900"/>
              <a:buChar char="●"/>
              <a:defRPr sz="900"/>
            </a:lvl4pPr>
            <a:lvl5pPr indent="-285750" lvl="4" marL="2286000" rtl="0" algn="l">
              <a:lnSpc>
                <a:spcPct val="90000"/>
              </a:lnSpc>
              <a:spcBef>
                <a:spcPts val="1200"/>
              </a:spcBef>
              <a:spcAft>
                <a:spcPts val="0"/>
              </a:spcAft>
              <a:buClr>
                <a:srgbClr val="595959"/>
              </a:buClr>
              <a:buSzPts val="900"/>
              <a:buChar char="●"/>
              <a:defRPr sz="900"/>
            </a:lvl5pPr>
            <a:lvl6pPr indent="-342900" lvl="5" marL="2743200" rtl="0" algn="l">
              <a:lnSpc>
                <a:spcPct val="90000"/>
              </a:lnSpc>
              <a:spcBef>
                <a:spcPts val="1200"/>
              </a:spcBef>
              <a:spcAft>
                <a:spcPts val="0"/>
              </a:spcAft>
              <a:buClr>
                <a:srgbClr val="09294E"/>
              </a:buClr>
              <a:buSzPts val="1800"/>
              <a:buChar char="●"/>
              <a:defRPr/>
            </a:lvl6pPr>
            <a:lvl7pPr indent="-342900" lvl="6" marL="3200400" rtl="0" algn="l">
              <a:lnSpc>
                <a:spcPct val="90000"/>
              </a:lnSpc>
              <a:spcBef>
                <a:spcPts val="1200"/>
              </a:spcBef>
              <a:spcAft>
                <a:spcPts val="0"/>
              </a:spcAft>
              <a:buClr>
                <a:schemeClr val="dk1"/>
              </a:buClr>
              <a:buSzPts val="1800"/>
              <a:buChar char="●"/>
              <a:defRPr/>
            </a:lvl7pPr>
            <a:lvl8pPr indent="-342900" lvl="7" marL="3657600" rtl="0" algn="l">
              <a:lnSpc>
                <a:spcPct val="90000"/>
              </a:lnSpc>
              <a:spcBef>
                <a:spcPts val="1200"/>
              </a:spcBef>
              <a:spcAft>
                <a:spcPts val="0"/>
              </a:spcAft>
              <a:buClr>
                <a:schemeClr val="dk1"/>
              </a:buClr>
              <a:buSzPts val="1800"/>
              <a:buChar char="●"/>
              <a:defRPr/>
            </a:lvl8pPr>
            <a:lvl9pPr indent="-342900" lvl="8" marL="4114800" rtl="0" algn="l">
              <a:lnSpc>
                <a:spcPct val="90000"/>
              </a:lnSpc>
              <a:spcBef>
                <a:spcPts val="1200"/>
              </a:spcBef>
              <a:spcAft>
                <a:spcPts val="1200"/>
              </a:spcAft>
              <a:buClr>
                <a:schemeClr val="dk1"/>
              </a:buClr>
              <a:buSzPts val="1800"/>
              <a:buChar char="●"/>
              <a:defRPr/>
            </a:lvl9pPr>
          </a:lstStyle>
          <a:p/>
        </p:txBody>
      </p:sp>
      <p:sp>
        <p:nvSpPr>
          <p:cNvPr id="137" name="Google Shape;137;p21"/>
          <p:cNvSpPr txBox="1"/>
          <p:nvPr>
            <p:ph idx="3" type="body"/>
          </p:nvPr>
        </p:nvSpPr>
        <p:spPr>
          <a:xfrm>
            <a:off x="819912" y="1934116"/>
            <a:ext cx="7620000" cy="226200"/>
          </a:xfrm>
          <a:prstGeom prst="rect">
            <a:avLst/>
          </a:prstGeom>
          <a:noFill/>
          <a:ln>
            <a:noFill/>
          </a:ln>
        </p:spPr>
        <p:txBody>
          <a:bodyPr anchorCtr="0" anchor="t" bIns="45700" lIns="91425" spcFirstLastPara="1" rIns="91425" wrap="square" tIns="45700">
            <a:noAutofit/>
          </a:bodyPr>
          <a:lstStyle>
            <a:lvl1pPr indent="-228600" lvl="0" marL="457200" rtl="0" algn="ctr">
              <a:lnSpc>
                <a:spcPct val="90000"/>
              </a:lnSpc>
              <a:spcBef>
                <a:spcPts val="1000"/>
              </a:spcBef>
              <a:spcAft>
                <a:spcPts val="0"/>
              </a:spcAft>
              <a:buClr>
                <a:srgbClr val="609EDC"/>
              </a:buClr>
              <a:buSzPts val="1400"/>
              <a:buNone/>
              <a:defRPr b="1" sz="1400">
                <a:solidFill>
                  <a:srgbClr val="609EDC"/>
                </a:solidFill>
                <a:latin typeface="Arial"/>
                <a:ea typeface="Arial"/>
                <a:cs typeface="Arial"/>
                <a:sym typeface="Arial"/>
              </a:defRPr>
            </a:lvl1pPr>
            <a:lvl2pPr indent="-295275" lvl="1" marL="914400" rtl="0" algn="l">
              <a:lnSpc>
                <a:spcPct val="90000"/>
              </a:lnSpc>
              <a:spcBef>
                <a:spcPts val="1200"/>
              </a:spcBef>
              <a:spcAft>
                <a:spcPts val="0"/>
              </a:spcAft>
              <a:buClr>
                <a:srgbClr val="595959"/>
              </a:buClr>
              <a:buSzPts val="1050"/>
              <a:buChar char="●"/>
              <a:defRPr sz="1050"/>
            </a:lvl2pPr>
            <a:lvl3pPr indent="-292100" lvl="2" marL="1371600" rtl="0" algn="l">
              <a:lnSpc>
                <a:spcPct val="90000"/>
              </a:lnSpc>
              <a:spcBef>
                <a:spcPts val="1200"/>
              </a:spcBef>
              <a:spcAft>
                <a:spcPts val="0"/>
              </a:spcAft>
              <a:buClr>
                <a:srgbClr val="595959"/>
              </a:buClr>
              <a:buSzPts val="1000"/>
              <a:buChar char="●"/>
              <a:defRPr sz="1000"/>
            </a:lvl3pPr>
            <a:lvl4pPr indent="-285750" lvl="3" marL="1828800" rtl="0" algn="l">
              <a:lnSpc>
                <a:spcPct val="90000"/>
              </a:lnSpc>
              <a:spcBef>
                <a:spcPts val="1200"/>
              </a:spcBef>
              <a:spcAft>
                <a:spcPts val="0"/>
              </a:spcAft>
              <a:buClr>
                <a:srgbClr val="595959"/>
              </a:buClr>
              <a:buSzPts val="900"/>
              <a:buChar char="●"/>
              <a:defRPr sz="900"/>
            </a:lvl4pPr>
            <a:lvl5pPr indent="-285750" lvl="4" marL="2286000" rtl="0" algn="l">
              <a:lnSpc>
                <a:spcPct val="90000"/>
              </a:lnSpc>
              <a:spcBef>
                <a:spcPts val="1200"/>
              </a:spcBef>
              <a:spcAft>
                <a:spcPts val="0"/>
              </a:spcAft>
              <a:buClr>
                <a:srgbClr val="595959"/>
              </a:buClr>
              <a:buSzPts val="900"/>
              <a:buChar char="●"/>
              <a:defRPr sz="900"/>
            </a:lvl5pPr>
            <a:lvl6pPr indent="-342900" lvl="5" marL="2743200" rtl="0" algn="l">
              <a:lnSpc>
                <a:spcPct val="90000"/>
              </a:lnSpc>
              <a:spcBef>
                <a:spcPts val="1200"/>
              </a:spcBef>
              <a:spcAft>
                <a:spcPts val="0"/>
              </a:spcAft>
              <a:buClr>
                <a:srgbClr val="09294E"/>
              </a:buClr>
              <a:buSzPts val="1800"/>
              <a:buChar char="●"/>
              <a:defRPr/>
            </a:lvl6pPr>
            <a:lvl7pPr indent="-342900" lvl="6" marL="3200400" rtl="0" algn="l">
              <a:lnSpc>
                <a:spcPct val="90000"/>
              </a:lnSpc>
              <a:spcBef>
                <a:spcPts val="1200"/>
              </a:spcBef>
              <a:spcAft>
                <a:spcPts val="0"/>
              </a:spcAft>
              <a:buClr>
                <a:schemeClr val="dk1"/>
              </a:buClr>
              <a:buSzPts val="1800"/>
              <a:buChar char="●"/>
              <a:defRPr/>
            </a:lvl7pPr>
            <a:lvl8pPr indent="-342900" lvl="7" marL="3657600" rtl="0" algn="l">
              <a:lnSpc>
                <a:spcPct val="90000"/>
              </a:lnSpc>
              <a:spcBef>
                <a:spcPts val="1200"/>
              </a:spcBef>
              <a:spcAft>
                <a:spcPts val="0"/>
              </a:spcAft>
              <a:buClr>
                <a:schemeClr val="dk1"/>
              </a:buClr>
              <a:buSzPts val="1800"/>
              <a:buChar char="●"/>
              <a:defRPr/>
            </a:lvl8pPr>
            <a:lvl9pPr indent="-342900" lvl="8" marL="4114800" rtl="0" algn="l">
              <a:lnSpc>
                <a:spcPct val="90000"/>
              </a:lnSpc>
              <a:spcBef>
                <a:spcPts val="1200"/>
              </a:spcBef>
              <a:spcAft>
                <a:spcPts val="120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1">
  <p:cSld name="CUSTOM_2_1_1">
    <p:bg>
      <p:bgPr>
        <a:solidFill>
          <a:schemeClr val="lt1"/>
        </a:solidFill>
      </p:bgPr>
    </p:bg>
    <p:spTree>
      <p:nvGrpSpPr>
        <p:cNvPr id="32" name="Shape 32"/>
        <p:cNvGrpSpPr/>
        <p:nvPr/>
      </p:nvGrpSpPr>
      <p:grpSpPr>
        <a:xfrm>
          <a:off x="0" y="0"/>
          <a:ext cx="0" cy="0"/>
          <a:chOff x="0" y="0"/>
          <a:chExt cx="0" cy="0"/>
        </a:xfrm>
      </p:grpSpPr>
      <p:sp>
        <p:nvSpPr>
          <p:cNvPr id="33" name="Google Shape;33;p4"/>
          <p:cNvSpPr txBox="1"/>
          <p:nvPr>
            <p:ph type="title"/>
          </p:nvPr>
        </p:nvSpPr>
        <p:spPr>
          <a:xfrm>
            <a:off x="44673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34" name="Google Shape;34;p4"/>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35" name="Google Shape;35;p4"/>
          <p:cNvSpPr/>
          <p:nvPr/>
        </p:nvSpPr>
        <p:spPr>
          <a:xfrm>
            <a:off x="8301850" y="94900"/>
            <a:ext cx="679800" cy="633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4"/>
          <p:cNvSpPr/>
          <p:nvPr>
            <p:ph idx="2" type="pic"/>
          </p:nvPr>
        </p:nvSpPr>
        <p:spPr>
          <a:xfrm>
            <a:off x="0" y="0"/>
            <a:ext cx="3707700" cy="3760200"/>
          </a:xfrm>
          <a:prstGeom prst="rect">
            <a:avLst/>
          </a:prstGeom>
          <a:noFill/>
          <a:ln>
            <a:noFill/>
          </a:ln>
        </p:spPr>
      </p:sp>
      <p:sp>
        <p:nvSpPr>
          <p:cNvPr id="37" name="Google Shape;37;p4"/>
          <p:cNvSpPr txBox="1"/>
          <p:nvPr>
            <p:ph idx="1" type="subTitle"/>
          </p:nvPr>
        </p:nvSpPr>
        <p:spPr>
          <a:xfrm>
            <a:off x="44673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SzPts val="1400"/>
              <a:buNone/>
              <a:defRPr b="1" sz="1400">
                <a:highlight>
                  <a:schemeClr val="lt1"/>
                </a:highlight>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8" name="Google Shape;38;p4"/>
          <p:cNvSpPr/>
          <p:nvPr>
            <p:ph idx="3" type="pic"/>
          </p:nvPr>
        </p:nvSpPr>
        <p:spPr>
          <a:xfrm>
            <a:off x="4638750" y="3230175"/>
            <a:ext cx="1291200" cy="440100"/>
          </a:xfrm>
          <a:prstGeom prst="rect">
            <a:avLst/>
          </a:prstGeom>
          <a:noFill/>
          <a:ln>
            <a:noFill/>
          </a:ln>
        </p:spPr>
      </p:sp>
      <p:sp>
        <p:nvSpPr>
          <p:cNvPr id="39" name="Google Shape;39;p4"/>
          <p:cNvSpPr/>
          <p:nvPr>
            <p:ph idx="4" type="pic"/>
          </p:nvPr>
        </p:nvSpPr>
        <p:spPr>
          <a:xfrm>
            <a:off x="6004200" y="3230175"/>
            <a:ext cx="1291200" cy="440100"/>
          </a:xfrm>
          <a:prstGeom prst="rect">
            <a:avLst/>
          </a:prstGeom>
          <a:noFill/>
          <a:ln>
            <a:noFill/>
          </a:ln>
        </p:spPr>
      </p:sp>
      <p:sp>
        <p:nvSpPr>
          <p:cNvPr id="40" name="Google Shape;40;p4"/>
          <p:cNvSpPr/>
          <p:nvPr>
            <p:ph idx="5" type="pic"/>
          </p:nvPr>
        </p:nvSpPr>
        <p:spPr>
          <a:xfrm>
            <a:off x="4638750" y="3738000"/>
            <a:ext cx="1291200" cy="440100"/>
          </a:xfrm>
          <a:prstGeom prst="rect">
            <a:avLst/>
          </a:prstGeom>
          <a:noFill/>
          <a:ln>
            <a:noFill/>
          </a:ln>
        </p:spPr>
      </p:sp>
      <p:sp>
        <p:nvSpPr>
          <p:cNvPr id="41" name="Google Shape;41;p4"/>
          <p:cNvSpPr/>
          <p:nvPr>
            <p:ph idx="6" type="pic"/>
          </p:nvPr>
        </p:nvSpPr>
        <p:spPr>
          <a:xfrm>
            <a:off x="6004200" y="3738000"/>
            <a:ext cx="1291200" cy="440100"/>
          </a:xfrm>
          <a:prstGeom prst="rect">
            <a:avLst/>
          </a:prstGeom>
          <a:noFill/>
          <a:ln>
            <a:noFill/>
          </a:ln>
        </p:spPr>
      </p:sp>
      <p:sp>
        <p:nvSpPr>
          <p:cNvPr id="42" name="Google Shape;42;p4"/>
          <p:cNvSpPr/>
          <p:nvPr>
            <p:ph idx="7" type="pic"/>
          </p:nvPr>
        </p:nvSpPr>
        <p:spPr>
          <a:xfrm>
            <a:off x="7369650" y="3230175"/>
            <a:ext cx="1291200" cy="440100"/>
          </a:xfrm>
          <a:prstGeom prst="rect">
            <a:avLst/>
          </a:prstGeom>
          <a:noFill/>
          <a:ln>
            <a:noFill/>
          </a:ln>
        </p:spPr>
      </p:sp>
      <p:sp>
        <p:nvSpPr>
          <p:cNvPr id="43" name="Google Shape;43;p4"/>
          <p:cNvSpPr/>
          <p:nvPr>
            <p:ph idx="8" type="pic"/>
          </p:nvPr>
        </p:nvSpPr>
        <p:spPr>
          <a:xfrm>
            <a:off x="7369650" y="3738000"/>
            <a:ext cx="1291200" cy="440100"/>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1)" type="title">
  <p:cSld name="TITLE">
    <p:bg>
      <p:bgPr>
        <a:solidFill>
          <a:schemeClr val="lt1"/>
        </a:solidFill>
      </p:bgPr>
    </p:bg>
    <p:spTree>
      <p:nvGrpSpPr>
        <p:cNvPr id="44" name="Shape 44"/>
        <p:cNvGrpSpPr/>
        <p:nvPr/>
      </p:nvGrpSpPr>
      <p:grpSpPr>
        <a:xfrm>
          <a:off x="0" y="0"/>
          <a:ext cx="0" cy="0"/>
          <a:chOff x="0" y="0"/>
          <a:chExt cx="0" cy="0"/>
        </a:xfrm>
      </p:grpSpPr>
      <p:sp>
        <p:nvSpPr>
          <p:cNvPr id="45" name="Google Shape;45;p5"/>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46" name="Google Shape;46;p5"/>
          <p:cNvPicPr preferRelativeResize="0"/>
          <p:nvPr/>
        </p:nvPicPr>
        <p:blipFill>
          <a:blip r:embed="rId2">
            <a:alphaModFix/>
          </a:blip>
          <a:stretch>
            <a:fillRect/>
          </a:stretch>
        </p:blipFill>
        <p:spPr>
          <a:xfrm>
            <a:off x="7143775" y="4418775"/>
            <a:ext cx="1570232" cy="601110"/>
          </a:xfrm>
          <a:prstGeom prst="rect">
            <a:avLst/>
          </a:prstGeom>
          <a:noFill/>
          <a:ln>
            <a:noFill/>
          </a:ln>
        </p:spPr>
      </p:pic>
      <p:pic>
        <p:nvPicPr>
          <p:cNvPr id="47" name="Google Shape;47;p5"/>
          <p:cNvPicPr preferRelativeResize="0"/>
          <p:nvPr/>
        </p:nvPicPr>
        <p:blipFill rotWithShape="1">
          <a:blip r:embed="rId3">
            <a:alphaModFix/>
          </a:blip>
          <a:srcRect b="41826" l="43207" r="0" t="0"/>
          <a:stretch/>
        </p:blipFill>
        <p:spPr>
          <a:xfrm>
            <a:off x="0" y="1871700"/>
            <a:ext cx="2709200" cy="32718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y">
  <p:cSld name="CUSTOM_1">
    <p:bg>
      <p:bgPr>
        <a:solidFill>
          <a:schemeClr val="accent6"/>
        </a:solidFill>
      </p:bgPr>
    </p:bg>
    <p:spTree>
      <p:nvGrpSpPr>
        <p:cNvPr id="48" name="Shape 48"/>
        <p:cNvGrpSpPr/>
        <p:nvPr/>
      </p:nvGrpSpPr>
      <p:grpSpPr>
        <a:xfrm>
          <a:off x="0" y="0"/>
          <a:ext cx="0" cy="0"/>
          <a:chOff x="0" y="0"/>
          <a:chExt cx="0" cy="0"/>
        </a:xfrm>
      </p:grpSpPr>
      <p:sp>
        <p:nvSpPr>
          <p:cNvPr id="49" name="Google Shape;49;p6"/>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pic>
        <p:nvPicPr>
          <p:cNvPr id="50" name="Google Shape;50;p6"/>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51" name="Google Shape;51;p6"/>
          <p:cNvSpPr txBox="1"/>
          <p:nvPr>
            <p:ph idx="2"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6"/>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53" name="Google Shape;53;p6"/>
          <p:cNvPicPr preferRelativeResize="0"/>
          <p:nvPr/>
        </p:nvPicPr>
        <p:blipFill rotWithShape="1">
          <a:blip r:embed="rId3">
            <a:alphaModFix/>
          </a:blip>
          <a:srcRect b="0" l="0" r="50000" t="71103"/>
          <a:stretch/>
        </p:blipFill>
        <p:spPr>
          <a:xfrm>
            <a:off x="5949625" y="0"/>
            <a:ext cx="3194375" cy="2144624"/>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white)" type="secHead">
  <p:cSld name="SECTION_HEADER">
    <p:bg>
      <p:bgPr>
        <a:solidFill>
          <a:srgbClr val="FFFFFF"/>
        </a:solidFill>
      </p:bgPr>
    </p:bg>
    <p:spTree>
      <p:nvGrpSpPr>
        <p:cNvPr id="54" name="Shape 54"/>
        <p:cNvGrpSpPr/>
        <p:nvPr/>
      </p:nvGrpSpPr>
      <p:grpSpPr>
        <a:xfrm>
          <a:off x="0" y="0"/>
          <a:ext cx="0" cy="0"/>
          <a:chOff x="0" y="0"/>
          <a:chExt cx="0" cy="0"/>
        </a:xfrm>
      </p:grpSpPr>
      <p:pic>
        <p:nvPicPr>
          <p:cNvPr id="55" name="Google Shape;55;p7"/>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56" name="Google Shape;56;p7"/>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7" name="Google Shape;57;p7"/>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white) 1">
  <p:cSld name="SECTION_HEADER_2">
    <p:bg>
      <p:bgPr>
        <a:solidFill>
          <a:srgbClr val="FFFFFF"/>
        </a:solidFill>
      </p:bgPr>
    </p:bg>
    <p:spTree>
      <p:nvGrpSpPr>
        <p:cNvPr id="58" name="Shape 58"/>
        <p:cNvGrpSpPr/>
        <p:nvPr/>
      </p:nvGrpSpPr>
      <p:grpSpPr>
        <a:xfrm>
          <a:off x="0" y="0"/>
          <a:ext cx="0" cy="0"/>
          <a:chOff x="0" y="0"/>
          <a:chExt cx="0" cy="0"/>
        </a:xfrm>
      </p:grpSpPr>
      <p:pic>
        <p:nvPicPr>
          <p:cNvPr id="59" name="Google Shape;59;p8"/>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60" name="Google Shape;60;p8"/>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1" name="Google Shape;61;p8"/>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62" name="Google Shape;62;p8"/>
          <p:cNvPicPr preferRelativeResize="0"/>
          <p:nvPr/>
        </p:nvPicPr>
        <p:blipFill rotWithShape="1">
          <a:blip r:embed="rId3">
            <a:alphaModFix/>
          </a:blip>
          <a:srcRect b="73202" l="0" r="32872" t="0"/>
          <a:stretch/>
        </p:blipFill>
        <p:spPr>
          <a:xfrm>
            <a:off x="4855400" y="3154650"/>
            <a:ext cx="4288601" cy="198885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grey)">
  <p:cSld name="SECTION_HEADER_1">
    <p:bg>
      <p:bgPr>
        <a:solidFill>
          <a:schemeClr val="lt2"/>
        </a:solidFill>
      </p:bgPr>
    </p:bg>
    <p:spTree>
      <p:nvGrpSpPr>
        <p:cNvPr id="63" name="Shape 63"/>
        <p:cNvGrpSpPr/>
        <p:nvPr/>
      </p:nvGrpSpPr>
      <p:grpSpPr>
        <a:xfrm>
          <a:off x="0" y="0"/>
          <a:ext cx="0" cy="0"/>
          <a:chOff x="0" y="0"/>
          <a:chExt cx="0" cy="0"/>
        </a:xfrm>
      </p:grpSpPr>
      <p:pic>
        <p:nvPicPr>
          <p:cNvPr id="64" name="Google Shape;64;p9"/>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65" name="Google Shape;65;p9"/>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6" name="Google Shape;66;p9"/>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sand)">
  <p:cSld name="SECTION_HEADER_1_3">
    <p:bg>
      <p:bgPr>
        <a:solidFill>
          <a:schemeClr val="accent6"/>
        </a:solidFill>
      </p:bgPr>
    </p:bg>
    <p:spTree>
      <p:nvGrpSpPr>
        <p:cNvPr id="67" name="Shape 67"/>
        <p:cNvGrpSpPr/>
        <p:nvPr/>
      </p:nvGrpSpPr>
      <p:grpSpPr>
        <a:xfrm>
          <a:off x="0" y="0"/>
          <a:ext cx="0" cy="0"/>
          <a:chOff x="0" y="0"/>
          <a:chExt cx="0" cy="0"/>
        </a:xfrm>
      </p:grpSpPr>
      <p:sp>
        <p:nvSpPr>
          <p:cNvPr id="68" name="Google Shape;68;p10"/>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9" name="Google Shape;69;p10"/>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sp>
        <p:nvSpPr>
          <p:cNvPr id="70" name="Google Shape;70;p10"/>
          <p:cNvSpPr/>
          <p:nvPr/>
        </p:nvSpPr>
        <p:spPr>
          <a:xfrm>
            <a:off x="8501975" y="167475"/>
            <a:ext cx="251100" cy="277500"/>
          </a:xfrm>
          <a:prstGeom prst="rect">
            <a:avLst/>
          </a:prstGeom>
          <a:solidFill>
            <a:schemeClr val="accent6"/>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1" name="Google Shape;71;p10"/>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pic>
        <p:nvPicPr>
          <p:cNvPr id="72" name="Google Shape;72;p10"/>
          <p:cNvPicPr preferRelativeResize="0"/>
          <p:nvPr/>
        </p:nvPicPr>
        <p:blipFill rotWithShape="1">
          <a:blip r:embed="rId3">
            <a:alphaModFix/>
          </a:blip>
          <a:srcRect b="73202" l="0" r="32872" t="0"/>
          <a:stretch/>
        </p:blipFill>
        <p:spPr>
          <a:xfrm>
            <a:off x="4855400" y="3154650"/>
            <a:ext cx="4288601" cy="198885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311700" y="2164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11" name="Google Shape;11;p1"/>
          <p:cNvSpPr txBox="1"/>
          <p:nvPr>
            <p:ph idx="1" type="body"/>
          </p:nvPr>
        </p:nvSpPr>
        <p:spPr>
          <a:xfrm>
            <a:off x="284525" y="1179650"/>
            <a:ext cx="8520600" cy="3416400"/>
          </a:xfrm>
          <a:prstGeom prst="rect">
            <a:avLst/>
          </a:prstGeom>
          <a:noFill/>
          <a:ln>
            <a:noFill/>
          </a:ln>
        </p:spPr>
        <p:txBody>
          <a:bodyPr anchorCtr="0" anchor="t" bIns="91425" lIns="91425" spcFirstLastPara="1" rIns="91425" wrap="square" tIns="91425">
            <a:normAutofit/>
          </a:bodyPr>
          <a:lstStyle>
            <a:lvl1pPr indent="-361950" lvl="0" marL="457200" rtl="0">
              <a:lnSpc>
                <a:spcPct val="115000"/>
              </a:lnSpc>
              <a:spcBef>
                <a:spcPts val="0"/>
              </a:spcBef>
              <a:spcAft>
                <a:spcPts val="0"/>
              </a:spcAft>
              <a:buClr>
                <a:schemeClr val="dk2"/>
              </a:buClr>
              <a:buSzPts val="2100"/>
              <a:buFont typeface="Open Sans"/>
              <a:buChar char="●"/>
              <a:defRPr sz="2100">
                <a:solidFill>
                  <a:schemeClr val="dk2"/>
                </a:solidFill>
                <a:latin typeface="Open Sans"/>
                <a:ea typeface="Open Sans"/>
                <a:cs typeface="Open Sans"/>
                <a:sym typeface="Open Sans"/>
              </a:defRPr>
            </a:lvl1pPr>
            <a:lvl2pPr indent="-342900" lvl="1" marL="914400" rtl="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2pPr>
            <a:lvl3pPr indent="-323850" lvl="2" marL="1371600" rtl="0">
              <a:lnSpc>
                <a:spcPct val="115000"/>
              </a:lnSpc>
              <a:spcBef>
                <a:spcPts val="0"/>
              </a:spcBef>
              <a:spcAft>
                <a:spcPts val="0"/>
              </a:spcAft>
              <a:buClr>
                <a:schemeClr val="dk2"/>
              </a:buClr>
              <a:buSzPts val="1500"/>
              <a:buFont typeface="Open Sans"/>
              <a:buChar char="●"/>
              <a:defRPr sz="1500">
                <a:solidFill>
                  <a:schemeClr val="dk2"/>
                </a:solidFill>
                <a:latin typeface="Open Sans"/>
                <a:ea typeface="Open Sans"/>
                <a:cs typeface="Open Sans"/>
                <a:sym typeface="Open Sans"/>
              </a:defRPr>
            </a:lvl3pPr>
            <a:lvl4pPr indent="-317500" lvl="3" marL="1828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12" name="Google Shape;12;p1"/>
          <p:cNvSpPr txBox="1"/>
          <p:nvPr/>
        </p:nvSpPr>
        <p:spPr>
          <a:xfrm>
            <a:off x="8211920" y="242183"/>
            <a:ext cx="722100" cy="1983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800"/>
              <a:buFont typeface="Arial"/>
              <a:buNone/>
            </a:pPr>
            <a:fld id="{00000000-1234-1234-1234-123412341234}" type="slidenum">
              <a:rPr i="0" lang="en-ZA" sz="800" u="none" cap="none" strike="noStrike">
                <a:solidFill>
                  <a:srgbClr val="A5A5A5"/>
                </a:solidFill>
                <a:latin typeface="Open Sans"/>
                <a:ea typeface="Open Sans"/>
                <a:cs typeface="Open Sans"/>
                <a:sym typeface="Open Sans"/>
              </a:rPr>
              <a:t>‹#›</a:t>
            </a:fld>
            <a:endParaRPr i="0" sz="800" u="none" cap="none" strike="noStrike">
              <a:solidFill>
                <a:srgbClr val="A5A5A5"/>
              </a:solidFill>
              <a:latin typeface="Open Sans"/>
              <a:ea typeface="Open Sans"/>
              <a:cs typeface="Open Sans"/>
              <a:sym typeface="Open Sans"/>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slide" Target="/ppt/slides/slide14.xml"/><Relationship Id="rId4" Type="http://schemas.openxmlformats.org/officeDocument/2006/relationships/slide" Target="/ppt/slides/slide26.xml"/><Relationship Id="rId5" Type="http://schemas.openxmlformats.org/officeDocument/2006/relationships/slide" Target="/ppt/slides/slide6.xml"/><Relationship Id="rId6" Type="http://schemas.openxmlformats.org/officeDocument/2006/relationships/slide" Target="/ppt/slides/slide40.xml"/><Relationship Id="rId7" Type="http://schemas.openxmlformats.org/officeDocument/2006/relationships/slide" Target="/ppt/slides/slide6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31.png"/><Relationship Id="rId4" Type="http://schemas.openxmlformats.org/officeDocument/2006/relationships/image" Target="../media/image34.png"/><Relationship Id="rId9" Type="http://schemas.openxmlformats.org/officeDocument/2006/relationships/slide" Target="/ppt/slides/slide69.xml"/><Relationship Id="rId5" Type="http://schemas.openxmlformats.org/officeDocument/2006/relationships/image" Target="../media/image32.png"/><Relationship Id="rId6" Type="http://schemas.openxmlformats.org/officeDocument/2006/relationships/slide" Target="/ppt/slides/slide6.xml"/><Relationship Id="rId7" Type="http://schemas.openxmlformats.org/officeDocument/2006/relationships/slide" Target="/ppt/slides/slide40.xml"/><Relationship Id="rId8" Type="http://schemas.openxmlformats.org/officeDocument/2006/relationships/slide" Target="/ppt/slides/slide63.xml"/></Relationships>
</file>

<file path=ppt/slides/_rels/slide16.xml.rels><?xml version="1.0" encoding="UTF-8" standalone="yes"?><Relationships xmlns="http://schemas.openxmlformats.org/package/2006/relationships"><Relationship Id="rId11" Type="http://schemas.openxmlformats.org/officeDocument/2006/relationships/image" Target="../media/image47.png"/><Relationship Id="rId10" Type="http://schemas.openxmlformats.org/officeDocument/2006/relationships/image" Target="../media/image41.png"/><Relationship Id="rId13" Type="http://schemas.openxmlformats.org/officeDocument/2006/relationships/slide" Target="/ppt/slides/slide70.xml"/><Relationship Id="rId12" Type="http://schemas.openxmlformats.org/officeDocument/2006/relationships/image" Target="../media/image43.png"/><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slide" Target="/ppt/slides/slide6.xml"/><Relationship Id="rId4" Type="http://schemas.openxmlformats.org/officeDocument/2006/relationships/slide" Target="/ppt/slides/slide40.xml"/><Relationship Id="rId9" Type="http://schemas.openxmlformats.org/officeDocument/2006/relationships/image" Target="../media/image36.png"/><Relationship Id="rId14" Type="http://schemas.openxmlformats.org/officeDocument/2006/relationships/image" Target="../media/image44.png"/><Relationship Id="rId5" Type="http://schemas.openxmlformats.org/officeDocument/2006/relationships/slide" Target="/ppt/slides/slide63.xml"/><Relationship Id="rId6" Type="http://schemas.openxmlformats.org/officeDocument/2006/relationships/image" Target="../media/image37.png"/><Relationship Id="rId7" Type="http://schemas.openxmlformats.org/officeDocument/2006/relationships/image" Target="../media/image35.png"/><Relationship Id="rId8" Type="http://schemas.openxmlformats.org/officeDocument/2006/relationships/image" Target="../media/image3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 Id="rId6" Type="http://schemas.openxmlformats.org/officeDocument/2006/relationships/image" Target="../media/image4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 Id="rId6" Type="http://schemas.openxmlformats.org/officeDocument/2006/relationships/image" Target="../media/image44.png"/></Relationships>
</file>

<file path=ppt/slides/_rels/slide2.xml.rels><?xml version="1.0" encoding="UTF-8" standalone="yes"?><Relationships xmlns="http://schemas.openxmlformats.org/package/2006/relationships"><Relationship Id="rId11" Type="http://schemas.openxmlformats.org/officeDocument/2006/relationships/image" Target="../media/image23.png"/><Relationship Id="rId10" Type="http://schemas.openxmlformats.org/officeDocument/2006/relationships/image" Target="../media/image28.png"/><Relationship Id="rId12" Type="http://schemas.openxmlformats.org/officeDocument/2006/relationships/image" Target="../media/image26.png"/><Relationship Id="rId1" Type="http://schemas.openxmlformats.org/officeDocument/2006/relationships/slideLayout" Target="../slideLayouts/slideLayout16.xml"/><Relationship Id="rId2" Type="http://schemas.openxmlformats.org/officeDocument/2006/relationships/notesSlide" Target="../notesSlides/notesSlide2.xml"/><Relationship Id="rId3" Type="http://schemas.openxmlformats.org/officeDocument/2006/relationships/image" Target="../media/image18.png"/><Relationship Id="rId4" Type="http://schemas.openxmlformats.org/officeDocument/2006/relationships/image" Target="../media/image33.png"/><Relationship Id="rId9" Type="http://schemas.openxmlformats.org/officeDocument/2006/relationships/image" Target="../media/image17.png"/><Relationship Id="rId5" Type="http://schemas.openxmlformats.org/officeDocument/2006/relationships/image" Target="../media/image16.png"/><Relationship Id="rId6" Type="http://schemas.openxmlformats.org/officeDocument/2006/relationships/image" Target="../media/image30.png"/><Relationship Id="rId7" Type="http://schemas.openxmlformats.org/officeDocument/2006/relationships/image" Target="../media/image19.png"/><Relationship Id="rId8" Type="http://schemas.openxmlformats.org/officeDocument/2006/relationships/image" Target="../media/image2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46.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image" Target="../media/image40.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 Id="rId7" Type="http://schemas.openxmlformats.org/officeDocument/2006/relationships/image" Target="../media/image4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42.jpg"/><Relationship Id="rId4" Type="http://schemas.openxmlformats.org/officeDocument/2006/relationships/image" Target="../media/image39.jpg"/><Relationship Id="rId5" Type="http://schemas.openxmlformats.org/officeDocument/2006/relationships/image" Target="../media/image45.jpg"/><Relationship Id="rId6" Type="http://schemas.openxmlformats.org/officeDocument/2006/relationships/slide" Target="/ppt/slides/slide6.xml"/><Relationship Id="rId7" Type="http://schemas.openxmlformats.org/officeDocument/2006/relationships/slide" Target="/ppt/slides/slide40.xml"/><Relationship Id="rId8" Type="http://schemas.openxmlformats.org/officeDocument/2006/relationships/slide" Target="/ppt/slides/slide6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 Id="rId3" Type="http://schemas.openxmlformats.org/officeDocument/2006/relationships/image" Target="../media/image45.jp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 Id="rId6" Type="http://schemas.openxmlformats.org/officeDocument/2006/relationships/image" Target="../media/image44.png"/><Relationship Id="rId7" Type="http://schemas.openxmlformats.org/officeDocument/2006/relationships/slide" Target="/ppt/slides/slide7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0.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 Id="rId6" Type="http://schemas.openxmlformats.org/officeDocument/2006/relationships/image" Target="../media/image44.png"/><Relationship Id="rId7" Type="http://schemas.openxmlformats.org/officeDocument/2006/relationships/slide" Target="/ppt/slides/slide72.xml"/><Relationship Id="rId8" Type="http://schemas.openxmlformats.org/officeDocument/2006/relationships/slide" Target="/ppt/slides/slide7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 Id="rId6" Type="http://schemas.openxmlformats.org/officeDocument/2006/relationships/image" Target="../media/image4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 Id="rId6" Type="http://schemas.openxmlformats.org/officeDocument/2006/relationships/image" Target="../media/image4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 Id="rId6" Type="http://schemas.openxmlformats.org/officeDocument/2006/relationships/image" Target="../media/image4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22.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0.xml"/><Relationship Id="rId3" Type="http://schemas.openxmlformats.org/officeDocument/2006/relationships/slide" Target="/ppt/slides/slide42.xml"/><Relationship Id="rId4" Type="http://schemas.openxmlformats.org/officeDocument/2006/relationships/slide" Target="/ppt/slides/slide45.xml"/><Relationship Id="rId5" Type="http://schemas.openxmlformats.org/officeDocument/2006/relationships/slide" Target="/ppt/slides/slide5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1.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2.xml"/><Relationship Id="rId3" Type="http://schemas.openxmlformats.org/officeDocument/2006/relationships/image" Target="../media/image44.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 Id="rId7" Type="http://schemas.openxmlformats.org/officeDocument/2006/relationships/slide" Target="/ppt/slides/slide7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3.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5.xml"/><Relationship Id="rId3" Type="http://schemas.openxmlformats.org/officeDocument/2006/relationships/hyperlink" Target="https://climateactiontransparency.org/our-work/icat-toolbox/assessment-guides/stakeholder-participation/" TargetMode="External"/><Relationship Id="rId4" Type="http://schemas.openxmlformats.org/officeDocument/2006/relationships/image" Target="../media/image55.png"/><Relationship Id="rId9" Type="http://schemas.openxmlformats.org/officeDocument/2006/relationships/slide" Target="/ppt/slides/slide63.xml"/><Relationship Id="rId5" Type="http://schemas.openxmlformats.org/officeDocument/2006/relationships/slide" Target="/ppt/slides/slide76.xml"/><Relationship Id="rId6" Type="http://schemas.openxmlformats.org/officeDocument/2006/relationships/image" Target="../media/image44.png"/><Relationship Id="rId7" Type="http://schemas.openxmlformats.org/officeDocument/2006/relationships/slide" Target="/ppt/slides/slide6.xml"/><Relationship Id="rId8" Type="http://schemas.openxmlformats.org/officeDocument/2006/relationships/slide" Target="/ppt/slides/slide4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6.xml"/><Relationship Id="rId3" Type="http://schemas.openxmlformats.org/officeDocument/2006/relationships/image" Target="../media/image51.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7.xml"/><Relationship Id="rId3" Type="http://schemas.openxmlformats.org/officeDocument/2006/relationships/image" Target="../media/image44.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 Id="rId7" Type="http://schemas.openxmlformats.org/officeDocument/2006/relationships/slide" Target="/ppt/slides/slide7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8.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9.xml"/><Relationship Id="rId3" Type="http://schemas.openxmlformats.org/officeDocument/2006/relationships/image" Target="../media/image53.png"/><Relationship Id="rId4" Type="http://schemas.openxmlformats.org/officeDocument/2006/relationships/hyperlink" Target="https://climateactiontransparency.org/our-work/icat-toolbox/assessment-guides/stakeholder-participation/" TargetMode="External"/><Relationship Id="rId5" Type="http://schemas.openxmlformats.org/officeDocument/2006/relationships/image" Target="../media/image55.png"/><Relationship Id="rId6" Type="http://schemas.openxmlformats.org/officeDocument/2006/relationships/slide" Target="/ppt/slides/slide6.xml"/><Relationship Id="rId7" Type="http://schemas.openxmlformats.org/officeDocument/2006/relationships/slide" Target="/ppt/slides/slide40.xml"/><Relationship Id="rId8" Type="http://schemas.openxmlformats.org/officeDocument/2006/relationships/slide" Target="/ppt/slides/slide6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0.xml"/><Relationship Id="rId3" Type="http://schemas.openxmlformats.org/officeDocument/2006/relationships/image" Target="../media/image61.png"/><Relationship Id="rId4" Type="http://schemas.openxmlformats.org/officeDocument/2006/relationships/slide" Target="/ppt/slides/slide77.xml"/><Relationship Id="rId5" Type="http://schemas.openxmlformats.org/officeDocument/2006/relationships/slide" Target="/ppt/slides/slide6.xml"/><Relationship Id="rId6" Type="http://schemas.openxmlformats.org/officeDocument/2006/relationships/slide" Target="/ppt/slides/slide40.xml"/><Relationship Id="rId7" Type="http://schemas.openxmlformats.org/officeDocument/2006/relationships/slide" Target="/ppt/slides/slide6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1.xml"/><Relationship Id="rId3" Type="http://schemas.openxmlformats.org/officeDocument/2006/relationships/image" Target="../media/image48.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2.xml"/><Relationship Id="rId3" Type="http://schemas.openxmlformats.org/officeDocument/2006/relationships/image" Target="../media/image48.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s>
</file>

<file path=ppt/slides/_rels/slide53.xml.rels><?xml version="1.0" encoding="UTF-8" standalone="yes"?><Relationships xmlns="http://schemas.openxmlformats.org/package/2006/relationships"><Relationship Id="rId10" Type="http://schemas.openxmlformats.org/officeDocument/2006/relationships/slide" Target="/ppt/slides/slide63.xml"/><Relationship Id="rId1" Type="http://schemas.openxmlformats.org/officeDocument/2006/relationships/slideLayout" Target="../slideLayouts/slideLayout11.xml"/><Relationship Id="rId2" Type="http://schemas.openxmlformats.org/officeDocument/2006/relationships/notesSlide" Target="../notesSlides/notesSlide53.xml"/><Relationship Id="rId3" Type="http://schemas.openxmlformats.org/officeDocument/2006/relationships/image" Target="../media/image44.png"/><Relationship Id="rId4" Type="http://schemas.openxmlformats.org/officeDocument/2006/relationships/hyperlink" Target="https://climateactiontransparency.org/our-work/icat-toolbox/assessment-guides/stakeholder-participation/" TargetMode="External"/><Relationship Id="rId9" Type="http://schemas.openxmlformats.org/officeDocument/2006/relationships/slide" Target="/ppt/slides/slide40.xml"/><Relationship Id="rId5" Type="http://schemas.openxmlformats.org/officeDocument/2006/relationships/image" Target="../media/image55.png"/><Relationship Id="rId6" Type="http://schemas.openxmlformats.org/officeDocument/2006/relationships/image" Target="../media/image58.png"/><Relationship Id="rId7" Type="http://schemas.openxmlformats.org/officeDocument/2006/relationships/slide" Target="/ppt/slides/slide79.xml"/><Relationship Id="rId8" Type="http://schemas.openxmlformats.org/officeDocument/2006/relationships/slide" Target="/ppt/slides/slide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4.xml"/><Relationship Id="rId3" Type="http://schemas.openxmlformats.org/officeDocument/2006/relationships/image" Target="../media/image52.png"/><Relationship Id="rId4" Type="http://schemas.openxmlformats.org/officeDocument/2006/relationships/image" Target="../media/image73.png"/><Relationship Id="rId5" Type="http://schemas.openxmlformats.org/officeDocument/2006/relationships/slide" Target="/ppt/slides/slide80.xml"/><Relationship Id="rId6" Type="http://schemas.openxmlformats.org/officeDocument/2006/relationships/slide" Target="/ppt/slides/slide6.xml"/><Relationship Id="rId7" Type="http://schemas.openxmlformats.org/officeDocument/2006/relationships/slide" Target="/ppt/slides/slide40.xml"/><Relationship Id="rId8" Type="http://schemas.openxmlformats.org/officeDocument/2006/relationships/slide" Target="/ppt/slides/slide6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1" Type="http://schemas.openxmlformats.org/officeDocument/2006/relationships/slide" Target="/ppt/slides/slide63.xml"/><Relationship Id="rId10" Type="http://schemas.openxmlformats.org/officeDocument/2006/relationships/slide" Target="/ppt/slides/slide40.xml"/><Relationship Id="rId1" Type="http://schemas.openxmlformats.org/officeDocument/2006/relationships/slideLayout" Target="../slideLayouts/slideLayout11.xml"/><Relationship Id="rId2" Type="http://schemas.openxmlformats.org/officeDocument/2006/relationships/notesSlide" Target="../notesSlides/notesSlide56.xml"/><Relationship Id="rId3" Type="http://schemas.openxmlformats.org/officeDocument/2006/relationships/image" Target="../media/image57.png"/><Relationship Id="rId4" Type="http://schemas.openxmlformats.org/officeDocument/2006/relationships/image" Target="../media/image49.png"/><Relationship Id="rId9" Type="http://schemas.openxmlformats.org/officeDocument/2006/relationships/slide" Target="/ppt/slides/slide6.xml"/><Relationship Id="rId5" Type="http://schemas.openxmlformats.org/officeDocument/2006/relationships/image" Target="../media/image50.png"/><Relationship Id="rId6" Type="http://schemas.openxmlformats.org/officeDocument/2006/relationships/image" Target="../media/image44.png"/><Relationship Id="rId7" Type="http://schemas.openxmlformats.org/officeDocument/2006/relationships/slide" Target="/ppt/slides/slide83.xml"/><Relationship Id="rId8" Type="http://schemas.openxmlformats.org/officeDocument/2006/relationships/slide" Target="/ppt/slides/slide8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slide" Target="/ppt/slides/slide7.xml"/><Relationship Id="rId4" Type="http://schemas.openxmlformats.org/officeDocument/2006/relationships/slide" Target="/ppt/slides/slide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3.xml"/><Relationship Id="rId3" Type="http://schemas.openxmlformats.org/officeDocument/2006/relationships/slide" Target="/ppt/slides/slide64.xml"/><Relationship Id="rId4" Type="http://schemas.openxmlformats.org/officeDocument/2006/relationships/slide" Target="/ppt/slides/slide6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4.xml"/><Relationship Id="rId3" Type="http://schemas.openxmlformats.org/officeDocument/2006/relationships/image" Target="../media/image44.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5.xml"/><Relationship Id="rId3" Type="http://schemas.openxmlformats.org/officeDocument/2006/relationships/image" Target="../media/image44.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6.xml"/><Relationship Id="rId3" Type="http://schemas.openxmlformats.org/officeDocument/2006/relationships/image" Target="../media/image44.png"/><Relationship Id="rId4" Type="http://schemas.openxmlformats.org/officeDocument/2006/relationships/slide" Target="/ppt/slides/slide6.xml"/><Relationship Id="rId5" Type="http://schemas.openxmlformats.org/officeDocument/2006/relationships/slide" Target="/ppt/slides/slide40.xml"/><Relationship Id="rId6" Type="http://schemas.openxmlformats.org/officeDocument/2006/relationships/slide" Target="/ppt/slides/slide6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hyperlink" Target="http://www.climateactiontransparency.org/" TargetMode="External"/><Relationship Id="rId4" Type="http://schemas.openxmlformats.org/officeDocument/2006/relationships/hyperlink" Target="mailto:icat@unops.org" TargetMode="External"/><Relationship Id="rId5" Type="http://schemas.openxmlformats.org/officeDocument/2006/relationships/image" Target="../media/image59.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8.xml"/><Relationship Id="rId3" Type="http://schemas.openxmlformats.org/officeDocument/2006/relationships/image" Target="../media/image60.png"/><Relationship Id="rId4" Type="http://schemas.openxmlformats.org/officeDocument/2006/relationships/image" Target="../media/image54.png"/><Relationship Id="rId5" Type="http://schemas.openxmlformats.org/officeDocument/2006/relationships/image" Target="../media/image56.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9.xml"/><Relationship Id="rId3" Type="http://schemas.openxmlformats.org/officeDocument/2006/relationships/slide" Target="/ppt/slides/slide15.xml"/><Relationship Id="rId4" Type="http://schemas.openxmlformats.org/officeDocument/2006/relationships/hyperlink" Target="https://www.ipcc-nggip.iges.or.jp/public/gpglulucf/gpglulucf.html" TargetMode="External"/><Relationship Id="rId5" Type="http://schemas.openxmlformats.org/officeDocument/2006/relationships/hyperlink" Target="https://www.ipcc-nggip.iges.or.jp/public/2006gl/vol4.html" TargetMode="External"/><Relationship Id="rId6" Type="http://schemas.openxmlformats.org/officeDocument/2006/relationships/hyperlink" Target="https://redd.unfccc.int/uploads/63_49_redd_20121204_gofc-gold_brice.pdf" TargetMode="External"/><Relationship Id="rId7" Type="http://schemas.openxmlformats.org/officeDocument/2006/relationships/hyperlink" Target="https://winrock.org/document/standard-operating-procedures-for-terrestrial-carbon-measurement-manual/" TargetMode="External"/><Relationship Id="rId8" Type="http://schemas.openxmlformats.org/officeDocument/2006/relationships/hyperlink" Target="http://www.fao.org/gfoi/components/methods-and-guidance-documentation/e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_rels/slide70.xml.rels><?xml version="1.0" encoding="UTF-8" standalone="yes"?><Relationships xmlns="http://schemas.openxmlformats.org/package/2006/relationships"><Relationship Id="rId11" Type="http://schemas.openxmlformats.org/officeDocument/2006/relationships/image" Target="../media/image67.png"/><Relationship Id="rId10" Type="http://schemas.openxmlformats.org/officeDocument/2006/relationships/image" Target="../media/image65.png"/><Relationship Id="rId13" Type="http://schemas.openxmlformats.org/officeDocument/2006/relationships/image" Target="../media/image72.png"/><Relationship Id="rId12" Type="http://schemas.openxmlformats.org/officeDocument/2006/relationships/image" Target="../media/image66.png"/><Relationship Id="rId1" Type="http://schemas.openxmlformats.org/officeDocument/2006/relationships/slideLayout" Target="../slideLayouts/slideLayout11.xml"/><Relationship Id="rId2" Type="http://schemas.openxmlformats.org/officeDocument/2006/relationships/notesSlide" Target="../notesSlides/notesSlide70.xml"/><Relationship Id="rId3" Type="http://schemas.openxmlformats.org/officeDocument/2006/relationships/image" Target="../media/image62.png"/><Relationship Id="rId4" Type="http://schemas.openxmlformats.org/officeDocument/2006/relationships/image" Target="../media/image68.png"/><Relationship Id="rId9" Type="http://schemas.openxmlformats.org/officeDocument/2006/relationships/image" Target="../media/image63.png"/><Relationship Id="rId14" Type="http://schemas.openxmlformats.org/officeDocument/2006/relationships/slide" Target="/ppt/slides/slide16.xml"/><Relationship Id="rId5" Type="http://schemas.openxmlformats.org/officeDocument/2006/relationships/image" Target="../media/image64.png"/><Relationship Id="rId6" Type="http://schemas.openxmlformats.org/officeDocument/2006/relationships/image" Target="../media/image70.png"/><Relationship Id="rId7" Type="http://schemas.openxmlformats.org/officeDocument/2006/relationships/image" Target="../media/image69.png"/><Relationship Id="rId8" Type="http://schemas.openxmlformats.org/officeDocument/2006/relationships/image" Target="../media/image71.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1.xml"/><Relationship Id="rId3" Type="http://schemas.openxmlformats.org/officeDocument/2006/relationships/slide" Target="/ppt/slides/slide2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2.xml"/><Relationship Id="rId3" Type="http://schemas.openxmlformats.org/officeDocument/2006/relationships/slide" Target="/ppt/slides/slide30.xml"/><Relationship Id="rId4" Type="http://schemas.openxmlformats.org/officeDocument/2006/relationships/slide" Target="/ppt/slides/slide7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3.xml"/><Relationship Id="rId3" Type="http://schemas.openxmlformats.org/officeDocument/2006/relationships/slide" Target="/ppt/slides/slide72.xml"/><Relationship Id="rId4" Type="http://schemas.openxmlformats.org/officeDocument/2006/relationships/slide" Target="/ppt/slides/slide74.xml"/><Relationship Id="rId5" Type="http://schemas.openxmlformats.org/officeDocument/2006/relationships/slide" Target="/ppt/slides/slide3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4.xml"/><Relationship Id="rId3" Type="http://schemas.openxmlformats.org/officeDocument/2006/relationships/slide" Target="/ppt/slides/slide3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5.xml"/><Relationship Id="rId3" Type="http://schemas.openxmlformats.org/officeDocument/2006/relationships/slide" Target="/ppt/slides/slide4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6.xml"/><Relationship Id="rId3" Type="http://schemas.openxmlformats.org/officeDocument/2006/relationships/slide" Target="/ppt/slides/slide4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7.xml"/><Relationship Id="rId3" Type="http://schemas.openxmlformats.org/officeDocument/2006/relationships/slide" Target="/ppt/slides/slide5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8.xml"/><Relationship Id="rId3" Type="http://schemas.openxmlformats.org/officeDocument/2006/relationships/slide" Target="/ppt/slides/slide4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9.xml"/><Relationship Id="rId3" Type="http://schemas.openxmlformats.org/officeDocument/2006/relationships/slide" Target="/ppt/slides/slide5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27.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slide" Target="/ppt/slides/slide6.xml"/><Relationship Id="rId7" Type="http://schemas.openxmlformats.org/officeDocument/2006/relationships/slide" Target="/ppt/slides/slide40.xml"/><Relationship Id="rId8" Type="http://schemas.openxmlformats.org/officeDocument/2006/relationships/slide" Target="/ppt/slides/slide6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0.xml"/><Relationship Id="rId3" Type="http://schemas.openxmlformats.org/officeDocument/2006/relationships/slide" Target="/ppt/slides/slide5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1.xml"/><Relationship Id="rId3" Type="http://schemas.openxmlformats.org/officeDocument/2006/relationships/slide" Target="/ppt/slides/slide82.xml"/><Relationship Id="rId4" Type="http://schemas.openxmlformats.org/officeDocument/2006/relationships/slide" Target="/ppt/slides/slide5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2.xml"/><Relationship Id="rId3" Type="http://schemas.openxmlformats.org/officeDocument/2006/relationships/slide" Target="/ppt/slides/slide8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3.xml"/><Relationship Id="rId3" Type="http://schemas.openxmlformats.org/officeDocument/2006/relationships/slide" Target="/ppt/slides/slide5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slide" Target="/ppt/slides/slide6.xml"/><Relationship Id="rId4" Type="http://schemas.openxmlformats.org/officeDocument/2006/relationships/slide" Target="/ppt/slides/slide40.xml"/><Relationship Id="rId5" Type="http://schemas.openxmlformats.org/officeDocument/2006/relationships/slide" Target="/ppt/slides/slide6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2"/>
          <p:cNvSpPr txBox="1"/>
          <p:nvPr>
            <p:ph type="title"/>
          </p:nvPr>
        </p:nvSpPr>
        <p:spPr>
          <a:xfrm>
            <a:off x="4848300" y="445025"/>
            <a:ext cx="4212600" cy="112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ZA"/>
              <a:t>Agriculture methodology</a:t>
            </a:r>
            <a:endParaRPr/>
          </a:p>
        </p:txBody>
      </p:sp>
      <p:sp>
        <p:nvSpPr>
          <p:cNvPr id="144" name="Google Shape;144;p22"/>
          <p:cNvSpPr txBox="1"/>
          <p:nvPr>
            <p:ph idx="1" type="subTitle"/>
          </p:nvPr>
        </p:nvSpPr>
        <p:spPr>
          <a:xfrm>
            <a:off x="4848300" y="1407375"/>
            <a:ext cx="3985200" cy="12696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0" lang="en-ZA" sz="2000"/>
              <a:t>PART III: ASSESSING IMPACTS</a:t>
            </a:r>
            <a:endParaRPr b="0" sz="2000"/>
          </a:p>
        </p:txBody>
      </p:sp>
      <p:pic>
        <p:nvPicPr>
          <p:cNvPr id="145" name="Google Shape;145;p22"/>
          <p:cNvPicPr preferRelativeResize="0"/>
          <p:nvPr>
            <p:ph idx="2" type="pic"/>
          </p:nvPr>
        </p:nvPicPr>
        <p:blipFill rotWithShape="1">
          <a:blip r:embed="rId3">
            <a:alphaModFix/>
          </a:blip>
          <a:srcRect b="0" l="12338" r="12338" t="0"/>
          <a:stretch/>
        </p:blipFill>
        <p:spPr>
          <a:xfrm>
            <a:off x="-317325" y="-39675"/>
            <a:ext cx="4649100" cy="4629300"/>
          </a:xfrm>
          <a:prstGeom prst="ellipse">
            <a:avLst/>
          </a:prstGeom>
        </p:spPr>
      </p:pic>
      <p:sp>
        <p:nvSpPr>
          <p:cNvPr id="146" name="Google Shape;146;p22"/>
          <p:cNvSpPr txBox="1"/>
          <p:nvPr/>
        </p:nvSpPr>
        <p:spPr>
          <a:xfrm>
            <a:off x="4848300" y="2981610"/>
            <a:ext cx="3985200" cy="860400"/>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lnSpc>
                <a:spcPct val="115000"/>
              </a:lnSpc>
              <a:spcBef>
                <a:spcPts val="0"/>
              </a:spcBef>
              <a:spcAft>
                <a:spcPts val="0"/>
              </a:spcAft>
              <a:buNone/>
            </a:pPr>
            <a:r>
              <a:rPr lang="en-ZA" sz="2000">
                <a:solidFill>
                  <a:srgbClr val="FFFFFF"/>
                </a:solidFill>
                <a:latin typeface="Open Sans"/>
                <a:ea typeface="Open Sans"/>
                <a:cs typeface="Open Sans"/>
                <a:sym typeface="Open Sans"/>
              </a:rPr>
              <a:t>Date</a:t>
            </a:r>
            <a:endParaRPr sz="2000">
              <a:solidFill>
                <a:srgbClr val="FFFFFF"/>
              </a:solidFill>
              <a:latin typeface="Open Sans"/>
              <a:ea typeface="Open Sans"/>
              <a:cs typeface="Open Sans"/>
              <a:sym typeface="Open Sans"/>
            </a:endParaRPr>
          </a:p>
          <a:p>
            <a:pPr indent="0" lvl="0" marL="0" rtl="0" algn="l">
              <a:lnSpc>
                <a:spcPct val="115000"/>
              </a:lnSpc>
              <a:spcBef>
                <a:spcPts val="1200"/>
              </a:spcBef>
              <a:spcAft>
                <a:spcPts val="1200"/>
              </a:spcAft>
              <a:buNone/>
            </a:pPr>
            <a:r>
              <a:rPr lang="en-ZA" sz="2000">
                <a:solidFill>
                  <a:srgbClr val="FFFFFF"/>
                </a:solidFill>
                <a:latin typeface="Open Sans"/>
                <a:ea typeface="Open Sans"/>
                <a:cs typeface="Open Sans"/>
                <a:sym typeface="Open Sans"/>
              </a:rPr>
              <a:t>Presenter’s name</a:t>
            </a:r>
            <a:endParaRPr sz="2000">
              <a:solidFill>
                <a:srgbClr val="FFFFFF"/>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3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7.1.2 Data sources</a:t>
            </a:r>
            <a:endParaRPr/>
          </a:p>
        </p:txBody>
      </p:sp>
      <p:sp>
        <p:nvSpPr>
          <p:cNvPr id="379" name="Google Shape;379;p31"/>
          <p:cNvSpPr txBox="1"/>
          <p:nvPr/>
        </p:nvSpPr>
        <p:spPr>
          <a:xfrm>
            <a:off x="501445" y="1263445"/>
            <a:ext cx="8261700" cy="561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1200"/>
              </a:spcAft>
              <a:buNone/>
            </a:pPr>
            <a:r>
              <a:rPr lang="en-ZA">
                <a:solidFill>
                  <a:srgbClr val="000A3A"/>
                </a:solidFill>
                <a:latin typeface="Open Sans"/>
                <a:ea typeface="Open Sans"/>
                <a:cs typeface="Open Sans"/>
                <a:sym typeface="Open Sans"/>
              </a:rPr>
              <a:t>Multiple types of data can be used to develop the baseline scenario:</a:t>
            </a:r>
            <a:endParaRPr>
              <a:solidFill>
                <a:srgbClr val="000A3A"/>
              </a:solidFill>
              <a:latin typeface="Open Sans"/>
              <a:ea typeface="Open Sans"/>
              <a:cs typeface="Open Sans"/>
              <a:sym typeface="Open Sans"/>
            </a:endParaRPr>
          </a:p>
        </p:txBody>
      </p:sp>
      <p:sp>
        <p:nvSpPr>
          <p:cNvPr id="380" name="Google Shape;380;p31"/>
          <p:cNvSpPr/>
          <p:nvPr/>
        </p:nvSpPr>
        <p:spPr>
          <a:xfrm>
            <a:off x="1182150" y="1984600"/>
            <a:ext cx="3246085" cy="1413696"/>
          </a:xfrm>
          <a:custGeom>
            <a:rect b="b" l="l" r="r" t="t"/>
            <a:pathLst>
              <a:path extrusionOk="0" h="3448040" w="3481056">
                <a:moveTo>
                  <a:pt x="0" y="0"/>
                </a:moveTo>
                <a:lnTo>
                  <a:pt x="3481056" y="0"/>
                </a:lnTo>
                <a:lnTo>
                  <a:pt x="3481056" y="3448040"/>
                </a:lnTo>
                <a:lnTo>
                  <a:pt x="0" y="3448040"/>
                </a:lnTo>
                <a:lnTo>
                  <a:pt x="0" y="0"/>
                </a:lnTo>
                <a:close/>
              </a:path>
            </a:pathLst>
          </a:custGeom>
          <a:solidFill>
            <a:srgbClr val="FFF0DA"/>
          </a:solidFill>
          <a:ln>
            <a:noFill/>
          </a:ln>
        </p:spPr>
        <p:txBody>
          <a:bodyPr anchorCtr="0" anchor="t" bIns="112000" lIns="74675" spcFirstLastPara="1" rIns="99550" wrap="square" tIns="74675">
            <a:noAutofit/>
          </a:bodyPr>
          <a:lstStyle/>
          <a:p>
            <a:pPr indent="-133350" lvl="1" marL="171450" rtl="0" algn="l">
              <a:lnSpc>
                <a:spcPct val="115000"/>
              </a:lnSpc>
              <a:spcBef>
                <a:spcPts val="0"/>
              </a:spcBef>
              <a:spcAft>
                <a:spcPts val="0"/>
              </a:spcAft>
              <a:buSzPts val="1000"/>
              <a:buFont typeface="Open Sans"/>
              <a:buChar char="•"/>
            </a:pPr>
            <a:r>
              <a:rPr lang="en-ZA" sz="1000">
                <a:latin typeface="Open Sans"/>
                <a:ea typeface="Open Sans"/>
                <a:cs typeface="Open Sans"/>
                <a:sym typeface="Open Sans"/>
              </a:rPr>
              <a:t>Macro-level data or</a:t>
            </a:r>
            <a:endParaRPr sz="1000">
              <a:latin typeface="Open Sans"/>
              <a:ea typeface="Open Sans"/>
              <a:cs typeface="Open Sans"/>
              <a:sym typeface="Open Sans"/>
            </a:endParaRPr>
          </a:p>
          <a:p>
            <a:pPr indent="-133350" lvl="1" marL="171450" rtl="0" algn="l">
              <a:lnSpc>
                <a:spcPct val="115000"/>
              </a:lnSpc>
              <a:spcBef>
                <a:spcPts val="600"/>
              </a:spcBef>
              <a:spcAft>
                <a:spcPts val="0"/>
              </a:spcAft>
              <a:buSzPts val="1000"/>
              <a:buFont typeface="Open Sans"/>
              <a:buChar char="•"/>
            </a:pPr>
            <a:r>
              <a:rPr lang="en-ZA" sz="1000">
                <a:latin typeface="Open Sans"/>
                <a:ea typeface="Open Sans"/>
                <a:cs typeface="Open Sans"/>
                <a:sym typeface="Open Sans"/>
              </a:rPr>
              <a:t>Statistics collected at the jurisdictional or sectoral level</a:t>
            </a:r>
            <a:endParaRPr sz="1000">
              <a:latin typeface="Open Sans"/>
              <a:ea typeface="Open Sans"/>
              <a:cs typeface="Open Sans"/>
              <a:sym typeface="Open Sans"/>
            </a:endParaRPr>
          </a:p>
          <a:p>
            <a:pPr indent="-133350" lvl="1" marL="171450" rtl="0" algn="l">
              <a:lnSpc>
                <a:spcPct val="115000"/>
              </a:lnSpc>
              <a:spcBef>
                <a:spcPts val="600"/>
              </a:spcBef>
              <a:spcAft>
                <a:spcPts val="0"/>
              </a:spcAft>
              <a:buSzPts val="1000"/>
              <a:buFont typeface="Open Sans"/>
              <a:buChar char="•"/>
            </a:pPr>
            <a:r>
              <a:rPr lang="en-ZA" sz="1000" u="sng">
                <a:latin typeface="Open Sans"/>
                <a:ea typeface="Open Sans"/>
                <a:cs typeface="Open Sans"/>
                <a:sym typeface="Open Sans"/>
              </a:rPr>
              <a:t>Example</a:t>
            </a:r>
            <a:r>
              <a:rPr lang="en-ZA" sz="1000">
                <a:latin typeface="Open Sans"/>
                <a:ea typeface="Open Sans"/>
                <a:cs typeface="Open Sans"/>
                <a:sym typeface="Open Sans"/>
              </a:rPr>
              <a:t>: </a:t>
            </a:r>
            <a:r>
              <a:rPr lang="en-ZA" sz="1000">
                <a:latin typeface="Open Sans"/>
                <a:ea typeface="Open Sans"/>
                <a:cs typeface="Open Sans"/>
                <a:sym typeface="Open Sans"/>
              </a:rPr>
              <a:t>economic data, milk consumption, land-use maps, population or GDP</a:t>
            </a:r>
            <a:endParaRPr sz="1000">
              <a:latin typeface="Open Sans"/>
              <a:ea typeface="Open Sans"/>
              <a:cs typeface="Open Sans"/>
              <a:sym typeface="Open Sans"/>
            </a:endParaRPr>
          </a:p>
          <a:p>
            <a:pPr indent="0" lvl="0" marL="0" marR="0" rtl="0" algn="l">
              <a:lnSpc>
                <a:spcPct val="115000"/>
              </a:lnSpc>
              <a:spcBef>
                <a:spcPts val="1200"/>
              </a:spcBef>
              <a:spcAft>
                <a:spcPts val="0"/>
              </a:spcAft>
              <a:buNone/>
            </a:pPr>
            <a:r>
              <a:t/>
            </a:r>
            <a:endParaRPr b="1" sz="1000">
              <a:solidFill>
                <a:srgbClr val="09294E"/>
              </a:solidFill>
              <a:latin typeface="Open Sans"/>
              <a:ea typeface="Open Sans"/>
              <a:cs typeface="Open Sans"/>
              <a:sym typeface="Open Sans"/>
            </a:endParaRPr>
          </a:p>
        </p:txBody>
      </p:sp>
      <p:sp>
        <p:nvSpPr>
          <p:cNvPr id="381" name="Google Shape;381;p31"/>
          <p:cNvSpPr/>
          <p:nvPr/>
        </p:nvSpPr>
        <p:spPr>
          <a:xfrm>
            <a:off x="1182151" y="1766425"/>
            <a:ext cx="3246085" cy="218764"/>
          </a:xfrm>
          <a:custGeom>
            <a:rect b="b" l="l" r="r" t="t"/>
            <a:pathLst>
              <a:path extrusionOk="0" h="1041733" w="3481056">
                <a:moveTo>
                  <a:pt x="0" y="0"/>
                </a:moveTo>
                <a:lnTo>
                  <a:pt x="3481056" y="0"/>
                </a:lnTo>
                <a:lnTo>
                  <a:pt x="3481056" y="1041733"/>
                </a:lnTo>
                <a:lnTo>
                  <a:pt x="0" y="1041733"/>
                </a:lnTo>
                <a:lnTo>
                  <a:pt x="0" y="0"/>
                </a:lnTo>
                <a:close/>
              </a:path>
            </a:pathLst>
          </a:custGeom>
          <a:solidFill>
            <a:srgbClr val="FF8E0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600"/>
              <a:buFont typeface="Arial"/>
              <a:buNone/>
            </a:pPr>
            <a:r>
              <a:rPr lang="en-ZA" sz="1000">
                <a:solidFill>
                  <a:srgbClr val="FFFFFF"/>
                </a:solidFill>
                <a:latin typeface="Open Sans"/>
                <a:ea typeface="Open Sans"/>
                <a:cs typeface="Open Sans"/>
                <a:sym typeface="Open Sans"/>
              </a:rPr>
              <a:t>Top-down</a:t>
            </a:r>
            <a:endParaRPr sz="1000">
              <a:latin typeface="Open Sans"/>
              <a:ea typeface="Open Sans"/>
              <a:cs typeface="Open Sans"/>
              <a:sym typeface="Open Sans"/>
            </a:endParaRPr>
          </a:p>
        </p:txBody>
      </p:sp>
      <p:sp>
        <p:nvSpPr>
          <p:cNvPr id="382" name="Google Shape;382;p31"/>
          <p:cNvSpPr/>
          <p:nvPr/>
        </p:nvSpPr>
        <p:spPr>
          <a:xfrm>
            <a:off x="4535690" y="1984600"/>
            <a:ext cx="3246085" cy="1413696"/>
          </a:xfrm>
          <a:custGeom>
            <a:rect b="b" l="l" r="r" t="t"/>
            <a:pathLst>
              <a:path extrusionOk="0" h="3448040" w="3481056">
                <a:moveTo>
                  <a:pt x="0" y="0"/>
                </a:moveTo>
                <a:lnTo>
                  <a:pt x="3481056" y="0"/>
                </a:lnTo>
                <a:lnTo>
                  <a:pt x="3481056" y="3448040"/>
                </a:lnTo>
                <a:lnTo>
                  <a:pt x="0" y="3448040"/>
                </a:lnTo>
                <a:lnTo>
                  <a:pt x="0" y="0"/>
                </a:lnTo>
                <a:close/>
              </a:path>
            </a:pathLst>
          </a:custGeom>
          <a:solidFill>
            <a:srgbClr val="FFF0DA"/>
          </a:solidFill>
          <a:ln>
            <a:noFill/>
          </a:ln>
        </p:spPr>
        <p:txBody>
          <a:bodyPr anchorCtr="0" anchor="t" bIns="112000" lIns="74675" spcFirstLastPara="1" rIns="99550" wrap="square" tIns="74675">
            <a:noAutofit/>
          </a:bodyPr>
          <a:lstStyle/>
          <a:p>
            <a:pPr indent="-133350" lvl="1" marL="171450" rtl="0" algn="l">
              <a:lnSpc>
                <a:spcPct val="115000"/>
              </a:lnSpc>
              <a:spcBef>
                <a:spcPts val="0"/>
              </a:spcBef>
              <a:spcAft>
                <a:spcPts val="0"/>
              </a:spcAft>
              <a:buSzPts val="1000"/>
              <a:buFont typeface="Open Sans"/>
              <a:buChar char="•"/>
            </a:pPr>
            <a:r>
              <a:rPr lang="en-ZA" sz="1000">
                <a:latin typeface="Open Sans"/>
                <a:ea typeface="Open Sans"/>
                <a:cs typeface="Open Sans"/>
                <a:sym typeface="Open Sans"/>
              </a:rPr>
              <a:t>Data that are measured, monitored pr collected at the facility, entity or project level</a:t>
            </a:r>
            <a:endParaRPr sz="1000">
              <a:latin typeface="Open Sans"/>
              <a:ea typeface="Open Sans"/>
              <a:cs typeface="Open Sans"/>
              <a:sym typeface="Open Sans"/>
            </a:endParaRPr>
          </a:p>
          <a:p>
            <a:pPr indent="-133350" lvl="1" marL="171450" rtl="0" algn="l">
              <a:lnSpc>
                <a:spcPct val="115000"/>
              </a:lnSpc>
              <a:spcBef>
                <a:spcPts val="600"/>
              </a:spcBef>
              <a:spcAft>
                <a:spcPts val="0"/>
              </a:spcAft>
              <a:buSzPts val="1000"/>
              <a:buFont typeface="Open Sans"/>
              <a:buChar char="•"/>
            </a:pPr>
            <a:r>
              <a:rPr lang="en-ZA" sz="1000" u="sng">
                <a:latin typeface="Open Sans"/>
                <a:ea typeface="Open Sans"/>
                <a:cs typeface="Open Sans"/>
                <a:sym typeface="Open Sans"/>
              </a:rPr>
              <a:t>Example</a:t>
            </a:r>
            <a:r>
              <a:rPr lang="en-ZA" sz="1000">
                <a:latin typeface="Open Sans"/>
                <a:ea typeface="Open Sans"/>
                <a:cs typeface="Open Sans"/>
                <a:sym typeface="Open Sans"/>
              </a:rPr>
              <a:t>: </a:t>
            </a:r>
            <a:r>
              <a:rPr lang="en-ZA" sz="1000">
                <a:latin typeface="Open Sans"/>
                <a:ea typeface="Open Sans"/>
                <a:cs typeface="Open Sans"/>
                <a:sym typeface="Open Sans"/>
              </a:rPr>
              <a:t>livestock census data on livestock population, species, feed intake, or land-use categories classified by climate region, soil type or management</a:t>
            </a:r>
            <a:endParaRPr sz="1000">
              <a:latin typeface="Open Sans"/>
              <a:ea typeface="Open Sans"/>
              <a:cs typeface="Open Sans"/>
              <a:sym typeface="Open Sans"/>
            </a:endParaRPr>
          </a:p>
          <a:p>
            <a:pPr indent="0" lvl="0" marL="0" marR="0" rtl="0" algn="l">
              <a:lnSpc>
                <a:spcPct val="115000"/>
              </a:lnSpc>
              <a:spcBef>
                <a:spcPts val="1200"/>
              </a:spcBef>
              <a:spcAft>
                <a:spcPts val="0"/>
              </a:spcAft>
              <a:buNone/>
            </a:pPr>
            <a:r>
              <a:t/>
            </a:r>
            <a:endParaRPr b="1" sz="1000">
              <a:solidFill>
                <a:srgbClr val="09294E"/>
              </a:solidFill>
              <a:latin typeface="Open Sans"/>
              <a:ea typeface="Open Sans"/>
              <a:cs typeface="Open Sans"/>
              <a:sym typeface="Open Sans"/>
            </a:endParaRPr>
          </a:p>
        </p:txBody>
      </p:sp>
      <p:sp>
        <p:nvSpPr>
          <p:cNvPr id="383" name="Google Shape;383;p31"/>
          <p:cNvSpPr/>
          <p:nvPr/>
        </p:nvSpPr>
        <p:spPr>
          <a:xfrm>
            <a:off x="4535688" y="1766425"/>
            <a:ext cx="3246085" cy="218764"/>
          </a:xfrm>
          <a:custGeom>
            <a:rect b="b" l="l" r="r" t="t"/>
            <a:pathLst>
              <a:path extrusionOk="0" h="1041733" w="3481056">
                <a:moveTo>
                  <a:pt x="0" y="0"/>
                </a:moveTo>
                <a:lnTo>
                  <a:pt x="3481056" y="0"/>
                </a:lnTo>
                <a:lnTo>
                  <a:pt x="3481056" y="1041733"/>
                </a:lnTo>
                <a:lnTo>
                  <a:pt x="0" y="1041733"/>
                </a:lnTo>
                <a:lnTo>
                  <a:pt x="0" y="0"/>
                </a:lnTo>
                <a:close/>
              </a:path>
            </a:pathLst>
          </a:custGeom>
          <a:solidFill>
            <a:srgbClr val="FF8E0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600"/>
              <a:buFont typeface="Arial"/>
              <a:buNone/>
            </a:pPr>
            <a:r>
              <a:rPr lang="en-ZA" sz="1000">
                <a:solidFill>
                  <a:srgbClr val="FFFFFF"/>
                </a:solidFill>
                <a:latin typeface="Open Sans"/>
                <a:ea typeface="Open Sans"/>
                <a:cs typeface="Open Sans"/>
                <a:sym typeface="Open Sans"/>
              </a:rPr>
              <a:t>Bottom-up</a:t>
            </a:r>
            <a:endParaRPr sz="1000">
              <a:latin typeface="Open Sans"/>
              <a:ea typeface="Open Sans"/>
              <a:cs typeface="Open Sans"/>
              <a:sym typeface="Open Sans"/>
            </a:endParaRPr>
          </a:p>
        </p:txBody>
      </p:sp>
      <p:sp>
        <p:nvSpPr>
          <p:cNvPr id="384" name="Google Shape;384;p31"/>
          <p:cNvSpPr txBox="1"/>
          <p:nvPr/>
        </p:nvSpPr>
        <p:spPr>
          <a:xfrm>
            <a:off x="501445" y="3701846"/>
            <a:ext cx="8261700" cy="561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1200"/>
              </a:spcAft>
              <a:buNone/>
            </a:pPr>
            <a:r>
              <a:rPr lang="en-ZA">
                <a:solidFill>
                  <a:srgbClr val="000A3A"/>
                </a:solidFill>
                <a:latin typeface="Open Sans"/>
                <a:ea typeface="Open Sans"/>
                <a:cs typeface="Open Sans"/>
                <a:sym typeface="Open Sans"/>
              </a:rPr>
              <a:t>Historical data from national GHG inventories, NC, and BURs can be used</a:t>
            </a:r>
            <a:endParaRPr>
              <a:solidFill>
                <a:srgbClr val="000A3A"/>
              </a:solidFill>
              <a:latin typeface="Open Sans"/>
              <a:ea typeface="Open Sans"/>
              <a:cs typeface="Open Sans"/>
              <a:sym typeface="Open Sans"/>
            </a:endParaRPr>
          </a:p>
        </p:txBody>
      </p:sp>
      <p:sp>
        <p:nvSpPr>
          <p:cNvPr id="385" name="Google Shape;385;p31"/>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386" name="Google Shape;386;p31"/>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387" name="Google Shape;387;p31"/>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388" name="Google Shape;388;p31">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89" name="Google Shape;389;p31">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90" name="Google Shape;390;p31">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3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7.1.3 Choose the approach to determine the 	baseline scenario</a:t>
            </a:r>
            <a:endParaRPr/>
          </a:p>
        </p:txBody>
      </p:sp>
      <p:sp>
        <p:nvSpPr>
          <p:cNvPr id="397" name="Google Shape;397;p32"/>
          <p:cNvSpPr txBox="1"/>
          <p:nvPr/>
        </p:nvSpPr>
        <p:spPr>
          <a:xfrm>
            <a:off x="609600" y="991300"/>
            <a:ext cx="7578300" cy="3327300"/>
          </a:xfrm>
          <a:prstGeom prst="rect">
            <a:avLst/>
          </a:prstGeom>
          <a:noFill/>
          <a:ln>
            <a:noFill/>
          </a:ln>
        </p:spPr>
        <p:txBody>
          <a:bodyPr anchorCtr="0" anchor="t" bIns="45700" lIns="91425" spcFirstLastPara="1" rIns="91425" wrap="square" tIns="45700">
            <a:normAutofit/>
          </a:bodyPr>
          <a:lstStyle/>
          <a:p>
            <a:pPr indent="-165100" lvl="0" marL="228600" rtl="0" algn="l">
              <a:lnSpc>
                <a:spcPct val="90000"/>
              </a:lnSpc>
              <a:spcBef>
                <a:spcPts val="0"/>
              </a:spcBef>
              <a:spcAft>
                <a:spcPts val="1200"/>
              </a:spcAft>
              <a:buClr>
                <a:srgbClr val="000A3A"/>
              </a:buClr>
              <a:buSzPts val="1400"/>
              <a:buFont typeface="Open Sans"/>
              <a:buChar char="●"/>
            </a:pPr>
            <a:r>
              <a:rPr lang="en-ZA">
                <a:solidFill>
                  <a:srgbClr val="000A3A"/>
                </a:solidFill>
                <a:latin typeface="Open Sans"/>
                <a:ea typeface="Open Sans"/>
                <a:cs typeface="Open Sans"/>
                <a:sym typeface="Open Sans"/>
              </a:rPr>
              <a:t>Choose an approach based on the resources, capacity, data, model and methods available</a:t>
            </a:r>
            <a:endParaRPr>
              <a:solidFill>
                <a:srgbClr val="000A3A"/>
              </a:solidFill>
              <a:latin typeface="Open Sans"/>
              <a:ea typeface="Open Sans"/>
              <a:cs typeface="Open Sans"/>
              <a:sym typeface="Open Sans"/>
            </a:endParaRPr>
          </a:p>
        </p:txBody>
      </p:sp>
      <p:sp>
        <p:nvSpPr>
          <p:cNvPr id="398" name="Google Shape;398;p32"/>
          <p:cNvSpPr/>
          <p:nvPr/>
        </p:nvSpPr>
        <p:spPr>
          <a:xfrm>
            <a:off x="612002" y="1563203"/>
            <a:ext cx="2794800" cy="847200"/>
          </a:xfrm>
          <a:prstGeom prst="roundRect">
            <a:avLst>
              <a:gd fmla="val 16667" name="adj"/>
            </a:avLst>
          </a:prstGeom>
          <a:solidFill>
            <a:srgbClr val="E4DEFF"/>
          </a:solidFill>
          <a:ln>
            <a:noFill/>
          </a:ln>
        </p:spPr>
        <p:txBody>
          <a:bodyPr anchorCtr="0" anchor="ctr" bIns="45700" lIns="91425" spcFirstLastPara="1" rIns="91425" wrap="square" tIns="45700">
            <a:noAutofit/>
          </a:bodyPr>
          <a:lstStyle/>
          <a:p>
            <a:pPr indent="0" lvl="1" marL="87312" marR="0" rtl="0" algn="l">
              <a:spcBef>
                <a:spcPts val="0"/>
              </a:spcBef>
              <a:spcAft>
                <a:spcPts val="0"/>
              </a:spcAft>
              <a:buNone/>
            </a:pPr>
            <a:r>
              <a:rPr i="0" lang="en-ZA" sz="1200" u="none" cap="none" strike="noStrike">
                <a:solidFill>
                  <a:srgbClr val="000A3A"/>
                </a:solidFill>
                <a:latin typeface="Open Sans"/>
                <a:ea typeface="Open Sans"/>
                <a:cs typeface="Open Sans"/>
                <a:sym typeface="Open Sans"/>
              </a:rPr>
              <a:t>If parameters are likely to remain stable over time</a:t>
            </a:r>
            <a:endParaRPr sz="1200">
              <a:solidFill>
                <a:srgbClr val="000A3A"/>
              </a:solidFill>
              <a:latin typeface="Open Sans"/>
              <a:ea typeface="Open Sans"/>
              <a:cs typeface="Open Sans"/>
              <a:sym typeface="Open Sans"/>
            </a:endParaRPr>
          </a:p>
        </p:txBody>
      </p:sp>
      <p:sp>
        <p:nvSpPr>
          <p:cNvPr id="399" name="Google Shape;399;p32"/>
          <p:cNvSpPr/>
          <p:nvPr/>
        </p:nvSpPr>
        <p:spPr>
          <a:xfrm>
            <a:off x="612002" y="2498424"/>
            <a:ext cx="2794800" cy="845400"/>
          </a:xfrm>
          <a:prstGeom prst="roundRect">
            <a:avLst>
              <a:gd fmla="val 16667" name="adj"/>
            </a:avLst>
          </a:prstGeom>
          <a:solidFill>
            <a:srgbClr val="E4DEFF"/>
          </a:solidFill>
          <a:ln>
            <a:noFill/>
          </a:ln>
        </p:spPr>
        <p:txBody>
          <a:bodyPr anchorCtr="0" anchor="ctr" bIns="45700" lIns="91425" spcFirstLastPara="1" rIns="91425" wrap="square" tIns="45700">
            <a:noAutofit/>
          </a:bodyPr>
          <a:lstStyle/>
          <a:p>
            <a:pPr indent="0" lvl="1" marL="87312" marR="0" rtl="0" algn="l">
              <a:spcBef>
                <a:spcPts val="0"/>
              </a:spcBef>
              <a:spcAft>
                <a:spcPts val="0"/>
              </a:spcAft>
              <a:buNone/>
            </a:pPr>
            <a:r>
              <a:rPr i="0" lang="en-ZA" sz="1200" u="none" cap="none" strike="noStrike">
                <a:solidFill>
                  <a:srgbClr val="000A3A"/>
                </a:solidFill>
                <a:latin typeface="Open Sans"/>
                <a:ea typeface="Open Sans"/>
                <a:cs typeface="Open Sans"/>
                <a:sym typeface="Open Sans"/>
              </a:rPr>
              <a:t>If the change in baseline parameter values is expected to remain stable over time</a:t>
            </a:r>
            <a:endParaRPr sz="1200">
              <a:solidFill>
                <a:srgbClr val="000A3A"/>
              </a:solidFill>
              <a:latin typeface="Open Sans"/>
              <a:ea typeface="Open Sans"/>
              <a:cs typeface="Open Sans"/>
              <a:sym typeface="Open Sans"/>
            </a:endParaRPr>
          </a:p>
        </p:txBody>
      </p:sp>
      <p:sp>
        <p:nvSpPr>
          <p:cNvPr id="400" name="Google Shape;400;p32"/>
          <p:cNvSpPr/>
          <p:nvPr/>
        </p:nvSpPr>
        <p:spPr>
          <a:xfrm>
            <a:off x="609600" y="3432042"/>
            <a:ext cx="2832900" cy="850800"/>
          </a:xfrm>
          <a:prstGeom prst="roundRect">
            <a:avLst>
              <a:gd fmla="val 16667" name="adj"/>
            </a:avLst>
          </a:prstGeom>
          <a:solidFill>
            <a:srgbClr val="E4DEFF"/>
          </a:solidFill>
          <a:ln>
            <a:noFill/>
          </a:ln>
        </p:spPr>
        <p:txBody>
          <a:bodyPr anchorCtr="0" anchor="ctr" bIns="45700" lIns="91425" spcFirstLastPara="1" rIns="91425" wrap="square" tIns="45700">
            <a:noAutofit/>
          </a:bodyPr>
          <a:lstStyle/>
          <a:p>
            <a:pPr indent="0" lvl="1" marL="87312" marR="0" rtl="0" algn="l">
              <a:spcBef>
                <a:spcPts val="0"/>
              </a:spcBef>
              <a:spcAft>
                <a:spcPts val="0"/>
              </a:spcAft>
              <a:buNone/>
            </a:pPr>
            <a:r>
              <a:rPr i="0" lang="en-ZA" sz="1200" u="none" cap="none" strike="noStrike">
                <a:solidFill>
                  <a:srgbClr val="000A3A"/>
                </a:solidFill>
                <a:latin typeface="Open Sans"/>
                <a:ea typeface="Open Sans"/>
                <a:cs typeface="Open Sans"/>
                <a:sym typeface="Open Sans"/>
              </a:rPr>
              <a:t>If detailed data and robust models are available</a:t>
            </a:r>
            <a:endParaRPr sz="1200">
              <a:solidFill>
                <a:srgbClr val="000A3A"/>
              </a:solidFill>
              <a:latin typeface="Open Sans"/>
              <a:ea typeface="Open Sans"/>
              <a:cs typeface="Open Sans"/>
              <a:sym typeface="Open Sans"/>
            </a:endParaRPr>
          </a:p>
        </p:txBody>
      </p:sp>
      <p:sp>
        <p:nvSpPr>
          <p:cNvPr id="401" name="Google Shape;401;p32"/>
          <p:cNvSpPr/>
          <p:nvPr/>
        </p:nvSpPr>
        <p:spPr>
          <a:xfrm>
            <a:off x="3516741" y="1786866"/>
            <a:ext cx="552000" cy="3690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402" name="Google Shape;402;p32"/>
          <p:cNvSpPr/>
          <p:nvPr/>
        </p:nvSpPr>
        <p:spPr>
          <a:xfrm>
            <a:off x="3515196" y="2753280"/>
            <a:ext cx="552000" cy="3690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403" name="Google Shape;403;p32"/>
          <p:cNvSpPr/>
          <p:nvPr/>
        </p:nvSpPr>
        <p:spPr>
          <a:xfrm>
            <a:off x="3515197" y="3672833"/>
            <a:ext cx="552000" cy="3690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cxnSp>
        <p:nvCxnSpPr>
          <p:cNvPr id="404" name="Google Shape;404;p32"/>
          <p:cNvCxnSpPr/>
          <p:nvPr/>
        </p:nvCxnSpPr>
        <p:spPr>
          <a:xfrm>
            <a:off x="4626737" y="1584543"/>
            <a:ext cx="0" cy="714000"/>
          </a:xfrm>
          <a:prstGeom prst="straightConnector1">
            <a:avLst/>
          </a:prstGeom>
          <a:noFill/>
          <a:ln cap="flat" cmpd="sng" w="19050">
            <a:solidFill>
              <a:srgbClr val="262626"/>
            </a:solidFill>
            <a:prstDash val="solid"/>
            <a:miter lim="800000"/>
            <a:headEnd len="sm" w="sm" type="none"/>
            <a:tailEnd len="sm" w="sm" type="none"/>
          </a:ln>
        </p:spPr>
      </p:cxnSp>
      <p:sp>
        <p:nvSpPr>
          <p:cNvPr id="405" name="Google Shape;405;p32"/>
          <p:cNvSpPr txBox="1"/>
          <p:nvPr/>
        </p:nvSpPr>
        <p:spPr>
          <a:xfrm rot="-5400000">
            <a:off x="3997675" y="1721354"/>
            <a:ext cx="992700" cy="18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A3A"/>
                </a:solidFill>
                <a:latin typeface="Arial"/>
                <a:ea typeface="Arial"/>
                <a:cs typeface="Arial"/>
                <a:sym typeface="Arial"/>
              </a:rPr>
              <a:t>FOREST AREA</a:t>
            </a:r>
            <a:endParaRPr>
              <a:solidFill>
                <a:srgbClr val="000A3A"/>
              </a:solidFill>
            </a:endParaRPr>
          </a:p>
        </p:txBody>
      </p:sp>
      <p:cxnSp>
        <p:nvCxnSpPr>
          <p:cNvPr id="406" name="Google Shape;406;p32"/>
          <p:cNvCxnSpPr/>
          <p:nvPr/>
        </p:nvCxnSpPr>
        <p:spPr>
          <a:xfrm rot="10800000">
            <a:off x="4619283" y="2298688"/>
            <a:ext cx="1725900" cy="7800"/>
          </a:xfrm>
          <a:prstGeom prst="straightConnector1">
            <a:avLst/>
          </a:prstGeom>
          <a:noFill/>
          <a:ln cap="flat" cmpd="sng" w="19050">
            <a:solidFill>
              <a:srgbClr val="262626"/>
            </a:solidFill>
            <a:prstDash val="solid"/>
            <a:miter lim="800000"/>
            <a:headEnd len="sm" w="sm" type="none"/>
            <a:tailEnd len="sm" w="sm" type="none"/>
          </a:ln>
        </p:spPr>
      </p:cxnSp>
      <p:sp>
        <p:nvSpPr>
          <p:cNvPr id="407" name="Google Shape;407;p32"/>
          <p:cNvSpPr/>
          <p:nvPr/>
        </p:nvSpPr>
        <p:spPr>
          <a:xfrm>
            <a:off x="4848242" y="1702476"/>
            <a:ext cx="93900" cy="591900"/>
          </a:xfrm>
          <a:prstGeom prst="rect">
            <a:avLst/>
          </a:prstGeom>
          <a:solidFill>
            <a:srgbClr val="9D97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cxnSp>
        <p:nvCxnSpPr>
          <p:cNvPr id="408" name="Google Shape;408;p32"/>
          <p:cNvCxnSpPr/>
          <p:nvPr/>
        </p:nvCxnSpPr>
        <p:spPr>
          <a:xfrm rot="10800000">
            <a:off x="4915238" y="1706969"/>
            <a:ext cx="1302300" cy="0"/>
          </a:xfrm>
          <a:prstGeom prst="straightConnector1">
            <a:avLst/>
          </a:prstGeom>
          <a:noFill/>
          <a:ln cap="flat" cmpd="sng" w="19050">
            <a:solidFill>
              <a:srgbClr val="9D97F0"/>
            </a:solidFill>
            <a:prstDash val="solid"/>
            <a:miter lim="800000"/>
            <a:headEnd len="sm" w="sm" type="none"/>
            <a:tailEnd len="sm" w="sm" type="none"/>
          </a:ln>
        </p:spPr>
      </p:cxnSp>
      <p:sp>
        <p:nvSpPr>
          <p:cNvPr id="409" name="Google Shape;409;p32"/>
          <p:cNvSpPr txBox="1"/>
          <p:nvPr/>
        </p:nvSpPr>
        <p:spPr>
          <a:xfrm>
            <a:off x="4729420" y="2299905"/>
            <a:ext cx="3315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2015</a:t>
            </a:r>
            <a:endParaRPr/>
          </a:p>
        </p:txBody>
      </p:sp>
      <p:sp>
        <p:nvSpPr>
          <p:cNvPr id="410" name="Google Shape;410;p32"/>
          <p:cNvSpPr txBox="1"/>
          <p:nvPr/>
        </p:nvSpPr>
        <p:spPr>
          <a:xfrm>
            <a:off x="5988300" y="2299900"/>
            <a:ext cx="475800" cy="18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2020</a:t>
            </a:r>
            <a:endParaRPr/>
          </a:p>
        </p:txBody>
      </p:sp>
      <p:cxnSp>
        <p:nvCxnSpPr>
          <p:cNvPr id="411" name="Google Shape;411;p32"/>
          <p:cNvCxnSpPr/>
          <p:nvPr/>
        </p:nvCxnSpPr>
        <p:spPr>
          <a:xfrm>
            <a:off x="4607219" y="2558046"/>
            <a:ext cx="0" cy="649500"/>
          </a:xfrm>
          <a:prstGeom prst="straightConnector1">
            <a:avLst/>
          </a:prstGeom>
          <a:noFill/>
          <a:ln cap="flat" cmpd="sng" w="19050">
            <a:solidFill>
              <a:srgbClr val="262626"/>
            </a:solidFill>
            <a:prstDash val="solid"/>
            <a:miter lim="800000"/>
            <a:headEnd len="sm" w="sm" type="none"/>
            <a:tailEnd len="sm" w="sm" type="none"/>
          </a:ln>
        </p:spPr>
      </p:cxnSp>
      <p:sp>
        <p:nvSpPr>
          <p:cNvPr id="412" name="Google Shape;412;p32"/>
          <p:cNvSpPr txBox="1"/>
          <p:nvPr/>
        </p:nvSpPr>
        <p:spPr>
          <a:xfrm rot="-5400000">
            <a:off x="4097343" y="2744629"/>
            <a:ext cx="761700" cy="18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A3A"/>
                </a:solidFill>
                <a:latin typeface="Arial"/>
                <a:ea typeface="Arial"/>
                <a:cs typeface="Arial"/>
                <a:sym typeface="Arial"/>
              </a:rPr>
              <a:t>FOREST AREA</a:t>
            </a:r>
            <a:endParaRPr>
              <a:solidFill>
                <a:srgbClr val="000A3A"/>
              </a:solidFill>
            </a:endParaRPr>
          </a:p>
        </p:txBody>
      </p:sp>
      <p:cxnSp>
        <p:nvCxnSpPr>
          <p:cNvPr id="413" name="Google Shape;413;p32"/>
          <p:cNvCxnSpPr/>
          <p:nvPr/>
        </p:nvCxnSpPr>
        <p:spPr>
          <a:xfrm rot="10800000">
            <a:off x="4599654" y="3207703"/>
            <a:ext cx="1728600" cy="6900"/>
          </a:xfrm>
          <a:prstGeom prst="straightConnector1">
            <a:avLst/>
          </a:prstGeom>
          <a:noFill/>
          <a:ln cap="flat" cmpd="sng" w="19050">
            <a:solidFill>
              <a:srgbClr val="262626"/>
            </a:solidFill>
            <a:prstDash val="solid"/>
            <a:miter lim="800000"/>
            <a:headEnd len="sm" w="sm" type="none"/>
            <a:tailEnd len="sm" w="sm" type="none"/>
          </a:ln>
        </p:spPr>
      </p:cxnSp>
      <p:sp>
        <p:nvSpPr>
          <p:cNvPr id="414" name="Google Shape;414;p32"/>
          <p:cNvSpPr/>
          <p:nvPr/>
        </p:nvSpPr>
        <p:spPr>
          <a:xfrm>
            <a:off x="4829057" y="2876646"/>
            <a:ext cx="96900" cy="325800"/>
          </a:xfrm>
          <a:prstGeom prst="rect">
            <a:avLst/>
          </a:prstGeom>
          <a:solidFill>
            <a:srgbClr val="9D97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415" name="Google Shape;415;p32"/>
          <p:cNvSpPr txBox="1"/>
          <p:nvPr/>
        </p:nvSpPr>
        <p:spPr>
          <a:xfrm>
            <a:off x="4710056" y="3208617"/>
            <a:ext cx="3321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2014</a:t>
            </a:r>
            <a:endParaRPr/>
          </a:p>
        </p:txBody>
      </p:sp>
      <p:sp>
        <p:nvSpPr>
          <p:cNvPr id="416" name="Google Shape;416;p32"/>
          <p:cNvSpPr txBox="1"/>
          <p:nvPr/>
        </p:nvSpPr>
        <p:spPr>
          <a:xfrm>
            <a:off x="5970821" y="3208625"/>
            <a:ext cx="475800" cy="18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2020</a:t>
            </a:r>
            <a:endParaRPr/>
          </a:p>
        </p:txBody>
      </p:sp>
      <p:sp>
        <p:nvSpPr>
          <p:cNvPr id="417" name="Google Shape;417;p32"/>
          <p:cNvSpPr/>
          <p:nvPr/>
        </p:nvSpPr>
        <p:spPr>
          <a:xfrm>
            <a:off x="5103306" y="2807832"/>
            <a:ext cx="96900" cy="396900"/>
          </a:xfrm>
          <a:prstGeom prst="rect">
            <a:avLst/>
          </a:prstGeom>
          <a:solidFill>
            <a:srgbClr val="9D97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418" name="Google Shape;418;p32"/>
          <p:cNvSpPr/>
          <p:nvPr/>
        </p:nvSpPr>
        <p:spPr>
          <a:xfrm>
            <a:off x="5377554" y="2764161"/>
            <a:ext cx="96900" cy="439800"/>
          </a:xfrm>
          <a:prstGeom prst="rect">
            <a:avLst/>
          </a:prstGeom>
          <a:solidFill>
            <a:srgbClr val="9D97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419" name="Google Shape;419;p32"/>
          <p:cNvSpPr txBox="1"/>
          <p:nvPr/>
        </p:nvSpPr>
        <p:spPr>
          <a:xfrm>
            <a:off x="4989173" y="3208617"/>
            <a:ext cx="3321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2015</a:t>
            </a:r>
            <a:endParaRPr/>
          </a:p>
        </p:txBody>
      </p:sp>
      <p:sp>
        <p:nvSpPr>
          <p:cNvPr id="420" name="Google Shape;420;p32"/>
          <p:cNvSpPr txBox="1"/>
          <p:nvPr/>
        </p:nvSpPr>
        <p:spPr>
          <a:xfrm>
            <a:off x="5256774" y="3208617"/>
            <a:ext cx="3321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2016</a:t>
            </a:r>
            <a:endParaRPr/>
          </a:p>
        </p:txBody>
      </p:sp>
      <p:cxnSp>
        <p:nvCxnSpPr>
          <p:cNvPr id="421" name="Google Shape;421;p32"/>
          <p:cNvCxnSpPr/>
          <p:nvPr/>
        </p:nvCxnSpPr>
        <p:spPr>
          <a:xfrm flipH="1">
            <a:off x="4851945" y="2642566"/>
            <a:ext cx="1202700" cy="239700"/>
          </a:xfrm>
          <a:prstGeom prst="straightConnector1">
            <a:avLst/>
          </a:prstGeom>
          <a:noFill/>
          <a:ln cap="flat" cmpd="sng" w="19050">
            <a:solidFill>
              <a:srgbClr val="9D97F0"/>
            </a:solidFill>
            <a:prstDash val="solid"/>
            <a:miter lim="800000"/>
            <a:headEnd len="sm" w="sm" type="none"/>
            <a:tailEnd len="sm" w="sm" type="none"/>
          </a:ln>
        </p:spPr>
      </p:cxnSp>
      <p:cxnSp>
        <p:nvCxnSpPr>
          <p:cNvPr id="422" name="Google Shape;422;p32"/>
          <p:cNvCxnSpPr/>
          <p:nvPr/>
        </p:nvCxnSpPr>
        <p:spPr>
          <a:xfrm>
            <a:off x="4611778" y="3491248"/>
            <a:ext cx="0" cy="666300"/>
          </a:xfrm>
          <a:prstGeom prst="straightConnector1">
            <a:avLst/>
          </a:prstGeom>
          <a:noFill/>
          <a:ln cap="flat" cmpd="sng" w="19050">
            <a:solidFill>
              <a:srgbClr val="262626"/>
            </a:solidFill>
            <a:prstDash val="solid"/>
            <a:miter lim="800000"/>
            <a:headEnd len="sm" w="sm" type="none"/>
            <a:tailEnd len="sm" w="sm" type="none"/>
          </a:ln>
        </p:spPr>
      </p:cxnSp>
      <p:sp>
        <p:nvSpPr>
          <p:cNvPr id="423" name="Google Shape;423;p32"/>
          <p:cNvSpPr txBox="1"/>
          <p:nvPr/>
        </p:nvSpPr>
        <p:spPr>
          <a:xfrm rot="-5400000">
            <a:off x="4101444" y="3707113"/>
            <a:ext cx="737700" cy="18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A3A"/>
                </a:solidFill>
                <a:latin typeface="Arial"/>
                <a:ea typeface="Arial"/>
                <a:cs typeface="Arial"/>
                <a:sym typeface="Arial"/>
              </a:rPr>
              <a:t>FOREST AREA</a:t>
            </a:r>
            <a:endParaRPr>
              <a:solidFill>
                <a:srgbClr val="000A3A"/>
              </a:solidFill>
            </a:endParaRPr>
          </a:p>
        </p:txBody>
      </p:sp>
      <p:cxnSp>
        <p:nvCxnSpPr>
          <p:cNvPr id="424" name="Google Shape;424;p32"/>
          <p:cNvCxnSpPr/>
          <p:nvPr/>
        </p:nvCxnSpPr>
        <p:spPr>
          <a:xfrm rot="10800000">
            <a:off x="4604175" y="4157802"/>
            <a:ext cx="1740900" cy="7200"/>
          </a:xfrm>
          <a:prstGeom prst="straightConnector1">
            <a:avLst/>
          </a:prstGeom>
          <a:noFill/>
          <a:ln cap="flat" cmpd="sng" w="19050">
            <a:solidFill>
              <a:srgbClr val="262626"/>
            </a:solidFill>
            <a:prstDash val="solid"/>
            <a:miter lim="800000"/>
            <a:headEnd len="sm" w="sm" type="none"/>
            <a:tailEnd len="sm" w="sm" type="none"/>
          </a:ln>
        </p:spPr>
      </p:cxnSp>
      <p:sp>
        <p:nvSpPr>
          <p:cNvPr id="425" name="Google Shape;425;p32"/>
          <p:cNvSpPr/>
          <p:nvPr/>
        </p:nvSpPr>
        <p:spPr>
          <a:xfrm>
            <a:off x="4835197" y="3818193"/>
            <a:ext cx="97800" cy="334200"/>
          </a:xfrm>
          <a:prstGeom prst="rect">
            <a:avLst/>
          </a:prstGeom>
          <a:solidFill>
            <a:srgbClr val="9D97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426" name="Google Shape;426;p32"/>
          <p:cNvSpPr txBox="1"/>
          <p:nvPr/>
        </p:nvSpPr>
        <p:spPr>
          <a:xfrm>
            <a:off x="4715349" y="4158859"/>
            <a:ext cx="3342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2014</a:t>
            </a:r>
            <a:endParaRPr/>
          </a:p>
        </p:txBody>
      </p:sp>
      <p:sp>
        <p:nvSpPr>
          <p:cNvPr id="427" name="Google Shape;427;p32"/>
          <p:cNvSpPr txBox="1"/>
          <p:nvPr/>
        </p:nvSpPr>
        <p:spPr>
          <a:xfrm>
            <a:off x="5985096" y="4158850"/>
            <a:ext cx="475800" cy="18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2020</a:t>
            </a:r>
            <a:endParaRPr/>
          </a:p>
        </p:txBody>
      </p:sp>
      <p:sp>
        <p:nvSpPr>
          <p:cNvPr id="428" name="Google Shape;428;p32"/>
          <p:cNvSpPr/>
          <p:nvPr/>
        </p:nvSpPr>
        <p:spPr>
          <a:xfrm>
            <a:off x="5111400" y="3747577"/>
            <a:ext cx="97800" cy="407400"/>
          </a:xfrm>
          <a:prstGeom prst="rect">
            <a:avLst/>
          </a:prstGeom>
          <a:solidFill>
            <a:srgbClr val="9D97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429" name="Google Shape;429;p32"/>
          <p:cNvSpPr/>
          <p:nvPr/>
        </p:nvSpPr>
        <p:spPr>
          <a:xfrm>
            <a:off x="5387602" y="3702762"/>
            <a:ext cx="97800" cy="451200"/>
          </a:xfrm>
          <a:prstGeom prst="rect">
            <a:avLst/>
          </a:prstGeom>
          <a:solidFill>
            <a:srgbClr val="9D97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430" name="Google Shape;430;p32"/>
          <p:cNvSpPr txBox="1"/>
          <p:nvPr/>
        </p:nvSpPr>
        <p:spPr>
          <a:xfrm>
            <a:off x="4996454" y="4158859"/>
            <a:ext cx="3342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2015</a:t>
            </a:r>
            <a:endParaRPr/>
          </a:p>
        </p:txBody>
      </p:sp>
      <p:sp>
        <p:nvSpPr>
          <p:cNvPr id="431" name="Google Shape;431;p32"/>
          <p:cNvSpPr/>
          <p:nvPr/>
        </p:nvSpPr>
        <p:spPr>
          <a:xfrm>
            <a:off x="4871981" y="3696324"/>
            <a:ext cx="1354514" cy="119670"/>
          </a:xfrm>
          <a:custGeom>
            <a:rect b="b" l="l" r="r" t="t"/>
            <a:pathLst>
              <a:path extrusionOk="0" h="196180" w="1452562">
                <a:moveTo>
                  <a:pt x="0" y="196180"/>
                </a:moveTo>
                <a:cubicBezTo>
                  <a:pt x="101997" y="159270"/>
                  <a:pt x="203994" y="122361"/>
                  <a:pt x="304800" y="91405"/>
                </a:cubicBezTo>
                <a:cubicBezTo>
                  <a:pt x="405606" y="60449"/>
                  <a:pt x="461168" y="24729"/>
                  <a:pt x="604837" y="10442"/>
                </a:cubicBezTo>
                <a:cubicBezTo>
                  <a:pt x="748506" y="-3845"/>
                  <a:pt x="1025525" y="-1464"/>
                  <a:pt x="1166812" y="5680"/>
                </a:cubicBezTo>
                <a:cubicBezTo>
                  <a:pt x="1308099" y="12824"/>
                  <a:pt x="1380330" y="33064"/>
                  <a:pt x="1452562" y="53305"/>
                </a:cubicBezTo>
              </a:path>
            </a:pathLst>
          </a:custGeom>
          <a:no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432" name="Google Shape;432;p32"/>
          <p:cNvSpPr txBox="1"/>
          <p:nvPr/>
        </p:nvSpPr>
        <p:spPr>
          <a:xfrm>
            <a:off x="5265961" y="4158859"/>
            <a:ext cx="3342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2016</a:t>
            </a:r>
            <a:endParaRPr/>
          </a:p>
        </p:txBody>
      </p:sp>
      <p:sp>
        <p:nvSpPr>
          <p:cNvPr id="433" name="Google Shape;433;p32"/>
          <p:cNvSpPr txBox="1"/>
          <p:nvPr/>
        </p:nvSpPr>
        <p:spPr>
          <a:xfrm>
            <a:off x="6555611" y="1732771"/>
            <a:ext cx="11286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200">
                <a:solidFill>
                  <a:srgbClr val="000A3A"/>
                </a:solidFill>
                <a:latin typeface="Open Sans"/>
                <a:ea typeface="Open Sans"/>
                <a:cs typeface="Open Sans"/>
                <a:sym typeface="Open Sans"/>
              </a:rPr>
              <a:t>Constant </a:t>
            </a:r>
            <a:br>
              <a:rPr b="1" lang="en-ZA" sz="1200">
                <a:solidFill>
                  <a:srgbClr val="000A3A"/>
                </a:solidFill>
                <a:latin typeface="Open Sans"/>
                <a:ea typeface="Open Sans"/>
                <a:cs typeface="Open Sans"/>
                <a:sym typeface="Open Sans"/>
              </a:rPr>
            </a:br>
            <a:r>
              <a:rPr b="1" lang="en-ZA" sz="1200">
                <a:solidFill>
                  <a:srgbClr val="000A3A"/>
                </a:solidFill>
                <a:latin typeface="Open Sans"/>
                <a:ea typeface="Open Sans"/>
                <a:cs typeface="Open Sans"/>
                <a:sym typeface="Open Sans"/>
              </a:rPr>
              <a:t>baseline</a:t>
            </a:r>
            <a:endParaRPr b="1" i="0" sz="1200" u="none" cap="none" strike="noStrike">
              <a:solidFill>
                <a:srgbClr val="000A3A"/>
              </a:solidFill>
              <a:latin typeface="Open Sans"/>
              <a:ea typeface="Open Sans"/>
              <a:cs typeface="Open Sans"/>
              <a:sym typeface="Open Sans"/>
            </a:endParaRPr>
          </a:p>
        </p:txBody>
      </p:sp>
      <p:sp>
        <p:nvSpPr>
          <p:cNvPr id="434" name="Google Shape;434;p32"/>
          <p:cNvSpPr txBox="1"/>
          <p:nvPr/>
        </p:nvSpPr>
        <p:spPr>
          <a:xfrm>
            <a:off x="6572435" y="2706558"/>
            <a:ext cx="11286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200">
                <a:solidFill>
                  <a:srgbClr val="000A3A"/>
                </a:solidFill>
                <a:latin typeface="Open Sans"/>
                <a:ea typeface="Open Sans"/>
                <a:cs typeface="Open Sans"/>
                <a:sym typeface="Open Sans"/>
              </a:rPr>
              <a:t>Simple trend</a:t>
            </a:r>
            <a:br>
              <a:rPr b="1" lang="en-ZA" sz="1200">
                <a:solidFill>
                  <a:srgbClr val="000A3A"/>
                </a:solidFill>
                <a:latin typeface="Open Sans"/>
                <a:ea typeface="Open Sans"/>
                <a:cs typeface="Open Sans"/>
                <a:sym typeface="Open Sans"/>
              </a:rPr>
            </a:br>
            <a:r>
              <a:rPr b="1" lang="en-ZA" sz="1200">
                <a:solidFill>
                  <a:srgbClr val="000A3A"/>
                </a:solidFill>
                <a:latin typeface="Open Sans"/>
                <a:ea typeface="Open Sans"/>
                <a:cs typeface="Open Sans"/>
                <a:sym typeface="Open Sans"/>
              </a:rPr>
              <a:t>baseline</a:t>
            </a:r>
            <a:endParaRPr i="0" sz="1200" u="none" cap="none" strike="noStrike">
              <a:solidFill>
                <a:srgbClr val="000A3A"/>
              </a:solidFill>
              <a:latin typeface="Open Sans"/>
              <a:ea typeface="Open Sans"/>
              <a:cs typeface="Open Sans"/>
              <a:sym typeface="Open Sans"/>
            </a:endParaRPr>
          </a:p>
        </p:txBody>
      </p:sp>
      <p:sp>
        <p:nvSpPr>
          <p:cNvPr id="435" name="Google Shape;435;p32"/>
          <p:cNvSpPr txBox="1"/>
          <p:nvPr/>
        </p:nvSpPr>
        <p:spPr>
          <a:xfrm>
            <a:off x="6593229" y="3680357"/>
            <a:ext cx="13551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200">
                <a:solidFill>
                  <a:srgbClr val="000A3A"/>
                </a:solidFill>
                <a:latin typeface="Open Sans"/>
                <a:ea typeface="Open Sans"/>
                <a:cs typeface="Open Sans"/>
                <a:sym typeface="Open Sans"/>
              </a:rPr>
              <a:t>Advanced</a:t>
            </a:r>
            <a:br>
              <a:rPr b="1" lang="en-ZA" sz="1200">
                <a:solidFill>
                  <a:srgbClr val="000A3A"/>
                </a:solidFill>
                <a:latin typeface="Open Sans"/>
                <a:ea typeface="Open Sans"/>
                <a:cs typeface="Open Sans"/>
                <a:sym typeface="Open Sans"/>
              </a:rPr>
            </a:br>
            <a:r>
              <a:rPr b="1" lang="en-ZA" sz="1200">
                <a:solidFill>
                  <a:srgbClr val="000A3A"/>
                </a:solidFill>
                <a:latin typeface="Open Sans"/>
                <a:ea typeface="Open Sans"/>
                <a:cs typeface="Open Sans"/>
                <a:sym typeface="Open Sans"/>
              </a:rPr>
              <a:t>Trend baseline</a:t>
            </a:r>
            <a:endParaRPr i="0" sz="1200" u="none" cap="none" strike="noStrike">
              <a:solidFill>
                <a:srgbClr val="000A3A"/>
              </a:solidFill>
              <a:latin typeface="Open Sans"/>
              <a:ea typeface="Open Sans"/>
              <a:cs typeface="Open Sans"/>
              <a:sym typeface="Open Sans"/>
            </a:endParaRPr>
          </a:p>
        </p:txBody>
      </p:sp>
      <p:sp>
        <p:nvSpPr>
          <p:cNvPr id="436" name="Google Shape;436;p32"/>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437" name="Google Shape;437;p32"/>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438" name="Google Shape;438;p32"/>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439" name="Google Shape;439;p32">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440" name="Google Shape;440;p32">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441" name="Google Shape;441;p32">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33"/>
          <p:cNvSpPr txBox="1"/>
          <p:nvPr>
            <p:ph idx="4294967295" type="title"/>
          </p:nvPr>
        </p:nvSpPr>
        <p:spPr>
          <a:xfrm>
            <a:off x="150620" y="312307"/>
            <a:ext cx="7120200" cy="6528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Part III: Recap and next steps</a:t>
            </a:r>
            <a:endParaRPr/>
          </a:p>
        </p:txBody>
      </p:sp>
      <p:sp>
        <p:nvSpPr>
          <p:cNvPr id="448" name="Google Shape;448;p33"/>
          <p:cNvSpPr/>
          <p:nvPr/>
        </p:nvSpPr>
        <p:spPr>
          <a:xfrm>
            <a:off x="136050" y="1141300"/>
            <a:ext cx="3235500" cy="3650700"/>
          </a:xfrm>
          <a:prstGeom prst="rect">
            <a:avLst/>
          </a:prstGeom>
          <a:solidFill>
            <a:schemeClr val="dk1"/>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33"/>
          <p:cNvSpPr txBox="1"/>
          <p:nvPr/>
        </p:nvSpPr>
        <p:spPr>
          <a:xfrm>
            <a:off x="1361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7: </a:t>
            </a:r>
            <a:r>
              <a:rPr lang="en-ZA" sz="1200">
                <a:solidFill>
                  <a:srgbClr val="FFFFFF"/>
                </a:solidFill>
                <a:latin typeface="Open Sans"/>
                <a:ea typeface="Open Sans"/>
                <a:cs typeface="Open Sans"/>
                <a:sym typeface="Open Sans"/>
              </a:rPr>
              <a:t>Estimate baseline scenario and emissions</a:t>
            </a:r>
            <a:endParaRPr sz="1200">
              <a:solidFill>
                <a:srgbClr val="FFFFFF"/>
              </a:solidFill>
              <a:latin typeface="Open Sans"/>
              <a:ea typeface="Open Sans"/>
              <a:cs typeface="Open Sans"/>
              <a:sym typeface="Open Sans"/>
            </a:endParaRPr>
          </a:p>
        </p:txBody>
      </p:sp>
      <p:sp>
        <p:nvSpPr>
          <p:cNvPr id="450" name="Google Shape;450;p33"/>
          <p:cNvSpPr/>
          <p:nvPr/>
        </p:nvSpPr>
        <p:spPr>
          <a:xfrm>
            <a:off x="207050" y="1971750"/>
            <a:ext cx="7935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33"/>
          <p:cNvSpPr/>
          <p:nvPr/>
        </p:nvSpPr>
        <p:spPr>
          <a:xfrm>
            <a:off x="1061675" y="2258175"/>
            <a:ext cx="1048200" cy="2438700"/>
          </a:xfrm>
          <a:prstGeom prst="rect">
            <a:avLst/>
          </a:prstGeom>
          <a:solidFill>
            <a:srgbClr val="E4DEFF"/>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33"/>
          <p:cNvSpPr txBox="1"/>
          <p:nvPr/>
        </p:nvSpPr>
        <p:spPr>
          <a:xfrm>
            <a:off x="212250"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Determine the baseline scenario</a:t>
            </a:r>
            <a:endParaRPr sz="800">
              <a:solidFill>
                <a:srgbClr val="000A3A"/>
              </a:solidFill>
              <a:latin typeface="Open Sans"/>
              <a:ea typeface="Open Sans"/>
              <a:cs typeface="Open Sans"/>
              <a:sym typeface="Open Sans"/>
            </a:endParaRPr>
          </a:p>
        </p:txBody>
      </p:sp>
      <p:sp>
        <p:nvSpPr>
          <p:cNvPr id="453" name="Google Shape;453;p33"/>
          <p:cNvSpPr/>
          <p:nvPr/>
        </p:nvSpPr>
        <p:spPr>
          <a:xfrm>
            <a:off x="3434675" y="1141300"/>
            <a:ext cx="34761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33"/>
          <p:cNvSpPr/>
          <p:nvPr/>
        </p:nvSpPr>
        <p:spPr>
          <a:xfrm>
            <a:off x="6973800" y="1141300"/>
            <a:ext cx="20238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33"/>
          <p:cNvSpPr txBox="1"/>
          <p:nvPr/>
        </p:nvSpPr>
        <p:spPr>
          <a:xfrm>
            <a:off x="1082338" y="2330529"/>
            <a:ext cx="1048200" cy="423600"/>
          </a:xfrm>
          <a:prstGeom prst="rect">
            <a:avLst/>
          </a:prstGeom>
          <a:noFill/>
          <a:ln>
            <a:noFill/>
          </a:ln>
        </p:spPr>
        <p:txBody>
          <a:bodyPr anchorCtr="0" anchor="t" bIns="45700" lIns="91425" spcFirstLastPara="1" rIns="91425" wrap="square" tIns="45700">
            <a:normAutofit fontScale="85000"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baseline emissions for enteric fermentation</a:t>
            </a:r>
            <a:endParaRPr sz="800">
              <a:solidFill>
                <a:srgbClr val="000A3A"/>
              </a:solidFill>
              <a:latin typeface="Open Sans"/>
              <a:ea typeface="Open Sans"/>
              <a:cs typeface="Open Sans"/>
              <a:sym typeface="Open Sans"/>
            </a:endParaRPr>
          </a:p>
        </p:txBody>
      </p:sp>
      <p:sp>
        <p:nvSpPr>
          <p:cNvPr id="456" name="Google Shape;456;p33"/>
          <p:cNvSpPr txBox="1"/>
          <p:nvPr/>
        </p:nvSpPr>
        <p:spPr>
          <a:xfrm>
            <a:off x="1112226" y="4264459"/>
            <a:ext cx="947100" cy="188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a:t>
            </a:r>
            <a:endParaRPr sz="550">
              <a:solidFill>
                <a:srgbClr val="000A3A"/>
              </a:solidFill>
              <a:latin typeface="Open Sans"/>
              <a:ea typeface="Open Sans"/>
              <a:cs typeface="Open Sans"/>
              <a:sym typeface="Open Sans"/>
            </a:endParaRPr>
          </a:p>
        </p:txBody>
      </p:sp>
      <p:sp>
        <p:nvSpPr>
          <p:cNvPr id="457" name="Google Shape;457;p33"/>
          <p:cNvSpPr/>
          <p:nvPr/>
        </p:nvSpPr>
        <p:spPr>
          <a:xfrm>
            <a:off x="3560900" y="1971750"/>
            <a:ext cx="10110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33"/>
          <p:cNvSpPr/>
          <p:nvPr/>
        </p:nvSpPr>
        <p:spPr>
          <a:xfrm>
            <a:off x="4674258" y="1971750"/>
            <a:ext cx="10110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33"/>
          <p:cNvSpPr/>
          <p:nvPr/>
        </p:nvSpPr>
        <p:spPr>
          <a:xfrm>
            <a:off x="5787617" y="1971750"/>
            <a:ext cx="10110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33"/>
          <p:cNvSpPr/>
          <p:nvPr/>
        </p:nvSpPr>
        <p:spPr>
          <a:xfrm>
            <a:off x="7105599" y="1971750"/>
            <a:ext cx="8328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33"/>
          <p:cNvSpPr/>
          <p:nvPr/>
        </p:nvSpPr>
        <p:spPr>
          <a:xfrm>
            <a:off x="7999618" y="1971750"/>
            <a:ext cx="8328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33"/>
          <p:cNvSpPr txBox="1"/>
          <p:nvPr/>
        </p:nvSpPr>
        <p:spPr>
          <a:xfrm>
            <a:off x="34889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8: </a:t>
            </a:r>
            <a:r>
              <a:rPr lang="en-ZA" sz="1200">
                <a:solidFill>
                  <a:srgbClr val="FFFFFF"/>
                </a:solidFill>
                <a:latin typeface="Open Sans"/>
                <a:ea typeface="Open Sans"/>
                <a:cs typeface="Open Sans"/>
                <a:sym typeface="Open Sans"/>
              </a:rPr>
              <a:t>Estimate GHG </a:t>
            </a:r>
            <a:br>
              <a:rPr lang="en-ZA" sz="1200">
                <a:solidFill>
                  <a:srgbClr val="FFFFFF"/>
                </a:solidFill>
                <a:latin typeface="Open Sans"/>
                <a:ea typeface="Open Sans"/>
                <a:cs typeface="Open Sans"/>
                <a:sym typeface="Open Sans"/>
              </a:rPr>
            </a:br>
            <a:r>
              <a:rPr lang="en-ZA" sz="1200">
                <a:solidFill>
                  <a:srgbClr val="FFFFFF"/>
                </a:solidFill>
                <a:latin typeface="Open Sans"/>
                <a:ea typeface="Open Sans"/>
                <a:cs typeface="Open Sans"/>
                <a:sym typeface="Open Sans"/>
              </a:rPr>
              <a:t>impacts ex-ante</a:t>
            </a:r>
            <a:endParaRPr sz="1200">
              <a:solidFill>
                <a:srgbClr val="FFFFFF"/>
              </a:solidFill>
              <a:latin typeface="Open Sans"/>
              <a:ea typeface="Open Sans"/>
              <a:cs typeface="Open Sans"/>
              <a:sym typeface="Open Sans"/>
            </a:endParaRPr>
          </a:p>
        </p:txBody>
      </p:sp>
      <p:sp>
        <p:nvSpPr>
          <p:cNvPr id="463" name="Google Shape;463;p33"/>
          <p:cNvSpPr txBox="1"/>
          <p:nvPr/>
        </p:nvSpPr>
        <p:spPr>
          <a:xfrm>
            <a:off x="7125125" y="1279500"/>
            <a:ext cx="1687500" cy="572700"/>
          </a:xfrm>
          <a:prstGeom prst="rect">
            <a:avLst/>
          </a:prstGeom>
          <a:noFill/>
          <a:ln>
            <a:noFill/>
          </a:ln>
        </p:spPr>
        <p:txBody>
          <a:bodyPr anchorCtr="0" anchor="t" bIns="45700" lIns="91425" spcFirstLastPara="1" rIns="91425" wrap="square" tIns="45700">
            <a:normAutofit fontScale="92500"/>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9: </a:t>
            </a:r>
            <a:r>
              <a:rPr lang="en-ZA" sz="1200">
                <a:solidFill>
                  <a:srgbClr val="FFFFFF"/>
                </a:solidFill>
                <a:latin typeface="Open Sans"/>
                <a:ea typeface="Open Sans"/>
                <a:cs typeface="Open Sans"/>
                <a:sym typeface="Open Sans"/>
              </a:rPr>
              <a:t>Estimate GHG impacts ex-post</a:t>
            </a:r>
            <a:endParaRPr sz="1200">
              <a:solidFill>
                <a:srgbClr val="FFFFFF"/>
              </a:solidFill>
              <a:latin typeface="Open Sans"/>
              <a:ea typeface="Open Sans"/>
              <a:cs typeface="Open Sans"/>
              <a:sym typeface="Open Sans"/>
            </a:endParaRPr>
          </a:p>
        </p:txBody>
      </p:sp>
      <p:sp>
        <p:nvSpPr>
          <p:cNvPr id="464" name="Google Shape;464;p33"/>
          <p:cNvSpPr txBox="1"/>
          <p:nvPr/>
        </p:nvSpPr>
        <p:spPr>
          <a:xfrm>
            <a:off x="7125134"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or update baseline</a:t>
            </a:r>
            <a:endParaRPr sz="800">
              <a:solidFill>
                <a:srgbClr val="000A3A"/>
              </a:solidFill>
              <a:latin typeface="Open Sans"/>
              <a:ea typeface="Open Sans"/>
              <a:cs typeface="Open Sans"/>
              <a:sym typeface="Open Sans"/>
            </a:endParaRPr>
          </a:p>
        </p:txBody>
      </p:sp>
      <p:sp>
        <p:nvSpPr>
          <p:cNvPr id="465" name="Google Shape;465;p33"/>
          <p:cNvSpPr txBox="1"/>
          <p:nvPr/>
        </p:nvSpPr>
        <p:spPr>
          <a:xfrm>
            <a:off x="8019156"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GHG impacts</a:t>
            </a:r>
            <a:endParaRPr sz="800">
              <a:solidFill>
                <a:srgbClr val="000A3A"/>
              </a:solidFill>
              <a:latin typeface="Open Sans"/>
              <a:ea typeface="Open Sans"/>
              <a:cs typeface="Open Sans"/>
              <a:sym typeface="Open Sans"/>
            </a:endParaRPr>
          </a:p>
        </p:txBody>
      </p:sp>
      <p:sp>
        <p:nvSpPr>
          <p:cNvPr id="466" name="Google Shape;466;p33"/>
          <p:cNvSpPr/>
          <p:nvPr/>
        </p:nvSpPr>
        <p:spPr>
          <a:xfrm>
            <a:off x="3103229" y="1458529"/>
            <a:ext cx="351300" cy="334200"/>
          </a:xfrm>
          <a:prstGeom prst="rightArrow">
            <a:avLst>
              <a:gd fmla="val 50000" name="adj1"/>
              <a:gd fmla="val 50000" name="adj2"/>
            </a:avLst>
          </a:prstGeom>
          <a:solidFill>
            <a:srgbClr val="FF8E00"/>
          </a:solid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467" name="Google Shape;467;p33"/>
          <p:cNvSpPr/>
          <p:nvPr/>
        </p:nvSpPr>
        <p:spPr>
          <a:xfrm>
            <a:off x="7887023" y="2202020"/>
            <a:ext cx="1569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468" name="Google Shape;468;p33"/>
          <p:cNvSpPr/>
          <p:nvPr/>
        </p:nvSpPr>
        <p:spPr>
          <a:xfrm>
            <a:off x="4524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469" name="Google Shape;469;p33"/>
          <p:cNvSpPr/>
          <p:nvPr/>
        </p:nvSpPr>
        <p:spPr>
          <a:xfrm>
            <a:off x="5667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470" name="Google Shape;470;p33"/>
          <p:cNvSpPr/>
          <p:nvPr/>
        </p:nvSpPr>
        <p:spPr>
          <a:xfrm>
            <a:off x="67608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471" name="Google Shape;471;p33"/>
          <p:cNvSpPr txBox="1"/>
          <p:nvPr/>
        </p:nvSpPr>
        <p:spPr>
          <a:xfrm>
            <a:off x="3578575" y="2059675"/>
            <a:ext cx="9933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maximum implementation potential</a:t>
            </a:r>
            <a:endParaRPr sz="800">
              <a:solidFill>
                <a:srgbClr val="000A3A"/>
              </a:solidFill>
              <a:latin typeface="Open Sans"/>
              <a:ea typeface="Open Sans"/>
              <a:cs typeface="Open Sans"/>
              <a:sym typeface="Open Sans"/>
            </a:endParaRPr>
          </a:p>
        </p:txBody>
      </p:sp>
      <p:sp>
        <p:nvSpPr>
          <p:cNvPr id="472" name="Google Shape;472;p33"/>
          <p:cNvSpPr txBox="1"/>
          <p:nvPr/>
        </p:nvSpPr>
        <p:spPr>
          <a:xfrm>
            <a:off x="5787600" y="2101075"/>
            <a:ext cx="993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GHG impact on the policy</a:t>
            </a:r>
            <a:endParaRPr sz="800">
              <a:solidFill>
                <a:srgbClr val="000A3A"/>
              </a:solidFill>
              <a:latin typeface="Open Sans"/>
              <a:ea typeface="Open Sans"/>
              <a:cs typeface="Open Sans"/>
              <a:sym typeface="Open Sans"/>
            </a:endParaRPr>
          </a:p>
        </p:txBody>
      </p:sp>
      <p:sp>
        <p:nvSpPr>
          <p:cNvPr id="473" name="Google Shape;473;p33"/>
          <p:cNvSpPr txBox="1"/>
          <p:nvPr/>
        </p:nvSpPr>
        <p:spPr>
          <a:xfrm>
            <a:off x="4720800" y="2101075"/>
            <a:ext cx="993300" cy="634200"/>
          </a:xfrm>
          <a:prstGeom prst="rect">
            <a:avLst/>
          </a:prstGeom>
          <a:noFill/>
          <a:ln>
            <a:noFill/>
          </a:ln>
        </p:spPr>
        <p:txBody>
          <a:bodyPr anchorCtr="0" anchor="t" bIns="45700" lIns="91425" spcFirstLastPara="1" rIns="91425" wrap="square" tIns="45700">
            <a:normAutofit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Refine the maximum implementation potential</a:t>
            </a:r>
            <a:endParaRPr sz="800">
              <a:solidFill>
                <a:srgbClr val="000A3A"/>
              </a:solidFill>
              <a:latin typeface="Open Sans"/>
              <a:ea typeface="Open Sans"/>
              <a:cs typeface="Open Sans"/>
              <a:sym typeface="Open Sans"/>
            </a:endParaRPr>
          </a:p>
        </p:txBody>
      </p:sp>
      <p:sp>
        <p:nvSpPr>
          <p:cNvPr id="474" name="Google Shape;474;p33"/>
          <p:cNvSpPr txBox="1"/>
          <p:nvPr/>
        </p:nvSpPr>
        <p:spPr>
          <a:xfrm>
            <a:off x="4732000" y="4064837"/>
            <a:ext cx="895500" cy="471300"/>
          </a:xfrm>
          <a:prstGeom prst="rect">
            <a:avLst/>
          </a:prstGeom>
          <a:solidFill>
            <a:schemeClr val="lt1"/>
          </a:solidFill>
          <a:ln>
            <a:noFill/>
          </a:ln>
        </p:spPr>
        <p:txBody>
          <a:bodyPr anchorCtr="0" anchor="t" bIns="45700" lIns="91425" spcFirstLastPara="1" rIns="91425" wrap="square" tIns="45700">
            <a:normAutofit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other barriers</a:t>
            </a:r>
            <a:endParaRPr sz="550">
              <a:solidFill>
                <a:srgbClr val="000A3A"/>
              </a:solidFill>
              <a:latin typeface="Open Sans"/>
              <a:ea typeface="Open Sans"/>
              <a:cs typeface="Open Sans"/>
              <a:sym typeface="Open Sans"/>
            </a:endParaRPr>
          </a:p>
        </p:txBody>
      </p:sp>
      <p:cxnSp>
        <p:nvCxnSpPr>
          <p:cNvPr id="475" name="Google Shape;475;p33"/>
          <p:cNvCxnSpPr>
            <a:stCxn id="476" idx="0"/>
            <a:endCxn id="477" idx="0"/>
          </p:cNvCxnSpPr>
          <p:nvPr/>
        </p:nvCxnSpPr>
        <p:spPr>
          <a:xfrm>
            <a:off x="1585780" y="2797025"/>
            <a:ext cx="0" cy="366900"/>
          </a:xfrm>
          <a:prstGeom prst="straightConnector1">
            <a:avLst/>
          </a:prstGeom>
          <a:noFill/>
          <a:ln cap="flat" cmpd="sng" w="9525">
            <a:solidFill>
              <a:srgbClr val="000A3A"/>
            </a:solidFill>
            <a:prstDash val="solid"/>
            <a:round/>
            <a:headEnd len="med" w="med" type="none"/>
            <a:tailEnd len="med" w="med" type="triangle"/>
          </a:ln>
        </p:spPr>
      </p:cxnSp>
      <p:sp>
        <p:nvSpPr>
          <p:cNvPr id="476" name="Google Shape;476;p33"/>
          <p:cNvSpPr txBox="1"/>
          <p:nvPr/>
        </p:nvSpPr>
        <p:spPr>
          <a:xfrm>
            <a:off x="1112230" y="2797025"/>
            <a:ext cx="947100" cy="300300"/>
          </a:xfrm>
          <a:prstGeom prst="rect">
            <a:avLst/>
          </a:prstGeom>
          <a:solidFill>
            <a:srgbClr val="FFF0DA"/>
          </a:solidFill>
          <a:ln>
            <a:noFill/>
          </a:ln>
        </p:spPr>
        <p:txBody>
          <a:bodyPr anchorCtr="0" anchor="t" bIns="45700" lIns="91425" spcFirstLastPara="1" rIns="91425" wrap="square" tIns="45700">
            <a:normAutofit fontScale="77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intended policy outcomes and target drivers</a:t>
            </a:r>
            <a:endParaRPr sz="550">
              <a:solidFill>
                <a:srgbClr val="000A3A"/>
              </a:solidFill>
              <a:latin typeface="Open Sans"/>
              <a:ea typeface="Open Sans"/>
              <a:cs typeface="Open Sans"/>
              <a:sym typeface="Open Sans"/>
            </a:endParaRPr>
          </a:p>
        </p:txBody>
      </p:sp>
      <p:cxnSp>
        <p:nvCxnSpPr>
          <p:cNvPr id="478" name="Google Shape;478;p33"/>
          <p:cNvCxnSpPr>
            <a:endCxn id="479" idx="0"/>
          </p:cNvCxnSpPr>
          <p:nvPr/>
        </p:nvCxnSpPr>
        <p:spPr>
          <a:xfrm>
            <a:off x="1585780" y="3122733"/>
            <a:ext cx="0" cy="408000"/>
          </a:xfrm>
          <a:prstGeom prst="straightConnector1">
            <a:avLst/>
          </a:prstGeom>
          <a:noFill/>
          <a:ln cap="flat" cmpd="sng" w="9525">
            <a:solidFill>
              <a:srgbClr val="000A3A"/>
            </a:solidFill>
            <a:prstDash val="solid"/>
            <a:round/>
            <a:headEnd len="med" w="med" type="none"/>
            <a:tailEnd len="med" w="med" type="triangle"/>
          </a:ln>
        </p:spPr>
      </p:cxnSp>
      <p:sp>
        <p:nvSpPr>
          <p:cNvPr id="477" name="Google Shape;477;p33"/>
          <p:cNvSpPr txBox="1"/>
          <p:nvPr/>
        </p:nvSpPr>
        <p:spPr>
          <a:xfrm>
            <a:off x="1112230" y="3163874"/>
            <a:ext cx="947100" cy="300300"/>
          </a:xfrm>
          <a:prstGeom prst="rect">
            <a:avLst/>
          </a:prstGeom>
          <a:solidFill>
            <a:srgbClr val="FFF0DA"/>
          </a:solidFill>
          <a:ln>
            <a:noFill/>
          </a:ln>
        </p:spPr>
        <p:txBody>
          <a:bodyPr anchorCtr="0" anchor="t" bIns="45700" lIns="91425" spcFirstLastPara="1" rIns="91425" wrap="square" tIns="45700">
            <a:normAutofit fontScale="77500"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livestock categories and feed characterisation</a:t>
            </a:r>
            <a:endParaRPr sz="550">
              <a:solidFill>
                <a:srgbClr val="000A3A"/>
              </a:solidFill>
              <a:latin typeface="Open Sans"/>
              <a:ea typeface="Open Sans"/>
              <a:cs typeface="Open Sans"/>
              <a:sym typeface="Open Sans"/>
            </a:endParaRPr>
          </a:p>
        </p:txBody>
      </p:sp>
      <p:cxnSp>
        <p:nvCxnSpPr>
          <p:cNvPr id="480" name="Google Shape;480;p33"/>
          <p:cNvCxnSpPr>
            <a:stCxn id="477" idx="2"/>
            <a:endCxn id="481" idx="0"/>
          </p:cNvCxnSpPr>
          <p:nvPr/>
        </p:nvCxnSpPr>
        <p:spPr>
          <a:xfrm>
            <a:off x="1585780" y="3464174"/>
            <a:ext cx="0" cy="433500"/>
          </a:xfrm>
          <a:prstGeom prst="straightConnector1">
            <a:avLst/>
          </a:prstGeom>
          <a:noFill/>
          <a:ln cap="flat" cmpd="sng" w="9525">
            <a:solidFill>
              <a:srgbClr val="000A3A"/>
            </a:solidFill>
            <a:prstDash val="solid"/>
            <a:round/>
            <a:headEnd len="med" w="med" type="none"/>
            <a:tailEnd len="med" w="med" type="triangle"/>
          </a:ln>
        </p:spPr>
      </p:cxnSp>
      <p:sp>
        <p:nvSpPr>
          <p:cNvPr id="479" name="Google Shape;479;p33"/>
          <p:cNvSpPr txBox="1"/>
          <p:nvPr/>
        </p:nvSpPr>
        <p:spPr>
          <a:xfrm>
            <a:off x="1112230" y="3530733"/>
            <a:ext cx="947100" cy="300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baseline population</a:t>
            </a:r>
            <a:endParaRPr sz="550">
              <a:solidFill>
                <a:srgbClr val="000A3A"/>
              </a:solidFill>
              <a:latin typeface="Open Sans"/>
              <a:ea typeface="Open Sans"/>
              <a:cs typeface="Open Sans"/>
              <a:sym typeface="Open Sans"/>
            </a:endParaRPr>
          </a:p>
        </p:txBody>
      </p:sp>
      <p:cxnSp>
        <p:nvCxnSpPr>
          <p:cNvPr id="482" name="Google Shape;482;p33"/>
          <p:cNvCxnSpPr>
            <a:stCxn id="479" idx="2"/>
            <a:endCxn id="456" idx="0"/>
          </p:cNvCxnSpPr>
          <p:nvPr/>
        </p:nvCxnSpPr>
        <p:spPr>
          <a:xfrm>
            <a:off x="1585780" y="3831033"/>
            <a:ext cx="0" cy="433500"/>
          </a:xfrm>
          <a:prstGeom prst="straightConnector1">
            <a:avLst/>
          </a:prstGeom>
          <a:noFill/>
          <a:ln cap="flat" cmpd="sng" w="9525">
            <a:solidFill>
              <a:srgbClr val="000A3A"/>
            </a:solidFill>
            <a:prstDash val="solid"/>
            <a:round/>
            <a:headEnd len="med" w="med" type="none"/>
            <a:tailEnd len="med" w="med" type="triangle"/>
          </a:ln>
        </p:spPr>
      </p:cxnSp>
      <p:sp>
        <p:nvSpPr>
          <p:cNvPr id="481" name="Google Shape;481;p33"/>
          <p:cNvSpPr txBox="1"/>
          <p:nvPr/>
        </p:nvSpPr>
        <p:spPr>
          <a:xfrm>
            <a:off x="1112230" y="3897593"/>
            <a:ext cx="947100" cy="300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Choose or derive EFs</a:t>
            </a:r>
            <a:endParaRPr sz="550">
              <a:solidFill>
                <a:srgbClr val="000A3A"/>
              </a:solidFill>
              <a:latin typeface="Open Sans"/>
              <a:ea typeface="Open Sans"/>
              <a:cs typeface="Open Sans"/>
              <a:sym typeface="Open Sans"/>
            </a:endParaRPr>
          </a:p>
        </p:txBody>
      </p:sp>
      <p:cxnSp>
        <p:nvCxnSpPr>
          <p:cNvPr id="483" name="Google Shape;483;p33"/>
          <p:cNvCxnSpPr>
            <a:stCxn id="484" idx="0"/>
            <a:endCxn id="485" idx="0"/>
          </p:cNvCxnSpPr>
          <p:nvPr/>
        </p:nvCxnSpPr>
        <p:spPr>
          <a:xfrm>
            <a:off x="5194575" y="2735425"/>
            <a:ext cx="0" cy="732600"/>
          </a:xfrm>
          <a:prstGeom prst="straightConnector1">
            <a:avLst/>
          </a:prstGeom>
          <a:noFill/>
          <a:ln cap="flat" cmpd="sng" w="9525">
            <a:solidFill>
              <a:srgbClr val="000A3A"/>
            </a:solidFill>
            <a:prstDash val="solid"/>
            <a:round/>
            <a:headEnd len="med" w="med" type="none"/>
            <a:tailEnd len="med" w="med" type="triangle"/>
          </a:ln>
        </p:spPr>
      </p:cxnSp>
      <p:sp>
        <p:nvSpPr>
          <p:cNvPr id="484" name="Google Shape;484;p33"/>
          <p:cNvSpPr txBox="1"/>
          <p:nvPr/>
        </p:nvSpPr>
        <p:spPr>
          <a:xfrm>
            <a:off x="4746825" y="2735425"/>
            <a:ext cx="895500" cy="634200"/>
          </a:xfrm>
          <a:prstGeom prst="rect">
            <a:avLst/>
          </a:prstGeom>
          <a:solidFill>
            <a:schemeClr val="lt1"/>
          </a:solidFill>
          <a:ln>
            <a:noFill/>
          </a:ln>
        </p:spPr>
        <p:txBody>
          <a:bodyPr anchorCtr="0" anchor="t" bIns="45700" lIns="91425" spcFirstLastPara="1" rIns="91425" wrap="square" tIns="45700">
            <a:normAutofit lnSpcReduction="2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implementation potential based on policy design and national circumstances</a:t>
            </a:r>
            <a:endParaRPr sz="550">
              <a:solidFill>
                <a:srgbClr val="000A3A"/>
              </a:solidFill>
              <a:latin typeface="Open Sans"/>
              <a:ea typeface="Open Sans"/>
              <a:cs typeface="Open Sans"/>
              <a:sym typeface="Open Sans"/>
            </a:endParaRPr>
          </a:p>
        </p:txBody>
      </p:sp>
      <p:cxnSp>
        <p:nvCxnSpPr>
          <p:cNvPr id="486" name="Google Shape;486;p33"/>
          <p:cNvCxnSpPr>
            <a:stCxn id="484" idx="2"/>
            <a:endCxn id="474" idx="0"/>
          </p:cNvCxnSpPr>
          <p:nvPr/>
        </p:nvCxnSpPr>
        <p:spPr>
          <a:xfrm flipH="1">
            <a:off x="5179875" y="3369625"/>
            <a:ext cx="14700" cy="695100"/>
          </a:xfrm>
          <a:prstGeom prst="straightConnector1">
            <a:avLst/>
          </a:prstGeom>
          <a:noFill/>
          <a:ln cap="flat" cmpd="sng" w="9525">
            <a:solidFill>
              <a:srgbClr val="000A3A"/>
            </a:solidFill>
            <a:prstDash val="solid"/>
            <a:round/>
            <a:headEnd len="med" w="med" type="none"/>
            <a:tailEnd len="med" w="med" type="triangle"/>
          </a:ln>
        </p:spPr>
      </p:cxnSp>
      <p:sp>
        <p:nvSpPr>
          <p:cNvPr id="485" name="Google Shape;485;p33"/>
          <p:cNvSpPr txBox="1"/>
          <p:nvPr/>
        </p:nvSpPr>
        <p:spPr>
          <a:xfrm>
            <a:off x="4746825" y="3467957"/>
            <a:ext cx="895500" cy="5376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financial feasibility</a:t>
            </a:r>
            <a:endParaRPr sz="550">
              <a:solidFill>
                <a:srgbClr val="000A3A"/>
              </a:solidFill>
              <a:latin typeface="Open Sans"/>
              <a:ea typeface="Open Sans"/>
              <a:cs typeface="Open Sans"/>
              <a:sym typeface="Open Sans"/>
            </a:endParaRPr>
          </a:p>
        </p:txBody>
      </p:sp>
      <p:sp>
        <p:nvSpPr>
          <p:cNvPr id="487" name="Google Shape;487;p33"/>
          <p:cNvSpPr/>
          <p:nvPr/>
        </p:nvSpPr>
        <p:spPr>
          <a:xfrm>
            <a:off x="2170997" y="1971750"/>
            <a:ext cx="1048200" cy="2712900"/>
          </a:xfrm>
          <a:prstGeom prst="rect">
            <a:avLst/>
          </a:prstGeom>
          <a:solidFill>
            <a:srgbClr val="E4DEFF"/>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33"/>
          <p:cNvSpPr txBox="1"/>
          <p:nvPr/>
        </p:nvSpPr>
        <p:spPr>
          <a:xfrm>
            <a:off x="2191660" y="2052238"/>
            <a:ext cx="1048200" cy="4713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650">
                <a:solidFill>
                  <a:srgbClr val="000A3A"/>
                </a:solidFill>
                <a:latin typeface="Open Sans"/>
                <a:ea typeface="Open Sans"/>
                <a:cs typeface="Open Sans"/>
                <a:sym typeface="Open Sans"/>
              </a:rPr>
              <a:t>Estimate baseline for soil carbon sequestration</a:t>
            </a:r>
            <a:endParaRPr sz="650">
              <a:solidFill>
                <a:srgbClr val="000A3A"/>
              </a:solidFill>
              <a:latin typeface="Open Sans"/>
              <a:ea typeface="Open Sans"/>
              <a:cs typeface="Open Sans"/>
              <a:sym typeface="Open Sans"/>
            </a:endParaRPr>
          </a:p>
        </p:txBody>
      </p:sp>
      <p:sp>
        <p:nvSpPr>
          <p:cNvPr id="489" name="Google Shape;489;p33"/>
          <p:cNvSpPr txBox="1"/>
          <p:nvPr/>
        </p:nvSpPr>
        <p:spPr>
          <a:xfrm>
            <a:off x="5059935" y="4603227"/>
            <a:ext cx="613200" cy="2100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sp>
        <p:nvSpPr>
          <p:cNvPr id="490" name="Google Shape;490;p33"/>
          <p:cNvSpPr txBox="1"/>
          <p:nvPr/>
        </p:nvSpPr>
        <p:spPr>
          <a:xfrm>
            <a:off x="1462989" y="4636027"/>
            <a:ext cx="613200" cy="1701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sp>
        <p:nvSpPr>
          <p:cNvPr id="491" name="Google Shape;491;p33"/>
          <p:cNvSpPr txBox="1"/>
          <p:nvPr/>
        </p:nvSpPr>
        <p:spPr>
          <a:xfrm>
            <a:off x="2528778" y="4611666"/>
            <a:ext cx="613200" cy="1893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cxnSp>
        <p:nvCxnSpPr>
          <p:cNvPr id="492" name="Google Shape;492;p33"/>
          <p:cNvCxnSpPr>
            <a:stCxn id="493" idx="0"/>
            <a:endCxn id="494" idx="0"/>
          </p:cNvCxnSpPr>
          <p:nvPr/>
        </p:nvCxnSpPr>
        <p:spPr>
          <a:xfrm>
            <a:off x="2695101" y="2571175"/>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495" name="Google Shape;495;p33"/>
          <p:cNvCxnSpPr>
            <a:stCxn id="494" idx="0"/>
            <a:endCxn id="496" idx="0"/>
          </p:cNvCxnSpPr>
          <p:nvPr/>
        </p:nvCxnSpPr>
        <p:spPr>
          <a:xfrm>
            <a:off x="2695101" y="2979263"/>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497" name="Google Shape;497;p33"/>
          <p:cNvCxnSpPr>
            <a:stCxn id="496" idx="0"/>
            <a:endCxn id="498" idx="0"/>
          </p:cNvCxnSpPr>
          <p:nvPr/>
        </p:nvCxnSpPr>
        <p:spPr>
          <a:xfrm>
            <a:off x="2695101" y="3387363"/>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499" name="Google Shape;499;p33"/>
          <p:cNvCxnSpPr>
            <a:stCxn id="498" idx="0"/>
            <a:endCxn id="500" idx="0"/>
          </p:cNvCxnSpPr>
          <p:nvPr/>
        </p:nvCxnSpPr>
        <p:spPr>
          <a:xfrm>
            <a:off x="2695101" y="3795463"/>
            <a:ext cx="0" cy="408000"/>
          </a:xfrm>
          <a:prstGeom prst="straightConnector1">
            <a:avLst/>
          </a:prstGeom>
          <a:noFill/>
          <a:ln cap="flat" cmpd="sng" w="9525">
            <a:solidFill>
              <a:schemeClr val="dk2"/>
            </a:solidFill>
            <a:prstDash val="solid"/>
            <a:round/>
            <a:headEnd len="med" w="med" type="none"/>
            <a:tailEnd len="med" w="med" type="triangle"/>
          </a:ln>
        </p:spPr>
      </p:cxnSp>
      <p:sp>
        <p:nvSpPr>
          <p:cNvPr id="500" name="Google Shape;500;p33"/>
          <p:cNvSpPr txBox="1"/>
          <p:nvPr/>
        </p:nvSpPr>
        <p:spPr>
          <a:xfrm>
            <a:off x="2221551" y="4203563"/>
            <a:ext cx="947100" cy="3342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 and removals</a:t>
            </a:r>
            <a:endParaRPr sz="550">
              <a:solidFill>
                <a:srgbClr val="000A3A"/>
              </a:solidFill>
              <a:latin typeface="Open Sans"/>
              <a:ea typeface="Open Sans"/>
              <a:cs typeface="Open Sans"/>
              <a:sym typeface="Open Sans"/>
            </a:endParaRPr>
          </a:p>
        </p:txBody>
      </p:sp>
      <p:sp>
        <p:nvSpPr>
          <p:cNvPr id="493" name="Google Shape;493;p33"/>
          <p:cNvSpPr txBox="1"/>
          <p:nvPr/>
        </p:nvSpPr>
        <p:spPr>
          <a:xfrm>
            <a:off x="2221551" y="2571175"/>
            <a:ext cx="947100" cy="3342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Stratify the land</a:t>
            </a:r>
            <a:endParaRPr sz="550">
              <a:solidFill>
                <a:srgbClr val="000A3A"/>
              </a:solidFill>
              <a:latin typeface="Open Sans"/>
              <a:ea typeface="Open Sans"/>
              <a:cs typeface="Open Sans"/>
              <a:sym typeface="Open Sans"/>
            </a:endParaRPr>
          </a:p>
        </p:txBody>
      </p:sp>
      <p:sp>
        <p:nvSpPr>
          <p:cNvPr id="494" name="Google Shape;494;p33"/>
          <p:cNvSpPr txBox="1"/>
          <p:nvPr/>
        </p:nvSpPr>
        <p:spPr>
          <a:xfrm>
            <a:off x="2221551" y="2979263"/>
            <a:ext cx="947100" cy="3342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land area in each stratum</a:t>
            </a:r>
            <a:endParaRPr sz="550">
              <a:solidFill>
                <a:srgbClr val="000A3A"/>
              </a:solidFill>
              <a:latin typeface="Open Sans"/>
              <a:ea typeface="Open Sans"/>
              <a:cs typeface="Open Sans"/>
              <a:sym typeface="Open Sans"/>
            </a:endParaRPr>
          </a:p>
        </p:txBody>
      </p:sp>
      <p:sp>
        <p:nvSpPr>
          <p:cNvPr id="496" name="Google Shape;496;p33"/>
          <p:cNvSpPr txBox="1"/>
          <p:nvPr/>
        </p:nvSpPr>
        <p:spPr>
          <a:xfrm>
            <a:off x="2221551" y="3387363"/>
            <a:ext cx="947100" cy="3342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soil carbon stock for each stratum</a:t>
            </a:r>
            <a:endParaRPr sz="550">
              <a:solidFill>
                <a:srgbClr val="000A3A"/>
              </a:solidFill>
              <a:latin typeface="Open Sans"/>
              <a:ea typeface="Open Sans"/>
              <a:cs typeface="Open Sans"/>
              <a:sym typeface="Open Sans"/>
            </a:endParaRPr>
          </a:p>
        </p:txBody>
      </p:sp>
      <p:sp>
        <p:nvSpPr>
          <p:cNvPr id="498" name="Google Shape;498;p33"/>
          <p:cNvSpPr txBox="1"/>
          <p:nvPr/>
        </p:nvSpPr>
        <p:spPr>
          <a:xfrm>
            <a:off x="2221551" y="3795463"/>
            <a:ext cx="947100" cy="334200"/>
          </a:xfrm>
          <a:prstGeom prst="rect">
            <a:avLst/>
          </a:prstGeom>
          <a:solidFill>
            <a:srgbClr val="FFF0DA"/>
          </a:solidFill>
          <a:ln>
            <a:noFill/>
          </a:ln>
        </p:spPr>
        <p:txBody>
          <a:bodyPr anchorCtr="0" anchor="t" bIns="45700" lIns="91425" spcFirstLastPara="1" rIns="91425" wrap="square" tIns="45700">
            <a:normAutofit fontScale="92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the net change in soil carbon stock</a:t>
            </a:r>
            <a:endParaRPr sz="550">
              <a:solidFill>
                <a:srgbClr val="000A3A"/>
              </a:solidFill>
              <a:latin typeface="Open Sans"/>
              <a:ea typeface="Open Sans"/>
              <a:cs typeface="Open Sans"/>
              <a:sym typeface="Open Sans"/>
            </a:endParaRPr>
          </a:p>
        </p:txBody>
      </p:sp>
      <p:sp>
        <p:nvSpPr>
          <p:cNvPr id="501" name="Google Shape;501;p33"/>
          <p:cNvSpPr/>
          <p:nvPr/>
        </p:nvSpPr>
        <p:spPr>
          <a:xfrm>
            <a:off x="940771" y="1905575"/>
            <a:ext cx="1290000" cy="227100"/>
          </a:xfrm>
          <a:prstGeom prst="rightArrow">
            <a:avLst>
              <a:gd fmla="val 50000" name="adj1"/>
              <a:gd fmla="val 50000" name="adj2"/>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502" name="Google Shape;502;p33"/>
          <p:cNvSpPr/>
          <p:nvPr/>
        </p:nvSpPr>
        <p:spPr>
          <a:xfrm rot="5400000">
            <a:off x="1201504" y="1794161"/>
            <a:ext cx="376800" cy="741300"/>
          </a:xfrm>
          <a:prstGeom prst="bentArrow">
            <a:avLst>
              <a:gd fmla="val 25000" name="adj1"/>
              <a:gd fmla="val 25000" name="adj2"/>
              <a:gd fmla="val 25000" name="adj3"/>
              <a:gd fmla="val 43750" name="adj4"/>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3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Estimating baseline emissions</a:t>
            </a:r>
            <a:endParaRPr/>
          </a:p>
        </p:txBody>
      </p:sp>
      <p:sp>
        <p:nvSpPr>
          <p:cNvPr id="509" name="Google Shape;509;p34">
            <a:hlinkClick action="ppaction://hlinksldjump" r:id="rId3"/>
          </p:cNvPr>
          <p:cNvSpPr/>
          <p:nvPr/>
        </p:nvSpPr>
        <p:spPr>
          <a:xfrm>
            <a:off x="536875" y="1527475"/>
            <a:ext cx="3026400" cy="2046300"/>
          </a:xfrm>
          <a:prstGeom prst="roundRect">
            <a:avLst>
              <a:gd fmla="val 16667" name="adj"/>
            </a:avLst>
          </a:prstGeom>
          <a:solidFill>
            <a:schemeClr val="lt1"/>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a:solidFill>
                  <a:schemeClr val="dk2"/>
                </a:solidFill>
                <a:latin typeface="Open Sans"/>
                <a:ea typeface="Open Sans"/>
                <a:cs typeface="Open Sans"/>
                <a:sym typeface="Open Sans"/>
              </a:rPr>
              <a:t>Estimating baseline emissions from enteric fermentation</a:t>
            </a:r>
            <a:endParaRPr>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a:solidFill>
                  <a:schemeClr val="dk2"/>
                </a:solidFill>
                <a:latin typeface="Open Sans"/>
                <a:ea typeface="Open Sans"/>
                <a:cs typeface="Open Sans"/>
                <a:sym typeface="Open Sans"/>
              </a:rPr>
              <a:t>(Section 7.2)</a:t>
            </a:r>
            <a:endParaRPr>
              <a:solidFill>
                <a:schemeClr val="dk2"/>
              </a:solidFill>
              <a:latin typeface="Open Sans"/>
              <a:ea typeface="Open Sans"/>
              <a:cs typeface="Open Sans"/>
              <a:sym typeface="Open Sans"/>
            </a:endParaRPr>
          </a:p>
        </p:txBody>
      </p:sp>
      <p:sp>
        <p:nvSpPr>
          <p:cNvPr id="510" name="Google Shape;510;p34">
            <a:hlinkClick action="ppaction://hlinksldjump" r:id="rId4"/>
          </p:cNvPr>
          <p:cNvSpPr/>
          <p:nvPr/>
        </p:nvSpPr>
        <p:spPr>
          <a:xfrm>
            <a:off x="4016600" y="1527502"/>
            <a:ext cx="3026400" cy="2046300"/>
          </a:xfrm>
          <a:prstGeom prst="roundRect">
            <a:avLst>
              <a:gd fmla="val 16667" name="adj"/>
            </a:avLst>
          </a:prstGeom>
          <a:solidFill>
            <a:schemeClr val="lt1"/>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a:solidFill>
                  <a:schemeClr val="dk2"/>
                </a:solidFill>
                <a:latin typeface="Open Sans"/>
                <a:ea typeface="Open Sans"/>
                <a:cs typeface="Open Sans"/>
                <a:sym typeface="Open Sans"/>
              </a:rPr>
              <a:t>Estimating baseline soil carbon sequestration</a:t>
            </a:r>
            <a:endParaRPr>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a:solidFill>
                  <a:schemeClr val="dk2"/>
                </a:solidFill>
                <a:latin typeface="Open Sans"/>
                <a:ea typeface="Open Sans"/>
                <a:cs typeface="Open Sans"/>
                <a:sym typeface="Open Sans"/>
              </a:rPr>
              <a:t>(Section 7.3)</a:t>
            </a:r>
            <a:endParaRPr>
              <a:solidFill>
                <a:schemeClr val="dk2"/>
              </a:solidFill>
              <a:latin typeface="Open Sans"/>
              <a:ea typeface="Open Sans"/>
              <a:cs typeface="Open Sans"/>
              <a:sym typeface="Open Sans"/>
            </a:endParaRPr>
          </a:p>
        </p:txBody>
      </p:sp>
      <p:sp>
        <p:nvSpPr>
          <p:cNvPr id="511" name="Google Shape;511;p34"/>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512" name="Google Shape;512;p34"/>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513" name="Google Shape;513;p34"/>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514" name="Google Shape;514;p34">
            <a:hlinkClick action="ppaction://hlinksldjump" r:id="rId5"/>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15" name="Google Shape;515;p34">
            <a:hlinkClick action="ppaction://hlinksldjump" r:id="rId6"/>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16" name="Google Shape;516;p34">
            <a:hlinkClick action="ppaction://hlinksldjump" r:id="rId7"/>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 name="Shape 521"/>
        <p:cNvGrpSpPr/>
        <p:nvPr/>
      </p:nvGrpSpPr>
      <p:grpSpPr>
        <a:xfrm>
          <a:off x="0" y="0"/>
          <a:ext cx="0" cy="0"/>
          <a:chOff x="0" y="0"/>
          <a:chExt cx="0" cy="0"/>
        </a:xfrm>
      </p:grpSpPr>
      <p:sp>
        <p:nvSpPr>
          <p:cNvPr id="522" name="Google Shape;522;p3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7.2 Estimate baseline emissions from </a:t>
            </a:r>
            <a:br>
              <a:rPr lang="en-ZA"/>
            </a:br>
            <a:r>
              <a:rPr lang="en-ZA"/>
              <a:t>       enteric fermentation</a:t>
            </a:r>
            <a:endParaRPr/>
          </a:p>
        </p:txBody>
      </p:sp>
      <p:sp>
        <p:nvSpPr>
          <p:cNvPr id="523" name="Google Shape;523;p35"/>
          <p:cNvSpPr txBox="1"/>
          <p:nvPr/>
        </p:nvSpPr>
        <p:spPr>
          <a:xfrm>
            <a:off x="1011335" y="3223029"/>
            <a:ext cx="7751700" cy="114930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625852"/>
              </a:buClr>
              <a:buSzPts val="2000"/>
              <a:buFont typeface="Arial"/>
              <a:buNone/>
            </a:pPr>
            <a:r>
              <a:rPr b="1" lang="en-ZA">
                <a:solidFill>
                  <a:schemeClr val="dk2"/>
                </a:solidFill>
                <a:latin typeface="Open Sans"/>
                <a:ea typeface="Open Sans"/>
                <a:cs typeface="Open Sans"/>
                <a:sym typeface="Open Sans"/>
              </a:rPr>
              <a:t>Key parameters for estimating emission reductions:</a:t>
            </a:r>
            <a:endParaRPr b="1">
              <a:solidFill>
                <a:schemeClr val="dk2"/>
              </a:solidFill>
              <a:latin typeface="Open Sans"/>
              <a:ea typeface="Open Sans"/>
              <a:cs typeface="Open Sans"/>
              <a:sym typeface="Open Sans"/>
            </a:endParaRPr>
          </a:p>
          <a:p>
            <a:pPr indent="-203200" lvl="1" marL="685800" marR="0" rtl="0" algn="l">
              <a:lnSpc>
                <a:spcPct val="90000"/>
              </a:lnSpc>
              <a:spcBef>
                <a:spcPts val="500"/>
              </a:spcBef>
              <a:spcAft>
                <a:spcPts val="0"/>
              </a:spcAft>
              <a:buClr>
                <a:schemeClr val="dk2"/>
              </a:buClr>
              <a:buSzPts val="1400"/>
              <a:buFont typeface="Open Sans"/>
              <a:buChar char="•"/>
            </a:pPr>
            <a:r>
              <a:rPr i="0" lang="en-ZA" u="none" cap="none" strike="noStrike">
                <a:solidFill>
                  <a:schemeClr val="dk2"/>
                </a:solidFill>
                <a:latin typeface="Open Sans"/>
                <a:ea typeface="Open Sans"/>
                <a:cs typeface="Open Sans"/>
                <a:sym typeface="Open Sans"/>
              </a:rPr>
              <a:t>Livestock population data</a:t>
            </a:r>
            <a:endParaRPr>
              <a:solidFill>
                <a:schemeClr val="dk2"/>
              </a:solidFill>
              <a:latin typeface="Open Sans"/>
              <a:ea typeface="Open Sans"/>
              <a:cs typeface="Open Sans"/>
              <a:sym typeface="Open Sans"/>
            </a:endParaRPr>
          </a:p>
          <a:p>
            <a:pPr indent="-203200" lvl="1" marL="685800" marR="0" rtl="0" algn="l">
              <a:lnSpc>
                <a:spcPct val="90000"/>
              </a:lnSpc>
              <a:spcBef>
                <a:spcPts val="500"/>
              </a:spcBef>
              <a:spcAft>
                <a:spcPts val="0"/>
              </a:spcAft>
              <a:buClr>
                <a:schemeClr val="dk2"/>
              </a:buClr>
              <a:buSzPts val="1400"/>
              <a:buFont typeface="Open Sans"/>
              <a:buChar char="•"/>
            </a:pPr>
            <a:r>
              <a:rPr i="0" lang="en-ZA" u="none" cap="none" strike="noStrike">
                <a:solidFill>
                  <a:schemeClr val="dk2"/>
                </a:solidFill>
                <a:latin typeface="Open Sans"/>
                <a:ea typeface="Open Sans"/>
                <a:cs typeface="Open Sans"/>
                <a:sym typeface="Open Sans"/>
              </a:rPr>
              <a:t>Methane emission factors</a:t>
            </a:r>
            <a:endParaRPr>
              <a:solidFill>
                <a:schemeClr val="dk2"/>
              </a:solidFill>
              <a:latin typeface="Open Sans"/>
              <a:ea typeface="Open Sans"/>
              <a:cs typeface="Open Sans"/>
              <a:sym typeface="Open Sans"/>
            </a:endParaRPr>
          </a:p>
        </p:txBody>
      </p:sp>
      <p:sp>
        <p:nvSpPr>
          <p:cNvPr id="524" name="Google Shape;524;p35"/>
          <p:cNvSpPr/>
          <p:nvPr/>
        </p:nvSpPr>
        <p:spPr>
          <a:xfrm>
            <a:off x="389963" y="17885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FAFAFA"/>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Identify data sources for key parameters</a:t>
            </a:r>
            <a:endParaRPr sz="800">
              <a:solidFill>
                <a:srgbClr val="3F3F3F"/>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(Section 7.2.1)</a:t>
            </a:r>
            <a:endParaRPr sz="800">
              <a:solidFill>
                <a:srgbClr val="3F3F3F"/>
              </a:solidFill>
              <a:latin typeface="Open Sans"/>
              <a:ea typeface="Open Sans"/>
              <a:cs typeface="Open Sans"/>
              <a:sym typeface="Open Sans"/>
            </a:endParaRPr>
          </a:p>
        </p:txBody>
      </p:sp>
      <p:sp>
        <p:nvSpPr>
          <p:cNvPr id="525" name="Google Shape;525;p35"/>
          <p:cNvSpPr/>
          <p:nvPr/>
        </p:nvSpPr>
        <p:spPr>
          <a:xfrm>
            <a:off x="2137680" y="17885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4DEFF"/>
          </a:solidFill>
          <a:ln cap="flat" cmpd="sng" w="12700">
            <a:solidFill>
              <a:srgbClr val="E4DEFF"/>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Determine livestock categories and feed characterisation</a:t>
            </a:r>
            <a:endParaRPr sz="800">
              <a:solidFill>
                <a:srgbClr val="3F3F3F"/>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(Section 7.2.2</a:t>
            </a:r>
            <a:r>
              <a:rPr lang="en-ZA" sz="800">
                <a:solidFill>
                  <a:srgbClr val="3F3F3F"/>
                </a:solidFill>
                <a:latin typeface="Open Sans"/>
                <a:ea typeface="Open Sans"/>
                <a:cs typeface="Open Sans"/>
                <a:sym typeface="Open Sans"/>
              </a:rPr>
              <a:t>)</a:t>
            </a:r>
            <a:endParaRPr sz="800">
              <a:solidFill>
                <a:srgbClr val="3F3F3F"/>
              </a:solidFill>
              <a:latin typeface="Open Sans"/>
              <a:ea typeface="Open Sans"/>
              <a:cs typeface="Open Sans"/>
              <a:sym typeface="Open Sans"/>
            </a:endParaRPr>
          </a:p>
        </p:txBody>
      </p:sp>
      <p:sp>
        <p:nvSpPr>
          <p:cNvPr id="526" name="Google Shape;526;p35"/>
          <p:cNvSpPr/>
          <p:nvPr/>
        </p:nvSpPr>
        <p:spPr>
          <a:xfrm>
            <a:off x="3885397" y="17885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7E84A1"/>
          </a:solidFill>
          <a:ln cap="flat" cmpd="sng" w="12700">
            <a:solidFill>
              <a:srgbClr val="7E84A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FAFAFA"/>
                </a:solidFill>
                <a:latin typeface="Open Sans"/>
                <a:ea typeface="Open Sans"/>
                <a:cs typeface="Open Sans"/>
                <a:sym typeface="Open Sans"/>
              </a:rPr>
              <a:t>Estimate the baseline average annual population for the species mix</a:t>
            </a:r>
            <a:endParaRPr sz="800">
              <a:solidFill>
                <a:srgbClr val="FAFAFA"/>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800">
                <a:solidFill>
                  <a:srgbClr val="FAFAFA"/>
                </a:solidFill>
                <a:latin typeface="Open Sans"/>
                <a:ea typeface="Open Sans"/>
                <a:cs typeface="Open Sans"/>
                <a:sym typeface="Open Sans"/>
              </a:rPr>
              <a:t>(Section 7.2.3)</a:t>
            </a:r>
            <a:endParaRPr sz="800">
              <a:solidFill>
                <a:srgbClr val="FAFAFA"/>
              </a:solidFill>
              <a:latin typeface="Open Sans"/>
              <a:ea typeface="Open Sans"/>
              <a:cs typeface="Open Sans"/>
              <a:sym typeface="Open Sans"/>
            </a:endParaRPr>
          </a:p>
        </p:txBody>
      </p:sp>
      <p:sp>
        <p:nvSpPr>
          <p:cNvPr id="527" name="Google Shape;527;p35"/>
          <p:cNvSpPr/>
          <p:nvPr/>
        </p:nvSpPr>
        <p:spPr>
          <a:xfrm>
            <a:off x="5633114" y="17885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9D97F0"/>
          </a:solidFill>
          <a:ln cap="flat" cmpd="sng" w="12700">
            <a:solidFill>
              <a:srgbClr val="9D97F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FAFAFA"/>
                </a:solidFill>
                <a:latin typeface="Open Sans"/>
                <a:ea typeface="Open Sans"/>
                <a:cs typeface="Open Sans"/>
                <a:sym typeface="Open Sans"/>
              </a:rPr>
              <a:t>Choose or derive emission factors </a:t>
            </a:r>
            <a:endParaRPr sz="800">
              <a:solidFill>
                <a:srgbClr val="FAFAFA"/>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800">
                <a:solidFill>
                  <a:srgbClr val="FAFAFA"/>
                </a:solidFill>
                <a:latin typeface="Open Sans"/>
                <a:ea typeface="Open Sans"/>
                <a:cs typeface="Open Sans"/>
                <a:sym typeface="Open Sans"/>
              </a:rPr>
              <a:t>(Section 7.2.4)</a:t>
            </a:r>
            <a:endParaRPr sz="800">
              <a:solidFill>
                <a:srgbClr val="FAFAFA"/>
              </a:solidFill>
              <a:latin typeface="Open Sans"/>
              <a:ea typeface="Open Sans"/>
              <a:cs typeface="Open Sans"/>
              <a:sym typeface="Open Sans"/>
            </a:endParaRPr>
          </a:p>
        </p:txBody>
      </p:sp>
      <p:sp>
        <p:nvSpPr>
          <p:cNvPr id="528" name="Google Shape;528;p35"/>
          <p:cNvSpPr/>
          <p:nvPr/>
        </p:nvSpPr>
        <p:spPr>
          <a:xfrm>
            <a:off x="7380832" y="17885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000A3A"/>
          </a:solidFill>
          <a:ln cap="flat" cmpd="sng" w="9525">
            <a:solidFill>
              <a:srgbClr val="000A3A"/>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FAFAFA"/>
                </a:solidFill>
                <a:latin typeface="Open Sans"/>
                <a:ea typeface="Open Sans"/>
                <a:cs typeface="Open Sans"/>
                <a:sym typeface="Open Sans"/>
              </a:rPr>
              <a:t>Calculate emissions</a:t>
            </a:r>
            <a:endParaRPr sz="800">
              <a:solidFill>
                <a:srgbClr val="FAFAFA"/>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800">
                <a:solidFill>
                  <a:srgbClr val="FAFAFA"/>
                </a:solidFill>
                <a:latin typeface="Open Sans"/>
                <a:ea typeface="Open Sans"/>
                <a:cs typeface="Open Sans"/>
                <a:sym typeface="Open Sans"/>
              </a:rPr>
              <a:t>(Section 7.2.5)</a:t>
            </a:r>
            <a:endParaRPr sz="800">
              <a:solidFill>
                <a:srgbClr val="FAFAFA"/>
              </a:solidFill>
              <a:latin typeface="Open Sans"/>
              <a:ea typeface="Open Sans"/>
              <a:cs typeface="Open Sans"/>
              <a:sym typeface="Open Sans"/>
            </a:endParaRPr>
          </a:p>
        </p:txBody>
      </p:sp>
      <p:sp>
        <p:nvSpPr>
          <p:cNvPr id="529" name="Google Shape;529;p35"/>
          <p:cNvSpPr/>
          <p:nvPr/>
        </p:nvSpPr>
        <p:spPr>
          <a:xfrm>
            <a:off x="1818102" y="21932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30" name="Google Shape;530;p35"/>
          <p:cNvSpPr/>
          <p:nvPr/>
        </p:nvSpPr>
        <p:spPr>
          <a:xfrm>
            <a:off x="3570705" y="21932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31" name="Google Shape;531;p35"/>
          <p:cNvSpPr/>
          <p:nvPr/>
        </p:nvSpPr>
        <p:spPr>
          <a:xfrm>
            <a:off x="5323307" y="21932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32" name="Google Shape;532;p35"/>
          <p:cNvSpPr/>
          <p:nvPr/>
        </p:nvSpPr>
        <p:spPr>
          <a:xfrm>
            <a:off x="7075909" y="21932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33" name="Google Shape;533;p35"/>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534" name="Google Shape;534;p35"/>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535" name="Google Shape;535;p35"/>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536" name="Google Shape;536;p35">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37" name="Google Shape;537;p35">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38" name="Google Shape;538;p35">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36"/>
          <p:cNvSpPr/>
          <p:nvPr/>
        </p:nvSpPr>
        <p:spPr>
          <a:xfrm>
            <a:off x="7380825"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Calculate emissions</a:t>
            </a:r>
            <a:endParaRPr sz="800">
              <a:solidFill>
                <a:schemeClr val="dk2"/>
              </a:solidFill>
              <a:latin typeface="Open Sans"/>
              <a:ea typeface="Open Sans"/>
              <a:cs typeface="Open Sans"/>
              <a:sym typeface="Open Sans"/>
            </a:endParaRPr>
          </a:p>
        </p:txBody>
      </p:sp>
      <p:sp>
        <p:nvSpPr>
          <p:cNvPr id="545" name="Google Shape;545;p36"/>
          <p:cNvSpPr/>
          <p:nvPr/>
        </p:nvSpPr>
        <p:spPr>
          <a:xfrm>
            <a:off x="5633113"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Choose or derive emission factors </a:t>
            </a:r>
            <a:endParaRPr sz="800">
              <a:solidFill>
                <a:schemeClr val="dk2"/>
              </a:solidFill>
              <a:latin typeface="Open Sans"/>
              <a:ea typeface="Open Sans"/>
              <a:cs typeface="Open Sans"/>
              <a:sym typeface="Open Sans"/>
            </a:endParaRPr>
          </a:p>
        </p:txBody>
      </p:sp>
      <p:sp>
        <p:nvSpPr>
          <p:cNvPr id="546" name="Google Shape;546;p36"/>
          <p:cNvSpPr/>
          <p:nvPr/>
        </p:nvSpPr>
        <p:spPr>
          <a:xfrm>
            <a:off x="3885400"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Estimate the baseline average annual population for the species mix</a:t>
            </a:r>
            <a:endParaRPr sz="800">
              <a:solidFill>
                <a:schemeClr val="dk2"/>
              </a:solidFill>
              <a:latin typeface="Open Sans"/>
              <a:ea typeface="Open Sans"/>
              <a:cs typeface="Open Sans"/>
              <a:sym typeface="Open Sans"/>
            </a:endParaRPr>
          </a:p>
        </p:txBody>
      </p:sp>
      <p:sp>
        <p:nvSpPr>
          <p:cNvPr id="547" name="Google Shape;547;p36"/>
          <p:cNvSpPr/>
          <p:nvPr/>
        </p:nvSpPr>
        <p:spPr>
          <a:xfrm>
            <a:off x="2137688"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Determine livestock categories and feed characterisation</a:t>
            </a:r>
            <a:endParaRPr sz="800">
              <a:solidFill>
                <a:srgbClr val="3F3F3F"/>
              </a:solidFill>
              <a:latin typeface="Open Sans"/>
              <a:ea typeface="Open Sans"/>
              <a:cs typeface="Open Sans"/>
              <a:sym typeface="Open Sans"/>
            </a:endParaRPr>
          </a:p>
        </p:txBody>
      </p:sp>
      <p:sp>
        <p:nvSpPr>
          <p:cNvPr id="548" name="Google Shape;548;p36"/>
          <p:cNvSpPr/>
          <p:nvPr/>
        </p:nvSpPr>
        <p:spPr>
          <a:xfrm>
            <a:off x="389975"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Identify data sources for key parameters</a:t>
            </a:r>
            <a:endParaRPr sz="800">
              <a:solidFill>
                <a:srgbClr val="3F3F3F"/>
              </a:solidFill>
              <a:latin typeface="Open Sans"/>
              <a:ea typeface="Open Sans"/>
              <a:cs typeface="Open Sans"/>
              <a:sym typeface="Open Sans"/>
            </a:endParaRPr>
          </a:p>
        </p:txBody>
      </p:sp>
      <p:sp>
        <p:nvSpPr>
          <p:cNvPr id="549" name="Google Shape;549;p36"/>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7.2.1 Identify data sources for key parameters</a:t>
            </a:r>
            <a:endParaRPr/>
          </a:p>
        </p:txBody>
      </p:sp>
      <p:sp>
        <p:nvSpPr>
          <p:cNvPr id="550" name="Google Shape;550;p36"/>
          <p:cNvSpPr/>
          <p:nvPr/>
        </p:nvSpPr>
        <p:spPr>
          <a:xfrm>
            <a:off x="1818111" y="13726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51" name="Google Shape;551;p36"/>
          <p:cNvSpPr/>
          <p:nvPr/>
        </p:nvSpPr>
        <p:spPr>
          <a:xfrm>
            <a:off x="3570708" y="13726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52" name="Google Shape;552;p36"/>
          <p:cNvSpPr/>
          <p:nvPr/>
        </p:nvSpPr>
        <p:spPr>
          <a:xfrm>
            <a:off x="5323306" y="13726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53" name="Google Shape;553;p36"/>
          <p:cNvSpPr/>
          <p:nvPr/>
        </p:nvSpPr>
        <p:spPr>
          <a:xfrm>
            <a:off x="7075903" y="13726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54" name="Google Shape;554;p36"/>
          <p:cNvSpPr/>
          <p:nvPr/>
        </p:nvSpPr>
        <p:spPr>
          <a:xfrm>
            <a:off x="847033" y="2359708"/>
            <a:ext cx="3766500" cy="19527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36"/>
          <p:cNvSpPr/>
          <p:nvPr/>
        </p:nvSpPr>
        <p:spPr>
          <a:xfrm>
            <a:off x="4638966" y="2359708"/>
            <a:ext cx="3766500" cy="19527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36"/>
          <p:cNvSpPr txBox="1"/>
          <p:nvPr/>
        </p:nvSpPr>
        <p:spPr>
          <a:xfrm>
            <a:off x="1344900" y="2222250"/>
            <a:ext cx="2856000" cy="573300"/>
          </a:xfrm>
          <a:prstGeom prst="rect">
            <a:avLst/>
          </a:prstGeom>
          <a:noFill/>
          <a:ln>
            <a:noFill/>
          </a:ln>
        </p:spPr>
        <p:txBody>
          <a:bodyPr anchorCtr="0" anchor="t" bIns="0" lIns="0" spcFirstLastPara="1" rIns="556750" wrap="square" tIns="0">
            <a:noAutofit/>
          </a:bodyPr>
          <a:lstStyle/>
          <a:p>
            <a:pPr indent="0" lvl="0" marL="0" marR="0" rtl="0" algn="l">
              <a:lnSpc>
                <a:spcPct val="90000"/>
              </a:lnSpc>
              <a:spcBef>
                <a:spcPts val="0"/>
              </a:spcBef>
              <a:spcAft>
                <a:spcPts val="0"/>
              </a:spcAft>
              <a:buClr>
                <a:srgbClr val="000000"/>
              </a:buClr>
              <a:buSzPts val="2200"/>
              <a:buFont typeface="Arial"/>
              <a:buNone/>
            </a:pPr>
            <a:r>
              <a:rPr b="1" lang="en-ZA">
                <a:latin typeface="Open Sans"/>
                <a:ea typeface="Open Sans"/>
                <a:cs typeface="Open Sans"/>
                <a:sym typeface="Open Sans"/>
              </a:rPr>
              <a:t>LIVESTOCK POPULATION</a:t>
            </a:r>
            <a:endParaRPr>
              <a:latin typeface="Open Sans"/>
              <a:ea typeface="Open Sans"/>
              <a:cs typeface="Open Sans"/>
              <a:sym typeface="Open Sans"/>
            </a:endParaRPr>
          </a:p>
        </p:txBody>
      </p:sp>
      <p:sp>
        <p:nvSpPr>
          <p:cNvPr id="557" name="Google Shape;557;p36"/>
          <p:cNvSpPr txBox="1"/>
          <p:nvPr/>
        </p:nvSpPr>
        <p:spPr>
          <a:xfrm>
            <a:off x="5384702" y="2222250"/>
            <a:ext cx="3543000" cy="573300"/>
          </a:xfrm>
          <a:prstGeom prst="rect">
            <a:avLst/>
          </a:prstGeom>
          <a:noFill/>
          <a:ln>
            <a:noFill/>
          </a:ln>
        </p:spPr>
        <p:txBody>
          <a:bodyPr anchorCtr="0" anchor="t" bIns="0" lIns="0" spcFirstLastPara="1" rIns="556750" wrap="square" tIns="0">
            <a:noAutofit/>
          </a:bodyPr>
          <a:lstStyle/>
          <a:p>
            <a:pPr indent="0" lvl="0" marL="0" marR="0" rtl="0" algn="l">
              <a:lnSpc>
                <a:spcPct val="90000"/>
              </a:lnSpc>
              <a:spcBef>
                <a:spcPts val="0"/>
              </a:spcBef>
              <a:spcAft>
                <a:spcPts val="0"/>
              </a:spcAft>
              <a:buNone/>
            </a:pPr>
            <a:r>
              <a:rPr b="1" lang="en-ZA">
                <a:latin typeface="Open Sans"/>
                <a:ea typeface="Open Sans"/>
                <a:cs typeface="Open Sans"/>
                <a:sym typeface="Open Sans"/>
              </a:rPr>
              <a:t>METHANE EMISSION FACTORS</a:t>
            </a:r>
            <a:endParaRPr b="1">
              <a:latin typeface="Open Sans"/>
              <a:ea typeface="Open Sans"/>
              <a:cs typeface="Open Sans"/>
              <a:sym typeface="Open Sans"/>
            </a:endParaRPr>
          </a:p>
        </p:txBody>
      </p:sp>
      <p:sp>
        <p:nvSpPr>
          <p:cNvPr id="558" name="Google Shape;558;p36"/>
          <p:cNvSpPr/>
          <p:nvPr/>
        </p:nvSpPr>
        <p:spPr>
          <a:xfrm>
            <a:off x="562643" y="1969295"/>
            <a:ext cx="708000" cy="708000"/>
          </a:xfrm>
          <a:prstGeom prst="rect">
            <a:avLst/>
          </a:prstGeom>
          <a:blipFill rotWithShape="1">
            <a:blip r:embed="rId3">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36"/>
          <p:cNvSpPr/>
          <p:nvPr/>
        </p:nvSpPr>
        <p:spPr>
          <a:xfrm>
            <a:off x="338023" y="2079241"/>
            <a:ext cx="708000" cy="708000"/>
          </a:xfrm>
          <a:prstGeom prst="rect">
            <a:avLst/>
          </a:pr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FFFFFF"/>
              </a:solidFill>
              <a:latin typeface="Arial"/>
              <a:ea typeface="Arial"/>
              <a:cs typeface="Arial"/>
              <a:sym typeface="Arial"/>
            </a:endParaRPr>
          </a:p>
        </p:txBody>
      </p:sp>
      <p:sp>
        <p:nvSpPr>
          <p:cNvPr id="560" name="Google Shape;560;p36"/>
          <p:cNvSpPr/>
          <p:nvPr/>
        </p:nvSpPr>
        <p:spPr>
          <a:xfrm>
            <a:off x="4674668" y="2081922"/>
            <a:ext cx="572700" cy="572700"/>
          </a:xfrm>
          <a:prstGeom prst="rect">
            <a:avLst/>
          </a:prstGeom>
          <a:blipFill rotWithShape="1">
            <a:blip r:embed="rId5">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36"/>
          <p:cNvSpPr/>
          <p:nvPr/>
        </p:nvSpPr>
        <p:spPr>
          <a:xfrm>
            <a:off x="1131052" y="2359708"/>
            <a:ext cx="3198300" cy="1952700"/>
          </a:xfrm>
          <a:prstGeom prst="rect">
            <a:avLst/>
          </a:prstGeom>
          <a:noFill/>
          <a:ln>
            <a:noFill/>
          </a:ln>
        </p:spPr>
        <p:txBody>
          <a:bodyPr anchorCtr="0" anchor="ctr" bIns="45700" lIns="91425" spcFirstLastPara="1" rIns="91425" wrap="square" tIns="45700">
            <a:noAutofit/>
          </a:bodyPr>
          <a:lstStyle/>
          <a:p>
            <a:pPr indent="-285750" lvl="0" marL="457200" marR="0" rtl="0" algn="l">
              <a:lnSpc>
                <a:spcPct val="113000"/>
              </a:lnSpc>
              <a:spcBef>
                <a:spcPts val="40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 Census data</a:t>
            </a:r>
            <a:endParaRPr sz="900">
              <a:solidFill>
                <a:srgbClr val="000A3A"/>
              </a:solidFill>
              <a:latin typeface="Open Sans"/>
              <a:ea typeface="Open Sans"/>
              <a:cs typeface="Open Sans"/>
              <a:sym typeface="Open Sans"/>
            </a:endParaRPr>
          </a:p>
          <a:p>
            <a:pPr indent="-285750" lvl="1" marL="914400" marR="0" rtl="0" algn="l">
              <a:lnSpc>
                <a:spcPct val="113000"/>
              </a:lnSpc>
              <a:spcBef>
                <a:spcPts val="0"/>
              </a:spcBef>
              <a:spcAft>
                <a:spcPts val="0"/>
              </a:spcAft>
              <a:buClr>
                <a:srgbClr val="000A3A"/>
              </a:buClr>
              <a:buSzPts val="900"/>
              <a:buFont typeface="Open Sans"/>
              <a:buChar char="○"/>
            </a:pPr>
            <a:r>
              <a:rPr i="1" lang="en-ZA" sz="900">
                <a:solidFill>
                  <a:srgbClr val="000A3A"/>
                </a:solidFill>
                <a:latin typeface="Open Sans"/>
                <a:ea typeface="Open Sans"/>
                <a:cs typeface="Open Sans"/>
                <a:sym typeface="Open Sans"/>
              </a:rPr>
              <a:t> Primary data</a:t>
            </a:r>
            <a:endParaRPr i="1" sz="900">
              <a:solidFill>
                <a:srgbClr val="000A3A"/>
              </a:solidFill>
              <a:latin typeface="Open Sans"/>
              <a:ea typeface="Open Sans"/>
              <a:cs typeface="Open Sans"/>
              <a:sym typeface="Open Sans"/>
            </a:endParaRPr>
          </a:p>
          <a:p>
            <a:pPr indent="-285750" lvl="0" marL="457200" marR="0" rtl="0" algn="l">
              <a:lnSpc>
                <a:spcPct val="113000"/>
              </a:lnSpc>
              <a:spcBef>
                <a:spcPts val="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 Population estimate</a:t>
            </a:r>
            <a:endParaRPr sz="900">
              <a:solidFill>
                <a:srgbClr val="000A3A"/>
              </a:solidFill>
              <a:latin typeface="Open Sans"/>
              <a:ea typeface="Open Sans"/>
              <a:cs typeface="Open Sans"/>
              <a:sym typeface="Open Sans"/>
            </a:endParaRPr>
          </a:p>
          <a:p>
            <a:pPr indent="-285750" lvl="1" marL="914400" marR="0" rtl="0" algn="l">
              <a:lnSpc>
                <a:spcPct val="113000"/>
              </a:lnSpc>
              <a:spcBef>
                <a:spcPts val="0"/>
              </a:spcBef>
              <a:spcAft>
                <a:spcPts val="0"/>
              </a:spcAft>
              <a:buClr>
                <a:srgbClr val="000A3A"/>
              </a:buClr>
              <a:buSzPts val="900"/>
              <a:buFont typeface="Open Sans"/>
              <a:buChar char="○"/>
            </a:pPr>
            <a:r>
              <a:rPr i="1" lang="en-ZA" sz="900">
                <a:solidFill>
                  <a:srgbClr val="000A3A"/>
                </a:solidFill>
                <a:latin typeface="Open Sans"/>
                <a:ea typeface="Open Sans"/>
                <a:cs typeface="Open Sans"/>
                <a:sym typeface="Open Sans"/>
              </a:rPr>
              <a:t>Secondary where data is extrapolated from sample surveys</a:t>
            </a:r>
            <a:endParaRPr i="1" sz="900">
              <a:solidFill>
                <a:srgbClr val="000A3A"/>
              </a:solidFill>
              <a:latin typeface="Open Sans"/>
              <a:ea typeface="Open Sans"/>
              <a:cs typeface="Open Sans"/>
              <a:sym typeface="Open Sans"/>
            </a:endParaRPr>
          </a:p>
          <a:p>
            <a:pPr indent="-285750" lvl="0" marL="457200" marR="0" rtl="0" algn="l">
              <a:lnSpc>
                <a:spcPct val="113000"/>
              </a:lnSpc>
              <a:spcBef>
                <a:spcPts val="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 Economic data</a:t>
            </a:r>
            <a:endParaRPr sz="900">
              <a:solidFill>
                <a:srgbClr val="000A3A"/>
              </a:solidFill>
              <a:latin typeface="Open Sans"/>
              <a:ea typeface="Open Sans"/>
              <a:cs typeface="Open Sans"/>
              <a:sym typeface="Open Sans"/>
            </a:endParaRPr>
          </a:p>
          <a:p>
            <a:pPr indent="-285750" lvl="1" marL="914400" marR="0" rtl="0" algn="l">
              <a:lnSpc>
                <a:spcPct val="113000"/>
              </a:lnSpc>
              <a:spcBef>
                <a:spcPts val="0"/>
              </a:spcBef>
              <a:spcAft>
                <a:spcPts val="0"/>
              </a:spcAft>
              <a:buClr>
                <a:srgbClr val="000A3A"/>
              </a:buClr>
              <a:buSzPts val="900"/>
              <a:buFont typeface="Open Sans"/>
              <a:buChar char="○"/>
            </a:pPr>
            <a:r>
              <a:rPr i="1" lang="en-ZA" sz="900">
                <a:solidFill>
                  <a:srgbClr val="000A3A"/>
                </a:solidFill>
                <a:latin typeface="Open Sans"/>
                <a:ea typeface="Open Sans"/>
                <a:cs typeface="Open Sans"/>
                <a:sym typeface="Open Sans"/>
              </a:rPr>
              <a:t>Secondary data on the outputs of milk/meat production from which population data can be derived</a:t>
            </a:r>
            <a:endParaRPr i="1" sz="900">
              <a:solidFill>
                <a:srgbClr val="000A3A"/>
              </a:solidFill>
              <a:latin typeface="Open Sans"/>
              <a:ea typeface="Open Sans"/>
              <a:cs typeface="Open Sans"/>
              <a:sym typeface="Open Sans"/>
            </a:endParaRPr>
          </a:p>
        </p:txBody>
      </p:sp>
      <p:sp>
        <p:nvSpPr>
          <p:cNvPr id="562" name="Google Shape;562;p36"/>
          <p:cNvSpPr/>
          <p:nvPr/>
        </p:nvSpPr>
        <p:spPr>
          <a:xfrm>
            <a:off x="4922985" y="2359708"/>
            <a:ext cx="3198300" cy="1952700"/>
          </a:xfrm>
          <a:prstGeom prst="rect">
            <a:avLst/>
          </a:prstGeom>
          <a:noFill/>
          <a:ln>
            <a:noFill/>
          </a:ln>
        </p:spPr>
        <p:txBody>
          <a:bodyPr anchorCtr="0" anchor="ctr" bIns="45700" lIns="91425" spcFirstLastPara="1" rIns="91425" wrap="square" tIns="45700">
            <a:noAutofit/>
          </a:bodyPr>
          <a:lstStyle/>
          <a:p>
            <a:pPr indent="-285750" lvl="0" marL="457200" marR="0" rtl="0" algn="l">
              <a:lnSpc>
                <a:spcPct val="113000"/>
              </a:lnSpc>
              <a:spcBef>
                <a:spcPts val="40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Tier 1</a:t>
            </a:r>
            <a:endParaRPr sz="900">
              <a:solidFill>
                <a:srgbClr val="000A3A"/>
              </a:solidFill>
              <a:latin typeface="Open Sans"/>
              <a:ea typeface="Open Sans"/>
              <a:cs typeface="Open Sans"/>
              <a:sym typeface="Open Sans"/>
            </a:endParaRPr>
          </a:p>
          <a:p>
            <a:pPr indent="-285750" lvl="1" marL="914400" marR="0" rtl="0" algn="l">
              <a:lnSpc>
                <a:spcPct val="113000"/>
              </a:lnSpc>
              <a:spcBef>
                <a:spcPts val="0"/>
              </a:spcBef>
              <a:spcAft>
                <a:spcPts val="0"/>
              </a:spcAft>
              <a:buClr>
                <a:srgbClr val="000A3A"/>
              </a:buClr>
              <a:buSzPts val="900"/>
              <a:buFont typeface="Open Sans"/>
              <a:buChar char="○"/>
            </a:pPr>
            <a:r>
              <a:rPr i="1" lang="en-ZA" sz="900">
                <a:solidFill>
                  <a:srgbClr val="000A3A"/>
                </a:solidFill>
                <a:latin typeface="Open Sans"/>
                <a:ea typeface="Open Sans"/>
                <a:cs typeface="Open Sans"/>
                <a:sym typeface="Open Sans"/>
              </a:rPr>
              <a:t>When the policy aims to reduce livestock population</a:t>
            </a:r>
            <a:endParaRPr i="1" sz="900">
              <a:solidFill>
                <a:srgbClr val="000A3A"/>
              </a:solidFill>
              <a:latin typeface="Open Sans"/>
              <a:ea typeface="Open Sans"/>
              <a:cs typeface="Open Sans"/>
              <a:sym typeface="Open Sans"/>
            </a:endParaRPr>
          </a:p>
          <a:p>
            <a:pPr indent="-285750" lvl="0" marL="457200" marR="0" rtl="0" algn="l">
              <a:lnSpc>
                <a:spcPct val="113000"/>
              </a:lnSpc>
              <a:spcBef>
                <a:spcPts val="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Published Tier 2</a:t>
            </a:r>
            <a:endParaRPr sz="900">
              <a:solidFill>
                <a:srgbClr val="000A3A"/>
              </a:solidFill>
              <a:latin typeface="Open Sans"/>
              <a:ea typeface="Open Sans"/>
              <a:cs typeface="Open Sans"/>
              <a:sym typeface="Open Sans"/>
            </a:endParaRPr>
          </a:p>
          <a:p>
            <a:pPr indent="-285750" lvl="1" marL="914400" marR="0" rtl="0" algn="l">
              <a:lnSpc>
                <a:spcPct val="113000"/>
              </a:lnSpc>
              <a:spcBef>
                <a:spcPts val="0"/>
              </a:spcBef>
              <a:spcAft>
                <a:spcPts val="0"/>
              </a:spcAft>
              <a:buClr>
                <a:srgbClr val="000A3A"/>
              </a:buClr>
              <a:buSzPts val="900"/>
              <a:buFont typeface="Open Sans"/>
              <a:buChar char="○"/>
            </a:pPr>
            <a:r>
              <a:rPr i="1" lang="en-ZA" sz="900">
                <a:solidFill>
                  <a:srgbClr val="000A3A"/>
                </a:solidFill>
                <a:latin typeface="Open Sans"/>
                <a:ea typeface="Open Sans"/>
                <a:cs typeface="Open Sans"/>
                <a:sym typeface="Open Sans"/>
              </a:rPr>
              <a:t>Published factors based on feed and diet characteristics</a:t>
            </a:r>
            <a:endParaRPr i="1" sz="900">
              <a:solidFill>
                <a:srgbClr val="000A3A"/>
              </a:solidFill>
              <a:latin typeface="Open Sans"/>
              <a:ea typeface="Open Sans"/>
              <a:cs typeface="Open Sans"/>
              <a:sym typeface="Open Sans"/>
            </a:endParaRPr>
          </a:p>
          <a:p>
            <a:pPr indent="-285750" lvl="0" marL="457200" marR="0" rtl="0" algn="l">
              <a:lnSpc>
                <a:spcPct val="113000"/>
              </a:lnSpc>
              <a:spcBef>
                <a:spcPts val="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Derived Tier 2</a:t>
            </a:r>
            <a:endParaRPr sz="900">
              <a:solidFill>
                <a:srgbClr val="000A3A"/>
              </a:solidFill>
              <a:latin typeface="Open Sans"/>
              <a:ea typeface="Open Sans"/>
              <a:cs typeface="Open Sans"/>
              <a:sym typeface="Open Sans"/>
            </a:endParaRPr>
          </a:p>
          <a:p>
            <a:pPr indent="-285750" lvl="1" marL="914400" marR="0" rtl="0" algn="l">
              <a:lnSpc>
                <a:spcPct val="113000"/>
              </a:lnSpc>
              <a:spcBef>
                <a:spcPts val="0"/>
              </a:spcBef>
              <a:spcAft>
                <a:spcPts val="0"/>
              </a:spcAft>
              <a:buClr>
                <a:srgbClr val="000A3A"/>
              </a:buClr>
              <a:buSzPts val="900"/>
              <a:buFont typeface="Open Sans"/>
              <a:buChar char="○"/>
            </a:pPr>
            <a:r>
              <a:rPr i="1" lang="en-ZA" sz="900">
                <a:solidFill>
                  <a:srgbClr val="000A3A"/>
                </a:solidFill>
                <a:latin typeface="Open Sans"/>
                <a:ea typeface="Open Sans"/>
                <a:cs typeface="Open Sans"/>
                <a:sym typeface="Open Sans"/>
              </a:rPr>
              <a:t>Developed by the user based on feed and diet characteristics </a:t>
            </a:r>
            <a:endParaRPr i="1" sz="900">
              <a:solidFill>
                <a:srgbClr val="000A3A"/>
              </a:solidFill>
              <a:latin typeface="Open Sans"/>
              <a:ea typeface="Open Sans"/>
              <a:cs typeface="Open Sans"/>
              <a:sym typeface="Open Sans"/>
            </a:endParaRPr>
          </a:p>
          <a:p>
            <a:pPr indent="-285750" lvl="1" marL="914400" marR="0" rtl="0" algn="l">
              <a:lnSpc>
                <a:spcPct val="113000"/>
              </a:lnSpc>
              <a:spcBef>
                <a:spcPts val="0"/>
              </a:spcBef>
              <a:spcAft>
                <a:spcPts val="0"/>
              </a:spcAft>
              <a:buClr>
                <a:srgbClr val="000A3A"/>
              </a:buClr>
              <a:buSzPts val="900"/>
              <a:buFont typeface="Open Sans"/>
              <a:buChar char="○"/>
            </a:pPr>
            <a:r>
              <a:rPr i="1" lang="en-ZA" sz="900">
                <a:solidFill>
                  <a:srgbClr val="000A3A"/>
                </a:solidFill>
                <a:latin typeface="Open Sans"/>
                <a:ea typeface="Open Sans"/>
                <a:cs typeface="Open Sans"/>
                <a:sym typeface="Open Sans"/>
              </a:rPr>
              <a:t>Full Tier 2 or preliminary Tier 2 EF</a:t>
            </a:r>
            <a:endParaRPr i="1" sz="900">
              <a:solidFill>
                <a:srgbClr val="000A3A"/>
              </a:solidFill>
              <a:latin typeface="Open Sans"/>
              <a:ea typeface="Open Sans"/>
              <a:cs typeface="Open Sans"/>
              <a:sym typeface="Open Sans"/>
            </a:endParaRPr>
          </a:p>
        </p:txBody>
      </p:sp>
      <p:sp>
        <p:nvSpPr>
          <p:cNvPr id="563" name="Google Shape;563;p36"/>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564" name="Google Shape;564;p36"/>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565" name="Google Shape;565;p36"/>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566" name="Google Shape;566;p36">
            <a:hlinkClick action="ppaction://hlinksldjump" r:id="rId6"/>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67" name="Google Shape;567;p36">
            <a:hlinkClick action="ppaction://hlinksldjump" r:id="rId7"/>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68" name="Google Shape;568;p36">
            <a:hlinkClick action="ppaction://hlinksldjump" r:id="rId8"/>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69" name="Google Shape;569;p36">
            <a:hlinkClick action="ppaction://hlinksldjump" r:id="rId9"/>
          </p:cNvPr>
          <p:cNvSpPr txBox="1"/>
          <p:nvPr/>
        </p:nvSpPr>
        <p:spPr>
          <a:xfrm>
            <a:off x="847020" y="4533467"/>
            <a:ext cx="1007700" cy="3525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Further resources</a:t>
            </a:r>
            <a:endParaRPr>
              <a:solidFill>
                <a:schemeClr val="l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p37"/>
          <p:cNvSpPr/>
          <p:nvPr/>
        </p:nvSpPr>
        <p:spPr>
          <a:xfrm>
            <a:off x="7380825"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Calculate emissions</a:t>
            </a:r>
            <a:endParaRPr sz="800">
              <a:solidFill>
                <a:schemeClr val="dk2"/>
              </a:solidFill>
              <a:latin typeface="Open Sans"/>
              <a:ea typeface="Open Sans"/>
              <a:cs typeface="Open Sans"/>
              <a:sym typeface="Open Sans"/>
            </a:endParaRPr>
          </a:p>
        </p:txBody>
      </p:sp>
      <p:sp>
        <p:nvSpPr>
          <p:cNvPr id="576" name="Google Shape;576;p37"/>
          <p:cNvSpPr/>
          <p:nvPr/>
        </p:nvSpPr>
        <p:spPr>
          <a:xfrm>
            <a:off x="5633113"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Choose or derive emission factors</a:t>
            </a:r>
            <a:endParaRPr sz="800">
              <a:solidFill>
                <a:schemeClr val="dk2"/>
              </a:solidFill>
              <a:latin typeface="Open Sans"/>
              <a:ea typeface="Open Sans"/>
              <a:cs typeface="Open Sans"/>
              <a:sym typeface="Open Sans"/>
            </a:endParaRPr>
          </a:p>
        </p:txBody>
      </p:sp>
      <p:sp>
        <p:nvSpPr>
          <p:cNvPr id="577" name="Google Shape;577;p37"/>
          <p:cNvSpPr/>
          <p:nvPr/>
        </p:nvSpPr>
        <p:spPr>
          <a:xfrm>
            <a:off x="3885400"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Estimate the baseline average annual population for the species mix</a:t>
            </a:r>
            <a:endParaRPr sz="800">
              <a:solidFill>
                <a:schemeClr val="dk2"/>
              </a:solidFill>
              <a:latin typeface="Open Sans"/>
              <a:ea typeface="Open Sans"/>
              <a:cs typeface="Open Sans"/>
              <a:sym typeface="Open Sans"/>
            </a:endParaRPr>
          </a:p>
        </p:txBody>
      </p:sp>
      <p:sp>
        <p:nvSpPr>
          <p:cNvPr id="578" name="Google Shape;578;p37"/>
          <p:cNvSpPr/>
          <p:nvPr/>
        </p:nvSpPr>
        <p:spPr>
          <a:xfrm>
            <a:off x="2137688"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Determine livestock categories and feed characterisation</a:t>
            </a:r>
            <a:endParaRPr sz="800">
              <a:solidFill>
                <a:srgbClr val="3F3F3F"/>
              </a:solidFill>
              <a:latin typeface="Open Sans"/>
              <a:ea typeface="Open Sans"/>
              <a:cs typeface="Open Sans"/>
              <a:sym typeface="Open Sans"/>
            </a:endParaRPr>
          </a:p>
        </p:txBody>
      </p:sp>
      <p:sp>
        <p:nvSpPr>
          <p:cNvPr id="579" name="Google Shape;579;p37"/>
          <p:cNvSpPr/>
          <p:nvPr/>
        </p:nvSpPr>
        <p:spPr>
          <a:xfrm>
            <a:off x="389975" y="1026502"/>
            <a:ext cx="1373204" cy="81804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Identify data sources for key parameters</a:t>
            </a:r>
            <a:endParaRPr sz="800">
              <a:solidFill>
                <a:srgbClr val="3F3F3F"/>
              </a:solidFill>
              <a:latin typeface="Open Sans"/>
              <a:ea typeface="Open Sans"/>
              <a:cs typeface="Open Sans"/>
              <a:sym typeface="Open Sans"/>
            </a:endParaRPr>
          </a:p>
        </p:txBody>
      </p:sp>
      <p:sp>
        <p:nvSpPr>
          <p:cNvPr id="580" name="Google Shape;580;p37"/>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7.2.2 Determine livestock categories and feed characterisation</a:t>
            </a:r>
            <a:endParaRPr/>
          </a:p>
        </p:txBody>
      </p:sp>
      <p:sp>
        <p:nvSpPr>
          <p:cNvPr id="581" name="Google Shape;581;p37"/>
          <p:cNvSpPr/>
          <p:nvPr/>
        </p:nvSpPr>
        <p:spPr>
          <a:xfrm>
            <a:off x="1818111" y="13726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2" name="Google Shape;582;p37"/>
          <p:cNvSpPr/>
          <p:nvPr/>
        </p:nvSpPr>
        <p:spPr>
          <a:xfrm>
            <a:off x="3570708" y="13726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3" name="Google Shape;583;p37"/>
          <p:cNvSpPr/>
          <p:nvPr/>
        </p:nvSpPr>
        <p:spPr>
          <a:xfrm>
            <a:off x="5323306" y="13726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4" name="Google Shape;584;p37"/>
          <p:cNvSpPr/>
          <p:nvPr/>
        </p:nvSpPr>
        <p:spPr>
          <a:xfrm>
            <a:off x="7075903" y="13726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5" name="Google Shape;585;p37"/>
          <p:cNvSpPr/>
          <p:nvPr/>
        </p:nvSpPr>
        <p:spPr>
          <a:xfrm>
            <a:off x="853100" y="2182800"/>
            <a:ext cx="2438700" cy="22881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6" name="Google Shape;586;p37"/>
          <p:cNvSpPr/>
          <p:nvPr/>
        </p:nvSpPr>
        <p:spPr>
          <a:xfrm>
            <a:off x="792875" y="2359700"/>
            <a:ext cx="2379900" cy="1952700"/>
          </a:xfrm>
          <a:prstGeom prst="rect">
            <a:avLst/>
          </a:prstGeom>
          <a:noFill/>
          <a:ln>
            <a:noFill/>
          </a:ln>
        </p:spPr>
        <p:txBody>
          <a:bodyPr anchorCtr="0" anchor="ctr" bIns="45700" lIns="91425" spcFirstLastPara="1" rIns="91425" wrap="square" tIns="45700">
            <a:noAutofit/>
          </a:bodyPr>
          <a:lstStyle/>
          <a:p>
            <a:pPr indent="-285750" lvl="0" marL="457200" marR="0" rtl="0" algn="l">
              <a:lnSpc>
                <a:spcPct val="113000"/>
              </a:lnSpc>
              <a:spcBef>
                <a:spcPts val="40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Determine which livestock categories to include</a:t>
            </a:r>
            <a:endParaRPr sz="900">
              <a:solidFill>
                <a:srgbClr val="000A3A"/>
              </a:solidFill>
              <a:latin typeface="Open Sans"/>
              <a:ea typeface="Open Sans"/>
              <a:cs typeface="Open Sans"/>
              <a:sym typeface="Open Sans"/>
            </a:endParaRPr>
          </a:p>
          <a:p>
            <a:pPr indent="-285750" lvl="0" marL="457200" marR="0" rtl="0" algn="l">
              <a:lnSpc>
                <a:spcPct val="113000"/>
              </a:lnSpc>
              <a:spcBef>
                <a:spcPts val="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Focus on highest emitting species or target of policy (see “general order of emitters” display)</a:t>
            </a:r>
            <a:endParaRPr sz="900">
              <a:solidFill>
                <a:srgbClr val="000A3A"/>
              </a:solidFill>
              <a:latin typeface="Open Sans"/>
              <a:ea typeface="Open Sans"/>
              <a:cs typeface="Open Sans"/>
              <a:sym typeface="Open Sans"/>
            </a:endParaRPr>
          </a:p>
        </p:txBody>
      </p:sp>
      <p:sp>
        <p:nvSpPr>
          <p:cNvPr id="587" name="Google Shape;587;p37"/>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588" name="Google Shape;588;p37"/>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589" name="Google Shape;589;p37"/>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590" name="Google Shape;590;p37">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91" name="Google Shape;591;p37">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92" name="Google Shape;592;p37">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93" name="Google Shape;593;p37"/>
          <p:cNvSpPr/>
          <p:nvPr/>
        </p:nvSpPr>
        <p:spPr>
          <a:xfrm>
            <a:off x="3419069" y="2182800"/>
            <a:ext cx="2438700" cy="22881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37"/>
          <p:cNvSpPr/>
          <p:nvPr/>
        </p:nvSpPr>
        <p:spPr>
          <a:xfrm>
            <a:off x="3358838" y="2359700"/>
            <a:ext cx="2379900" cy="1952700"/>
          </a:xfrm>
          <a:prstGeom prst="rect">
            <a:avLst/>
          </a:prstGeom>
          <a:noFill/>
          <a:ln>
            <a:noFill/>
          </a:ln>
        </p:spPr>
        <p:txBody>
          <a:bodyPr anchorCtr="0" anchor="ctr" bIns="45700" lIns="91425" spcFirstLastPara="1" rIns="91425" wrap="square" tIns="45700">
            <a:noAutofit/>
          </a:bodyPr>
          <a:lstStyle/>
          <a:p>
            <a:pPr indent="-285750" lvl="0" marL="457200" marR="0" rtl="0" algn="l">
              <a:lnSpc>
                <a:spcPct val="113000"/>
              </a:lnSpc>
              <a:spcBef>
                <a:spcPts val="40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Choose a basic or enhanced livestock characterisation</a:t>
            </a:r>
            <a:endParaRPr sz="900">
              <a:solidFill>
                <a:srgbClr val="000A3A"/>
              </a:solidFill>
              <a:latin typeface="Open Sans"/>
              <a:ea typeface="Open Sans"/>
              <a:cs typeface="Open Sans"/>
              <a:sym typeface="Open Sans"/>
            </a:endParaRPr>
          </a:p>
          <a:p>
            <a:pPr indent="-285750" lvl="0" marL="457200" marR="0" rtl="0" algn="l">
              <a:lnSpc>
                <a:spcPct val="113000"/>
              </a:lnSpc>
              <a:spcBef>
                <a:spcPts val="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Basic are livestock for which there are default values</a:t>
            </a:r>
            <a:endParaRPr sz="900">
              <a:solidFill>
                <a:srgbClr val="000A3A"/>
              </a:solidFill>
              <a:latin typeface="Open Sans"/>
              <a:ea typeface="Open Sans"/>
              <a:cs typeface="Open Sans"/>
              <a:sym typeface="Open Sans"/>
            </a:endParaRPr>
          </a:p>
          <a:p>
            <a:pPr indent="-285750" lvl="0" marL="457200" marR="0" rtl="0" algn="l">
              <a:lnSpc>
                <a:spcPct val="113000"/>
              </a:lnSpc>
              <a:spcBef>
                <a:spcPts val="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Enhanced includes sub-divisions for age and sex for example</a:t>
            </a:r>
            <a:endParaRPr sz="900">
              <a:solidFill>
                <a:srgbClr val="000A3A"/>
              </a:solidFill>
              <a:latin typeface="Open Sans"/>
              <a:ea typeface="Open Sans"/>
              <a:cs typeface="Open Sans"/>
              <a:sym typeface="Open Sans"/>
            </a:endParaRPr>
          </a:p>
        </p:txBody>
      </p:sp>
      <p:sp>
        <p:nvSpPr>
          <p:cNvPr id="595" name="Google Shape;595;p37"/>
          <p:cNvSpPr/>
          <p:nvPr/>
        </p:nvSpPr>
        <p:spPr>
          <a:xfrm>
            <a:off x="5985050" y="2182800"/>
            <a:ext cx="2438700" cy="22881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37"/>
          <p:cNvSpPr/>
          <p:nvPr/>
        </p:nvSpPr>
        <p:spPr>
          <a:xfrm>
            <a:off x="5924813" y="2359700"/>
            <a:ext cx="2379900" cy="1952700"/>
          </a:xfrm>
          <a:prstGeom prst="rect">
            <a:avLst/>
          </a:prstGeom>
          <a:noFill/>
          <a:ln>
            <a:noFill/>
          </a:ln>
        </p:spPr>
        <p:txBody>
          <a:bodyPr anchorCtr="0" anchor="ctr" bIns="45700" lIns="91425" spcFirstLastPara="1" rIns="91425" wrap="square" tIns="45700">
            <a:noAutofit/>
          </a:bodyPr>
          <a:lstStyle/>
          <a:p>
            <a:pPr indent="-285750" lvl="0" marL="457200" marR="0" rtl="0" algn="l">
              <a:lnSpc>
                <a:spcPct val="113000"/>
              </a:lnSpc>
              <a:spcBef>
                <a:spcPts val="40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If Tier 2 methods are used estimate representative feed intake for each livestock sub-category</a:t>
            </a:r>
            <a:endParaRPr sz="900">
              <a:solidFill>
                <a:srgbClr val="000A3A"/>
              </a:solidFill>
              <a:latin typeface="Open Sans"/>
              <a:ea typeface="Open Sans"/>
              <a:cs typeface="Open Sans"/>
              <a:sym typeface="Open Sans"/>
            </a:endParaRPr>
          </a:p>
          <a:p>
            <a:pPr indent="-285750" lvl="0" marL="457200" marR="0" rtl="0" algn="l">
              <a:lnSpc>
                <a:spcPct val="113000"/>
              </a:lnSpc>
              <a:spcBef>
                <a:spcPts val="0"/>
              </a:spcBef>
              <a:spcAft>
                <a:spcPts val="0"/>
              </a:spcAft>
              <a:buClr>
                <a:srgbClr val="000A3A"/>
              </a:buClr>
              <a:buSzPts val="900"/>
              <a:buFont typeface="Open Sans"/>
              <a:buChar char="●"/>
            </a:pPr>
            <a:r>
              <a:rPr lang="en-ZA" sz="900">
                <a:solidFill>
                  <a:srgbClr val="000A3A"/>
                </a:solidFill>
                <a:latin typeface="Open Sans"/>
                <a:ea typeface="Open Sans"/>
                <a:cs typeface="Open Sans"/>
                <a:sym typeface="Open Sans"/>
              </a:rPr>
              <a:t>Typically measured in terms of gross energy (GE) or dry matter (DM)</a:t>
            </a:r>
            <a:endParaRPr sz="900">
              <a:solidFill>
                <a:srgbClr val="000A3A"/>
              </a:solidFill>
              <a:latin typeface="Open Sans"/>
              <a:ea typeface="Open Sans"/>
              <a:cs typeface="Open Sans"/>
              <a:sym typeface="Open Sans"/>
            </a:endParaRPr>
          </a:p>
        </p:txBody>
      </p:sp>
      <p:sp>
        <p:nvSpPr>
          <p:cNvPr id="597" name="Google Shape;597;p37"/>
          <p:cNvSpPr txBox="1"/>
          <p:nvPr/>
        </p:nvSpPr>
        <p:spPr>
          <a:xfrm>
            <a:off x="1055550" y="2025475"/>
            <a:ext cx="2379900" cy="153300"/>
          </a:xfrm>
          <a:prstGeom prst="rect">
            <a:avLst/>
          </a:prstGeom>
          <a:noFill/>
          <a:ln>
            <a:noFill/>
          </a:ln>
        </p:spPr>
        <p:txBody>
          <a:bodyPr anchorCtr="0" anchor="t" bIns="0" lIns="0" spcFirstLastPara="1" rIns="556750" wrap="square" tIns="0">
            <a:noAutofit/>
          </a:bodyPr>
          <a:lstStyle/>
          <a:p>
            <a:pPr indent="0" lvl="0" marL="0" marR="0" rtl="0" algn="l">
              <a:lnSpc>
                <a:spcPct val="90000"/>
              </a:lnSpc>
              <a:spcBef>
                <a:spcPts val="0"/>
              </a:spcBef>
              <a:spcAft>
                <a:spcPts val="0"/>
              </a:spcAft>
              <a:buClr>
                <a:srgbClr val="000000"/>
              </a:buClr>
              <a:buSzPts val="2200"/>
              <a:buFont typeface="Arial"/>
              <a:buNone/>
            </a:pPr>
            <a:r>
              <a:rPr b="1" lang="en-ZA" sz="900">
                <a:latin typeface="Open Sans"/>
                <a:ea typeface="Open Sans"/>
                <a:cs typeface="Open Sans"/>
                <a:sym typeface="Open Sans"/>
              </a:rPr>
              <a:t>LIVESTOCK CATEGORIES</a:t>
            </a:r>
            <a:endParaRPr sz="900">
              <a:latin typeface="Open Sans"/>
              <a:ea typeface="Open Sans"/>
              <a:cs typeface="Open Sans"/>
              <a:sym typeface="Open Sans"/>
            </a:endParaRPr>
          </a:p>
        </p:txBody>
      </p:sp>
      <p:sp>
        <p:nvSpPr>
          <p:cNvPr id="598" name="Google Shape;598;p37"/>
          <p:cNvSpPr txBox="1"/>
          <p:nvPr/>
        </p:nvSpPr>
        <p:spPr>
          <a:xfrm>
            <a:off x="3646350" y="2025475"/>
            <a:ext cx="2379900" cy="153300"/>
          </a:xfrm>
          <a:prstGeom prst="rect">
            <a:avLst/>
          </a:prstGeom>
          <a:noFill/>
          <a:ln>
            <a:noFill/>
          </a:ln>
        </p:spPr>
        <p:txBody>
          <a:bodyPr anchorCtr="0" anchor="t" bIns="0" lIns="0" spcFirstLastPara="1" rIns="556750" wrap="square" tIns="0">
            <a:noAutofit/>
          </a:bodyPr>
          <a:lstStyle/>
          <a:p>
            <a:pPr indent="0" lvl="0" marL="0" marR="0" rtl="0" algn="l">
              <a:lnSpc>
                <a:spcPct val="90000"/>
              </a:lnSpc>
              <a:spcBef>
                <a:spcPts val="0"/>
              </a:spcBef>
              <a:spcAft>
                <a:spcPts val="0"/>
              </a:spcAft>
              <a:buClr>
                <a:srgbClr val="000000"/>
              </a:buClr>
              <a:buSzPts val="2200"/>
              <a:buFont typeface="Arial"/>
              <a:buNone/>
            </a:pPr>
            <a:r>
              <a:rPr b="1" lang="en-ZA" sz="900">
                <a:latin typeface="Open Sans"/>
                <a:ea typeface="Open Sans"/>
                <a:cs typeface="Open Sans"/>
                <a:sym typeface="Open Sans"/>
              </a:rPr>
              <a:t>LIVESTOCK CHARACTERISATION</a:t>
            </a:r>
            <a:endParaRPr sz="900">
              <a:latin typeface="Open Sans"/>
              <a:ea typeface="Open Sans"/>
              <a:cs typeface="Open Sans"/>
              <a:sym typeface="Open Sans"/>
            </a:endParaRPr>
          </a:p>
        </p:txBody>
      </p:sp>
      <p:sp>
        <p:nvSpPr>
          <p:cNvPr id="599" name="Google Shape;599;p37"/>
          <p:cNvSpPr txBox="1"/>
          <p:nvPr/>
        </p:nvSpPr>
        <p:spPr>
          <a:xfrm>
            <a:off x="6313350" y="2025475"/>
            <a:ext cx="2379900" cy="153300"/>
          </a:xfrm>
          <a:prstGeom prst="rect">
            <a:avLst/>
          </a:prstGeom>
          <a:noFill/>
          <a:ln>
            <a:noFill/>
          </a:ln>
        </p:spPr>
        <p:txBody>
          <a:bodyPr anchorCtr="0" anchor="t" bIns="0" lIns="0" spcFirstLastPara="1" rIns="556750" wrap="square" tIns="0">
            <a:noAutofit/>
          </a:bodyPr>
          <a:lstStyle/>
          <a:p>
            <a:pPr indent="0" lvl="0" marL="0" marR="0" rtl="0" algn="l">
              <a:lnSpc>
                <a:spcPct val="90000"/>
              </a:lnSpc>
              <a:spcBef>
                <a:spcPts val="0"/>
              </a:spcBef>
              <a:spcAft>
                <a:spcPts val="0"/>
              </a:spcAft>
              <a:buClr>
                <a:srgbClr val="000000"/>
              </a:buClr>
              <a:buSzPts val="2200"/>
              <a:buFont typeface="Arial"/>
              <a:buNone/>
            </a:pPr>
            <a:r>
              <a:rPr b="1" lang="en-ZA" sz="900">
                <a:latin typeface="Open Sans"/>
                <a:ea typeface="Open Sans"/>
                <a:cs typeface="Open Sans"/>
                <a:sym typeface="Open Sans"/>
              </a:rPr>
              <a:t>FEED INTAKE</a:t>
            </a:r>
            <a:endParaRPr sz="900">
              <a:latin typeface="Open Sans"/>
              <a:ea typeface="Open Sans"/>
              <a:cs typeface="Open Sans"/>
              <a:sym typeface="Open Sans"/>
            </a:endParaRPr>
          </a:p>
        </p:txBody>
      </p:sp>
      <p:sp>
        <p:nvSpPr>
          <p:cNvPr descr="Cow with solid fill" id="600" name="Google Shape;600;p37"/>
          <p:cNvSpPr/>
          <p:nvPr/>
        </p:nvSpPr>
        <p:spPr>
          <a:xfrm>
            <a:off x="476252" y="1758452"/>
            <a:ext cx="605400" cy="605400"/>
          </a:xfrm>
          <a:prstGeom prst="rect">
            <a:avLst/>
          </a:prstGeom>
          <a:blipFill rotWithShape="1">
            <a:blip r:embed="rId6">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descr="Cow with solid fill" id="601" name="Google Shape;601;p37"/>
          <p:cNvSpPr/>
          <p:nvPr/>
        </p:nvSpPr>
        <p:spPr>
          <a:xfrm>
            <a:off x="345019" y="1906595"/>
            <a:ext cx="421200" cy="455700"/>
          </a:xfrm>
          <a:prstGeom prst="rect">
            <a:avLst/>
          </a:prstGeom>
          <a:blipFill rotWithShape="1">
            <a:blip r:embed="rId7">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descr="Cow with solid fill" id="602" name="Google Shape;602;p37"/>
          <p:cNvSpPr/>
          <p:nvPr/>
        </p:nvSpPr>
        <p:spPr>
          <a:xfrm>
            <a:off x="343598" y="2114665"/>
            <a:ext cx="244500" cy="244800"/>
          </a:xfrm>
          <a:prstGeom prst="rect">
            <a:avLst/>
          </a:prstGeom>
          <a:blipFill rotWithShape="1">
            <a:blip r:embed="rId8">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descr="Bull with solid fill" id="603" name="Google Shape;603;p37"/>
          <p:cNvSpPr/>
          <p:nvPr/>
        </p:nvSpPr>
        <p:spPr>
          <a:xfrm>
            <a:off x="3117683" y="1834650"/>
            <a:ext cx="519600" cy="519600"/>
          </a:xfrm>
          <a:prstGeom prst="rect">
            <a:avLst/>
          </a:prstGeom>
          <a:blipFill rotWithShape="1">
            <a:blip r:embed="rId9">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descr="Cow with solid fill" id="604" name="Google Shape;604;p37"/>
          <p:cNvSpPr/>
          <p:nvPr/>
        </p:nvSpPr>
        <p:spPr>
          <a:xfrm>
            <a:off x="3003117" y="1890840"/>
            <a:ext cx="436800" cy="462300"/>
          </a:xfrm>
          <a:prstGeom prst="rect">
            <a:avLst/>
          </a:prstGeom>
          <a:blipFill rotWithShape="1">
            <a:blip r:embed="rId10">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descr="Cow with solid fill" id="605" name="Google Shape;605;p37"/>
          <p:cNvSpPr/>
          <p:nvPr/>
        </p:nvSpPr>
        <p:spPr>
          <a:xfrm>
            <a:off x="2964774" y="2060748"/>
            <a:ext cx="243600" cy="291300"/>
          </a:xfrm>
          <a:prstGeom prst="rect">
            <a:avLst/>
          </a:prstGeom>
          <a:blipFill rotWithShape="1">
            <a:blip r:embed="rId11">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37"/>
          <p:cNvSpPr/>
          <p:nvPr/>
        </p:nvSpPr>
        <p:spPr>
          <a:xfrm>
            <a:off x="5834171" y="1834653"/>
            <a:ext cx="436800" cy="436800"/>
          </a:xfrm>
          <a:prstGeom prst="rect">
            <a:avLst/>
          </a:prstGeom>
          <a:blipFill rotWithShape="1">
            <a:blip r:embed="rId12">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37"/>
          <p:cNvSpPr txBox="1"/>
          <p:nvPr/>
        </p:nvSpPr>
        <p:spPr>
          <a:xfrm>
            <a:off x="3500352" y="4532671"/>
            <a:ext cx="1065600" cy="3606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General order of emitters</a:t>
            </a:r>
            <a:endParaRPr>
              <a:solidFill>
                <a:schemeClr val="lt1"/>
              </a:solidFill>
            </a:endParaRPr>
          </a:p>
        </p:txBody>
      </p:sp>
      <p:sp>
        <p:nvSpPr>
          <p:cNvPr id="608" name="Google Shape;608;p37">
            <a:hlinkClick action="ppaction://hlinksldjump" r:id="rId13"/>
          </p:cNvPr>
          <p:cNvSpPr txBox="1"/>
          <p:nvPr/>
        </p:nvSpPr>
        <p:spPr>
          <a:xfrm>
            <a:off x="3571813" y="4618062"/>
            <a:ext cx="971400" cy="246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000">
                <a:solidFill>
                  <a:schemeClr val="lt1"/>
                </a:solidFill>
                <a:latin typeface="Arial"/>
                <a:ea typeface="Arial"/>
                <a:cs typeface="Arial"/>
                <a:sym typeface="Arial"/>
              </a:rPr>
              <a:t> </a:t>
            </a:r>
            <a:endParaRPr>
              <a:solidFill>
                <a:schemeClr val="lt1"/>
              </a:solidFill>
            </a:endParaRPr>
          </a:p>
        </p:txBody>
      </p:sp>
      <p:pic>
        <p:nvPicPr>
          <p:cNvPr id="609" name="Google Shape;609;p37"/>
          <p:cNvPicPr preferRelativeResize="0"/>
          <p:nvPr/>
        </p:nvPicPr>
        <p:blipFill rotWithShape="1">
          <a:blip r:embed="rId14">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610" name="Google Shape;610;p37"/>
          <p:cNvSpPr txBox="1"/>
          <p:nvPr/>
        </p:nvSpPr>
        <p:spPr>
          <a:xfrm>
            <a:off x="1073882" y="4537832"/>
            <a:ext cx="23490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Determine livestock categories and feed characterisation</a:t>
            </a:r>
            <a:endParaRPr i="1" sz="1000">
              <a:solidFill>
                <a:srgbClr val="09294E"/>
              </a:solidFill>
              <a:latin typeface="Open Sans"/>
              <a:ea typeface="Open Sans"/>
              <a:cs typeface="Open Sans"/>
              <a:sym typeface="Open Sans"/>
            </a:endParaRPr>
          </a:p>
        </p:txBody>
      </p:sp>
      <p:cxnSp>
        <p:nvCxnSpPr>
          <p:cNvPr id="611" name="Google Shape;611;p37"/>
          <p:cNvCxnSpPr>
            <a:stCxn id="609" idx="6"/>
            <a:endCxn id="610" idx="1"/>
          </p:cNvCxnSpPr>
          <p:nvPr/>
        </p:nvCxnSpPr>
        <p:spPr>
          <a:xfrm>
            <a:off x="871800" y="4726100"/>
            <a:ext cx="202200" cy="0"/>
          </a:xfrm>
          <a:prstGeom prst="straightConnector1">
            <a:avLst/>
          </a:prstGeom>
          <a:noFill/>
          <a:ln cap="flat" cmpd="sng" w="9525">
            <a:solidFill>
              <a:srgbClr val="9D97F0"/>
            </a:solidFill>
            <a:prstDash val="solid"/>
            <a:round/>
            <a:headEnd len="med" w="med" type="none"/>
            <a:tailEnd len="med" w="med" type="oval"/>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38"/>
          <p:cNvSpPr/>
          <p:nvPr/>
        </p:nvSpPr>
        <p:spPr>
          <a:xfrm>
            <a:off x="7380822"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Calculate emissions</a:t>
            </a:r>
            <a:endParaRPr sz="800">
              <a:solidFill>
                <a:schemeClr val="dk2"/>
              </a:solidFill>
              <a:latin typeface="Open Sans"/>
              <a:ea typeface="Open Sans"/>
              <a:cs typeface="Open Sans"/>
              <a:sym typeface="Open Sans"/>
            </a:endParaRPr>
          </a:p>
        </p:txBody>
      </p:sp>
      <p:sp>
        <p:nvSpPr>
          <p:cNvPr id="618" name="Google Shape;618;p38"/>
          <p:cNvSpPr/>
          <p:nvPr/>
        </p:nvSpPr>
        <p:spPr>
          <a:xfrm>
            <a:off x="389975"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Identify data sources for key parameters</a:t>
            </a:r>
            <a:endParaRPr sz="800">
              <a:solidFill>
                <a:srgbClr val="3F3F3F"/>
              </a:solidFill>
              <a:latin typeface="Open Sans"/>
              <a:ea typeface="Open Sans"/>
              <a:cs typeface="Open Sans"/>
              <a:sym typeface="Open Sans"/>
            </a:endParaRPr>
          </a:p>
        </p:txBody>
      </p:sp>
      <p:sp>
        <p:nvSpPr>
          <p:cNvPr id="619" name="Google Shape;619;p38"/>
          <p:cNvSpPr/>
          <p:nvPr/>
        </p:nvSpPr>
        <p:spPr>
          <a:xfrm>
            <a:off x="265949" y="3035339"/>
            <a:ext cx="5887200" cy="5778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2"/>
              </a:solidFill>
              <a:latin typeface="Open Sans"/>
              <a:ea typeface="Open Sans"/>
              <a:cs typeface="Open Sans"/>
              <a:sym typeface="Open Sans"/>
            </a:endParaRPr>
          </a:p>
        </p:txBody>
      </p:sp>
      <p:sp>
        <p:nvSpPr>
          <p:cNvPr id="620" name="Google Shape;620;p38"/>
          <p:cNvSpPr txBox="1"/>
          <p:nvPr/>
        </p:nvSpPr>
        <p:spPr>
          <a:xfrm>
            <a:off x="281344" y="3012792"/>
            <a:ext cx="5871600" cy="461700"/>
          </a:xfrm>
          <a:prstGeom prst="rect">
            <a:avLst/>
          </a:prstGeom>
          <a:solidFill>
            <a:schemeClr val="accent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cap="small">
                <a:solidFill>
                  <a:schemeClr val="dk2"/>
                </a:solidFill>
                <a:latin typeface="Open Sans"/>
                <a:ea typeface="Open Sans"/>
                <a:cs typeface="Open Sans"/>
                <a:sym typeface="Open Sans"/>
              </a:rPr>
              <a:t>Extrapolate historical data</a:t>
            </a:r>
            <a:endParaRPr sz="800">
              <a:solidFill>
                <a:schemeClr val="dk2"/>
              </a:solidFill>
              <a:latin typeface="Open Sans"/>
              <a:ea typeface="Open Sans"/>
              <a:cs typeface="Open Sans"/>
              <a:sym typeface="Open Sans"/>
            </a:endParaRPr>
          </a:p>
          <a:p>
            <a:pPr indent="-247650" lvl="0" marL="28575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Forecast by extrapolating historical data (simple constant, simple trend, advanced trend).</a:t>
            </a:r>
            <a:endParaRPr sz="800">
              <a:solidFill>
                <a:schemeClr val="dk2"/>
              </a:solidFill>
              <a:latin typeface="Open Sans"/>
              <a:ea typeface="Open Sans"/>
              <a:cs typeface="Open Sans"/>
              <a:sym typeface="Open Sans"/>
            </a:endParaRPr>
          </a:p>
          <a:p>
            <a:pPr indent="-247650" lvl="0" marL="28575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Alternatively, link milk and/or meat demand or production to proxy data (such as population data or GDP).</a:t>
            </a:r>
            <a:endParaRPr sz="800">
              <a:solidFill>
                <a:schemeClr val="dk2"/>
              </a:solidFill>
              <a:latin typeface="Open Sans"/>
              <a:ea typeface="Open Sans"/>
              <a:cs typeface="Open Sans"/>
              <a:sym typeface="Open Sans"/>
            </a:endParaRPr>
          </a:p>
        </p:txBody>
      </p:sp>
      <p:sp>
        <p:nvSpPr>
          <p:cNvPr id="621" name="Google Shape;621;p3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7.2.3 Estimate the baseline average annual population for the species mix (1/2)</a:t>
            </a:r>
            <a:endParaRPr/>
          </a:p>
        </p:txBody>
      </p:sp>
      <p:sp>
        <p:nvSpPr>
          <p:cNvPr id="622" name="Google Shape;622;p38"/>
          <p:cNvSpPr/>
          <p:nvPr/>
        </p:nvSpPr>
        <p:spPr>
          <a:xfrm>
            <a:off x="134400" y="1844550"/>
            <a:ext cx="7419600" cy="500100"/>
          </a:xfrm>
          <a:prstGeom prst="rect">
            <a:avLst/>
          </a:prstGeom>
          <a:noFill/>
          <a:ln>
            <a:noFill/>
          </a:ln>
        </p:spPr>
        <p:txBody>
          <a:bodyPr anchorCtr="0" anchor="ctr" bIns="59725" lIns="163575" spcFirstLastPara="1" rIns="59725" wrap="square" tIns="59725">
            <a:noAutofit/>
          </a:bodyPr>
          <a:lstStyle/>
          <a:p>
            <a:pPr indent="0" lvl="1" marL="0" marR="0" rtl="0" algn="l">
              <a:lnSpc>
                <a:spcPct val="90000"/>
              </a:lnSpc>
              <a:spcBef>
                <a:spcPts val="0"/>
              </a:spcBef>
              <a:spcAft>
                <a:spcPts val="0"/>
              </a:spcAft>
              <a:buNone/>
            </a:pPr>
            <a:r>
              <a:rPr lang="en-ZA" sz="2000">
                <a:solidFill>
                  <a:schemeClr val="lt1"/>
                </a:solidFill>
                <a:highlight>
                  <a:schemeClr val="dk2"/>
                </a:highlight>
                <a:latin typeface="Open Sans"/>
                <a:ea typeface="Open Sans"/>
                <a:cs typeface="Open Sans"/>
                <a:sym typeface="Open Sans"/>
              </a:rPr>
              <a:t>Step 1: </a:t>
            </a:r>
            <a:r>
              <a:rPr i="0" lang="en-ZA" sz="2000" u="none" cap="none" strike="noStrike">
                <a:solidFill>
                  <a:schemeClr val="lt1"/>
                </a:solidFill>
                <a:highlight>
                  <a:schemeClr val="dk2"/>
                </a:highlight>
                <a:latin typeface="Open Sans"/>
                <a:ea typeface="Open Sans"/>
                <a:cs typeface="Open Sans"/>
                <a:sym typeface="Open Sans"/>
              </a:rPr>
              <a:t>Estimate future milk and/or meat demand</a:t>
            </a:r>
            <a:endParaRPr>
              <a:highlight>
                <a:schemeClr val="dk2"/>
              </a:highlight>
              <a:latin typeface="Open Sans"/>
              <a:ea typeface="Open Sans"/>
              <a:cs typeface="Open Sans"/>
              <a:sym typeface="Open Sans"/>
            </a:endParaRPr>
          </a:p>
          <a:p>
            <a:pPr indent="0" lvl="1" marL="0" marR="0" rtl="0" algn="l">
              <a:lnSpc>
                <a:spcPct val="90000"/>
              </a:lnSpc>
              <a:spcBef>
                <a:spcPts val="300"/>
              </a:spcBef>
              <a:spcAft>
                <a:spcPts val="0"/>
              </a:spcAft>
              <a:buNone/>
            </a:pPr>
            <a:r>
              <a:rPr i="1" lang="en-ZA" sz="1200" u="none" cap="none" strike="noStrike">
                <a:solidFill>
                  <a:schemeClr val="lt1"/>
                </a:solidFill>
                <a:highlight>
                  <a:schemeClr val="dk2"/>
                </a:highlight>
                <a:latin typeface="Open Sans"/>
                <a:ea typeface="Open Sans"/>
                <a:cs typeface="Open Sans"/>
                <a:sym typeface="Open Sans"/>
              </a:rPr>
              <a:t>Use one of the below approaches</a:t>
            </a:r>
            <a:endParaRPr>
              <a:highlight>
                <a:schemeClr val="dk2"/>
              </a:highlight>
              <a:latin typeface="Open Sans"/>
              <a:ea typeface="Open Sans"/>
              <a:cs typeface="Open Sans"/>
              <a:sym typeface="Open Sans"/>
            </a:endParaRPr>
          </a:p>
        </p:txBody>
      </p:sp>
      <p:sp>
        <p:nvSpPr>
          <p:cNvPr id="623" name="Google Shape;623;p38"/>
          <p:cNvSpPr/>
          <p:nvPr/>
        </p:nvSpPr>
        <p:spPr>
          <a:xfrm>
            <a:off x="265949" y="2459876"/>
            <a:ext cx="5887200" cy="4896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2"/>
              </a:solidFill>
              <a:latin typeface="Open Sans"/>
              <a:ea typeface="Open Sans"/>
              <a:cs typeface="Open Sans"/>
              <a:sym typeface="Open Sans"/>
            </a:endParaRPr>
          </a:p>
        </p:txBody>
      </p:sp>
      <p:sp>
        <p:nvSpPr>
          <p:cNvPr id="624" name="Google Shape;624;p38"/>
          <p:cNvSpPr/>
          <p:nvPr/>
        </p:nvSpPr>
        <p:spPr>
          <a:xfrm>
            <a:off x="265950" y="3703387"/>
            <a:ext cx="5887200" cy="4896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2"/>
              </a:solidFill>
              <a:latin typeface="Open Sans"/>
              <a:ea typeface="Open Sans"/>
              <a:cs typeface="Open Sans"/>
              <a:sym typeface="Open Sans"/>
            </a:endParaRPr>
          </a:p>
        </p:txBody>
      </p:sp>
      <p:sp>
        <p:nvSpPr>
          <p:cNvPr id="625" name="Google Shape;625;p38"/>
          <p:cNvSpPr txBox="1"/>
          <p:nvPr/>
        </p:nvSpPr>
        <p:spPr>
          <a:xfrm>
            <a:off x="296739" y="2462928"/>
            <a:ext cx="5878800" cy="461700"/>
          </a:xfrm>
          <a:prstGeom prst="rect">
            <a:avLst/>
          </a:prstGeom>
          <a:solidFill>
            <a:schemeClr val="accent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cap="small">
                <a:solidFill>
                  <a:schemeClr val="dk2"/>
                </a:solidFill>
                <a:latin typeface="Open Sans"/>
                <a:ea typeface="Open Sans"/>
                <a:cs typeface="Open Sans"/>
                <a:sym typeface="Open Sans"/>
              </a:rPr>
              <a:t>Available forecasts</a:t>
            </a:r>
            <a:endParaRPr sz="800">
              <a:solidFill>
                <a:schemeClr val="dk2"/>
              </a:solidFill>
              <a:latin typeface="Open Sans"/>
              <a:ea typeface="Open Sans"/>
              <a:cs typeface="Open Sans"/>
              <a:sym typeface="Open Sans"/>
            </a:endParaRPr>
          </a:p>
          <a:p>
            <a:pPr indent="-247650" lvl="0" marL="28575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Preferable to use available forecasts (national or international forecast datasets).</a:t>
            </a:r>
            <a:endParaRPr sz="800">
              <a:solidFill>
                <a:schemeClr val="dk2"/>
              </a:solidFill>
              <a:latin typeface="Open Sans"/>
              <a:ea typeface="Open Sans"/>
              <a:cs typeface="Open Sans"/>
              <a:sym typeface="Open Sans"/>
            </a:endParaRPr>
          </a:p>
          <a:p>
            <a:pPr indent="-247650" lvl="0" marL="28575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Apply data sets that are widely accepted amongst policy makers.</a:t>
            </a:r>
            <a:endParaRPr sz="800">
              <a:solidFill>
                <a:schemeClr val="dk2"/>
              </a:solidFill>
              <a:latin typeface="Open Sans"/>
              <a:ea typeface="Open Sans"/>
              <a:cs typeface="Open Sans"/>
              <a:sym typeface="Open Sans"/>
            </a:endParaRPr>
          </a:p>
        </p:txBody>
      </p:sp>
      <p:sp>
        <p:nvSpPr>
          <p:cNvPr id="626" name="Google Shape;626;p38"/>
          <p:cNvSpPr txBox="1"/>
          <p:nvPr/>
        </p:nvSpPr>
        <p:spPr>
          <a:xfrm>
            <a:off x="277025" y="3685333"/>
            <a:ext cx="5876400" cy="461700"/>
          </a:xfrm>
          <a:prstGeom prst="rect">
            <a:avLst/>
          </a:prstGeom>
          <a:solidFill>
            <a:schemeClr val="accent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cap="small">
                <a:solidFill>
                  <a:schemeClr val="dk2"/>
                </a:solidFill>
                <a:latin typeface="Open Sans"/>
                <a:ea typeface="Open Sans"/>
                <a:cs typeface="Open Sans"/>
                <a:sym typeface="Open Sans"/>
              </a:rPr>
              <a:t>Expert opinion</a:t>
            </a:r>
            <a:endParaRPr sz="800">
              <a:solidFill>
                <a:schemeClr val="dk2"/>
              </a:solidFill>
              <a:latin typeface="Open Sans"/>
              <a:ea typeface="Open Sans"/>
              <a:cs typeface="Open Sans"/>
              <a:sym typeface="Open Sans"/>
            </a:endParaRPr>
          </a:p>
          <a:p>
            <a:pPr indent="-247650" lvl="0" marL="28575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Neither of the above data sources are available.</a:t>
            </a:r>
            <a:endParaRPr sz="800">
              <a:solidFill>
                <a:schemeClr val="dk2"/>
              </a:solidFill>
              <a:latin typeface="Open Sans"/>
              <a:ea typeface="Open Sans"/>
              <a:cs typeface="Open Sans"/>
              <a:sym typeface="Open Sans"/>
            </a:endParaRPr>
          </a:p>
          <a:p>
            <a:pPr indent="-247650" lvl="0" marL="28575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Consult national experts for estimates of growth.</a:t>
            </a:r>
            <a:endParaRPr sz="800">
              <a:solidFill>
                <a:schemeClr val="dk2"/>
              </a:solidFill>
              <a:latin typeface="Open Sans"/>
              <a:ea typeface="Open Sans"/>
              <a:cs typeface="Open Sans"/>
              <a:sym typeface="Open Sans"/>
            </a:endParaRPr>
          </a:p>
        </p:txBody>
      </p:sp>
      <p:sp>
        <p:nvSpPr>
          <p:cNvPr id="627" name="Google Shape;627;p38"/>
          <p:cNvSpPr/>
          <p:nvPr/>
        </p:nvSpPr>
        <p:spPr>
          <a:xfrm>
            <a:off x="2137687"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Determine livestock categories and feed characterisation</a:t>
            </a:r>
            <a:endParaRPr sz="800">
              <a:solidFill>
                <a:srgbClr val="3F3F3F"/>
              </a:solidFill>
              <a:latin typeface="Open Sans"/>
              <a:ea typeface="Open Sans"/>
              <a:cs typeface="Open Sans"/>
              <a:sym typeface="Open Sans"/>
            </a:endParaRPr>
          </a:p>
        </p:txBody>
      </p:sp>
      <p:sp>
        <p:nvSpPr>
          <p:cNvPr id="628" name="Google Shape;628;p38"/>
          <p:cNvSpPr/>
          <p:nvPr/>
        </p:nvSpPr>
        <p:spPr>
          <a:xfrm>
            <a:off x="5633110"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Choose or derive emission factors</a:t>
            </a:r>
            <a:endParaRPr sz="800">
              <a:solidFill>
                <a:schemeClr val="dk2"/>
              </a:solidFill>
              <a:latin typeface="Open Sans"/>
              <a:ea typeface="Open Sans"/>
              <a:cs typeface="Open Sans"/>
              <a:sym typeface="Open Sans"/>
            </a:endParaRPr>
          </a:p>
        </p:txBody>
      </p:sp>
      <p:sp>
        <p:nvSpPr>
          <p:cNvPr id="629" name="Google Shape;629;p38"/>
          <p:cNvSpPr/>
          <p:nvPr/>
        </p:nvSpPr>
        <p:spPr>
          <a:xfrm>
            <a:off x="1818111"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30" name="Google Shape;630;p38"/>
          <p:cNvSpPr/>
          <p:nvPr/>
        </p:nvSpPr>
        <p:spPr>
          <a:xfrm>
            <a:off x="3570708"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31" name="Google Shape;631;p38"/>
          <p:cNvSpPr/>
          <p:nvPr/>
        </p:nvSpPr>
        <p:spPr>
          <a:xfrm>
            <a:off x="5323306"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32" name="Google Shape;632;p38"/>
          <p:cNvSpPr/>
          <p:nvPr/>
        </p:nvSpPr>
        <p:spPr>
          <a:xfrm>
            <a:off x="7075903"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33" name="Google Shape;633;p38"/>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634" name="Google Shape;634;p38"/>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635" name="Google Shape;635;p38"/>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636" name="Google Shape;636;p38">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637" name="Google Shape;637;p38">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638" name="Google Shape;638;p38">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id="639" name="Google Shape;639;p38"/>
          <p:cNvPicPr preferRelativeResize="0"/>
          <p:nvPr/>
        </p:nvPicPr>
        <p:blipFill rotWithShape="1">
          <a:blip r:embed="rId6">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640" name="Google Shape;640;p38"/>
          <p:cNvSpPr txBox="1"/>
          <p:nvPr/>
        </p:nvSpPr>
        <p:spPr>
          <a:xfrm>
            <a:off x="1073882" y="4537832"/>
            <a:ext cx="23490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Determine livestock categories and feed characterisation</a:t>
            </a:r>
            <a:endParaRPr i="1" sz="1000">
              <a:solidFill>
                <a:srgbClr val="09294E"/>
              </a:solidFill>
              <a:latin typeface="Open Sans"/>
              <a:ea typeface="Open Sans"/>
              <a:cs typeface="Open Sans"/>
              <a:sym typeface="Open Sans"/>
            </a:endParaRPr>
          </a:p>
        </p:txBody>
      </p:sp>
      <p:cxnSp>
        <p:nvCxnSpPr>
          <p:cNvPr id="641" name="Google Shape;641;p38"/>
          <p:cNvCxnSpPr>
            <a:stCxn id="639" idx="6"/>
            <a:endCxn id="640" idx="1"/>
          </p:cNvCxnSpPr>
          <p:nvPr/>
        </p:nvCxnSpPr>
        <p:spPr>
          <a:xfrm>
            <a:off x="871800" y="4726100"/>
            <a:ext cx="202200" cy="0"/>
          </a:xfrm>
          <a:prstGeom prst="straightConnector1">
            <a:avLst/>
          </a:prstGeom>
          <a:noFill/>
          <a:ln cap="flat" cmpd="sng" w="9525">
            <a:solidFill>
              <a:srgbClr val="9D97F0"/>
            </a:solidFill>
            <a:prstDash val="solid"/>
            <a:round/>
            <a:headEnd len="med" w="med" type="none"/>
            <a:tailEnd len="med" w="med" type="oval"/>
          </a:ln>
        </p:spPr>
      </p:cxnSp>
      <p:sp>
        <p:nvSpPr>
          <p:cNvPr id="642" name="Google Shape;642;p38"/>
          <p:cNvSpPr/>
          <p:nvPr/>
        </p:nvSpPr>
        <p:spPr>
          <a:xfrm>
            <a:off x="3885398"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Estimate the baseline average annual population for the species mix</a:t>
            </a:r>
            <a:endParaRPr sz="800">
              <a:solidFill>
                <a:schemeClr val="dk2"/>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3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7.2.3 Estimate the baseline average annual population for the species mix (2/2)</a:t>
            </a:r>
            <a:endParaRPr/>
          </a:p>
        </p:txBody>
      </p:sp>
      <p:sp>
        <p:nvSpPr>
          <p:cNvPr id="649" name="Google Shape;649;p39"/>
          <p:cNvSpPr/>
          <p:nvPr/>
        </p:nvSpPr>
        <p:spPr>
          <a:xfrm>
            <a:off x="7380822"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Calculate emissions</a:t>
            </a:r>
            <a:endParaRPr sz="800">
              <a:solidFill>
                <a:schemeClr val="dk2"/>
              </a:solidFill>
              <a:latin typeface="Open Sans"/>
              <a:ea typeface="Open Sans"/>
              <a:cs typeface="Open Sans"/>
              <a:sym typeface="Open Sans"/>
            </a:endParaRPr>
          </a:p>
        </p:txBody>
      </p:sp>
      <p:sp>
        <p:nvSpPr>
          <p:cNvPr id="650" name="Google Shape;650;p39"/>
          <p:cNvSpPr/>
          <p:nvPr/>
        </p:nvSpPr>
        <p:spPr>
          <a:xfrm>
            <a:off x="389975"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Identify data sources for key parameters</a:t>
            </a:r>
            <a:endParaRPr sz="800">
              <a:solidFill>
                <a:srgbClr val="3F3F3F"/>
              </a:solidFill>
              <a:latin typeface="Open Sans"/>
              <a:ea typeface="Open Sans"/>
              <a:cs typeface="Open Sans"/>
              <a:sym typeface="Open Sans"/>
            </a:endParaRPr>
          </a:p>
        </p:txBody>
      </p:sp>
      <p:sp>
        <p:nvSpPr>
          <p:cNvPr id="651" name="Google Shape;651;p39"/>
          <p:cNvSpPr/>
          <p:nvPr/>
        </p:nvSpPr>
        <p:spPr>
          <a:xfrm>
            <a:off x="2137687"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Determine livestock categories and feed characterisation</a:t>
            </a:r>
            <a:endParaRPr sz="800">
              <a:solidFill>
                <a:srgbClr val="3F3F3F"/>
              </a:solidFill>
              <a:latin typeface="Open Sans"/>
              <a:ea typeface="Open Sans"/>
              <a:cs typeface="Open Sans"/>
              <a:sym typeface="Open Sans"/>
            </a:endParaRPr>
          </a:p>
        </p:txBody>
      </p:sp>
      <p:sp>
        <p:nvSpPr>
          <p:cNvPr id="652" name="Google Shape;652;p39"/>
          <p:cNvSpPr/>
          <p:nvPr/>
        </p:nvSpPr>
        <p:spPr>
          <a:xfrm>
            <a:off x="5633110"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Choose or derive emission factors</a:t>
            </a:r>
            <a:endParaRPr sz="800">
              <a:solidFill>
                <a:schemeClr val="dk2"/>
              </a:solidFill>
              <a:latin typeface="Open Sans"/>
              <a:ea typeface="Open Sans"/>
              <a:cs typeface="Open Sans"/>
              <a:sym typeface="Open Sans"/>
            </a:endParaRPr>
          </a:p>
        </p:txBody>
      </p:sp>
      <p:sp>
        <p:nvSpPr>
          <p:cNvPr id="653" name="Google Shape;653;p39"/>
          <p:cNvSpPr/>
          <p:nvPr/>
        </p:nvSpPr>
        <p:spPr>
          <a:xfrm>
            <a:off x="1818111"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54" name="Google Shape;654;p39"/>
          <p:cNvSpPr/>
          <p:nvPr/>
        </p:nvSpPr>
        <p:spPr>
          <a:xfrm>
            <a:off x="3570708"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55" name="Google Shape;655;p39"/>
          <p:cNvSpPr/>
          <p:nvPr/>
        </p:nvSpPr>
        <p:spPr>
          <a:xfrm>
            <a:off x="5323306"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56" name="Google Shape;656;p39"/>
          <p:cNvSpPr/>
          <p:nvPr/>
        </p:nvSpPr>
        <p:spPr>
          <a:xfrm>
            <a:off x="7075903"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57" name="Google Shape;657;p39"/>
          <p:cNvSpPr/>
          <p:nvPr/>
        </p:nvSpPr>
        <p:spPr>
          <a:xfrm>
            <a:off x="3885398"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Estimate the baseline average annual population for the species mix</a:t>
            </a:r>
            <a:endParaRPr sz="800">
              <a:solidFill>
                <a:schemeClr val="dk2"/>
              </a:solidFill>
              <a:latin typeface="Open Sans"/>
              <a:ea typeface="Open Sans"/>
              <a:cs typeface="Open Sans"/>
              <a:sym typeface="Open Sans"/>
            </a:endParaRPr>
          </a:p>
        </p:txBody>
      </p:sp>
      <p:sp>
        <p:nvSpPr>
          <p:cNvPr id="658" name="Google Shape;658;p39"/>
          <p:cNvSpPr/>
          <p:nvPr/>
        </p:nvSpPr>
        <p:spPr>
          <a:xfrm>
            <a:off x="134400" y="1844550"/>
            <a:ext cx="7419600" cy="500100"/>
          </a:xfrm>
          <a:prstGeom prst="rect">
            <a:avLst/>
          </a:prstGeom>
          <a:noFill/>
          <a:ln>
            <a:noFill/>
          </a:ln>
        </p:spPr>
        <p:txBody>
          <a:bodyPr anchorCtr="0" anchor="ctr" bIns="59725" lIns="163575" spcFirstLastPara="1" rIns="59725" wrap="square" tIns="59725">
            <a:noAutofit/>
          </a:bodyPr>
          <a:lstStyle/>
          <a:p>
            <a:pPr indent="0" lvl="1" marL="0" marR="0" rtl="0" algn="l">
              <a:lnSpc>
                <a:spcPct val="90000"/>
              </a:lnSpc>
              <a:spcBef>
                <a:spcPts val="0"/>
              </a:spcBef>
              <a:spcAft>
                <a:spcPts val="0"/>
              </a:spcAft>
              <a:buNone/>
            </a:pPr>
            <a:r>
              <a:rPr lang="en-ZA" sz="1600">
                <a:solidFill>
                  <a:schemeClr val="lt1"/>
                </a:solidFill>
                <a:highlight>
                  <a:schemeClr val="dk2"/>
                </a:highlight>
                <a:latin typeface="Open Sans"/>
                <a:ea typeface="Open Sans"/>
                <a:cs typeface="Open Sans"/>
                <a:sym typeface="Open Sans"/>
              </a:rPr>
              <a:t>Step 2: </a:t>
            </a:r>
            <a:r>
              <a:rPr lang="en-ZA" sz="1600">
                <a:solidFill>
                  <a:schemeClr val="lt1"/>
                </a:solidFill>
                <a:highlight>
                  <a:schemeClr val="dk2"/>
                </a:highlight>
                <a:latin typeface="Open Sans"/>
                <a:ea typeface="Open Sans"/>
                <a:cs typeface="Open Sans"/>
                <a:sym typeface="Open Sans"/>
              </a:rPr>
              <a:t>Estimate the livestock population needed to meet that demand</a:t>
            </a:r>
            <a:endParaRPr sz="1600">
              <a:solidFill>
                <a:schemeClr val="lt1"/>
              </a:solidFill>
              <a:highlight>
                <a:schemeClr val="dk2"/>
              </a:highlight>
              <a:latin typeface="Open Sans"/>
              <a:ea typeface="Open Sans"/>
              <a:cs typeface="Open Sans"/>
              <a:sym typeface="Open Sans"/>
            </a:endParaRPr>
          </a:p>
          <a:p>
            <a:pPr indent="0" lvl="1" marL="0" marR="0" rtl="0" algn="l">
              <a:lnSpc>
                <a:spcPct val="90000"/>
              </a:lnSpc>
              <a:spcBef>
                <a:spcPts val="300"/>
              </a:spcBef>
              <a:spcAft>
                <a:spcPts val="0"/>
              </a:spcAft>
              <a:buNone/>
            </a:pPr>
            <a:r>
              <a:rPr i="1" lang="en-ZA" sz="1200" u="none" cap="none" strike="noStrike">
                <a:solidFill>
                  <a:schemeClr val="lt1"/>
                </a:solidFill>
                <a:highlight>
                  <a:schemeClr val="dk2"/>
                </a:highlight>
                <a:latin typeface="Open Sans"/>
                <a:ea typeface="Open Sans"/>
                <a:cs typeface="Open Sans"/>
                <a:sym typeface="Open Sans"/>
              </a:rPr>
              <a:t>Use one of the below approaches</a:t>
            </a:r>
            <a:endParaRPr>
              <a:highlight>
                <a:schemeClr val="dk2"/>
              </a:highlight>
              <a:latin typeface="Open Sans"/>
              <a:ea typeface="Open Sans"/>
              <a:cs typeface="Open Sans"/>
              <a:sym typeface="Open Sans"/>
            </a:endParaRPr>
          </a:p>
        </p:txBody>
      </p:sp>
      <p:sp>
        <p:nvSpPr>
          <p:cNvPr id="659" name="Google Shape;659;p39"/>
          <p:cNvSpPr/>
          <p:nvPr/>
        </p:nvSpPr>
        <p:spPr>
          <a:xfrm>
            <a:off x="2415066" y="3170781"/>
            <a:ext cx="6315600" cy="699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2"/>
              </a:solidFill>
              <a:latin typeface="Open Sans"/>
              <a:ea typeface="Open Sans"/>
              <a:cs typeface="Open Sans"/>
              <a:sym typeface="Open Sans"/>
            </a:endParaRPr>
          </a:p>
        </p:txBody>
      </p:sp>
      <p:sp>
        <p:nvSpPr>
          <p:cNvPr id="660" name="Google Shape;660;p39"/>
          <p:cNvSpPr/>
          <p:nvPr/>
        </p:nvSpPr>
        <p:spPr>
          <a:xfrm>
            <a:off x="2415067" y="3922470"/>
            <a:ext cx="6315600" cy="714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2"/>
              </a:solidFill>
              <a:latin typeface="Open Sans"/>
              <a:ea typeface="Open Sans"/>
              <a:cs typeface="Open Sans"/>
              <a:sym typeface="Open Sans"/>
            </a:endParaRPr>
          </a:p>
        </p:txBody>
      </p:sp>
      <p:sp>
        <p:nvSpPr>
          <p:cNvPr id="661" name="Google Shape;661;p39"/>
          <p:cNvSpPr txBox="1"/>
          <p:nvPr/>
        </p:nvSpPr>
        <p:spPr>
          <a:xfrm>
            <a:off x="2424675" y="3295250"/>
            <a:ext cx="6250500" cy="461700"/>
          </a:xfrm>
          <a:prstGeom prst="rect">
            <a:avLst/>
          </a:prstGeom>
          <a:solidFill>
            <a:schemeClr val="accent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cap="small">
                <a:solidFill>
                  <a:schemeClr val="dk2"/>
                </a:solidFill>
                <a:latin typeface="Open Sans"/>
                <a:ea typeface="Open Sans"/>
                <a:cs typeface="Open Sans"/>
                <a:sym typeface="Open Sans"/>
              </a:rPr>
              <a:t>Simple trend baseline</a:t>
            </a:r>
            <a:endParaRPr sz="800">
              <a:solidFill>
                <a:schemeClr val="dk2"/>
              </a:solidFill>
              <a:latin typeface="Open Sans"/>
              <a:ea typeface="Open Sans"/>
              <a:cs typeface="Open Sans"/>
              <a:sym typeface="Open Sans"/>
            </a:endParaRPr>
          </a:p>
          <a:p>
            <a:pPr indent="-247650" lvl="0" marL="28575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Assume the historical trend for milk and/or meat demand will evolve in the same way in the future. Estimate the livestock population needed to meet the demand.</a:t>
            </a:r>
            <a:endParaRPr sz="800">
              <a:solidFill>
                <a:schemeClr val="dk2"/>
              </a:solidFill>
              <a:latin typeface="Open Sans"/>
              <a:ea typeface="Open Sans"/>
              <a:cs typeface="Open Sans"/>
              <a:sym typeface="Open Sans"/>
            </a:endParaRPr>
          </a:p>
        </p:txBody>
      </p:sp>
      <p:sp>
        <p:nvSpPr>
          <p:cNvPr id="662" name="Google Shape;662;p39"/>
          <p:cNvSpPr txBox="1"/>
          <p:nvPr/>
        </p:nvSpPr>
        <p:spPr>
          <a:xfrm>
            <a:off x="2480514" y="4051398"/>
            <a:ext cx="6250500" cy="461700"/>
          </a:xfrm>
          <a:prstGeom prst="rect">
            <a:avLst/>
          </a:prstGeom>
          <a:solidFill>
            <a:schemeClr val="accent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cap="small">
                <a:solidFill>
                  <a:schemeClr val="dk2"/>
                </a:solidFill>
                <a:latin typeface="Open Sans"/>
                <a:ea typeface="Open Sans"/>
                <a:cs typeface="Open Sans"/>
                <a:sym typeface="Open Sans"/>
              </a:rPr>
              <a:t>Advanced trend baseline</a:t>
            </a:r>
            <a:endParaRPr sz="800">
              <a:solidFill>
                <a:schemeClr val="dk2"/>
              </a:solidFill>
              <a:latin typeface="Open Sans"/>
              <a:ea typeface="Open Sans"/>
              <a:cs typeface="Open Sans"/>
              <a:sym typeface="Open Sans"/>
            </a:endParaRPr>
          </a:p>
          <a:p>
            <a:pPr indent="-247650" lvl="0" marL="28575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Assume that certain livestock categories decrease more or less than others to meet forecast demand. Approach is appropriate where there is evidence to support these assumptions.</a:t>
            </a:r>
            <a:endParaRPr sz="800">
              <a:solidFill>
                <a:schemeClr val="dk2"/>
              </a:solidFill>
              <a:latin typeface="Open Sans"/>
              <a:ea typeface="Open Sans"/>
              <a:cs typeface="Open Sans"/>
              <a:sym typeface="Open Sans"/>
            </a:endParaRPr>
          </a:p>
        </p:txBody>
      </p:sp>
      <p:sp>
        <p:nvSpPr>
          <p:cNvPr id="663" name="Google Shape;663;p39"/>
          <p:cNvSpPr/>
          <p:nvPr/>
        </p:nvSpPr>
        <p:spPr>
          <a:xfrm>
            <a:off x="2410827" y="2433761"/>
            <a:ext cx="6320100" cy="6843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2"/>
              </a:solidFill>
              <a:latin typeface="Open Sans"/>
              <a:ea typeface="Open Sans"/>
              <a:cs typeface="Open Sans"/>
              <a:sym typeface="Open Sans"/>
            </a:endParaRPr>
          </a:p>
        </p:txBody>
      </p:sp>
      <p:sp>
        <p:nvSpPr>
          <p:cNvPr id="664" name="Google Shape;664;p39"/>
          <p:cNvSpPr txBox="1"/>
          <p:nvPr/>
        </p:nvSpPr>
        <p:spPr>
          <a:xfrm>
            <a:off x="2424675" y="2557600"/>
            <a:ext cx="6250500" cy="461700"/>
          </a:xfrm>
          <a:prstGeom prst="rect">
            <a:avLst/>
          </a:prstGeom>
          <a:solidFill>
            <a:schemeClr val="accent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cap="small">
                <a:solidFill>
                  <a:schemeClr val="dk2"/>
                </a:solidFill>
                <a:latin typeface="Open Sans"/>
                <a:ea typeface="Open Sans"/>
                <a:cs typeface="Open Sans"/>
                <a:sym typeface="Open Sans"/>
              </a:rPr>
              <a:t>Constant baseline</a:t>
            </a:r>
            <a:endParaRPr sz="800">
              <a:solidFill>
                <a:schemeClr val="dk2"/>
              </a:solidFill>
              <a:latin typeface="Open Sans"/>
              <a:ea typeface="Open Sans"/>
              <a:cs typeface="Open Sans"/>
              <a:sym typeface="Open Sans"/>
            </a:endParaRPr>
          </a:p>
          <a:p>
            <a:pPr indent="-247650" lvl="0" marL="28575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Assume that the percentage of livestock in each category remains the same in the baseline scenario as it is in the current situation or situation prior to policy implementation.</a:t>
            </a:r>
            <a:endParaRPr sz="800">
              <a:solidFill>
                <a:schemeClr val="dk2"/>
              </a:solidFill>
              <a:latin typeface="Open Sans"/>
              <a:ea typeface="Open Sans"/>
              <a:cs typeface="Open Sans"/>
              <a:sym typeface="Open Sans"/>
            </a:endParaRPr>
          </a:p>
        </p:txBody>
      </p:sp>
      <p:grpSp>
        <p:nvGrpSpPr>
          <p:cNvPr id="665" name="Google Shape;665;p39"/>
          <p:cNvGrpSpPr/>
          <p:nvPr/>
        </p:nvGrpSpPr>
        <p:grpSpPr>
          <a:xfrm>
            <a:off x="314856" y="2402700"/>
            <a:ext cx="2080091" cy="872503"/>
            <a:chOff x="634741" y="1844675"/>
            <a:chExt cx="2101315" cy="1392663"/>
          </a:xfrm>
        </p:grpSpPr>
        <p:cxnSp>
          <p:nvCxnSpPr>
            <p:cNvPr id="666" name="Google Shape;666;p39"/>
            <p:cNvCxnSpPr/>
            <p:nvPr/>
          </p:nvCxnSpPr>
          <p:spPr>
            <a:xfrm>
              <a:off x="878115" y="1844675"/>
              <a:ext cx="0" cy="1095900"/>
            </a:xfrm>
            <a:prstGeom prst="straightConnector1">
              <a:avLst/>
            </a:prstGeom>
            <a:noFill/>
            <a:ln cap="flat" cmpd="sng" w="19050">
              <a:solidFill>
                <a:srgbClr val="262626"/>
              </a:solidFill>
              <a:prstDash val="solid"/>
              <a:miter lim="800000"/>
              <a:headEnd len="sm" w="sm" type="none"/>
              <a:tailEnd len="sm" w="sm" type="none"/>
            </a:ln>
          </p:spPr>
        </p:cxnSp>
        <p:sp>
          <p:nvSpPr>
            <p:cNvPr id="667" name="Google Shape;667;p39"/>
            <p:cNvSpPr txBox="1"/>
            <p:nvPr/>
          </p:nvSpPr>
          <p:spPr>
            <a:xfrm rot="-5400000">
              <a:off x="253441" y="2296867"/>
              <a:ext cx="1042500" cy="279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HEADS OF LIVESTOCK</a:t>
              </a:r>
              <a:endParaRPr/>
            </a:p>
          </p:txBody>
        </p:sp>
        <p:cxnSp>
          <p:nvCxnSpPr>
            <p:cNvPr id="668" name="Google Shape;668;p39"/>
            <p:cNvCxnSpPr/>
            <p:nvPr/>
          </p:nvCxnSpPr>
          <p:spPr>
            <a:xfrm rot="10800000">
              <a:off x="870055" y="2940539"/>
              <a:ext cx="1866000" cy="12000"/>
            </a:xfrm>
            <a:prstGeom prst="straightConnector1">
              <a:avLst/>
            </a:prstGeom>
            <a:noFill/>
            <a:ln cap="flat" cmpd="sng" w="19050">
              <a:solidFill>
                <a:srgbClr val="262626"/>
              </a:solidFill>
              <a:prstDash val="solid"/>
              <a:miter lim="800000"/>
              <a:headEnd len="sm" w="sm" type="none"/>
              <a:tailEnd len="sm" w="sm" type="none"/>
            </a:ln>
          </p:spPr>
        </p:cxnSp>
        <p:sp>
          <p:nvSpPr>
            <p:cNvPr id="669" name="Google Shape;669;p39"/>
            <p:cNvSpPr/>
            <p:nvPr/>
          </p:nvSpPr>
          <p:spPr>
            <a:xfrm>
              <a:off x="1117600" y="2025650"/>
              <a:ext cx="101700" cy="9087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cxnSp>
          <p:nvCxnSpPr>
            <p:cNvPr id="670" name="Google Shape;670;p39"/>
            <p:cNvCxnSpPr/>
            <p:nvPr/>
          </p:nvCxnSpPr>
          <p:spPr>
            <a:xfrm rot="10800000">
              <a:off x="1190149" y="2032544"/>
              <a:ext cx="1407900" cy="0"/>
            </a:xfrm>
            <a:prstGeom prst="straightConnector1">
              <a:avLst/>
            </a:prstGeom>
            <a:noFill/>
            <a:ln cap="flat" cmpd="sng" w="19050">
              <a:solidFill>
                <a:srgbClr val="4A92DB"/>
              </a:solidFill>
              <a:prstDash val="solid"/>
              <a:miter lim="800000"/>
              <a:headEnd len="sm" w="sm" type="none"/>
              <a:tailEnd len="sm" w="sm" type="none"/>
            </a:ln>
          </p:spPr>
        </p:cxnSp>
        <p:sp>
          <p:nvSpPr>
            <p:cNvPr id="671" name="Google Shape;671;p39"/>
            <p:cNvSpPr txBox="1"/>
            <p:nvPr/>
          </p:nvSpPr>
          <p:spPr>
            <a:xfrm>
              <a:off x="989133" y="2942438"/>
              <a:ext cx="358500" cy="294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2015</a:t>
              </a:r>
              <a:endParaRPr/>
            </a:p>
          </p:txBody>
        </p:sp>
        <p:sp>
          <p:nvSpPr>
            <p:cNvPr id="672" name="Google Shape;672;p39"/>
            <p:cNvSpPr txBox="1"/>
            <p:nvPr/>
          </p:nvSpPr>
          <p:spPr>
            <a:xfrm>
              <a:off x="2350203" y="2942438"/>
              <a:ext cx="358500" cy="294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2020</a:t>
              </a:r>
              <a:endParaRPr/>
            </a:p>
          </p:txBody>
        </p:sp>
      </p:grpSp>
      <p:grpSp>
        <p:nvGrpSpPr>
          <p:cNvPr id="673" name="Google Shape;673;p39"/>
          <p:cNvGrpSpPr/>
          <p:nvPr/>
        </p:nvGrpSpPr>
        <p:grpSpPr>
          <a:xfrm>
            <a:off x="311700" y="3167333"/>
            <a:ext cx="2080086" cy="804658"/>
            <a:chOff x="609604" y="4537131"/>
            <a:chExt cx="2101310" cy="1574673"/>
          </a:xfrm>
        </p:grpSpPr>
        <p:cxnSp>
          <p:nvCxnSpPr>
            <p:cNvPr id="674" name="Google Shape;674;p39"/>
            <p:cNvCxnSpPr/>
            <p:nvPr/>
          </p:nvCxnSpPr>
          <p:spPr>
            <a:xfrm>
              <a:off x="852974" y="4652541"/>
              <a:ext cx="0" cy="1095900"/>
            </a:xfrm>
            <a:prstGeom prst="straightConnector1">
              <a:avLst/>
            </a:prstGeom>
            <a:noFill/>
            <a:ln cap="flat" cmpd="sng" w="19050">
              <a:solidFill>
                <a:srgbClr val="262626"/>
              </a:solidFill>
              <a:prstDash val="solid"/>
              <a:miter lim="800000"/>
              <a:headEnd len="sm" w="sm" type="none"/>
              <a:tailEnd len="sm" w="sm" type="none"/>
            </a:ln>
          </p:spPr>
        </p:cxnSp>
        <p:sp>
          <p:nvSpPr>
            <p:cNvPr id="675" name="Google Shape;675;p39"/>
            <p:cNvSpPr txBox="1"/>
            <p:nvPr/>
          </p:nvSpPr>
          <p:spPr>
            <a:xfrm rot="-5400000">
              <a:off x="135154" y="5011581"/>
              <a:ext cx="1228800" cy="279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HEADS OF LIVESTOCK</a:t>
              </a:r>
              <a:endParaRPr/>
            </a:p>
          </p:txBody>
        </p:sp>
        <p:cxnSp>
          <p:nvCxnSpPr>
            <p:cNvPr id="676" name="Google Shape;676;p39"/>
            <p:cNvCxnSpPr/>
            <p:nvPr/>
          </p:nvCxnSpPr>
          <p:spPr>
            <a:xfrm rot="10800000">
              <a:off x="844914" y="5748405"/>
              <a:ext cx="1866000" cy="12000"/>
            </a:xfrm>
            <a:prstGeom prst="straightConnector1">
              <a:avLst/>
            </a:prstGeom>
            <a:noFill/>
            <a:ln cap="flat" cmpd="sng" w="19050">
              <a:solidFill>
                <a:srgbClr val="262626"/>
              </a:solidFill>
              <a:prstDash val="solid"/>
              <a:miter lim="800000"/>
              <a:headEnd len="sm" w="sm" type="none"/>
              <a:tailEnd len="sm" w="sm" type="none"/>
            </a:ln>
          </p:spPr>
        </p:cxnSp>
        <p:sp>
          <p:nvSpPr>
            <p:cNvPr id="677" name="Google Shape;677;p39"/>
            <p:cNvSpPr/>
            <p:nvPr/>
          </p:nvSpPr>
          <p:spPr>
            <a:xfrm>
              <a:off x="1092459" y="5190141"/>
              <a:ext cx="105000" cy="549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678" name="Google Shape;678;p39"/>
            <p:cNvSpPr txBox="1"/>
            <p:nvPr/>
          </p:nvSpPr>
          <p:spPr>
            <a:xfrm>
              <a:off x="963992" y="5750304"/>
              <a:ext cx="358500" cy="361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2014</a:t>
              </a:r>
              <a:endParaRPr/>
            </a:p>
          </p:txBody>
        </p:sp>
        <p:sp>
          <p:nvSpPr>
            <p:cNvPr id="679" name="Google Shape;679;p39"/>
            <p:cNvSpPr txBox="1"/>
            <p:nvPr/>
          </p:nvSpPr>
          <p:spPr>
            <a:xfrm>
              <a:off x="2325062" y="5750304"/>
              <a:ext cx="358500" cy="361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2020</a:t>
              </a:r>
              <a:endParaRPr/>
            </a:p>
          </p:txBody>
        </p:sp>
        <p:sp>
          <p:nvSpPr>
            <p:cNvPr id="680" name="Google Shape;680;p39"/>
            <p:cNvSpPr/>
            <p:nvPr/>
          </p:nvSpPr>
          <p:spPr>
            <a:xfrm>
              <a:off x="1388524" y="5074026"/>
              <a:ext cx="104700" cy="669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681" name="Google Shape;681;p39"/>
            <p:cNvSpPr/>
            <p:nvPr/>
          </p:nvSpPr>
          <p:spPr>
            <a:xfrm>
              <a:off x="1684588" y="5000336"/>
              <a:ext cx="104700" cy="7419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682" name="Google Shape;682;p39"/>
            <p:cNvSpPr txBox="1"/>
            <p:nvPr/>
          </p:nvSpPr>
          <p:spPr>
            <a:xfrm>
              <a:off x="1265312" y="5750304"/>
              <a:ext cx="358500" cy="361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2015</a:t>
              </a:r>
              <a:endParaRPr/>
            </a:p>
          </p:txBody>
        </p:sp>
        <p:sp>
          <p:nvSpPr>
            <p:cNvPr id="683" name="Google Shape;683;p39"/>
            <p:cNvSpPr txBox="1"/>
            <p:nvPr/>
          </p:nvSpPr>
          <p:spPr>
            <a:xfrm>
              <a:off x="1554200" y="5750304"/>
              <a:ext cx="358500" cy="361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2016</a:t>
              </a:r>
              <a:endParaRPr/>
            </a:p>
          </p:txBody>
        </p:sp>
        <p:cxnSp>
          <p:nvCxnSpPr>
            <p:cNvPr id="684" name="Google Shape;684;p39"/>
            <p:cNvCxnSpPr/>
            <p:nvPr/>
          </p:nvCxnSpPr>
          <p:spPr>
            <a:xfrm flipH="1">
              <a:off x="1117140" y="4795158"/>
              <a:ext cx="1298400" cy="404700"/>
            </a:xfrm>
            <a:prstGeom prst="straightConnector1">
              <a:avLst/>
            </a:prstGeom>
            <a:noFill/>
            <a:ln cap="flat" cmpd="sng" w="19050">
              <a:solidFill>
                <a:srgbClr val="4A92DB"/>
              </a:solidFill>
              <a:prstDash val="solid"/>
              <a:miter lim="800000"/>
              <a:headEnd len="sm" w="sm" type="none"/>
              <a:tailEnd len="sm" w="sm" type="none"/>
            </a:ln>
          </p:spPr>
        </p:cxnSp>
      </p:grpSp>
      <p:grpSp>
        <p:nvGrpSpPr>
          <p:cNvPr id="685" name="Google Shape;685;p39"/>
          <p:cNvGrpSpPr/>
          <p:nvPr/>
        </p:nvGrpSpPr>
        <p:grpSpPr>
          <a:xfrm>
            <a:off x="321300" y="3840166"/>
            <a:ext cx="2080095" cy="913773"/>
            <a:chOff x="609596" y="2749869"/>
            <a:chExt cx="2101318" cy="1755568"/>
          </a:xfrm>
        </p:grpSpPr>
        <p:cxnSp>
          <p:nvCxnSpPr>
            <p:cNvPr id="686" name="Google Shape;686;p39"/>
            <p:cNvCxnSpPr/>
            <p:nvPr/>
          </p:nvCxnSpPr>
          <p:spPr>
            <a:xfrm>
              <a:off x="852974" y="3052774"/>
              <a:ext cx="0" cy="1095900"/>
            </a:xfrm>
            <a:prstGeom prst="straightConnector1">
              <a:avLst/>
            </a:prstGeom>
            <a:noFill/>
            <a:ln cap="flat" cmpd="sng" w="19050">
              <a:solidFill>
                <a:srgbClr val="262626"/>
              </a:solidFill>
              <a:prstDash val="solid"/>
              <a:miter lim="800000"/>
              <a:headEnd len="sm" w="sm" type="none"/>
              <a:tailEnd len="sm" w="sm" type="none"/>
            </a:ln>
          </p:spPr>
        </p:cxnSp>
        <p:sp>
          <p:nvSpPr>
            <p:cNvPr id="687" name="Google Shape;687;p39"/>
            <p:cNvSpPr txBox="1"/>
            <p:nvPr/>
          </p:nvSpPr>
          <p:spPr>
            <a:xfrm rot="-5400000">
              <a:off x="41396" y="3318069"/>
              <a:ext cx="1416300" cy="279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HEADS OF LIVESTOCK</a:t>
              </a:r>
              <a:endParaRPr/>
            </a:p>
          </p:txBody>
        </p:sp>
        <p:cxnSp>
          <p:nvCxnSpPr>
            <p:cNvPr id="688" name="Google Shape;688;p39"/>
            <p:cNvCxnSpPr/>
            <p:nvPr/>
          </p:nvCxnSpPr>
          <p:spPr>
            <a:xfrm rot="10800000">
              <a:off x="844914" y="4148638"/>
              <a:ext cx="1866000" cy="12000"/>
            </a:xfrm>
            <a:prstGeom prst="straightConnector1">
              <a:avLst/>
            </a:prstGeom>
            <a:noFill/>
            <a:ln cap="flat" cmpd="sng" w="19050">
              <a:solidFill>
                <a:srgbClr val="262626"/>
              </a:solidFill>
              <a:prstDash val="solid"/>
              <a:miter lim="800000"/>
              <a:headEnd len="sm" w="sm" type="none"/>
              <a:tailEnd len="sm" w="sm" type="none"/>
            </a:ln>
          </p:spPr>
        </p:cxnSp>
        <p:sp>
          <p:nvSpPr>
            <p:cNvPr id="689" name="Google Shape;689;p39"/>
            <p:cNvSpPr/>
            <p:nvPr/>
          </p:nvSpPr>
          <p:spPr>
            <a:xfrm>
              <a:off x="1092459" y="3590374"/>
              <a:ext cx="105000" cy="549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690" name="Google Shape;690;p39"/>
            <p:cNvSpPr txBox="1"/>
            <p:nvPr/>
          </p:nvSpPr>
          <p:spPr>
            <a:xfrm>
              <a:off x="963992" y="4150537"/>
              <a:ext cx="358500" cy="354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2014</a:t>
              </a:r>
              <a:endParaRPr/>
            </a:p>
          </p:txBody>
        </p:sp>
        <p:sp>
          <p:nvSpPr>
            <p:cNvPr id="691" name="Google Shape;691;p39"/>
            <p:cNvSpPr txBox="1"/>
            <p:nvPr/>
          </p:nvSpPr>
          <p:spPr>
            <a:xfrm>
              <a:off x="2325062" y="4150537"/>
              <a:ext cx="358500" cy="354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2020</a:t>
              </a:r>
              <a:endParaRPr/>
            </a:p>
          </p:txBody>
        </p:sp>
        <p:sp>
          <p:nvSpPr>
            <p:cNvPr id="692" name="Google Shape;692;p39"/>
            <p:cNvSpPr/>
            <p:nvPr/>
          </p:nvSpPr>
          <p:spPr>
            <a:xfrm>
              <a:off x="1388524" y="3474259"/>
              <a:ext cx="104700" cy="669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693" name="Google Shape;693;p39"/>
            <p:cNvSpPr/>
            <p:nvPr/>
          </p:nvSpPr>
          <p:spPr>
            <a:xfrm>
              <a:off x="1684588" y="3400569"/>
              <a:ext cx="104700" cy="7419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694" name="Google Shape;694;p39"/>
            <p:cNvSpPr txBox="1"/>
            <p:nvPr/>
          </p:nvSpPr>
          <p:spPr>
            <a:xfrm>
              <a:off x="1265312" y="4150537"/>
              <a:ext cx="358500" cy="354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2015</a:t>
              </a:r>
              <a:endParaRPr/>
            </a:p>
          </p:txBody>
        </p:sp>
        <p:sp>
          <p:nvSpPr>
            <p:cNvPr id="695" name="Google Shape;695;p39"/>
            <p:cNvSpPr/>
            <p:nvPr/>
          </p:nvSpPr>
          <p:spPr>
            <a:xfrm>
              <a:off x="1131888" y="3389983"/>
              <a:ext cx="1452562" cy="196180"/>
            </a:xfrm>
            <a:custGeom>
              <a:rect b="b" l="l" r="r" t="t"/>
              <a:pathLst>
                <a:path extrusionOk="0" h="196180" w="1452562">
                  <a:moveTo>
                    <a:pt x="0" y="196180"/>
                  </a:moveTo>
                  <a:cubicBezTo>
                    <a:pt x="101997" y="159270"/>
                    <a:pt x="203994" y="122361"/>
                    <a:pt x="304800" y="91405"/>
                  </a:cubicBezTo>
                  <a:cubicBezTo>
                    <a:pt x="405606" y="60449"/>
                    <a:pt x="461168" y="24729"/>
                    <a:pt x="604837" y="10442"/>
                  </a:cubicBezTo>
                  <a:cubicBezTo>
                    <a:pt x="748506" y="-3845"/>
                    <a:pt x="1025525" y="-1464"/>
                    <a:pt x="1166812" y="5680"/>
                  </a:cubicBezTo>
                  <a:cubicBezTo>
                    <a:pt x="1308099" y="12824"/>
                    <a:pt x="1380330" y="33064"/>
                    <a:pt x="1452562" y="53305"/>
                  </a:cubicBezTo>
                </a:path>
              </a:pathLst>
            </a:custGeom>
            <a:noFill/>
            <a:ln cap="flat" cmpd="sng" w="12700">
              <a:solidFill>
                <a:srgbClr val="4A92D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696" name="Google Shape;696;p39"/>
            <p:cNvSpPr txBox="1"/>
            <p:nvPr/>
          </p:nvSpPr>
          <p:spPr>
            <a:xfrm>
              <a:off x="1554200" y="4150537"/>
              <a:ext cx="358500" cy="354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000000"/>
                  </a:solidFill>
                  <a:latin typeface="Arial"/>
                  <a:ea typeface="Arial"/>
                  <a:cs typeface="Arial"/>
                  <a:sym typeface="Arial"/>
                </a:rPr>
                <a:t>2016</a:t>
              </a:r>
              <a:endParaRPr/>
            </a:p>
          </p:txBody>
        </p:sp>
      </p:grpSp>
      <p:sp>
        <p:nvSpPr>
          <p:cNvPr id="697" name="Google Shape;697;p39"/>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698" name="Google Shape;698;p39"/>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699" name="Google Shape;699;p39"/>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700" name="Google Shape;700;p39">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01" name="Google Shape;701;p39">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02" name="Google Shape;702;p39">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7" name="Shape 707"/>
        <p:cNvGrpSpPr/>
        <p:nvPr/>
      </p:nvGrpSpPr>
      <p:grpSpPr>
        <a:xfrm>
          <a:off x="0" y="0"/>
          <a:ext cx="0" cy="0"/>
          <a:chOff x="0" y="0"/>
          <a:chExt cx="0" cy="0"/>
        </a:xfrm>
      </p:grpSpPr>
      <p:sp>
        <p:nvSpPr>
          <p:cNvPr id="708" name="Google Shape;708;p4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7.2.4 Choose or derive emission factors</a:t>
            </a:r>
            <a:endParaRPr/>
          </a:p>
        </p:txBody>
      </p:sp>
      <p:sp>
        <p:nvSpPr>
          <p:cNvPr id="709" name="Google Shape;709;p40"/>
          <p:cNvSpPr/>
          <p:nvPr/>
        </p:nvSpPr>
        <p:spPr>
          <a:xfrm>
            <a:off x="445784" y="1743146"/>
            <a:ext cx="6944100" cy="7740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710" name="Google Shape;710;p40"/>
          <p:cNvSpPr/>
          <p:nvPr/>
        </p:nvSpPr>
        <p:spPr>
          <a:xfrm>
            <a:off x="452922" y="2625233"/>
            <a:ext cx="6927000" cy="9408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711" name="Google Shape;711;p40"/>
          <p:cNvSpPr/>
          <p:nvPr/>
        </p:nvSpPr>
        <p:spPr>
          <a:xfrm>
            <a:off x="462908" y="3674544"/>
            <a:ext cx="6201000" cy="617700"/>
          </a:xfrm>
          <a:prstGeom prst="homePlate">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712" name="Google Shape;712;p40"/>
          <p:cNvSpPr txBox="1"/>
          <p:nvPr/>
        </p:nvSpPr>
        <p:spPr>
          <a:xfrm>
            <a:off x="445783" y="1755335"/>
            <a:ext cx="6747600" cy="708000"/>
          </a:xfrm>
          <a:prstGeom prst="rect">
            <a:avLst/>
          </a:prstGeom>
          <a:solidFill>
            <a:schemeClr val="accent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cap="small">
                <a:solidFill>
                  <a:schemeClr val="dk2"/>
                </a:solidFill>
                <a:latin typeface="Open Sans"/>
                <a:ea typeface="Open Sans"/>
                <a:cs typeface="Open Sans"/>
                <a:sym typeface="Open Sans"/>
              </a:rPr>
              <a:t>Tier 1</a:t>
            </a:r>
            <a:endParaRPr sz="1000">
              <a:solidFill>
                <a:schemeClr val="dk2"/>
              </a:solidFill>
              <a:latin typeface="Open Sans"/>
              <a:ea typeface="Open Sans"/>
              <a:cs typeface="Open Sans"/>
              <a:sym typeface="Open Sans"/>
            </a:endParaRPr>
          </a:p>
          <a:p>
            <a:pPr indent="-260350" lvl="0" marL="285750" marR="0" rtl="0" algn="l">
              <a:spcBef>
                <a:spcPts val="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Use IPCC default emission factors for livestock by geographic region.</a:t>
            </a:r>
            <a:endParaRPr sz="1000">
              <a:solidFill>
                <a:schemeClr val="dk2"/>
              </a:solidFill>
              <a:latin typeface="Open Sans"/>
              <a:ea typeface="Open Sans"/>
              <a:cs typeface="Open Sans"/>
              <a:sym typeface="Open Sans"/>
            </a:endParaRPr>
          </a:p>
          <a:p>
            <a:pPr indent="-260350" lvl="0" marL="285750" marR="0" rtl="0" algn="l">
              <a:spcBef>
                <a:spcPts val="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Check IPCC Annex 10A.1 to ensure underlying characteristics to develop the emission factor are similar to the conditions in the baseline scenario.</a:t>
            </a:r>
            <a:endParaRPr sz="1000">
              <a:solidFill>
                <a:schemeClr val="dk2"/>
              </a:solidFill>
              <a:latin typeface="Open Sans"/>
              <a:ea typeface="Open Sans"/>
              <a:cs typeface="Open Sans"/>
              <a:sym typeface="Open Sans"/>
            </a:endParaRPr>
          </a:p>
        </p:txBody>
      </p:sp>
      <p:sp>
        <p:nvSpPr>
          <p:cNvPr id="713" name="Google Shape;713;p40"/>
          <p:cNvSpPr txBox="1"/>
          <p:nvPr/>
        </p:nvSpPr>
        <p:spPr>
          <a:xfrm>
            <a:off x="455771" y="2647545"/>
            <a:ext cx="6924000" cy="708000"/>
          </a:xfrm>
          <a:prstGeom prst="rect">
            <a:avLst/>
          </a:prstGeom>
          <a:solidFill>
            <a:schemeClr val="accent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cap="small">
                <a:solidFill>
                  <a:schemeClr val="dk2"/>
                </a:solidFill>
                <a:latin typeface="Open Sans"/>
                <a:ea typeface="Open Sans"/>
                <a:cs typeface="Open Sans"/>
                <a:sym typeface="Open Sans"/>
              </a:rPr>
              <a:t>Published Tier 2</a:t>
            </a:r>
            <a:endParaRPr sz="1000">
              <a:solidFill>
                <a:schemeClr val="dk2"/>
              </a:solidFill>
              <a:latin typeface="Open Sans"/>
              <a:ea typeface="Open Sans"/>
              <a:cs typeface="Open Sans"/>
              <a:sym typeface="Open Sans"/>
            </a:endParaRPr>
          </a:p>
          <a:p>
            <a:pPr indent="-260350" lvl="0" marL="285750" marR="0" rtl="0" algn="l">
              <a:spcBef>
                <a:spcPts val="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Important to know the underlying species mix and feed intake characteristics of the data so these can be adjusted in the policy scenario.</a:t>
            </a:r>
            <a:endParaRPr sz="1000">
              <a:solidFill>
                <a:schemeClr val="dk2"/>
              </a:solidFill>
              <a:latin typeface="Open Sans"/>
              <a:ea typeface="Open Sans"/>
              <a:cs typeface="Open Sans"/>
              <a:sym typeface="Open Sans"/>
            </a:endParaRPr>
          </a:p>
          <a:p>
            <a:pPr indent="-260350" lvl="0" marL="285750" marR="0" rtl="0" algn="l">
              <a:spcBef>
                <a:spcPts val="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If underlying characteristics are not available it may be preferable to use the other options.</a:t>
            </a:r>
            <a:endParaRPr sz="1000">
              <a:solidFill>
                <a:schemeClr val="dk2"/>
              </a:solidFill>
              <a:latin typeface="Open Sans"/>
              <a:ea typeface="Open Sans"/>
              <a:cs typeface="Open Sans"/>
              <a:sym typeface="Open Sans"/>
            </a:endParaRPr>
          </a:p>
        </p:txBody>
      </p:sp>
      <p:sp>
        <p:nvSpPr>
          <p:cNvPr id="714" name="Google Shape;714;p40"/>
          <p:cNvSpPr txBox="1"/>
          <p:nvPr/>
        </p:nvSpPr>
        <p:spPr>
          <a:xfrm>
            <a:off x="470693" y="3675101"/>
            <a:ext cx="6201000" cy="554100"/>
          </a:xfrm>
          <a:prstGeom prst="rect">
            <a:avLst/>
          </a:prstGeom>
          <a:solidFill>
            <a:schemeClr val="accent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cap="small">
                <a:solidFill>
                  <a:schemeClr val="dk2"/>
                </a:solidFill>
                <a:latin typeface="Open Sans"/>
                <a:ea typeface="Open Sans"/>
                <a:cs typeface="Open Sans"/>
                <a:sym typeface="Open Sans"/>
              </a:rPr>
              <a:t>Derived Tier 2</a:t>
            </a:r>
            <a:endParaRPr sz="1000">
              <a:solidFill>
                <a:schemeClr val="dk2"/>
              </a:solidFill>
              <a:latin typeface="Open Sans"/>
              <a:ea typeface="Open Sans"/>
              <a:cs typeface="Open Sans"/>
              <a:sym typeface="Open Sans"/>
            </a:endParaRPr>
          </a:p>
          <a:p>
            <a:pPr indent="-260350" lvl="0" marL="285750" marR="0" rtl="0" algn="l">
              <a:spcBef>
                <a:spcPts val="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Calculate species-specific emission factors that represent the baseline scenario by following the methods provided in the IPCC 2006 GL.</a:t>
            </a:r>
            <a:endParaRPr sz="1000">
              <a:solidFill>
                <a:schemeClr val="dk2"/>
              </a:solidFill>
              <a:latin typeface="Open Sans"/>
              <a:ea typeface="Open Sans"/>
              <a:cs typeface="Open Sans"/>
              <a:sym typeface="Open Sans"/>
            </a:endParaRPr>
          </a:p>
        </p:txBody>
      </p:sp>
      <p:sp>
        <p:nvSpPr>
          <p:cNvPr id="715" name="Google Shape;715;p40"/>
          <p:cNvSpPr/>
          <p:nvPr/>
        </p:nvSpPr>
        <p:spPr>
          <a:xfrm>
            <a:off x="6327150" y="3666026"/>
            <a:ext cx="1475700" cy="681600"/>
          </a:xfrm>
          <a:prstGeom prst="chevron">
            <a:avLst>
              <a:gd fmla="val 50000" name="adj"/>
            </a:avLst>
          </a:prstGeom>
          <a:solidFill>
            <a:srgbClr val="0929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000">
              <a:solidFill>
                <a:schemeClr val="lt1"/>
              </a:solidFill>
              <a:latin typeface="Open Sans"/>
              <a:ea typeface="Open Sans"/>
              <a:cs typeface="Open Sans"/>
              <a:sym typeface="Open Sans"/>
            </a:endParaRPr>
          </a:p>
        </p:txBody>
      </p:sp>
      <p:sp>
        <p:nvSpPr>
          <p:cNvPr id="716" name="Google Shape;716;p40"/>
          <p:cNvSpPr/>
          <p:nvPr/>
        </p:nvSpPr>
        <p:spPr>
          <a:xfrm>
            <a:off x="7464675" y="3666025"/>
            <a:ext cx="1475700" cy="681600"/>
          </a:xfrm>
          <a:prstGeom prst="chevron">
            <a:avLst>
              <a:gd fmla="val 50000" name="adj"/>
            </a:avLst>
          </a:prstGeom>
          <a:solidFill>
            <a:srgbClr val="09294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Open Sans"/>
              <a:ea typeface="Open Sans"/>
              <a:cs typeface="Open Sans"/>
              <a:sym typeface="Open Sans"/>
            </a:endParaRPr>
          </a:p>
        </p:txBody>
      </p:sp>
      <p:sp>
        <p:nvSpPr>
          <p:cNvPr id="717" name="Google Shape;717;p40"/>
          <p:cNvSpPr txBox="1"/>
          <p:nvPr/>
        </p:nvSpPr>
        <p:spPr>
          <a:xfrm rot="-5400000">
            <a:off x="7815445" y="3734725"/>
            <a:ext cx="774000" cy="6366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000">
              <a:solidFill>
                <a:schemeClr val="lt1"/>
              </a:solidFill>
              <a:latin typeface="Open Sans"/>
              <a:ea typeface="Open Sans"/>
              <a:cs typeface="Open Sans"/>
              <a:sym typeface="Open Sans"/>
            </a:endParaRPr>
          </a:p>
        </p:txBody>
      </p:sp>
      <p:sp>
        <p:nvSpPr>
          <p:cNvPr id="718" name="Google Shape;718;p40"/>
          <p:cNvSpPr txBox="1"/>
          <p:nvPr/>
        </p:nvSpPr>
        <p:spPr>
          <a:xfrm>
            <a:off x="6664025" y="3809491"/>
            <a:ext cx="978300" cy="400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STEP 1: Derive GE</a:t>
            </a:r>
            <a:endParaRPr sz="1000">
              <a:latin typeface="Open Sans"/>
              <a:ea typeface="Open Sans"/>
              <a:cs typeface="Open Sans"/>
              <a:sym typeface="Open Sans"/>
            </a:endParaRPr>
          </a:p>
        </p:txBody>
      </p:sp>
      <p:sp>
        <p:nvSpPr>
          <p:cNvPr id="719" name="Google Shape;719;p40"/>
          <p:cNvSpPr txBox="1"/>
          <p:nvPr/>
        </p:nvSpPr>
        <p:spPr>
          <a:xfrm>
            <a:off x="7779659" y="3788510"/>
            <a:ext cx="978300" cy="400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STEP 2: Derive EF</a:t>
            </a:r>
            <a:endParaRPr sz="1000">
              <a:latin typeface="Open Sans"/>
              <a:ea typeface="Open Sans"/>
              <a:cs typeface="Open Sans"/>
              <a:sym typeface="Open Sans"/>
            </a:endParaRPr>
          </a:p>
        </p:txBody>
      </p:sp>
      <p:sp>
        <p:nvSpPr>
          <p:cNvPr id="720" name="Google Shape;720;p40"/>
          <p:cNvSpPr/>
          <p:nvPr/>
        </p:nvSpPr>
        <p:spPr>
          <a:xfrm>
            <a:off x="7380822"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Calculate emissions</a:t>
            </a:r>
            <a:endParaRPr sz="800">
              <a:solidFill>
                <a:schemeClr val="dk2"/>
              </a:solidFill>
              <a:latin typeface="Open Sans"/>
              <a:ea typeface="Open Sans"/>
              <a:cs typeface="Open Sans"/>
              <a:sym typeface="Open Sans"/>
            </a:endParaRPr>
          </a:p>
        </p:txBody>
      </p:sp>
      <p:sp>
        <p:nvSpPr>
          <p:cNvPr id="721" name="Google Shape;721;p40"/>
          <p:cNvSpPr/>
          <p:nvPr/>
        </p:nvSpPr>
        <p:spPr>
          <a:xfrm>
            <a:off x="389975"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Identify data sources for key parameters</a:t>
            </a:r>
            <a:endParaRPr sz="800">
              <a:solidFill>
                <a:srgbClr val="3F3F3F"/>
              </a:solidFill>
              <a:latin typeface="Open Sans"/>
              <a:ea typeface="Open Sans"/>
              <a:cs typeface="Open Sans"/>
              <a:sym typeface="Open Sans"/>
            </a:endParaRPr>
          </a:p>
        </p:txBody>
      </p:sp>
      <p:sp>
        <p:nvSpPr>
          <p:cNvPr id="722" name="Google Shape;722;p40"/>
          <p:cNvSpPr/>
          <p:nvPr/>
        </p:nvSpPr>
        <p:spPr>
          <a:xfrm>
            <a:off x="2137687"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Determine livestock categories and feed characterisation</a:t>
            </a:r>
            <a:endParaRPr sz="800">
              <a:solidFill>
                <a:srgbClr val="3F3F3F"/>
              </a:solidFill>
              <a:latin typeface="Open Sans"/>
              <a:ea typeface="Open Sans"/>
              <a:cs typeface="Open Sans"/>
              <a:sym typeface="Open Sans"/>
            </a:endParaRPr>
          </a:p>
        </p:txBody>
      </p:sp>
      <p:sp>
        <p:nvSpPr>
          <p:cNvPr id="723" name="Google Shape;723;p40"/>
          <p:cNvSpPr/>
          <p:nvPr/>
        </p:nvSpPr>
        <p:spPr>
          <a:xfrm>
            <a:off x="5633110"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Choose or derive emission factors</a:t>
            </a:r>
            <a:endParaRPr sz="800">
              <a:solidFill>
                <a:schemeClr val="dk2"/>
              </a:solidFill>
              <a:latin typeface="Open Sans"/>
              <a:ea typeface="Open Sans"/>
              <a:cs typeface="Open Sans"/>
              <a:sym typeface="Open Sans"/>
            </a:endParaRPr>
          </a:p>
        </p:txBody>
      </p:sp>
      <p:sp>
        <p:nvSpPr>
          <p:cNvPr id="724" name="Google Shape;724;p40"/>
          <p:cNvSpPr/>
          <p:nvPr/>
        </p:nvSpPr>
        <p:spPr>
          <a:xfrm>
            <a:off x="1818111"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25" name="Google Shape;725;p40"/>
          <p:cNvSpPr/>
          <p:nvPr/>
        </p:nvSpPr>
        <p:spPr>
          <a:xfrm>
            <a:off x="3570708"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26" name="Google Shape;726;p40"/>
          <p:cNvSpPr/>
          <p:nvPr/>
        </p:nvSpPr>
        <p:spPr>
          <a:xfrm>
            <a:off x="5323306"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27" name="Google Shape;727;p40"/>
          <p:cNvSpPr/>
          <p:nvPr/>
        </p:nvSpPr>
        <p:spPr>
          <a:xfrm>
            <a:off x="7075903"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28" name="Google Shape;728;p40"/>
          <p:cNvSpPr/>
          <p:nvPr/>
        </p:nvSpPr>
        <p:spPr>
          <a:xfrm>
            <a:off x="3885398"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Estimate the baseline average annual population for the species mix</a:t>
            </a:r>
            <a:endParaRPr sz="800">
              <a:solidFill>
                <a:schemeClr val="dk2"/>
              </a:solidFill>
              <a:latin typeface="Open Sans"/>
              <a:ea typeface="Open Sans"/>
              <a:cs typeface="Open Sans"/>
              <a:sym typeface="Open Sans"/>
            </a:endParaRPr>
          </a:p>
        </p:txBody>
      </p:sp>
      <p:sp>
        <p:nvSpPr>
          <p:cNvPr id="729" name="Google Shape;729;p40"/>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730" name="Google Shape;730;p40"/>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731" name="Google Shape;731;p40"/>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732" name="Google Shape;732;p40">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33" name="Google Shape;733;p40">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34" name="Google Shape;734;p40">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id="735" name="Google Shape;735;p40"/>
          <p:cNvPicPr preferRelativeResize="0"/>
          <p:nvPr/>
        </p:nvPicPr>
        <p:blipFill rotWithShape="1">
          <a:blip r:embed="rId6">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736" name="Google Shape;736;p40"/>
          <p:cNvSpPr txBox="1"/>
          <p:nvPr/>
        </p:nvSpPr>
        <p:spPr>
          <a:xfrm>
            <a:off x="1073882" y="4537832"/>
            <a:ext cx="2349000" cy="3765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Choose or derive emission factors</a:t>
            </a:r>
            <a:endParaRPr i="1" sz="1000">
              <a:solidFill>
                <a:srgbClr val="09294E"/>
              </a:solidFill>
              <a:latin typeface="Open Sans"/>
              <a:ea typeface="Open Sans"/>
              <a:cs typeface="Open Sans"/>
              <a:sym typeface="Open Sans"/>
            </a:endParaRPr>
          </a:p>
        </p:txBody>
      </p:sp>
      <p:cxnSp>
        <p:nvCxnSpPr>
          <p:cNvPr id="737" name="Google Shape;737;p40"/>
          <p:cNvCxnSpPr>
            <a:stCxn id="735" idx="6"/>
            <a:endCxn id="736" idx="1"/>
          </p:cNvCxnSpPr>
          <p:nvPr/>
        </p:nvCxnSpPr>
        <p:spPr>
          <a:xfrm>
            <a:off x="871800" y="4726100"/>
            <a:ext cx="202200" cy="0"/>
          </a:xfrm>
          <a:prstGeom prst="straightConnector1">
            <a:avLst/>
          </a:prstGeom>
          <a:noFill/>
          <a:ln cap="flat" cmpd="sng" w="9525">
            <a:solidFill>
              <a:srgbClr val="9D97F0"/>
            </a:solidFill>
            <a:prstDash val="solid"/>
            <a:round/>
            <a:headEnd len="med" w="med" type="none"/>
            <a:tailEnd len="med" w="med" type="oval"/>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3"/>
          <p:cNvSpPr txBox="1"/>
          <p:nvPr/>
        </p:nvSpPr>
        <p:spPr>
          <a:xfrm>
            <a:off x="492025" y="194782"/>
            <a:ext cx="8340300" cy="5154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ZA" sz="2200">
                <a:solidFill>
                  <a:srgbClr val="000A3A"/>
                </a:solidFill>
                <a:latin typeface="Open Sans"/>
                <a:ea typeface="Open Sans"/>
                <a:cs typeface="Open Sans"/>
                <a:sym typeface="Open Sans"/>
              </a:rPr>
              <a:t>Series of ICAT Assessment Guides</a:t>
            </a:r>
            <a:endParaRPr b="1" sz="2200">
              <a:solidFill>
                <a:srgbClr val="000A3A"/>
              </a:solidFill>
              <a:latin typeface="Open Sans"/>
              <a:ea typeface="Open Sans"/>
              <a:cs typeface="Open Sans"/>
              <a:sym typeface="Open Sans"/>
            </a:endParaRPr>
          </a:p>
        </p:txBody>
      </p:sp>
      <p:sp>
        <p:nvSpPr>
          <p:cNvPr id="153" name="Google Shape;153;p23"/>
          <p:cNvSpPr/>
          <p:nvPr/>
        </p:nvSpPr>
        <p:spPr>
          <a:xfrm>
            <a:off x="492025" y="1182263"/>
            <a:ext cx="5576700" cy="3313800"/>
          </a:xfrm>
          <a:prstGeom prst="rect">
            <a:avLst/>
          </a:prstGeom>
          <a:solidFill>
            <a:srgbClr val="F8DABA"/>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t/>
            </a:r>
            <a:endParaRPr b="0" i="0" sz="1100" u="none" cap="none" strike="noStrike">
              <a:solidFill>
                <a:srgbClr val="FFFFFF"/>
              </a:solidFill>
              <a:latin typeface="Arial"/>
              <a:ea typeface="Arial"/>
              <a:cs typeface="Arial"/>
              <a:sym typeface="Arial"/>
            </a:endParaRPr>
          </a:p>
        </p:txBody>
      </p:sp>
      <p:pic>
        <p:nvPicPr>
          <p:cNvPr id="154" name="Google Shape;154;p23"/>
          <p:cNvPicPr preferRelativeResize="0"/>
          <p:nvPr/>
        </p:nvPicPr>
        <p:blipFill rotWithShape="1">
          <a:blip r:embed="rId3">
            <a:alphaModFix/>
          </a:blip>
          <a:srcRect b="0" l="0" r="0" t="0"/>
          <a:stretch/>
        </p:blipFill>
        <p:spPr>
          <a:xfrm>
            <a:off x="3796170" y="2082612"/>
            <a:ext cx="479670" cy="479670"/>
          </a:xfrm>
          <a:prstGeom prst="rect">
            <a:avLst/>
          </a:prstGeom>
          <a:noFill/>
          <a:ln>
            <a:noFill/>
          </a:ln>
        </p:spPr>
      </p:pic>
      <p:pic>
        <p:nvPicPr>
          <p:cNvPr id="155" name="Google Shape;155;p23"/>
          <p:cNvPicPr preferRelativeResize="0"/>
          <p:nvPr/>
        </p:nvPicPr>
        <p:blipFill rotWithShape="1">
          <a:blip r:embed="rId4">
            <a:alphaModFix/>
          </a:blip>
          <a:srcRect b="0" l="0" r="0" t="0"/>
          <a:stretch/>
        </p:blipFill>
        <p:spPr>
          <a:xfrm>
            <a:off x="947236" y="2120288"/>
            <a:ext cx="479670" cy="479670"/>
          </a:xfrm>
          <a:prstGeom prst="rect">
            <a:avLst/>
          </a:prstGeom>
          <a:noFill/>
          <a:ln>
            <a:noFill/>
          </a:ln>
        </p:spPr>
      </p:pic>
      <p:pic>
        <p:nvPicPr>
          <p:cNvPr id="156" name="Google Shape;156;p23"/>
          <p:cNvPicPr preferRelativeResize="0"/>
          <p:nvPr/>
        </p:nvPicPr>
        <p:blipFill rotWithShape="1">
          <a:blip r:embed="rId5">
            <a:alphaModFix/>
          </a:blip>
          <a:srcRect b="0" l="0" r="0" t="0"/>
          <a:stretch/>
        </p:blipFill>
        <p:spPr>
          <a:xfrm>
            <a:off x="1880831" y="2120288"/>
            <a:ext cx="479670" cy="479670"/>
          </a:xfrm>
          <a:prstGeom prst="rect">
            <a:avLst/>
          </a:prstGeom>
          <a:noFill/>
          <a:ln>
            <a:noFill/>
          </a:ln>
        </p:spPr>
      </p:pic>
      <p:sp>
        <p:nvSpPr>
          <p:cNvPr id="157" name="Google Shape;157;p23"/>
          <p:cNvSpPr/>
          <p:nvPr/>
        </p:nvSpPr>
        <p:spPr>
          <a:xfrm>
            <a:off x="793235" y="2608776"/>
            <a:ext cx="9336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Renewable</a:t>
            </a:r>
            <a:br>
              <a:rPr i="0" lang="en-ZA" sz="1100" u="none" cap="none" strike="noStrike">
                <a:solidFill>
                  <a:srgbClr val="020C37"/>
                </a:solidFill>
                <a:latin typeface="Open Sans"/>
                <a:ea typeface="Open Sans"/>
                <a:cs typeface="Open Sans"/>
                <a:sym typeface="Open Sans"/>
              </a:rPr>
            </a:br>
            <a:r>
              <a:rPr i="0" lang="en-ZA" sz="1100" u="none" cap="none" strike="noStrike">
                <a:solidFill>
                  <a:srgbClr val="020C37"/>
                </a:solidFill>
                <a:latin typeface="Open Sans"/>
                <a:ea typeface="Open Sans"/>
                <a:cs typeface="Open Sans"/>
                <a:sym typeface="Open Sans"/>
              </a:rPr>
              <a:t>Energy</a:t>
            </a:r>
            <a:endParaRPr i="0" sz="1100" u="none" cap="none" strike="noStrike">
              <a:solidFill>
                <a:srgbClr val="020C37"/>
              </a:solidFill>
              <a:latin typeface="Open Sans"/>
              <a:ea typeface="Open Sans"/>
              <a:cs typeface="Open Sans"/>
              <a:sym typeface="Open Sans"/>
            </a:endParaRPr>
          </a:p>
        </p:txBody>
      </p:sp>
      <p:sp>
        <p:nvSpPr>
          <p:cNvPr id="158" name="Google Shape;158;p23"/>
          <p:cNvSpPr/>
          <p:nvPr/>
        </p:nvSpPr>
        <p:spPr>
          <a:xfrm>
            <a:off x="1726830" y="2608776"/>
            <a:ext cx="8409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Transport</a:t>
            </a:r>
            <a:br>
              <a:rPr i="0" lang="en-ZA" sz="1100" u="none" cap="none" strike="noStrike">
                <a:solidFill>
                  <a:srgbClr val="020C37"/>
                </a:solidFill>
                <a:latin typeface="Open Sans"/>
                <a:ea typeface="Open Sans"/>
                <a:cs typeface="Open Sans"/>
                <a:sym typeface="Open Sans"/>
              </a:rPr>
            </a:br>
            <a:r>
              <a:rPr i="0" lang="en-ZA" sz="1100" u="none" cap="none" strike="noStrike">
                <a:solidFill>
                  <a:srgbClr val="020C37"/>
                </a:solidFill>
                <a:latin typeface="Open Sans"/>
                <a:ea typeface="Open Sans"/>
                <a:cs typeface="Open Sans"/>
                <a:sym typeface="Open Sans"/>
              </a:rPr>
              <a:t>Pricing</a:t>
            </a:r>
            <a:endParaRPr i="0" sz="1100" u="none" cap="none" strike="noStrike">
              <a:solidFill>
                <a:srgbClr val="020C37"/>
              </a:solidFill>
              <a:latin typeface="Open Sans"/>
              <a:ea typeface="Open Sans"/>
              <a:cs typeface="Open Sans"/>
              <a:sym typeface="Open Sans"/>
            </a:endParaRPr>
          </a:p>
        </p:txBody>
      </p:sp>
      <p:pic>
        <p:nvPicPr>
          <p:cNvPr id="159" name="Google Shape;159;p23"/>
          <p:cNvPicPr preferRelativeResize="0"/>
          <p:nvPr/>
        </p:nvPicPr>
        <p:blipFill rotWithShape="1">
          <a:blip r:embed="rId6">
            <a:alphaModFix/>
          </a:blip>
          <a:srcRect b="0" l="0" r="0" t="0"/>
          <a:stretch/>
        </p:blipFill>
        <p:spPr>
          <a:xfrm>
            <a:off x="4871827" y="2076251"/>
            <a:ext cx="479670" cy="479670"/>
          </a:xfrm>
          <a:prstGeom prst="rect">
            <a:avLst/>
          </a:prstGeom>
          <a:noFill/>
          <a:ln>
            <a:noFill/>
          </a:ln>
        </p:spPr>
      </p:pic>
      <p:sp>
        <p:nvSpPr>
          <p:cNvPr id="160" name="Google Shape;160;p23"/>
          <p:cNvSpPr/>
          <p:nvPr/>
        </p:nvSpPr>
        <p:spPr>
          <a:xfrm>
            <a:off x="4717826" y="2607676"/>
            <a:ext cx="840900" cy="207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Forestry</a:t>
            </a:r>
            <a:endParaRPr i="0" sz="1100" u="none" cap="none" strike="noStrike">
              <a:solidFill>
                <a:srgbClr val="020C37"/>
              </a:solidFill>
              <a:latin typeface="Open Sans"/>
              <a:ea typeface="Open Sans"/>
              <a:cs typeface="Open Sans"/>
              <a:sym typeface="Open Sans"/>
            </a:endParaRPr>
          </a:p>
        </p:txBody>
      </p:sp>
      <p:sp>
        <p:nvSpPr>
          <p:cNvPr id="161" name="Google Shape;161;p23"/>
          <p:cNvSpPr/>
          <p:nvPr/>
        </p:nvSpPr>
        <p:spPr>
          <a:xfrm>
            <a:off x="2682285" y="2607676"/>
            <a:ext cx="931200" cy="207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Agriculture</a:t>
            </a:r>
            <a:endParaRPr i="0" sz="1100" u="none" cap="none" strike="noStrike">
              <a:solidFill>
                <a:srgbClr val="020C37"/>
              </a:solidFill>
              <a:latin typeface="Open Sans"/>
              <a:ea typeface="Open Sans"/>
              <a:cs typeface="Open Sans"/>
              <a:sym typeface="Open Sans"/>
            </a:endParaRPr>
          </a:p>
        </p:txBody>
      </p:sp>
      <p:pic>
        <p:nvPicPr>
          <p:cNvPr id="162" name="Google Shape;162;p23"/>
          <p:cNvPicPr preferRelativeResize="0"/>
          <p:nvPr/>
        </p:nvPicPr>
        <p:blipFill rotWithShape="1">
          <a:blip r:embed="rId7">
            <a:alphaModFix/>
          </a:blip>
          <a:srcRect b="0" l="0" r="0" t="0"/>
          <a:stretch/>
        </p:blipFill>
        <p:spPr>
          <a:xfrm>
            <a:off x="2878047" y="2076251"/>
            <a:ext cx="479670" cy="479670"/>
          </a:xfrm>
          <a:prstGeom prst="rect">
            <a:avLst/>
          </a:prstGeom>
          <a:noFill/>
          <a:ln>
            <a:noFill/>
          </a:ln>
        </p:spPr>
      </p:pic>
      <p:sp>
        <p:nvSpPr>
          <p:cNvPr id="163" name="Google Shape;163;p23"/>
          <p:cNvSpPr/>
          <p:nvPr/>
        </p:nvSpPr>
        <p:spPr>
          <a:xfrm>
            <a:off x="3642820" y="2614037"/>
            <a:ext cx="9312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Building</a:t>
            </a:r>
            <a:br>
              <a:rPr i="0" lang="en-ZA" sz="1100" u="none" cap="none" strike="noStrike">
                <a:solidFill>
                  <a:srgbClr val="020C37"/>
                </a:solidFill>
                <a:latin typeface="Open Sans"/>
                <a:ea typeface="Open Sans"/>
                <a:cs typeface="Open Sans"/>
                <a:sym typeface="Open Sans"/>
              </a:rPr>
            </a:br>
            <a:r>
              <a:rPr i="0" lang="en-ZA" sz="1100" u="none" cap="none" strike="noStrike">
                <a:solidFill>
                  <a:srgbClr val="020C37"/>
                </a:solidFill>
                <a:latin typeface="Open Sans"/>
                <a:ea typeface="Open Sans"/>
                <a:cs typeface="Open Sans"/>
                <a:sym typeface="Open Sans"/>
              </a:rPr>
              <a:t>Efficiency</a:t>
            </a:r>
            <a:endParaRPr i="0" sz="1100" u="none" cap="none" strike="noStrike">
              <a:solidFill>
                <a:srgbClr val="020C37"/>
              </a:solidFill>
              <a:latin typeface="Open Sans"/>
              <a:ea typeface="Open Sans"/>
              <a:cs typeface="Open Sans"/>
              <a:sym typeface="Open Sans"/>
            </a:endParaRPr>
          </a:p>
        </p:txBody>
      </p:sp>
      <p:sp>
        <p:nvSpPr>
          <p:cNvPr id="164" name="Google Shape;164;p23"/>
          <p:cNvSpPr/>
          <p:nvPr/>
        </p:nvSpPr>
        <p:spPr>
          <a:xfrm>
            <a:off x="294599" y="1283580"/>
            <a:ext cx="5757000" cy="311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800" u="none" cap="none" strike="noStrike">
                <a:solidFill>
                  <a:srgbClr val="000A3A"/>
                </a:solidFill>
                <a:latin typeface="Open Sans"/>
                <a:ea typeface="Open Sans"/>
                <a:cs typeface="Open Sans"/>
                <a:sym typeface="Open Sans"/>
              </a:rPr>
              <a:t>Impact Assessment Guides</a:t>
            </a:r>
            <a:endParaRPr sz="1100">
              <a:solidFill>
                <a:srgbClr val="000A3A"/>
              </a:solidFill>
              <a:latin typeface="Open Sans"/>
              <a:ea typeface="Open Sans"/>
              <a:cs typeface="Open Sans"/>
              <a:sym typeface="Open Sans"/>
            </a:endParaRPr>
          </a:p>
        </p:txBody>
      </p:sp>
      <p:sp>
        <p:nvSpPr>
          <p:cNvPr id="165" name="Google Shape;165;p23"/>
          <p:cNvSpPr/>
          <p:nvPr/>
        </p:nvSpPr>
        <p:spPr>
          <a:xfrm>
            <a:off x="492022" y="1638255"/>
            <a:ext cx="5082300" cy="2283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1" lang="en-ZA" sz="1200" u="none" cap="none" strike="noStrike">
                <a:solidFill>
                  <a:srgbClr val="FF9600"/>
                </a:solidFill>
                <a:latin typeface="Open Sans"/>
                <a:ea typeface="Open Sans"/>
                <a:cs typeface="Open Sans"/>
                <a:sym typeface="Open Sans"/>
              </a:rPr>
              <a:t>Greenhouse gas impacts</a:t>
            </a:r>
            <a:endParaRPr i="1" sz="1100">
              <a:latin typeface="Open Sans"/>
              <a:ea typeface="Open Sans"/>
              <a:cs typeface="Open Sans"/>
              <a:sym typeface="Open Sans"/>
            </a:endParaRPr>
          </a:p>
        </p:txBody>
      </p:sp>
      <p:sp>
        <p:nvSpPr>
          <p:cNvPr id="166" name="Google Shape;166;p23"/>
          <p:cNvSpPr/>
          <p:nvPr/>
        </p:nvSpPr>
        <p:spPr>
          <a:xfrm>
            <a:off x="793559" y="3900647"/>
            <a:ext cx="10788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Sustainable Development</a:t>
            </a:r>
            <a:endParaRPr i="0" sz="1100" u="none" cap="none" strike="noStrike">
              <a:solidFill>
                <a:srgbClr val="020C37"/>
              </a:solidFill>
              <a:latin typeface="Open Sans"/>
              <a:ea typeface="Open Sans"/>
              <a:cs typeface="Open Sans"/>
              <a:sym typeface="Open Sans"/>
            </a:endParaRPr>
          </a:p>
        </p:txBody>
      </p:sp>
      <p:sp>
        <p:nvSpPr>
          <p:cNvPr id="167" name="Google Shape;167;p23"/>
          <p:cNvSpPr/>
          <p:nvPr/>
        </p:nvSpPr>
        <p:spPr>
          <a:xfrm>
            <a:off x="2295269" y="3900647"/>
            <a:ext cx="13386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Transformational Change</a:t>
            </a:r>
            <a:endParaRPr i="0" sz="1100" u="none" cap="none" strike="noStrike">
              <a:solidFill>
                <a:srgbClr val="020C37"/>
              </a:solidFill>
              <a:latin typeface="Open Sans"/>
              <a:ea typeface="Open Sans"/>
              <a:cs typeface="Open Sans"/>
              <a:sym typeface="Open Sans"/>
            </a:endParaRPr>
          </a:p>
        </p:txBody>
      </p:sp>
      <p:sp>
        <p:nvSpPr>
          <p:cNvPr id="168" name="Google Shape;168;p23"/>
          <p:cNvSpPr/>
          <p:nvPr/>
        </p:nvSpPr>
        <p:spPr>
          <a:xfrm>
            <a:off x="3863066" y="3899547"/>
            <a:ext cx="15933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Non-State and Subnational Action</a:t>
            </a:r>
            <a:endParaRPr i="0" sz="1100" u="none" cap="none" strike="noStrike">
              <a:solidFill>
                <a:srgbClr val="020C37"/>
              </a:solidFill>
              <a:latin typeface="Open Sans"/>
              <a:ea typeface="Open Sans"/>
              <a:cs typeface="Open Sans"/>
              <a:sym typeface="Open Sans"/>
            </a:endParaRPr>
          </a:p>
        </p:txBody>
      </p:sp>
      <p:pic>
        <p:nvPicPr>
          <p:cNvPr id="169" name="Google Shape;169;p23"/>
          <p:cNvPicPr preferRelativeResize="0"/>
          <p:nvPr/>
        </p:nvPicPr>
        <p:blipFill rotWithShape="1">
          <a:blip r:embed="rId8">
            <a:alphaModFix/>
          </a:blip>
          <a:srcRect b="0" l="0" r="0" t="0"/>
          <a:stretch/>
        </p:blipFill>
        <p:spPr>
          <a:xfrm>
            <a:off x="2796475" y="3396757"/>
            <a:ext cx="479670" cy="479670"/>
          </a:xfrm>
          <a:prstGeom prst="rect">
            <a:avLst/>
          </a:prstGeom>
          <a:noFill/>
          <a:ln>
            <a:noFill/>
          </a:ln>
        </p:spPr>
      </p:pic>
      <p:sp>
        <p:nvSpPr>
          <p:cNvPr id="170" name="Google Shape;170;p23"/>
          <p:cNvSpPr/>
          <p:nvPr/>
        </p:nvSpPr>
        <p:spPr>
          <a:xfrm>
            <a:off x="5782502" y="1352154"/>
            <a:ext cx="3066900" cy="311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800" u="none" cap="none" strike="noStrike">
                <a:solidFill>
                  <a:srgbClr val="000A3A"/>
                </a:solidFill>
                <a:latin typeface="Open Sans"/>
                <a:ea typeface="Open Sans"/>
                <a:cs typeface="Open Sans"/>
                <a:sym typeface="Open Sans"/>
              </a:rPr>
              <a:t>Process Guides</a:t>
            </a:r>
            <a:endParaRPr sz="1100">
              <a:solidFill>
                <a:srgbClr val="000A3A"/>
              </a:solidFill>
              <a:latin typeface="Open Sans"/>
              <a:ea typeface="Open Sans"/>
              <a:cs typeface="Open Sans"/>
              <a:sym typeface="Open Sans"/>
            </a:endParaRPr>
          </a:p>
        </p:txBody>
      </p:sp>
      <p:sp>
        <p:nvSpPr>
          <p:cNvPr id="171" name="Google Shape;171;p23"/>
          <p:cNvSpPr/>
          <p:nvPr/>
        </p:nvSpPr>
        <p:spPr>
          <a:xfrm>
            <a:off x="6861299" y="2557613"/>
            <a:ext cx="10290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Stakeholder Participation</a:t>
            </a:r>
            <a:endParaRPr i="0" sz="1100" u="none" cap="none" strike="noStrike">
              <a:solidFill>
                <a:srgbClr val="020C37"/>
              </a:solidFill>
              <a:latin typeface="Open Sans"/>
              <a:ea typeface="Open Sans"/>
              <a:cs typeface="Open Sans"/>
              <a:sym typeface="Open Sans"/>
            </a:endParaRPr>
          </a:p>
        </p:txBody>
      </p:sp>
      <p:sp>
        <p:nvSpPr>
          <p:cNvPr id="172" name="Google Shape;172;p23"/>
          <p:cNvSpPr/>
          <p:nvPr/>
        </p:nvSpPr>
        <p:spPr>
          <a:xfrm>
            <a:off x="6618206" y="3783701"/>
            <a:ext cx="1627200" cy="207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Technical Review</a:t>
            </a:r>
            <a:endParaRPr i="0" sz="1100" u="none" cap="none" strike="noStrike">
              <a:solidFill>
                <a:srgbClr val="020C37"/>
              </a:solidFill>
              <a:latin typeface="Open Sans"/>
              <a:ea typeface="Open Sans"/>
              <a:cs typeface="Open Sans"/>
              <a:sym typeface="Open Sans"/>
            </a:endParaRPr>
          </a:p>
        </p:txBody>
      </p:sp>
      <p:pic>
        <p:nvPicPr>
          <p:cNvPr id="173" name="Google Shape;173;p23"/>
          <p:cNvPicPr preferRelativeResize="0"/>
          <p:nvPr/>
        </p:nvPicPr>
        <p:blipFill rotWithShape="1">
          <a:blip r:embed="rId9">
            <a:alphaModFix/>
          </a:blip>
          <a:srcRect b="0" l="0" r="0" t="0"/>
          <a:stretch/>
        </p:blipFill>
        <p:spPr>
          <a:xfrm>
            <a:off x="7165268" y="3241081"/>
            <a:ext cx="479670" cy="479670"/>
          </a:xfrm>
          <a:prstGeom prst="rect">
            <a:avLst/>
          </a:prstGeom>
          <a:noFill/>
          <a:ln>
            <a:noFill/>
          </a:ln>
        </p:spPr>
      </p:pic>
      <p:cxnSp>
        <p:nvCxnSpPr>
          <p:cNvPr id="174" name="Google Shape;174;p23"/>
          <p:cNvCxnSpPr/>
          <p:nvPr/>
        </p:nvCxnSpPr>
        <p:spPr>
          <a:xfrm>
            <a:off x="6304126" y="2066924"/>
            <a:ext cx="0" cy="2087700"/>
          </a:xfrm>
          <a:prstGeom prst="straightConnector1">
            <a:avLst/>
          </a:prstGeom>
          <a:noFill/>
          <a:ln cap="flat" cmpd="sng" w="9525">
            <a:solidFill>
              <a:srgbClr val="FF9600"/>
            </a:solidFill>
            <a:prstDash val="dash"/>
            <a:round/>
            <a:headEnd len="sm" w="sm" type="none"/>
            <a:tailEnd len="sm" w="sm" type="none"/>
          </a:ln>
        </p:spPr>
      </p:cxnSp>
      <p:pic>
        <p:nvPicPr>
          <p:cNvPr id="175" name="Google Shape;175;p23"/>
          <p:cNvPicPr preferRelativeResize="0"/>
          <p:nvPr/>
        </p:nvPicPr>
        <p:blipFill rotWithShape="1">
          <a:blip r:embed="rId10">
            <a:alphaModFix/>
          </a:blip>
          <a:srcRect b="0" l="0" r="0" t="0"/>
          <a:stretch/>
        </p:blipFill>
        <p:spPr>
          <a:xfrm>
            <a:off x="7165268" y="2066918"/>
            <a:ext cx="482975" cy="482975"/>
          </a:xfrm>
          <a:prstGeom prst="rect">
            <a:avLst/>
          </a:prstGeom>
          <a:noFill/>
          <a:ln>
            <a:noFill/>
          </a:ln>
        </p:spPr>
      </p:pic>
      <p:pic>
        <p:nvPicPr>
          <p:cNvPr id="176" name="Google Shape;176;p23"/>
          <p:cNvPicPr preferRelativeResize="0"/>
          <p:nvPr/>
        </p:nvPicPr>
        <p:blipFill rotWithShape="1">
          <a:blip r:embed="rId11">
            <a:alphaModFix/>
          </a:blip>
          <a:srcRect b="0" l="0" r="0" t="0"/>
          <a:stretch/>
        </p:blipFill>
        <p:spPr>
          <a:xfrm>
            <a:off x="1088364" y="3416569"/>
            <a:ext cx="479669" cy="479669"/>
          </a:xfrm>
          <a:prstGeom prst="rect">
            <a:avLst/>
          </a:prstGeom>
          <a:noFill/>
          <a:ln>
            <a:noFill/>
          </a:ln>
        </p:spPr>
      </p:pic>
      <p:pic>
        <p:nvPicPr>
          <p:cNvPr id="177" name="Google Shape;177;p23"/>
          <p:cNvPicPr preferRelativeResize="0"/>
          <p:nvPr/>
        </p:nvPicPr>
        <p:blipFill rotWithShape="1">
          <a:blip r:embed="rId12">
            <a:alphaModFix/>
          </a:blip>
          <a:srcRect b="0" l="0" r="0" t="0"/>
          <a:stretch/>
        </p:blipFill>
        <p:spPr>
          <a:xfrm>
            <a:off x="4417721" y="3396764"/>
            <a:ext cx="479659" cy="479659"/>
          </a:xfrm>
          <a:prstGeom prst="rect">
            <a:avLst/>
          </a:prstGeom>
          <a:noFill/>
          <a:ln>
            <a:noFill/>
          </a:ln>
        </p:spPr>
      </p:pic>
      <p:sp>
        <p:nvSpPr>
          <p:cNvPr id="178" name="Google Shape;178;p23"/>
          <p:cNvSpPr/>
          <p:nvPr/>
        </p:nvSpPr>
        <p:spPr>
          <a:xfrm>
            <a:off x="2691900" y="1950503"/>
            <a:ext cx="931200" cy="975600"/>
          </a:xfrm>
          <a:prstGeom prst="rect">
            <a:avLst/>
          </a:prstGeom>
          <a:noFill/>
          <a:ln cap="flat" cmpd="sng" w="38100">
            <a:solidFill>
              <a:srgbClr val="FF8E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3"/>
          <p:cNvSpPr/>
          <p:nvPr/>
        </p:nvSpPr>
        <p:spPr>
          <a:xfrm>
            <a:off x="568222" y="3009855"/>
            <a:ext cx="5082300" cy="2283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1" lang="en-ZA" sz="1200">
                <a:solidFill>
                  <a:srgbClr val="FF9600"/>
                </a:solidFill>
                <a:latin typeface="Open Sans"/>
                <a:ea typeface="Open Sans"/>
                <a:cs typeface="Open Sans"/>
                <a:sym typeface="Open Sans"/>
              </a:rPr>
              <a:t>Cross-cutting</a:t>
            </a:r>
            <a:endParaRPr i="1" sz="1100">
              <a:latin typeface="Open Sans"/>
              <a:ea typeface="Open Sans"/>
              <a:cs typeface="Open Sans"/>
              <a:sym typeface="Open Sans"/>
            </a:endParaRPr>
          </a:p>
        </p:txBody>
      </p:sp>
      <p:sp>
        <p:nvSpPr>
          <p:cNvPr id="180" name="Google Shape;180;p23"/>
          <p:cNvSpPr/>
          <p:nvPr/>
        </p:nvSpPr>
        <p:spPr>
          <a:xfrm>
            <a:off x="492025" y="732667"/>
            <a:ext cx="7753500" cy="353100"/>
          </a:xfrm>
          <a:prstGeom prst="roundRect">
            <a:avLst>
              <a:gd fmla="val 16667" name="adj"/>
            </a:avLst>
          </a:prstGeom>
          <a:solidFill>
            <a:srgbClr val="9D97F0"/>
          </a:solidFill>
          <a:ln cap="flat" cmpd="sng" w="9525">
            <a:solidFill>
              <a:srgbClr val="9D97F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23"/>
          <p:cNvSpPr txBox="1"/>
          <p:nvPr/>
        </p:nvSpPr>
        <p:spPr>
          <a:xfrm>
            <a:off x="1572650" y="732667"/>
            <a:ext cx="5384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ZA">
                <a:solidFill>
                  <a:srgbClr val="FFFFFF"/>
                </a:solidFill>
                <a:latin typeface="Open Sans"/>
                <a:ea typeface="Open Sans"/>
                <a:cs typeface="Open Sans"/>
                <a:sym typeface="Open Sans"/>
              </a:rPr>
              <a:t>Introductory Guide</a:t>
            </a:r>
            <a:endParaRPr>
              <a:solidFill>
                <a:srgbClr val="FFFFFF"/>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2" name="Shape 742"/>
        <p:cNvGrpSpPr/>
        <p:nvPr/>
      </p:nvGrpSpPr>
      <p:grpSpPr>
        <a:xfrm>
          <a:off x="0" y="0"/>
          <a:ext cx="0" cy="0"/>
          <a:chOff x="0" y="0"/>
          <a:chExt cx="0" cy="0"/>
        </a:xfrm>
      </p:grpSpPr>
      <p:sp>
        <p:nvSpPr>
          <p:cNvPr id="743" name="Google Shape;743;p41"/>
          <p:cNvSpPr txBox="1"/>
          <p:nvPr/>
        </p:nvSpPr>
        <p:spPr>
          <a:xfrm>
            <a:off x="4437100" y="2121568"/>
            <a:ext cx="3476100" cy="2203200"/>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625852"/>
              </a:buClr>
              <a:buSzPts val="1600"/>
              <a:buFont typeface="Arial"/>
              <a:buNone/>
            </a:pPr>
            <a:r>
              <a:t/>
            </a:r>
            <a:endParaRPr sz="1000">
              <a:solidFill>
                <a:srgbClr val="3F3F3F"/>
              </a:solidFill>
              <a:latin typeface="Open Sans"/>
              <a:ea typeface="Open Sans"/>
              <a:cs typeface="Open Sans"/>
              <a:sym typeface="Open Sans"/>
            </a:endParaRPr>
          </a:p>
        </p:txBody>
      </p:sp>
      <p:sp>
        <p:nvSpPr>
          <p:cNvPr id="744" name="Google Shape;744;p41"/>
          <p:cNvSpPr txBox="1"/>
          <p:nvPr/>
        </p:nvSpPr>
        <p:spPr>
          <a:xfrm>
            <a:off x="1008400" y="2106275"/>
            <a:ext cx="2944500" cy="2203200"/>
          </a:xfrm>
          <a:prstGeom prst="rect">
            <a:avLst/>
          </a:prstGeom>
          <a:solidFill>
            <a:schemeClr val="accent3"/>
          </a:solidFill>
          <a:ln>
            <a:noFill/>
          </a:ln>
        </p:spPr>
        <p:txBody>
          <a:bodyPr anchorCtr="0" anchor="t" bIns="45700" lIns="91425" spcFirstLastPara="1" rIns="91425" wrap="square" tIns="45700">
            <a:noAutofit/>
          </a:bodyPr>
          <a:lstStyle/>
          <a:p>
            <a:pPr indent="-127000" lvl="0" marL="228600" marR="0" rtl="0" algn="l">
              <a:lnSpc>
                <a:spcPct val="90000"/>
              </a:lnSpc>
              <a:spcBef>
                <a:spcPts val="0"/>
              </a:spcBef>
              <a:spcAft>
                <a:spcPts val="0"/>
              </a:spcAft>
              <a:buClr>
                <a:srgbClr val="625852"/>
              </a:buClr>
              <a:buSzPts val="1600"/>
              <a:buFont typeface="Arial"/>
              <a:buNone/>
            </a:pPr>
            <a:r>
              <a:t/>
            </a:r>
            <a:endParaRPr sz="800">
              <a:solidFill>
                <a:schemeClr val="dk2"/>
              </a:solidFill>
              <a:latin typeface="Open Sans"/>
              <a:ea typeface="Open Sans"/>
              <a:cs typeface="Open Sans"/>
              <a:sym typeface="Open Sans"/>
            </a:endParaRPr>
          </a:p>
          <a:p>
            <a:pPr indent="0" lvl="0" marL="457200" marR="0" rtl="0" algn="l">
              <a:lnSpc>
                <a:spcPct val="90000"/>
              </a:lnSpc>
              <a:spcBef>
                <a:spcPts val="1000"/>
              </a:spcBef>
              <a:spcAft>
                <a:spcPts val="0"/>
              </a:spcAft>
              <a:buNone/>
            </a:pPr>
            <a:r>
              <a:t/>
            </a:r>
            <a:endParaRPr sz="800">
              <a:solidFill>
                <a:schemeClr val="dk2"/>
              </a:solidFill>
              <a:latin typeface="Open Sans"/>
              <a:ea typeface="Open Sans"/>
              <a:cs typeface="Open Sans"/>
              <a:sym typeface="Open Sans"/>
            </a:endParaRPr>
          </a:p>
          <a:p>
            <a:pPr indent="0" lvl="0" marL="457200" marR="0" rtl="0" algn="l">
              <a:lnSpc>
                <a:spcPct val="90000"/>
              </a:lnSpc>
              <a:spcBef>
                <a:spcPts val="1000"/>
              </a:spcBef>
              <a:spcAft>
                <a:spcPts val="0"/>
              </a:spcAft>
              <a:buNone/>
            </a:pPr>
            <a:r>
              <a:t/>
            </a:r>
            <a:endParaRPr sz="800">
              <a:solidFill>
                <a:schemeClr val="dk2"/>
              </a:solidFill>
              <a:latin typeface="Open Sans"/>
              <a:ea typeface="Open Sans"/>
              <a:cs typeface="Open Sans"/>
              <a:sym typeface="Open Sans"/>
            </a:endParaRPr>
          </a:p>
          <a:p>
            <a:pPr indent="-184150" lvl="0" marL="228600" marR="0" rtl="0" algn="l">
              <a:lnSpc>
                <a:spcPct val="90000"/>
              </a:lnSpc>
              <a:spcBef>
                <a:spcPts val="100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Follow IPCC 2006 GL methodology</a:t>
            </a:r>
            <a:endParaRPr sz="800">
              <a:solidFill>
                <a:schemeClr val="dk2"/>
              </a:solidFill>
              <a:latin typeface="Open Sans"/>
              <a:ea typeface="Open Sans"/>
              <a:cs typeface="Open Sans"/>
              <a:sym typeface="Open Sans"/>
            </a:endParaRPr>
          </a:p>
          <a:p>
            <a:pPr indent="-184150" lvl="0" marL="228600" marR="0" rtl="0" algn="l">
              <a:lnSpc>
                <a:spcPct val="90000"/>
              </a:lnSpc>
              <a:spcBef>
                <a:spcPts val="100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If country-specific data is not available for all parameters, derive a preliminary Tier 2 factor</a:t>
            </a:r>
            <a:endParaRPr sz="800">
              <a:solidFill>
                <a:schemeClr val="dk2"/>
              </a:solidFill>
              <a:latin typeface="Open Sans"/>
              <a:ea typeface="Open Sans"/>
              <a:cs typeface="Open Sans"/>
              <a:sym typeface="Open Sans"/>
            </a:endParaRPr>
          </a:p>
          <a:p>
            <a:pPr indent="-184150" lvl="0" marL="228600" marR="0" rtl="0" algn="l">
              <a:lnSpc>
                <a:spcPct val="90000"/>
              </a:lnSpc>
              <a:spcBef>
                <a:spcPts val="100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Preliminary factor – focus on collecting data on parameters expected to change due to the policy and use default values for the rest</a:t>
            </a:r>
            <a:endParaRPr sz="800">
              <a:solidFill>
                <a:schemeClr val="dk2"/>
              </a:solidFill>
              <a:latin typeface="Open Sans"/>
              <a:ea typeface="Open Sans"/>
              <a:cs typeface="Open Sans"/>
              <a:sym typeface="Open Sans"/>
            </a:endParaRPr>
          </a:p>
        </p:txBody>
      </p:sp>
      <p:sp>
        <p:nvSpPr>
          <p:cNvPr id="745" name="Google Shape;745;p4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7.2.4 Choose or derive emission factors</a:t>
            </a:r>
            <a:endParaRPr/>
          </a:p>
        </p:txBody>
      </p:sp>
      <p:sp>
        <p:nvSpPr>
          <p:cNvPr id="746" name="Google Shape;746;p41"/>
          <p:cNvSpPr/>
          <p:nvPr/>
        </p:nvSpPr>
        <p:spPr>
          <a:xfrm>
            <a:off x="816150" y="1895675"/>
            <a:ext cx="2931900" cy="629100"/>
          </a:xfrm>
          <a:prstGeom prst="chevron">
            <a:avLst>
              <a:gd fmla="val 50000" name="adj"/>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STEP 1: Derive GE for each sub-population</a:t>
            </a:r>
            <a:endParaRPr sz="1000">
              <a:latin typeface="Open Sans"/>
              <a:ea typeface="Open Sans"/>
              <a:cs typeface="Open Sans"/>
              <a:sym typeface="Open Sans"/>
            </a:endParaRPr>
          </a:p>
        </p:txBody>
      </p:sp>
      <p:sp>
        <p:nvSpPr>
          <p:cNvPr id="747" name="Google Shape;747;p41"/>
          <p:cNvSpPr/>
          <p:nvPr/>
        </p:nvSpPr>
        <p:spPr>
          <a:xfrm>
            <a:off x="4391802" y="1895675"/>
            <a:ext cx="2985900" cy="629100"/>
          </a:xfrm>
          <a:prstGeom prst="chevron">
            <a:avLst>
              <a:gd fmla="val 50000" name="adj"/>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STEP 2: Derive EF for each sub-population</a:t>
            </a:r>
            <a:endParaRPr sz="1000">
              <a:latin typeface="Open Sans"/>
              <a:ea typeface="Open Sans"/>
              <a:cs typeface="Open Sans"/>
              <a:sym typeface="Open Sans"/>
            </a:endParaRPr>
          </a:p>
        </p:txBody>
      </p:sp>
      <p:sp>
        <p:nvSpPr>
          <p:cNvPr id="748" name="Google Shape;748;p41"/>
          <p:cNvSpPr txBox="1"/>
          <p:nvPr/>
        </p:nvSpPr>
        <p:spPr>
          <a:xfrm>
            <a:off x="4365985" y="2299676"/>
            <a:ext cx="3286500" cy="1939800"/>
          </a:xfrm>
          <a:prstGeom prst="rect">
            <a:avLst/>
          </a:prstGeom>
          <a:noFill/>
          <a:ln>
            <a:noFill/>
          </a:ln>
        </p:spPr>
        <p:txBody>
          <a:bodyPr anchorCtr="0" anchor="t" bIns="45700" lIns="91425" spcFirstLastPara="1" rIns="91425" wrap="square" tIns="45700">
            <a:normAutofit/>
          </a:bodyPr>
          <a:lstStyle/>
          <a:p>
            <a:pPr indent="-76200" lvl="0" marL="228600" marR="0" rtl="0" algn="l">
              <a:lnSpc>
                <a:spcPct val="90000"/>
              </a:lnSpc>
              <a:spcBef>
                <a:spcPts val="0"/>
              </a:spcBef>
              <a:spcAft>
                <a:spcPts val="0"/>
              </a:spcAft>
              <a:buClr>
                <a:srgbClr val="625852"/>
              </a:buClr>
              <a:buSzPts val="2400"/>
              <a:buFont typeface="Arial"/>
              <a:buNone/>
            </a:pPr>
            <a:r>
              <a:t/>
            </a:r>
            <a:endParaRPr sz="1000">
              <a:solidFill>
                <a:srgbClr val="625852"/>
              </a:solidFill>
              <a:latin typeface="Open Sans"/>
              <a:ea typeface="Open Sans"/>
              <a:cs typeface="Open Sans"/>
              <a:sym typeface="Open Sans"/>
            </a:endParaRPr>
          </a:p>
        </p:txBody>
      </p:sp>
      <p:sp>
        <p:nvSpPr>
          <p:cNvPr id="749" name="Google Shape;749;p41"/>
          <p:cNvSpPr txBox="1"/>
          <p:nvPr/>
        </p:nvSpPr>
        <p:spPr>
          <a:xfrm>
            <a:off x="4770119" y="2642347"/>
            <a:ext cx="2248200" cy="583200"/>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ZA" sz="1000">
                <a:latin typeface="Open Sans"/>
                <a:ea typeface="Open Sans"/>
                <a:cs typeface="Open Sans"/>
                <a:sym typeface="Open Sans"/>
              </a:rPr>
              <a:t> </a:t>
            </a:r>
            <a:endParaRPr sz="1000">
              <a:latin typeface="Open Sans"/>
              <a:ea typeface="Open Sans"/>
              <a:cs typeface="Open Sans"/>
              <a:sym typeface="Open Sans"/>
            </a:endParaRPr>
          </a:p>
        </p:txBody>
      </p:sp>
      <p:sp>
        <p:nvSpPr>
          <p:cNvPr id="750" name="Google Shape;750;p41"/>
          <p:cNvSpPr txBox="1"/>
          <p:nvPr/>
        </p:nvSpPr>
        <p:spPr>
          <a:xfrm>
            <a:off x="4709025" y="3386650"/>
            <a:ext cx="2760900" cy="12273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chemeClr val="dk1"/>
              </a:buClr>
              <a:buSzPts val="1400"/>
              <a:buFont typeface="Arial"/>
              <a:buNone/>
            </a:pPr>
            <a:r>
              <a:rPr b="1" lang="en-ZA" sz="800">
                <a:solidFill>
                  <a:schemeClr val="dk2"/>
                </a:solidFill>
                <a:latin typeface="Open Sans"/>
                <a:ea typeface="Open Sans"/>
                <a:cs typeface="Open Sans"/>
                <a:sym typeface="Open Sans"/>
              </a:rPr>
              <a:t>Where:</a:t>
            </a:r>
            <a:endParaRPr b="1" sz="800">
              <a:solidFill>
                <a:schemeClr val="dk2"/>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400"/>
              <a:buFont typeface="Arial"/>
              <a:buNone/>
            </a:pPr>
            <a:r>
              <a:rPr i="1" lang="en-ZA" sz="800">
                <a:solidFill>
                  <a:schemeClr val="dk2"/>
                </a:solidFill>
                <a:latin typeface="Open Sans"/>
                <a:ea typeface="Open Sans"/>
                <a:cs typeface="Open Sans"/>
                <a:sym typeface="Open Sans"/>
              </a:rPr>
              <a:t>E</a:t>
            </a:r>
            <a:r>
              <a:rPr i="1" lang="en-ZA" sz="800">
                <a:solidFill>
                  <a:schemeClr val="dk2"/>
                </a:solidFill>
                <a:latin typeface="Open Sans"/>
                <a:ea typeface="Open Sans"/>
                <a:cs typeface="Open Sans"/>
                <a:sym typeface="Open Sans"/>
              </a:rPr>
              <a:t>F</a:t>
            </a:r>
            <a:r>
              <a:rPr lang="en-ZA" sz="800">
                <a:solidFill>
                  <a:schemeClr val="dk2"/>
                </a:solidFill>
                <a:latin typeface="Open Sans"/>
                <a:ea typeface="Open Sans"/>
                <a:cs typeface="Open Sans"/>
                <a:sym typeface="Open Sans"/>
              </a:rPr>
              <a:t> = methane emission factor, kg CH</a:t>
            </a:r>
            <a:r>
              <a:rPr baseline="-25000" lang="en-ZA" sz="800">
                <a:solidFill>
                  <a:schemeClr val="dk2"/>
                </a:solidFill>
                <a:latin typeface="Open Sans"/>
                <a:ea typeface="Open Sans"/>
                <a:cs typeface="Open Sans"/>
                <a:sym typeface="Open Sans"/>
              </a:rPr>
              <a:t>4 </a:t>
            </a:r>
            <a:r>
              <a:rPr lang="en-ZA" sz="800">
                <a:solidFill>
                  <a:schemeClr val="dk2"/>
                </a:solidFill>
                <a:latin typeface="Open Sans"/>
                <a:ea typeface="Open Sans"/>
                <a:cs typeface="Open Sans"/>
                <a:sym typeface="Open Sans"/>
              </a:rPr>
              <a:t>/head /y</a:t>
            </a:r>
            <a:r>
              <a:rPr lang="en-ZA" sz="800">
                <a:solidFill>
                  <a:schemeClr val="dk2"/>
                </a:solidFill>
                <a:latin typeface="Open Sans"/>
                <a:ea typeface="Open Sans"/>
                <a:cs typeface="Open Sans"/>
                <a:sym typeface="Open Sans"/>
              </a:rPr>
              <a:t>r</a:t>
            </a:r>
            <a:endParaRPr sz="800">
              <a:solidFill>
                <a:schemeClr val="dk2"/>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400"/>
              <a:buFont typeface="Arial"/>
              <a:buNone/>
            </a:pPr>
            <a:r>
              <a:rPr i="1" lang="en-ZA" sz="800">
                <a:solidFill>
                  <a:schemeClr val="dk2"/>
                </a:solidFill>
                <a:latin typeface="Open Sans"/>
                <a:ea typeface="Open Sans"/>
                <a:cs typeface="Open Sans"/>
                <a:sym typeface="Open Sans"/>
              </a:rPr>
              <a:t>GE</a:t>
            </a:r>
            <a:r>
              <a:rPr lang="en-ZA" sz="800">
                <a:solidFill>
                  <a:schemeClr val="dk2"/>
                </a:solidFill>
                <a:latin typeface="Open Sans"/>
                <a:ea typeface="Open Sans"/>
                <a:cs typeface="Open Sans"/>
                <a:sym typeface="Open Sans"/>
              </a:rPr>
              <a:t> = gross energy intake, MJ /head /day</a:t>
            </a:r>
            <a:endParaRPr sz="800">
              <a:solidFill>
                <a:schemeClr val="dk2"/>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400"/>
              <a:buFont typeface="Arial"/>
              <a:buNone/>
            </a:pPr>
            <a:r>
              <a:rPr i="1" lang="en-ZA" sz="800">
                <a:solidFill>
                  <a:schemeClr val="dk2"/>
                </a:solidFill>
                <a:latin typeface="Open Sans"/>
                <a:ea typeface="Open Sans"/>
                <a:cs typeface="Open Sans"/>
                <a:sym typeface="Open Sans"/>
              </a:rPr>
              <a:t>Y</a:t>
            </a:r>
            <a:r>
              <a:rPr baseline="-25000" i="1" lang="en-ZA" sz="800">
                <a:solidFill>
                  <a:schemeClr val="dk2"/>
                </a:solidFill>
                <a:latin typeface="Open Sans"/>
                <a:ea typeface="Open Sans"/>
                <a:cs typeface="Open Sans"/>
                <a:sym typeface="Open Sans"/>
              </a:rPr>
              <a:t>m</a:t>
            </a:r>
            <a:r>
              <a:rPr lang="en-ZA" sz="800">
                <a:solidFill>
                  <a:schemeClr val="dk2"/>
                </a:solidFill>
                <a:latin typeface="Open Sans"/>
                <a:ea typeface="Open Sans"/>
                <a:cs typeface="Open Sans"/>
                <a:sym typeface="Open Sans"/>
              </a:rPr>
              <a:t> = methane conversion factor, %</a:t>
            </a:r>
            <a:endParaRPr sz="800">
              <a:solidFill>
                <a:schemeClr val="dk2"/>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400"/>
              <a:buFont typeface="Arial"/>
              <a:buNone/>
            </a:pPr>
            <a:r>
              <a:rPr lang="en-ZA" sz="800">
                <a:solidFill>
                  <a:schemeClr val="dk2"/>
                </a:solidFill>
                <a:latin typeface="Open Sans"/>
                <a:ea typeface="Open Sans"/>
                <a:cs typeface="Open Sans"/>
                <a:sym typeface="Open Sans"/>
              </a:rPr>
              <a:t>55.65 = the energy content of methane, MJ /kg CH</a:t>
            </a:r>
            <a:r>
              <a:rPr baseline="-25000" lang="en-ZA" sz="800">
                <a:solidFill>
                  <a:schemeClr val="dk2"/>
                </a:solidFill>
                <a:latin typeface="Open Sans"/>
                <a:ea typeface="Open Sans"/>
                <a:cs typeface="Open Sans"/>
                <a:sym typeface="Open Sans"/>
              </a:rPr>
              <a:t>4</a:t>
            </a:r>
            <a:endParaRPr sz="800">
              <a:solidFill>
                <a:schemeClr val="dk2"/>
              </a:solidFill>
              <a:latin typeface="Open Sans"/>
              <a:ea typeface="Open Sans"/>
              <a:cs typeface="Open Sans"/>
              <a:sym typeface="Open Sans"/>
            </a:endParaRPr>
          </a:p>
        </p:txBody>
      </p:sp>
      <p:sp>
        <p:nvSpPr>
          <p:cNvPr id="751" name="Google Shape;751;p41"/>
          <p:cNvSpPr/>
          <p:nvPr/>
        </p:nvSpPr>
        <p:spPr>
          <a:xfrm>
            <a:off x="7380822"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Calculate emissions</a:t>
            </a:r>
            <a:endParaRPr sz="800">
              <a:solidFill>
                <a:schemeClr val="dk2"/>
              </a:solidFill>
              <a:latin typeface="Open Sans"/>
              <a:ea typeface="Open Sans"/>
              <a:cs typeface="Open Sans"/>
              <a:sym typeface="Open Sans"/>
            </a:endParaRPr>
          </a:p>
        </p:txBody>
      </p:sp>
      <p:sp>
        <p:nvSpPr>
          <p:cNvPr id="752" name="Google Shape;752;p41"/>
          <p:cNvSpPr/>
          <p:nvPr/>
        </p:nvSpPr>
        <p:spPr>
          <a:xfrm>
            <a:off x="389975"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Identify data sources for key parameters</a:t>
            </a:r>
            <a:endParaRPr sz="800">
              <a:solidFill>
                <a:srgbClr val="3F3F3F"/>
              </a:solidFill>
              <a:latin typeface="Open Sans"/>
              <a:ea typeface="Open Sans"/>
              <a:cs typeface="Open Sans"/>
              <a:sym typeface="Open Sans"/>
            </a:endParaRPr>
          </a:p>
        </p:txBody>
      </p:sp>
      <p:sp>
        <p:nvSpPr>
          <p:cNvPr id="753" name="Google Shape;753;p41"/>
          <p:cNvSpPr/>
          <p:nvPr/>
        </p:nvSpPr>
        <p:spPr>
          <a:xfrm>
            <a:off x="2137687"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Determine livestock categories and feed characterisation</a:t>
            </a:r>
            <a:endParaRPr sz="800">
              <a:solidFill>
                <a:srgbClr val="3F3F3F"/>
              </a:solidFill>
              <a:latin typeface="Open Sans"/>
              <a:ea typeface="Open Sans"/>
              <a:cs typeface="Open Sans"/>
              <a:sym typeface="Open Sans"/>
            </a:endParaRPr>
          </a:p>
        </p:txBody>
      </p:sp>
      <p:sp>
        <p:nvSpPr>
          <p:cNvPr id="754" name="Google Shape;754;p41"/>
          <p:cNvSpPr/>
          <p:nvPr/>
        </p:nvSpPr>
        <p:spPr>
          <a:xfrm>
            <a:off x="5633110"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Choose or derive emission factors</a:t>
            </a:r>
            <a:endParaRPr sz="800">
              <a:solidFill>
                <a:schemeClr val="dk2"/>
              </a:solidFill>
              <a:latin typeface="Open Sans"/>
              <a:ea typeface="Open Sans"/>
              <a:cs typeface="Open Sans"/>
              <a:sym typeface="Open Sans"/>
            </a:endParaRPr>
          </a:p>
        </p:txBody>
      </p:sp>
      <p:sp>
        <p:nvSpPr>
          <p:cNvPr id="755" name="Google Shape;755;p41"/>
          <p:cNvSpPr/>
          <p:nvPr/>
        </p:nvSpPr>
        <p:spPr>
          <a:xfrm>
            <a:off x="3885398"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Estimate the baseline average annual population for the species mix</a:t>
            </a:r>
            <a:endParaRPr sz="800">
              <a:solidFill>
                <a:schemeClr val="dk2"/>
              </a:solidFill>
              <a:latin typeface="Open Sans"/>
              <a:ea typeface="Open Sans"/>
              <a:cs typeface="Open Sans"/>
              <a:sym typeface="Open Sans"/>
            </a:endParaRPr>
          </a:p>
        </p:txBody>
      </p:sp>
      <p:sp>
        <p:nvSpPr>
          <p:cNvPr id="756" name="Google Shape;756;p41"/>
          <p:cNvSpPr/>
          <p:nvPr/>
        </p:nvSpPr>
        <p:spPr>
          <a:xfrm>
            <a:off x="1818111"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57" name="Google Shape;757;p41"/>
          <p:cNvSpPr/>
          <p:nvPr/>
        </p:nvSpPr>
        <p:spPr>
          <a:xfrm>
            <a:off x="3570708"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58" name="Google Shape;758;p41"/>
          <p:cNvSpPr/>
          <p:nvPr/>
        </p:nvSpPr>
        <p:spPr>
          <a:xfrm>
            <a:off x="5323306"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59" name="Google Shape;759;p41"/>
          <p:cNvSpPr/>
          <p:nvPr/>
        </p:nvSpPr>
        <p:spPr>
          <a:xfrm>
            <a:off x="7075903"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60" name="Google Shape;760;p41"/>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761" name="Google Shape;761;p41"/>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762" name="Google Shape;762;p41"/>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763" name="Google Shape;763;p41">
            <a:hlinkClick action="ppaction://hlinksldjump" r:id="rId4"/>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64" name="Google Shape;764;p41">
            <a:hlinkClick action="ppaction://hlinksldjump" r:id="rId5"/>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65" name="Google Shape;765;p41">
            <a:hlinkClick action="ppaction://hlinksldjump" r:id="rId6"/>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0" name="Shape 770"/>
        <p:cNvGrpSpPr/>
        <p:nvPr/>
      </p:nvGrpSpPr>
      <p:grpSpPr>
        <a:xfrm>
          <a:off x="0" y="0"/>
          <a:ext cx="0" cy="0"/>
          <a:chOff x="0" y="0"/>
          <a:chExt cx="0" cy="0"/>
        </a:xfrm>
      </p:grpSpPr>
      <p:sp>
        <p:nvSpPr>
          <p:cNvPr id="771" name="Google Shape;771;p4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7.2.5 Calculate emissions</a:t>
            </a:r>
            <a:endParaRPr/>
          </a:p>
        </p:txBody>
      </p:sp>
      <p:sp>
        <p:nvSpPr>
          <p:cNvPr id="772" name="Google Shape;772;p42"/>
          <p:cNvSpPr/>
          <p:nvPr/>
        </p:nvSpPr>
        <p:spPr>
          <a:xfrm>
            <a:off x="5046988" y="1822850"/>
            <a:ext cx="1521000" cy="917100"/>
          </a:xfrm>
          <a:prstGeom prst="chevron">
            <a:avLst>
              <a:gd fmla="val 50000" name="adj"/>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i="1" lang="en-ZA" sz="1000">
                <a:solidFill>
                  <a:schemeClr val="lt1"/>
                </a:solidFill>
                <a:latin typeface="Open Sans"/>
                <a:ea typeface="Open Sans"/>
                <a:cs typeface="Open Sans"/>
                <a:sym typeface="Open Sans"/>
              </a:rPr>
              <a:t>× CH</a:t>
            </a:r>
            <a:r>
              <a:rPr baseline="-25000" i="1" lang="en-ZA" sz="1000">
                <a:solidFill>
                  <a:schemeClr val="lt1"/>
                </a:solidFill>
                <a:latin typeface="Open Sans"/>
                <a:ea typeface="Open Sans"/>
                <a:cs typeface="Open Sans"/>
                <a:sym typeface="Open Sans"/>
              </a:rPr>
              <a:t>4</a:t>
            </a:r>
            <a:r>
              <a:rPr i="1" lang="en-ZA" sz="1000">
                <a:solidFill>
                  <a:schemeClr val="lt1"/>
                </a:solidFill>
                <a:latin typeface="Open Sans"/>
                <a:ea typeface="Open Sans"/>
                <a:cs typeface="Open Sans"/>
                <a:sym typeface="Open Sans"/>
              </a:rPr>
              <a:t> GWP</a:t>
            </a:r>
            <a:endParaRPr sz="1000">
              <a:latin typeface="Open Sans"/>
              <a:ea typeface="Open Sans"/>
              <a:cs typeface="Open Sans"/>
              <a:sym typeface="Open Sans"/>
            </a:endParaRPr>
          </a:p>
        </p:txBody>
      </p:sp>
      <p:sp>
        <p:nvSpPr>
          <p:cNvPr id="773" name="Google Shape;773;p42"/>
          <p:cNvSpPr/>
          <p:nvPr/>
        </p:nvSpPr>
        <p:spPr>
          <a:xfrm>
            <a:off x="6155127" y="1822850"/>
            <a:ext cx="1688400" cy="917100"/>
          </a:xfrm>
          <a:prstGeom prst="chevron">
            <a:avLst>
              <a:gd fmla="val 50000" name="adj"/>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i="1" lang="en-ZA" sz="1000">
                <a:solidFill>
                  <a:schemeClr val="lt1"/>
                </a:solidFill>
                <a:latin typeface="Open Sans"/>
                <a:ea typeface="Open Sans"/>
                <a:cs typeface="Open Sans"/>
                <a:sym typeface="Open Sans"/>
              </a:rPr>
              <a:t>= kg CO</a:t>
            </a:r>
            <a:r>
              <a:rPr baseline="-25000" i="1" lang="en-ZA" sz="1000">
                <a:solidFill>
                  <a:schemeClr val="lt1"/>
                </a:solidFill>
                <a:latin typeface="Open Sans"/>
                <a:ea typeface="Open Sans"/>
                <a:cs typeface="Open Sans"/>
                <a:sym typeface="Open Sans"/>
              </a:rPr>
              <a:t>2</a:t>
            </a:r>
            <a:r>
              <a:rPr i="1" lang="en-ZA" sz="1000">
                <a:solidFill>
                  <a:schemeClr val="lt1"/>
                </a:solidFill>
                <a:latin typeface="Open Sans"/>
                <a:ea typeface="Open Sans"/>
                <a:cs typeface="Open Sans"/>
                <a:sym typeface="Open Sans"/>
              </a:rPr>
              <a:t>e/yr</a:t>
            </a:r>
            <a:endParaRPr sz="1000">
              <a:latin typeface="Open Sans"/>
              <a:ea typeface="Open Sans"/>
              <a:cs typeface="Open Sans"/>
              <a:sym typeface="Open Sans"/>
            </a:endParaRPr>
          </a:p>
        </p:txBody>
      </p:sp>
      <p:sp>
        <p:nvSpPr>
          <p:cNvPr id="774" name="Google Shape;774;p42"/>
          <p:cNvSpPr/>
          <p:nvPr/>
        </p:nvSpPr>
        <p:spPr>
          <a:xfrm>
            <a:off x="414600" y="1822850"/>
            <a:ext cx="5047200" cy="917100"/>
          </a:xfrm>
          <a:prstGeom prst="homePlate">
            <a:avLst>
              <a:gd fmla="val 50000" name="adj"/>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ZA" sz="1800">
                <a:latin typeface="Arial"/>
                <a:ea typeface="Arial"/>
                <a:cs typeface="Arial"/>
                <a:sym typeface="Arial"/>
              </a:rPr>
              <a:t> </a:t>
            </a:r>
            <a:endParaRPr/>
          </a:p>
        </p:txBody>
      </p:sp>
      <p:sp>
        <p:nvSpPr>
          <p:cNvPr id="775" name="Google Shape;775;p42"/>
          <p:cNvSpPr/>
          <p:nvPr/>
        </p:nvSpPr>
        <p:spPr>
          <a:xfrm>
            <a:off x="7380822"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Calculate emissions</a:t>
            </a:r>
            <a:endParaRPr sz="800">
              <a:solidFill>
                <a:schemeClr val="dk2"/>
              </a:solidFill>
              <a:latin typeface="Open Sans"/>
              <a:ea typeface="Open Sans"/>
              <a:cs typeface="Open Sans"/>
              <a:sym typeface="Open Sans"/>
            </a:endParaRPr>
          </a:p>
        </p:txBody>
      </p:sp>
      <p:sp>
        <p:nvSpPr>
          <p:cNvPr id="776" name="Google Shape;776;p42"/>
          <p:cNvSpPr/>
          <p:nvPr/>
        </p:nvSpPr>
        <p:spPr>
          <a:xfrm>
            <a:off x="389975"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Identify data sources for key parameters</a:t>
            </a:r>
            <a:endParaRPr sz="800">
              <a:solidFill>
                <a:srgbClr val="3F3F3F"/>
              </a:solidFill>
              <a:latin typeface="Open Sans"/>
              <a:ea typeface="Open Sans"/>
              <a:cs typeface="Open Sans"/>
              <a:sym typeface="Open Sans"/>
            </a:endParaRPr>
          </a:p>
        </p:txBody>
      </p:sp>
      <p:sp>
        <p:nvSpPr>
          <p:cNvPr id="777" name="Google Shape;777;p42"/>
          <p:cNvSpPr/>
          <p:nvPr/>
        </p:nvSpPr>
        <p:spPr>
          <a:xfrm>
            <a:off x="2137687"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Determine livestock categories and feed characterisation</a:t>
            </a:r>
            <a:endParaRPr sz="800">
              <a:solidFill>
                <a:srgbClr val="3F3F3F"/>
              </a:solidFill>
              <a:latin typeface="Open Sans"/>
              <a:ea typeface="Open Sans"/>
              <a:cs typeface="Open Sans"/>
              <a:sym typeface="Open Sans"/>
            </a:endParaRPr>
          </a:p>
        </p:txBody>
      </p:sp>
      <p:sp>
        <p:nvSpPr>
          <p:cNvPr id="778" name="Google Shape;778;p42"/>
          <p:cNvSpPr/>
          <p:nvPr/>
        </p:nvSpPr>
        <p:spPr>
          <a:xfrm>
            <a:off x="5633110"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Choose or derive emission factors</a:t>
            </a:r>
            <a:endParaRPr sz="800">
              <a:solidFill>
                <a:schemeClr val="dk2"/>
              </a:solidFill>
              <a:latin typeface="Open Sans"/>
              <a:ea typeface="Open Sans"/>
              <a:cs typeface="Open Sans"/>
              <a:sym typeface="Open Sans"/>
            </a:endParaRPr>
          </a:p>
        </p:txBody>
      </p:sp>
      <p:sp>
        <p:nvSpPr>
          <p:cNvPr id="779" name="Google Shape;779;p42"/>
          <p:cNvSpPr/>
          <p:nvPr/>
        </p:nvSpPr>
        <p:spPr>
          <a:xfrm>
            <a:off x="3885398" y="1026500"/>
            <a:ext cx="1373204" cy="57882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800">
                <a:solidFill>
                  <a:schemeClr val="dk2"/>
                </a:solidFill>
                <a:latin typeface="Open Sans"/>
                <a:ea typeface="Open Sans"/>
                <a:cs typeface="Open Sans"/>
                <a:sym typeface="Open Sans"/>
              </a:rPr>
              <a:t>Estimate the baseline average annual population for the species mix</a:t>
            </a:r>
            <a:endParaRPr sz="800">
              <a:solidFill>
                <a:schemeClr val="dk2"/>
              </a:solidFill>
              <a:latin typeface="Open Sans"/>
              <a:ea typeface="Open Sans"/>
              <a:cs typeface="Open Sans"/>
              <a:sym typeface="Open Sans"/>
            </a:endParaRPr>
          </a:p>
        </p:txBody>
      </p:sp>
      <p:sp>
        <p:nvSpPr>
          <p:cNvPr id="780" name="Google Shape;780;p42"/>
          <p:cNvSpPr/>
          <p:nvPr/>
        </p:nvSpPr>
        <p:spPr>
          <a:xfrm>
            <a:off x="1818111"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81" name="Google Shape;781;p42"/>
          <p:cNvSpPr/>
          <p:nvPr/>
        </p:nvSpPr>
        <p:spPr>
          <a:xfrm>
            <a:off x="3570708"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82" name="Google Shape;782;p42"/>
          <p:cNvSpPr/>
          <p:nvPr/>
        </p:nvSpPr>
        <p:spPr>
          <a:xfrm>
            <a:off x="5323306"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83" name="Google Shape;783;p42"/>
          <p:cNvSpPr/>
          <p:nvPr/>
        </p:nvSpPr>
        <p:spPr>
          <a:xfrm>
            <a:off x="7075903" y="1220245"/>
            <a:ext cx="264653" cy="192723"/>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784" name="Google Shape;784;p42"/>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785" name="Google Shape;785;p42"/>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786" name="Google Shape;786;p42"/>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787" name="Google Shape;787;p42">
            <a:hlinkClick action="ppaction://hlinksldjump" r:id="rId4"/>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88" name="Google Shape;788;p42">
            <a:hlinkClick action="ppaction://hlinksldjump" r:id="rId5"/>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89" name="Google Shape;789;p42">
            <a:hlinkClick action="ppaction://hlinksldjump" r:id="rId6"/>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id="790" name="Google Shape;790;p42"/>
          <p:cNvPicPr preferRelativeResize="0"/>
          <p:nvPr/>
        </p:nvPicPr>
        <p:blipFill rotWithShape="1">
          <a:blip r:embed="rId7">
            <a:alphaModFix/>
          </a:blip>
          <a:srcRect b="0" l="0" r="0" t="0"/>
          <a:stretch/>
        </p:blipFill>
        <p:spPr>
          <a:xfrm>
            <a:off x="5900225" y="3638625"/>
            <a:ext cx="381000" cy="381000"/>
          </a:xfrm>
          <a:prstGeom prst="ellipse">
            <a:avLst/>
          </a:prstGeom>
          <a:noFill/>
          <a:ln cap="flat" cmpd="sng" w="38100">
            <a:solidFill>
              <a:srgbClr val="9D97F0"/>
            </a:solidFill>
            <a:prstDash val="solid"/>
            <a:round/>
            <a:headEnd len="sm" w="sm" type="none"/>
            <a:tailEnd len="sm" w="sm" type="none"/>
          </a:ln>
        </p:spPr>
      </p:pic>
      <p:sp>
        <p:nvSpPr>
          <p:cNvPr id="791" name="Google Shape;791;p42"/>
          <p:cNvSpPr txBox="1"/>
          <p:nvPr/>
        </p:nvSpPr>
        <p:spPr>
          <a:xfrm>
            <a:off x="6483307" y="3640857"/>
            <a:ext cx="23490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Calculate the cumulative GHG emissions for the baseline scenari</a:t>
            </a:r>
            <a:r>
              <a:rPr i="1" lang="en-ZA" sz="1000">
                <a:solidFill>
                  <a:srgbClr val="09294E"/>
                </a:solidFill>
                <a:latin typeface="Open Sans"/>
                <a:ea typeface="Open Sans"/>
                <a:cs typeface="Open Sans"/>
                <a:sym typeface="Open Sans"/>
              </a:rPr>
              <a:t>o</a:t>
            </a:r>
            <a:endParaRPr i="1" sz="1000">
              <a:solidFill>
                <a:srgbClr val="09294E"/>
              </a:solidFill>
              <a:latin typeface="Open Sans"/>
              <a:ea typeface="Open Sans"/>
              <a:cs typeface="Open Sans"/>
              <a:sym typeface="Open Sans"/>
            </a:endParaRPr>
          </a:p>
        </p:txBody>
      </p:sp>
      <p:cxnSp>
        <p:nvCxnSpPr>
          <p:cNvPr id="792" name="Google Shape;792;p42"/>
          <p:cNvCxnSpPr>
            <a:stCxn id="790" idx="6"/>
            <a:endCxn id="791" idx="1"/>
          </p:cNvCxnSpPr>
          <p:nvPr/>
        </p:nvCxnSpPr>
        <p:spPr>
          <a:xfrm>
            <a:off x="6281225" y="3829125"/>
            <a:ext cx="202200" cy="0"/>
          </a:xfrm>
          <a:prstGeom prst="straightConnector1">
            <a:avLst/>
          </a:prstGeom>
          <a:noFill/>
          <a:ln cap="flat" cmpd="sng" w="9525">
            <a:solidFill>
              <a:srgbClr val="9D97F0"/>
            </a:solidFill>
            <a:prstDash val="solid"/>
            <a:round/>
            <a:headEnd len="med" w="med" type="none"/>
            <a:tailEnd len="med" w="med" type="oval"/>
          </a:ln>
        </p:spPr>
      </p:cxnSp>
      <p:sp>
        <p:nvSpPr>
          <p:cNvPr id="793" name="Google Shape;793;p42"/>
          <p:cNvSpPr txBox="1"/>
          <p:nvPr/>
        </p:nvSpPr>
        <p:spPr>
          <a:xfrm>
            <a:off x="387900" y="2923300"/>
            <a:ext cx="5644800" cy="16788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625852"/>
              </a:buClr>
              <a:buSzPts val="1800"/>
              <a:buFont typeface="Arial"/>
              <a:buNone/>
            </a:pPr>
            <a:r>
              <a:rPr b="1" i="0" lang="en-ZA" sz="1000" u="none" strike="noStrike">
                <a:solidFill>
                  <a:schemeClr val="dk2"/>
                </a:solidFill>
                <a:latin typeface="Open Sans"/>
                <a:ea typeface="Open Sans"/>
                <a:cs typeface="Open Sans"/>
                <a:sym typeface="Open Sans"/>
              </a:rPr>
              <a:t>Where: </a:t>
            </a:r>
            <a:endParaRPr b="1" sz="1000">
              <a:solidFill>
                <a:schemeClr val="dk2"/>
              </a:solidFill>
              <a:latin typeface="Open Sans"/>
              <a:ea typeface="Open Sans"/>
              <a:cs typeface="Open Sans"/>
              <a:sym typeface="Open Sans"/>
            </a:endParaRPr>
          </a:p>
          <a:p>
            <a:pPr indent="0" lvl="0" marL="0" marR="0" rtl="0" algn="l">
              <a:lnSpc>
                <a:spcPct val="90000"/>
              </a:lnSpc>
              <a:spcBef>
                <a:spcPts val="1000"/>
              </a:spcBef>
              <a:spcAft>
                <a:spcPts val="0"/>
              </a:spcAft>
              <a:buClr>
                <a:srgbClr val="625852"/>
              </a:buClr>
              <a:buSzPts val="1800"/>
              <a:buFont typeface="Arial"/>
              <a:buNone/>
            </a:pPr>
            <a:r>
              <a:rPr i="0" lang="en-ZA" sz="1000" u="none" strike="noStrike">
                <a:solidFill>
                  <a:schemeClr val="dk2"/>
                </a:solidFill>
                <a:latin typeface="Open Sans"/>
                <a:ea typeface="Open Sans"/>
                <a:cs typeface="Open Sans"/>
                <a:sym typeface="Open Sans"/>
              </a:rPr>
              <a:t>Total annual CH</a:t>
            </a:r>
            <a:r>
              <a:rPr baseline="-25000" i="0" lang="en-ZA" sz="1000" u="none" strike="noStrike">
                <a:solidFill>
                  <a:schemeClr val="dk2"/>
                </a:solidFill>
                <a:latin typeface="Open Sans"/>
                <a:ea typeface="Open Sans"/>
                <a:cs typeface="Open Sans"/>
                <a:sym typeface="Open Sans"/>
              </a:rPr>
              <a:t>4</a:t>
            </a:r>
            <a:r>
              <a:rPr i="0" lang="en-ZA" sz="1000" u="none" strike="noStrike">
                <a:solidFill>
                  <a:schemeClr val="dk2"/>
                </a:solidFill>
                <a:latin typeface="Open Sans"/>
                <a:ea typeface="Open Sans"/>
                <a:cs typeface="Open Sans"/>
                <a:sym typeface="Open Sans"/>
              </a:rPr>
              <a:t> Emissions = total methane emissions from enteric fermentation, kg CH</a:t>
            </a:r>
            <a:r>
              <a:rPr baseline="-25000" i="0" lang="en-ZA" sz="1000" u="none" strike="noStrike">
                <a:solidFill>
                  <a:schemeClr val="dk2"/>
                </a:solidFill>
                <a:latin typeface="Open Sans"/>
                <a:ea typeface="Open Sans"/>
                <a:cs typeface="Open Sans"/>
                <a:sym typeface="Open Sans"/>
              </a:rPr>
              <a:t>4</a:t>
            </a:r>
            <a:r>
              <a:rPr i="0" lang="en-ZA" sz="1000" u="none" strike="noStrike">
                <a:solidFill>
                  <a:schemeClr val="dk2"/>
                </a:solidFill>
                <a:latin typeface="Open Sans"/>
                <a:ea typeface="Open Sans"/>
                <a:cs typeface="Open Sans"/>
                <a:sym typeface="Open Sans"/>
              </a:rPr>
              <a:t> /yr </a:t>
            </a:r>
            <a:endParaRPr sz="1000">
              <a:solidFill>
                <a:schemeClr val="dk2"/>
              </a:solidFill>
              <a:latin typeface="Open Sans"/>
              <a:ea typeface="Open Sans"/>
              <a:cs typeface="Open Sans"/>
              <a:sym typeface="Open Sans"/>
            </a:endParaRPr>
          </a:p>
          <a:p>
            <a:pPr indent="0" lvl="0" marL="0" marR="0" rtl="0" algn="l">
              <a:lnSpc>
                <a:spcPct val="90000"/>
              </a:lnSpc>
              <a:spcBef>
                <a:spcPts val="1000"/>
              </a:spcBef>
              <a:spcAft>
                <a:spcPts val="0"/>
              </a:spcAft>
              <a:buClr>
                <a:srgbClr val="625852"/>
              </a:buClr>
              <a:buSzPts val="1800"/>
              <a:buFont typeface="Arial"/>
              <a:buNone/>
            </a:pPr>
            <a:r>
              <a:rPr i="1" lang="en-ZA" sz="1000" u="none" strike="noStrike">
                <a:solidFill>
                  <a:schemeClr val="dk2"/>
                </a:solidFill>
                <a:latin typeface="Open Sans"/>
                <a:ea typeface="Open Sans"/>
                <a:cs typeface="Open Sans"/>
                <a:sym typeface="Open Sans"/>
              </a:rPr>
              <a:t>EF</a:t>
            </a:r>
            <a:r>
              <a:rPr baseline="-25000" i="1" lang="en-ZA" sz="1000" u="none" strike="noStrike">
                <a:solidFill>
                  <a:schemeClr val="dk2"/>
                </a:solidFill>
                <a:latin typeface="Open Sans"/>
                <a:ea typeface="Open Sans"/>
                <a:cs typeface="Open Sans"/>
                <a:sym typeface="Open Sans"/>
              </a:rPr>
              <a:t>t</a:t>
            </a:r>
            <a:r>
              <a:rPr i="0" lang="en-ZA" sz="1000" u="none" strike="noStrike">
                <a:solidFill>
                  <a:schemeClr val="dk2"/>
                </a:solidFill>
                <a:latin typeface="Open Sans"/>
                <a:ea typeface="Open Sans"/>
                <a:cs typeface="Open Sans"/>
                <a:sym typeface="Open Sans"/>
              </a:rPr>
              <a:t> = emission factor for the defined livestock population, kg CH</a:t>
            </a:r>
            <a:r>
              <a:rPr baseline="-25000" i="0" lang="en-ZA" sz="1000" u="none" strike="noStrike">
                <a:solidFill>
                  <a:schemeClr val="dk2"/>
                </a:solidFill>
                <a:latin typeface="Open Sans"/>
                <a:ea typeface="Open Sans"/>
                <a:cs typeface="Open Sans"/>
                <a:sym typeface="Open Sans"/>
              </a:rPr>
              <a:t>4</a:t>
            </a:r>
            <a:r>
              <a:rPr i="0" lang="en-ZA" sz="1000" u="none" strike="noStrike">
                <a:solidFill>
                  <a:schemeClr val="dk2"/>
                </a:solidFill>
                <a:latin typeface="Open Sans"/>
                <a:ea typeface="Open Sans"/>
                <a:cs typeface="Open Sans"/>
                <a:sym typeface="Open Sans"/>
              </a:rPr>
              <a:t> /head /yr </a:t>
            </a:r>
            <a:endParaRPr sz="1000">
              <a:solidFill>
                <a:schemeClr val="dk2"/>
              </a:solidFill>
              <a:latin typeface="Open Sans"/>
              <a:ea typeface="Open Sans"/>
              <a:cs typeface="Open Sans"/>
              <a:sym typeface="Open Sans"/>
            </a:endParaRPr>
          </a:p>
          <a:p>
            <a:pPr indent="0" lvl="0" marL="0" marR="0" rtl="0" algn="l">
              <a:lnSpc>
                <a:spcPct val="90000"/>
              </a:lnSpc>
              <a:spcBef>
                <a:spcPts val="1000"/>
              </a:spcBef>
              <a:spcAft>
                <a:spcPts val="0"/>
              </a:spcAft>
              <a:buClr>
                <a:srgbClr val="625852"/>
              </a:buClr>
              <a:buSzPts val="1800"/>
              <a:buFont typeface="Arial"/>
              <a:buNone/>
            </a:pPr>
            <a:r>
              <a:rPr i="1" lang="en-ZA" sz="1000" u="none" strike="noStrike">
                <a:solidFill>
                  <a:schemeClr val="dk2"/>
                </a:solidFill>
                <a:latin typeface="Open Sans"/>
                <a:ea typeface="Open Sans"/>
                <a:cs typeface="Open Sans"/>
                <a:sym typeface="Open Sans"/>
              </a:rPr>
              <a:t>N</a:t>
            </a:r>
            <a:r>
              <a:rPr baseline="-25000" i="1" lang="en-ZA" sz="1000" u="none" strike="noStrike">
                <a:solidFill>
                  <a:schemeClr val="dk2"/>
                </a:solidFill>
                <a:latin typeface="Open Sans"/>
                <a:ea typeface="Open Sans"/>
                <a:cs typeface="Open Sans"/>
                <a:sym typeface="Open Sans"/>
              </a:rPr>
              <a:t>t</a:t>
            </a:r>
            <a:r>
              <a:rPr i="0" lang="en-ZA" sz="1000" u="none" strike="noStrike">
                <a:solidFill>
                  <a:schemeClr val="dk2"/>
                </a:solidFill>
                <a:latin typeface="Open Sans"/>
                <a:ea typeface="Open Sans"/>
                <a:cs typeface="Open Sans"/>
                <a:sym typeface="Open Sans"/>
              </a:rPr>
              <a:t> = the number of head of livestock per category t in the country, head </a:t>
            </a:r>
            <a:endParaRPr sz="1000">
              <a:solidFill>
                <a:schemeClr val="dk2"/>
              </a:solidFill>
              <a:latin typeface="Open Sans"/>
              <a:ea typeface="Open Sans"/>
              <a:cs typeface="Open Sans"/>
              <a:sym typeface="Open Sans"/>
            </a:endParaRPr>
          </a:p>
          <a:p>
            <a:pPr indent="0" lvl="0" marL="0" marR="0" rtl="0" algn="l">
              <a:lnSpc>
                <a:spcPct val="90000"/>
              </a:lnSpc>
              <a:spcBef>
                <a:spcPts val="1000"/>
              </a:spcBef>
              <a:spcAft>
                <a:spcPts val="0"/>
              </a:spcAft>
              <a:buClr>
                <a:srgbClr val="625852"/>
              </a:buClr>
              <a:buSzPts val="1800"/>
              <a:buFont typeface="Arial"/>
              <a:buNone/>
            </a:pPr>
            <a:r>
              <a:rPr i="1" lang="en-ZA" sz="1000" u="none" strike="noStrike">
                <a:solidFill>
                  <a:schemeClr val="dk2"/>
                </a:solidFill>
                <a:latin typeface="Open Sans"/>
                <a:ea typeface="Open Sans"/>
                <a:cs typeface="Open Sans"/>
                <a:sym typeface="Open Sans"/>
              </a:rPr>
              <a:t>t</a:t>
            </a:r>
            <a:r>
              <a:rPr i="0" lang="en-ZA" sz="1000" u="none" strike="noStrike">
                <a:solidFill>
                  <a:schemeClr val="dk2"/>
                </a:solidFill>
                <a:latin typeface="Open Sans"/>
                <a:ea typeface="Open Sans"/>
                <a:cs typeface="Open Sans"/>
                <a:sym typeface="Open Sans"/>
              </a:rPr>
              <a:t> = livestock category or subcategory </a:t>
            </a:r>
            <a:endParaRPr sz="1000">
              <a:solidFill>
                <a:schemeClr val="dk2"/>
              </a:solidFill>
              <a:latin typeface="Open Sans"/>
              <a:ea typeface="Open Sans"/>
              <a:cs typeface="Open Sans"/>
              <a:sym typeface="Open Sans"/>
            </a:endParaRPr>
          </a:p>
          <a:p>
            <a:pPr indent="0" lvl="0" marL="0" marR="0" rtl="0" algn="l">
              <a:lnSpc>
                <a:spcPct val="90000"/>
              </a:lnSpc>
              <a:spcBef>
                <a:spcPts val="1000"/>
              </a:spcBef>
              <a:spcAft>
                <a:spcPts val="0"/>
              </a:spcAft>
              <a:buClr>
                <a:srgbClr val="625852"/>
              </a:buClr>
              <a:buSzPts val="1800"/>
              <a:buFont typeface="Arial"/>
              <a:buNone/>
            </a:pPr>
            <a:r>
              <a:rPr i="1" lang="en-ZA" sz="1000" u="none" strike="noStrike">
                <a:solidFill>
                  <a:schemeClr val="dk2"/>
                </a:solidFill>
                <a:latin typeface="Open Sans"/>
                <a:ea typeface="Open Sans"/>
                <a:cs typeface="Open Sans"/>
                <a:sym typeface="Open Sans"/>
              </a:rPr>
              <a:t>i</a:t>
            </a:r>
            <a:r>
              <a:rPr i="0" lang="en-ZA" sz="1000" u="none" strike="noStrike">
                <a:solidFill>
                  <a:schemeClr val="dk2"/>
                </a:solidFill>
                <a:latin typeface="Open Sans"/>
                <a:ea typeface="Open Sans"/>
                <a:cs typeface="Open Sans"/>
                <a:sym typeface="Open Sans"/>
              </a:rPr>
              <a:t> = the number of livestock categories in the characterisation </a:t>
            </a:r>
            <a:endParaRPr baseline="-25000" sz="1000">
              <a:solidFill>
                <a:schemeClr val="dk2"/>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43"/>
          <p:cNvSpPr txBox="1"/>
          <p:nvPr>
            <p:ph idx="4294967295" type="body"/>
          </p:nvPr>
        </p:nvSpPr>
        <p:spPr>
          <a:xfrm>
            <a:off x="600075" y="23601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Constant baseline</a:t>
            </a:r>
            <a:endParaRPr sz="1400"/>
          </a:p>
          <a:p>
            <a:pPr indent="-412750" lvl="0" marL="457200" rtl="0" algn="l">
              <a:lnSpc>
                <a:spcPct val="90000"/>
              </a:lnSpc>
              <a:spcBef>
                <a:spcPts val="1000"/>
              </a:spcBef>
              <a:spcAft>
                <a:spcPts val="0"/>
              </a:spcAft>
              <a:buSzPts val="1400"/>
              <a:buFont typeface="Arial"/>
              <a:buAutoNum type="alphaLcParenR"/>
            </a:pPr>
            <a:r>
              <a:rPr lang="en-ZA" sz="1400"/>
              <a:t>Simple trend baseline</a:t>
            </a:r>
            <a:endParaRPr sz="1400"/>
          </a:p>
          <a:p>
            <a:pPr indent="-412750" lvl="0" marL="457200" rtl="0" algn="l">
              <a:lnSpc>
                <a:spcPct val="90000"/>
              </a:lnSpc>
              <a:spcBef>
                <a:spcPts val="1000"/>
              </a:spcBef>
              <a:spcAft>
                <a:spcPts val="1200"/>
              </a:spcAft>
              <a:buSzPts val="1400"/>
              <a:buFont typeface="Arial"/>
              <a:buAutoNum type="alphaLcParenR"/>
            </a:pPr>
            <a:r>
              <a:rPr lang="en-ZA" sz="1400"/>
              <a:t>Advanced trend baseline</a:t>
            </a:r>
            <a:endParaRPr sz="1400"/>
          </a:p>
        </p:txBody>
      </p:sp>
      <p:sp>
        <p:nvSpPr>
          <p:cNvPr id="800" name="Google Shape;800;p43"/>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If there has been changes in agricultural practices in the past few years but the changes have been variable and there is very little available supporting data, which baseline approach would you select?</a:t>
            </a:r>
            <a:endParaRPr b="1" sz="1400"/>
          </a:p>
        </p:txBody>
      </p:sp>
      <p:sp>
        <p:nvSpPr>
          <p:cNvPr id="801" name="Google Shape;801;p43"/>
          <p:cNvSpPr/>
          <p:nvPr/>
        </p:nvSpPr>
        <p:spPr>
          <a:xfrm>
            <a:off x="605117" y="2655794"/>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02" name="Google Shape;802;p43"/>
          <p:cNvSpPr/>
          <p:nvPr/>
        </p:nvSpPr>
        <p:spPr>
          <a:xfrm>
            <a:off x="605134" y="395950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803" name="Google Shape;803;p43"/>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1</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0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8" name="Shape 808"/>
        <p:cNvGrpSpPr/>
        <p:nvPr/>
      </p:nvGrpSpPr>
      <p:grpSpPr>
        <a:xfrm>
          <a:off x="0" y="0"/>
          <a:ext cx="0" cy="0"/>
          <a:chOff x="0" y="0"/>
          <a:chExt cx="0" cy="0"/>
        </a:xfrm>
      </p:grpSpPr>
      <p:sp>
        <p:nvSpPr>
          <p:cNvPr id="809" name="Google Shape;809;p44"/>
          <p:cNvSpPr txBox="1"/>
          <p:nvPr>
            <p:ph idx="4294967295" type="body"/>
          </p:nvPr>
        </p:nvSpPr>
        <p:spPr>
          <a:xfrm>
            <a:off x="600075" y="21315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Tier 1</a:t>
            </a:r>
            <a:endParaRPr sz="1400"/>
          </a:p>
          <a:p>
            <a:pPr indent="-412750" lvl="0" marL="457200" rtl="0" algn="l">
              <a:lnSpc>
                <a:spcPct val="90000"/>
              </a:lnSpc>
              <a:spcBef>
                <a:spcPts val="1000"/>
              </a:spcBef>
              <a:spcAft>
                <a:spcPts val="0"/>
              </a:spcAft>
              <a:buSzPts val="1400"/>
              <a:buAutoNum type="alphaLcParenR"/>
            </a:pPr>
            <a:r>
              <a:rPr lang="en-ZA" sz="1400"/>
              <a:t>Published Tier 2</a:t>
            </a:r>
            <a:endParaRPr sz="1400"/>
          </a:p>
          <a:p>
            <a:pPr indent="-412750" lvl="0" marL="457200" rtl="0" algn="l">
              <a:lnSpc>
                <a:spcPct val="90000"/>
              </a:lnSpc>
              <a:spcBef>
                <a:spcPts val="1000"/>
              </a:spcBef>
              <a:spcAft>
                <a:spcPts val="1200"/>
              </a:spcAft>
              <a:buSzPts val="1400"/>
              <a:buAutoNum type="alphaLcParenR"/>
            </a:pPr>
            <a:r>
              <a:rPr lang="en-ZA" sz="1400"/>
              <a:t>Derived Tier 2</a:t>
            </a:r>
            <a:endParaRPr sz="1400"/>
          </a:p>
        </p:txBody>
      </p:sp>
      <p:sp>
        <p:nvSpPr>
          <p:cNvPr id="810" name="Google Shape;810;p44"/>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If data is available on feed and diet characteristics for a livestock category, which emission factor method would you apply?</a:t>
            </a:r>
            <a:endParaRPr b="1" sz="1400"/>
          </a:p>
        </p:txBody>
      </p:sp>
      <p:sp>
        <p:nvSpPr>
          <p:cNvPr id="811" name="Google Shape;811;p44"/>
          <p:cNvSpPr/>
          <p:nvPr/>
        </p:nvSpPr>
        <p:spPr>
          <a:xfrm>
            <a:off x="605117" y="3060386"/>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812" name="Google Shape;812;p44"/>
          <p:cNvSpPr/>
          <p:nvPr/>
        </p:nvSpPr>
        <p:spPr>
          <a:xfrm>
            <a:off x="600084" y="367920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813" name="Google Shape;813;p44"/>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2</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sp>
        <p:nvSpPr>
          <p:cNvPr id="819" name="Google Shape;819;p45"/>
          <p:cNvSpPr txBox="1"/>
          <p:nvPr>
            <p:ph idx="4294967295" type="body"/>
          </p:nvPr>
        </p:nvSpPr>
        <p:spPr>
          <a:xfrm>
            <a:off x="600075" y="20553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EF/population x GWP of CH</a:t>
            </a:r>
            <a:r>
              <a:rPr baseline="-25000" lang="en-ZA" sz="1400"/>
              <a:t>4</a:t>
            </a:r>
            <a:endParaRPr sz="1400"/>
          </a:p>
          <a:p>
            <a:pPr indent="-412750" lvl="0" marL="457200" rtl="0" algn="l">
              <a:lnSpc>
                <a:spcPct val="90000"/>
              </a:lnSpc>
              <a:spcBef>
                <a:spcPts val="1000"/>
              </a:spcBef>
              <a:spcAft>
                <a:spcPts val="0"/>
              </a:spcAft>
              <a:buSzPts val="1400"/>
              <a:buAutoNum type="alphaLcParenR"/>
            </a:pPr>
            <a:r>
              <a:rPr lang="en-ZA" sz="1400"/>
              <a:t>EF x population x GWP of CH</a:t>
            </a:r>
            <a:r>
              <a:rPr baseline="-25000" lang="en-ZA" sz="1400"/>
              <a:t>4</a:t>
            </a:r>
            <a:endParaRPr sz="1400"/>
          </a:p>
          <a:p>
            <a:pPr indent="-412750" lvl="0" marL="457200" rtl="0" algn="l">
              <a:lnSpc>
                <a:spcPct val="90000"/>
              </a:lnSpc>
              <a:spcBef>
                <a:spcPts val="1000"/>
              </a:spcBef>
              <a:spcAft>
                <a:spcPts val="0"/>
              </a:spcAft>
              <a:buSzPts val="1400"/>
              <a:buAutoNum type="alphaLcParenR"/>
            </a:pPr>
            <a:r>
              <a:rPr lang="en-ZA" sz="1400"/>
              <a:t>EF/GWP of CH</a:t>
            </a:r>
            <a:r>
              <a:rPr baseline="-25000" lang="en-ZA" sz="1400"/>
              <a:t>4</a:t>
            </a:r>
            <a:r>
              <a:rPr lang="en-ZA" sz="1400"/>
              <a:t> x population</a:t>
            </a:r>
            <a:endParaRPr sz="1400"/>
          </a:p>
          <a:p>
            <a:pPr indent="-412750" lvl="0" marL="457200" rtl="0" algn="l">
              <a:lnSpc>
                <a:spcPct val="90000"/>
              </a:lnSpc>
              <a:spcBef>
                <a:spcPts val="1000"/>
              </a:spcBef>
              <a:spcAft>
                <a:spcPts val="1200"/>
              </a:spcAft>
              <a:buSzPts val="1400"/>
              <a:buAutoNum type="alphaLcParenR"/>
            </a:pPr>
            <a:r>
              <a:rPr lang="en-ZA" sz="1400"/>
              <a:t>None of the above</a:t>
            </a:r>
            <a:endParaRPr sz="1400"/>
          </a:p>
        </p:txBody>
      </p:sp>
      <p:sp>
        <p:nvSpPr>
          <p:cNvPr id="820" name="Google Shape;820;p45"/>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How do you calculate the annual CH</a:t>
            </a:r>
            <a:r>
              <a:rPr b="1" baseline="-25000" lang="en-ZA" sz="1400"/>
              <a:t>4</a:t>
            </a:r>
            <a:r>
              <a:rPr b="1" lang="en-ZA" sz="1400"/>
              <a:t> emissions from livestock in CO</a:t>
            </a:r>
            <a:r>
              <a:rPr b="1" baseline="-25000" lang="en-ZA" sz="1400"/>
              <a:t>2</a:t>
            </a:r>
            <a:r>
              <a:rPr b="1" lang="en-ZA" sz="1400"/>
              <a:t>e?</a:t>
            </a:r>
            <a:endParaRPr b="1" sz="1400"/>
          </a:p>
        </p:txBody>
      </p:sp>
      <p:sp>
        <p:nvSpPr>
          <p:cNvPr id="821" name="Google Shape;821;p45"/>
          <p:cNvSpPr/>
          <p:nvPr/>
        </p:nvSpPr>
        <p:spPr>
          <a:xfrm>
            <a:off x="605117" y="2672292"/>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822" name="Google Shape;822;p45"/>
          <p:cNvSpPr/>
          <p:nvPr/>
        </p:nvSpPr>
        <p:spPr>
          <a:xfrm>
            <a:off x="605134" y="38894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823" name="Google Shape;823;p45"/>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3</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7" name="Shape 827"/>
        <p:cNvGrpSpPr/>
        <p:nvPr/>
      </p:nvGrpSpPr>
      <p:grpSpPr>
        <a:xfrm>
          <a:off x="0" y="0"/>
          <a:ext cx="0" cy="0"/>
          <a:chOff x="0" y="0"/>
          <a:chExt cx="0" cy="0"/>
        </a:xfrm>
      </p:grpSpPr>
      <p:sp>
        <p:nvSpPr>
          <p:cNvPr id="828" name="Google Shape;828;p46"/>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Spreadsheet exercise</a:t>
            </a:r>
            <a:endParaRPr/>
          </a:p>
        </p:txBody>
      </p:sp>
      <p:sp>
        <p:nvSpPr>
          <p:cNvPr id="829" name="Google Shape;829;p46"/>
          <p:cNvSpPr txBox="1"/>
          <p:nvPr/>
        </p:nvSpPr>
        <p:spPr>
          <a:xfrm>
            <a:off x="1867200" y="2236175"/>
            <a:ext cx="5409600" cy="772500"/>
          </a:xfrm>
          <a:prstGeom prst="rect">
            <a:avLst/>
          </a:prstGeom>
          <a:noFill/>
          <a:ln>
            <a:noFill/>
          </a:ln>
        </p:spPr>
        <p:txBody>
          <a:bodyPr anchorCtr="0" anchor="ctr" bIns="45700" lIns="91425" spcFirstLastPara="1" rIns="91425" wrap="square" tIns="45700">
            <a:noAutofit/>
          </a:bodyPr>
          <a:lstStyle/>
          <a:p>
            <a:pPr indent="0" lvl="0" marL="0" rtl="0" algn="ctr">
              <a:lnSpc>
                <a:spcPct val="120000"/>
              </a:lnSpc>
              <a:spcBef>
                <a:spcPts val="0"/>
              </a:spcBef>
              <a:spcAft>
                <a:spcPts val="0"/>
              </a:spcAft>
              <a:buNone/>
            </a:pPr>
            <a:r>
              <a:rPr b="1" lang="en-ZA" sz="2400">
                <a:solidFill>
                  <a:schemeClr val="lt1"/>
                </a:solidFill>
                <a:highlight>
                  <a:schemeClr val="dk1"/>
                </a:highlight>
                <a:latin typeface="Open Sans"/>
                <a:ea typeface="Open Sans"/>
                <a:cs typeface="Open Sans"/>
                <a:sym typeface="Open Sans"/>
              </a:rPr>
              <a:t>Go to the excel spreadsheet for the enteric fermentation baseline emission calculation exercise</a:t>
            </a:r>
            <a:endParaRPr b="1" sz="2400">
              <a:solidFill>
                <a:schemeClr val="lt1"/>
              </a:solidFill>
              <a:highlight>
                <a:schemeClr val="dk1"/>
              </a:highlight>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pic>
        <p:nvPicPr>
          <p:cNvPr descr="Green and dry land" id="835" name="Google Shape;835;p47"/>
          <p:cNvPicPr preferRelativeResize="0"/>
          <p:nvPr/>
        </p:nvPicPr>
        <p:blipFill rotWithShape="1">
          <a:blip r:embed="rId3">
            <a:alphaModFix/>
          </a:blip>
          <a:srcRect b="0" l="55644" r="0" t="26691"/>
          <a:stretch/>
        </p:blipFill>
        <p:spPr>
          <a:xfrm>
            <a:off x="701225" y="2955575"/>
            <a:ext cx="1836801" cy="1159425"/>
          </a:xfrm>
          <a:prstGeom prst="rect">
            <a:avLst/>
          </a:prstGeom>
          <a:noFill/>
          <a:ln>
            <a:noFill/>
          </a:ln>
        </p:spPr>
      </p:pic>
      <p:pic>
        <p:nvPicPr>
          <p:cNvPr descr="Woman bringing camera" id="836" name="Google Shape;836;p47"/>
          <p:cNvPicPr preferRelativeResize="0"/>
          <p:nvPr/>
        </p:nvPicPr>
        <p:blipFill rotWithShape="1">
          <a:blip r:embed="rId4">
            <a:alphaModFix/>
          </a:blip>
          <a:srcRect b="0" l="0" r="0" t="0"/>
          <a:stretch/>
        </p:blipFill>
        <p:spPr>
          <a:xfrm>
            <a:off x="724675" y="1657125"/>
            <a:ext cx="1836799" cy="1143050"/>
          </a:xfrm>
          <a:prstGeom prst="rect">
            <a:avLst/>
          </a:prstGeom>
          <a:noFill/>
          <a:ln>
            <a:noFill/>
          </a:ln>
        </p:spPr>
      </p:pic>
      <p:sp>
        <p:nvSpPr>
          <p:cNvPr id="837" name="Google Shape;837;p47"/>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7.3 Estimate baseline soil carbon sequestration</a:t>
            </a:r>
            <a:endParaRPr/>
          </a:p>
        </p:txBody>
      </p:sp>
      <p:sp>
        <p:nvSpPr>
          <p:cNvPr id="838" name="Google Shape;838;p47"/>
          <p:cNvSpPr txBox="1"/>
          <p:nvPr/>
        </p:nvSpPr>
        <p:spPr>
          <a:xfrm>
            <a:off x="504267" y="922001"/>
            <a:ext cx="7756200" cy="7335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None/>
            </a:pPr>
            <a:r>
              <a:rPr lang="en-ZA">
                <a:solidFill>
                  <a:srgbClr val="000A3A"/>
                </a:solidFill>
                <a:latin typeface="Open Sans"/>
                <a:ea typeface="Open Sans"/>
                <a:cs typeface="Open Sans"/>
                <a:sym typeface="Open Sans"/>
              </a:rPr>
              <a:t>Changes in </a:t>
            </a:r>
            <a:r>
              <a:rPr b="1" lang="en-ZA">
                <a:solidFill>
                  <a:srgbClr val="000A3A"/>
                </a:solidFill>
                <a:latin typeface="Open Sans"/>
                <a:ea typeface="Open Sans"/>
                <a:cs typeface="Open Sans"/>
                <a:sym typeface="Open Sans"/>
              </a:rPr>
              <a:t>land use </a:t>
            </a:r>
            <a:r>
              <a:rPr lang="en-ZA">
                <a:solidFill>
                  <a:srgbClr val="000A3A"/>
                </a:solidFill>
                <a:latin typeface="Open Sans"/>
                <a:ea typeface="Open Sans"/>
                <a:cs typeface="Open Sans"/>
                <a:sym typeface="Open Sans"/>
              </a:rPr>
              <a:t>can lead to a decrease or increase in carbon stock, and thereby to GHG emissions or GHG removals, respectively </a:t>
            </a:r>
            <a:endParaRPr>
              <a:solidFill>
                <a:srgbClr val="000A3A"/>
              </a:solidFill>
              <a:latin typeface="Open Sans"/>
              <a:ea typeface="Open Sans"/>
              <a:cs typeface="Open Sans"/>
              <a:sym typeface="Open Sans"/>
            </a:endParaRPr>
          </a:p>
        </p:txBody>
      </p:sp>
      <p:pic>
        <p:nvPicPr>
          <p:cNvPr descr="Tractor in farmland" id="839" name="Google Shape;839;p47"/>
          <p:cNvPicPr preferRelativeResize="0"/>
          <p:nvPr/>
        </p:nvPicPr>
        <p:blipFill rotWithShape="1">
          <a:blip r:embed="rId5">
            <a:alphaModFix/>
          </a:blip>
          <a:srcRect b="0" l="0" r="0" t="0"/>
          <a:stretch/>
        </p:blipFill>
        <p:spPr>
          <a:xfrm>
            <a:off x="2888373" y="1655497"/>
            <a:ext cx="1836795" cy="1175869"/>
          </a:xfrm>
          <a:prstGeom prst="rect">
            <a:avLst/>
          </a:prstGeom>
          <a:noFill/>
          <a:ln>
            <a:noFill/>
          </a:ln>
        </p:spPr>
      </p:pic>
      <p:sp>
        <p:nvSpPr>
          <p:cNvPr id="840" name="Google Shape;840;p47"/>
          <p:cNvSpPr/>
          <p:nvPr/>
        </p:nvSpPr>
        <p:spPr>
          <a:xfrm>
            <a:off x="6146260" y="1410814"/>
            <a:ext cx="1669800" cy="246300"/>
          </a:xfrm>
          <a:prstGeom prst="rect">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rgbClr val="FAFAFA"/>
                </a:solidFill>
                <a:latin typeface="Open Sans"/>
                <a:ea typeface="Open Sans"/>
                <a:cs typeface="Open Sans"/>
                <a:sym typeface="Open Sans"/>
              </a:rPr>
              <a:t>CO</a:t>
            </a:r>
            <a:r>
              <a:rPr b="1" baseline="-25000" lang="en-ZA" sz="1000">
                <a:solidFill>
                  <a:srgbClr val="FAFAFA"/>
                </a:solidFill>
                <a:latin typeface="Open Sans"/>
                <a:ea typeface="Open Sans"/>
                <a:cs typeface="Open Sans"/>
                <a:sym typeface="Open Sans"/>
              </a:rPr>
              <a:t>2</a:t>
            </a:r>
            <a:r>
              <a:rPr b="1" lang="en-ZA" sz="1000">
                <a:solidFill>
                  <a:srgbClr val="FAFAFA"/>
                </a:solidFill>
                <a:latin typeface="Open Sans"/>
                <a:ea typeface="Open Sans"/>
                <a:cs typeface="Open Sans"/>
                <a:sym typeface="Open Sans"/>
              </a:rPr>
              <a:t> emissions</a:t>
            </a:r>
            <a:endParaRPr sz="1000">
              <a:latin typeface="Open Sans"/>
              <a:ea typeface="Open Sans"/>
              <a:cs typeface="Open Sans"/>
              <a:sym typeface="Open Sans"/>
            </a:endParaRPr>
          </a:p>
        </p:txBody>
      </p:sp>
      <p:sp>
        <p:nvSpPr>
          <p:cNvPr id="841" name="Google Shape;841;p47"/>
          <p:cNvSpPr/>
          <p:nvPr/>
        </p:nvSpPr>
        <p:spPr>
          <a:xfrm>
            <a:off x="6146239" y="4093050"/>
            <a:ext cx="1669800" cy="246300"/>
          </a:xfrm>
          <a:prstGeom prst="rect">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rgbClr val="FAFAFA"/>
                </a:solidFill>
                <a:latin typeface="Open Sans"/>
                <a:ea typeface="Open Sans"/>
                <a:cs typeface="Open Sans"/>
                <a:sym typeface="Open Sans"/>
              </a:rPr>
              <a:t>CO</a:t>
            </a:r>
            <a:r>
              <a:rPr b="1" baseline="-25000" lang="en-ZA" sz="1000">
                <a:solidFill>
                  <a:srgbClr val="FAFAFA"/>
                </a:solidFill>
                <a:latin typeface="Open Sans"/>
                <a:ea typeface="Open Sans"/>
                <a:cs typeface="Open Sans"/>
                <a:sym typeface="Open Sans"/>
              </a:rPr>
              <a:t>2</a:t>
            </a:r>
            <a:r>
              <a:rPr b="1" lang="en-ZA" sz="1000">
                <a:solidFill>
                  <a:srgbClr val="FAFAFA"/>
                </a:solidFill>
                <a:latin typeface="Open Sans"/>
                <a:ea typeface="Open Sans"/>
                <a:cs typeface="Open Sans"/>
                <a:sym typeface="Open Sans"/>
              </a:rPr>
              <a:t> removals</a:t>
            </a:r>
            <a:endParaRPr sz="1000">
              <a:latin typeface="Open Sans"/>
              <a:ea typeface="Open Sans"/>
              <a:cs typeface="Open Sans"/>
              <a:sym typeface="Open Sans"/>
            </a:endParaRPr>
          </a:p>
        </p:txBody>
      </p:sp>
      <p:sp>
        <p:nvSpPr>
          <p:cNvPr id="842" name="Google Shape;842;p47"/>
          <p:cNvSpPr txBox="1"/>
          <p:nvPr/>
        </p:nvSpPr>
        <p:spPr>
          <a:xfrm>
            <a:off x="648476" y="4287325"/>
            <a:ext cx="40005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a:solidFill>
                  <a:srgbClr val="000A3A"/>
                </a:solidFill>
                <a:latin typeface="Open Sans"/>
                <a:ea typeface="Open Sans"/>
                <a:cs typeface="Open Sans"/>
                <a:sym typeface="Open Sans"/>
              </a:rPr>
              <a:t>Carbon stock</a:t>
            </a:r>
            <a:r>
              <a:rPr lang="en-ZA" sz="1000">
                <a:solidFill>
                  <a:srgbClr val="000A3A"/>
                </a:solidFill>
                <a:latin typeface="Open Sans"/>
                <a:ea typeface="Open Sans"/>
                <a:cs typeface="Open Sans"/>
                <a:sym typeface="Open Sans"/>
              </a:rPr>
              <a:t>: The absolute quantity of carbon held within a pool at a specific time</a:t>
            </a:r>
            <a:endParaRPr sz="1000">
              <a:solidFill>
                <a:srgbClr val="000A3A"/>
              </a:solidFill>
              <a:latin typeface="Open Sans"/>
              <a:ea typeface="Open Sans"/>
              <a:cs typeface="Open Sans"/>
              <a:sym typeface="Open Sans"/>
            </a:endParaRPr>
          </a:p>
        </p:txBody>
      </p:sp>
      <p:cxnSp>
        <p:nvCxnSpPr>
          <p:cNvPr id="843" name="Google Shape;843;p47"/>
          <p:cNvCxnSpPr>
            <a:stCxn id="844" idx="3"/>
            <a:endCxn id="839" idx="1"/>
          </p:cNvCxnSpPr>
          <p:nvPr/>
        </p:nvCxnSpPr>
        <p:spPr>
          <a:xfrm>
            <a:off x="2555673" y="2243431"/>
            <a:ext cx="332700" cy="0"/>
          </a:xfrm>
          <a:prstGeom prst="straightConnector1">
            <a:avLst/>
          </a:prstGeom>
          <a:noFill/>
          <a:ln cap="flat" cmpd="sng" w="9525">
            <a:solidFill>
              <a:srgbClr val="000A3A"/>
            </a:solidFill>
            <a:prstDash val="solid"/>
            <a:round/>
            <a:headEnd len="med" w="med" type="none"/>
            <a:tailEnd len="med" w="med" type="triangle"/>
          </a:ln>
        </p:spPr>
      </p:cxnSp>
      <p:cxnSp>
        <p:nvCxnSpPr>
          <p:cNvPr id="845" name="Google Shape;845;p47"/>
          <p:cNvCxnSpPr>
            <a:stCxn id="846" idx="3"/>
            <a:endCxn id="847" idx="1"/>
          </p:cNvCxnSpPr>
          <p:nvPr/>
        </p:nvCxnSpPr>
        <p:spPr>
          <a:xfrm>
            <a:off x="2561476" y="3509745"/>
            <a:ext cx="332700" cy="0"/>
          </a:xfrm>
          <a:prstGeom prst="straightConnector1">
            <a:avLst/>
          </a:prstGeom>
          <a:noFill/>
          <a:ln cap="flat" cmpd="sng" w="9525">
            <a:solidFill>
              <a:srgbClr val="000A3A"/>
            </a:solidFill>
            <a:prstDash val="solid"/>
            <a:round/>
            <a:headEnd len="med" w="med" type="none"/>
            <a:tailEnd len="med" w="med" type="triangle"/>
          </a:ln>
        </p:spPr>
      </p:cxnSp>
      <p:sp>
        <p:nvSpPr>
          <p:cNvPr id="848" name="Google Shape;848;p47"/>
          <p:cNvSpPr/>
          <p:nvPr/>
        </p:nvSpPr>
        <p:spPr>
          <a:xfrm>
            <a:off x="6112800" y="3132225"/>
            <a:ext cx="1736700" cy="733500"/>
          </a:xfrm>
          <a:prstGeom prst="roundRect">
            <a:avLst>
              <a:gd fmla="val 16667" name="adj"/>
            </a:avLst>
          </a:prstGeom>
          <a:solidFill>
            <a:srgbClr val="FAFAFA"/>
          </a:solidFill>
          <a:ln cap="flat" cmpd="sng" w="28575">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rgbClr val="000A3A"/>
                </a:solidFill>
                <a:latin typeface="Open Sans"/>
                <a:ea typeface="Open Sans"/>
                <a:cs typeface="Open Sans"/>
                <a:sym typeface="Open Sans"/>
              </a:rPr>
              <a:t>Soil carbon gain </a:t>
            </a:r>
            <a:r>
              <a:rPr lang="en-ZA" sz="1000">
                <a:solidFill>
                  <a:srgbClr val="000A3A"/>
                </a:solidFill>
                <a:latin typeface="Open Sans"/>
                <a:ea typeface="Open Sans"/>
                <a:cs typeface="Open Sans"/>
                <a:sym typeface="Open Sans"/>
              </a:rPr>
              <a:t>(due to increased biomass and decomposition)</a:t>
            </a:r>
            <a:endParaRPr sz="1000">
              <a:solidFill>
                <a:srgbClr val="000A3A"/>
              </a:solidFill>
              <a:latin typeface="Open Sans"/>
              <a:ea typeface="Open Sans"/>
              <a:cs typeface="Open Sans"/>
              <a:sym typeface="Open Sans"/>
            </a:endParaRPr>
          </a:p>
        </p:txBody>
      </p:sp>
      <p:cxnSp>
        <p:nvCxnSpPr>
          <p:cNvPr id="849" name="Google Shape;849;p47"/>
          <p:cNvCxnSpPr>
            <a:stCxn id="848" idx="2"/>
            <a:endCxn id="841" idx="0"/>
          </p:cNvCxnSpPr>
          <p:nvPr/>
        </p:nvCxnSpPr>
        <p:spPr>
          <a:xfrm>
            <a:off x="6981150" y="3865725"/>
            <a:ext cx="0" cy="227400"/>
          </a:xfrm>
          <a:prstGeom prst="straightConnector1">
            <a:avLst/>
          </a:prstGeom>
          <a:noFill/>
          <a:ln cap="flat" cmpd="sng" w="9525">
            <a:solidFill>
              <a:srgbClr val="000A3A"/>
            </a:solidFill>
            <a:prstDash val="solid"/>
            <a:round/>
            <a:headEnd len="med" w="med" type="none"/>
            <a:tailEnd len="med" w="med" type="triangle"/>
          </a:ln>
        </p:spPr>
      </p:cxnSp>
      <p:cxnSp>
        <p:nvCxnSpPr>
          <p:cNvPr id="850" name="Google Shape;850;p47"/>
          <p:cNvCxnSpPr>
            <a:stCxn id="839" idx="3"/>
            <a:endCxn id="851" idx="1"/>
          </p:cNvCxnSpPr>
          <p:nvPr/>
        </p:nvCxnSpPr>
        <p:spPr>
          <a:xfrm flipH="1" rot="10800000">
            <a:off x="4725168" y="2241331"/>
            <a:ext cx="1387500" cy="2100"/>
          </a:xfrm>
          <a:prstGeom prst="straightConnector1">
            <a:avLst/>
          </a:prstGeom>
          <a:noFill/>
          <a:ln cap="flat" cmpd="sng" w="9525">
            <a:solidFill>
              <a:srgbClr val="000A3A"/>
            </a:solidFill>
            <a:prstDash val="solid"/>
            <a:round/>
            <a:headEnd len="med" w="med" type="none"/>
            <a:tailEnd len="med" w="med" type="triangle"/>
          </a:ln>
        </p:spPr>
      </p:cxnSp>
      <p:cxnSp>
        <p:nvCxnSpPr>
          <p:cNvPr id="852" name="Google Shape;852;p47"/>
          <p:cNvCxnSpPr>
            <a:stCxn id="847" idx="3"/>
            <a:endCxn id="848" idx="1"/>
          </p:cNvCxnSpPr>
          <p:nvPr/>
        </p:nvCxnSpPr>
        <p:spPr>
          <a:xfrm flipH="1" rot="10800000">
            <a:off x="4719300" y="3498975"/>
            <a:ext cx="1393500" cy="10800"/>
          </a:xfrm>
          <a:prstGeom prst="straightConnector1">
            <a:avLst/>
          </a:prstGeom>
          <a:noFill/>
          <a:ln cap="flat" cmpd="sng" w="9525">
            <a:solidFill>
              <a:srgbClr val="000A3A"/>
            </a:solidFill>
            <a:prstDash val="solid"/>
            <a:round/>
            <a:headEnd len="med" w="med" type="none"/>
            <a:tailEnd len="med" w="med" type="triangle"/>
          </a:ln>
        </p:spPr>
      </p:cxnSp>
      <p:cxnSp>
        <p:nvCxnSpPr>
          <p:cNvPr id="853" name="Google Shape;853;p47"/>
          <p:cNvCxnSpPr>
            <a:stCxn id="851" idx="0"/>
            <a:endCxn id="840" idx="2"/>
          </p:cNvCxnSpPr>
          <p:nvPr/>
        </p:nvCxnSpPr>
        <p:spPr>
          <a:xfrm rot="10800000">
            <a:off x="6981150" y="1656975"/>
            <a:ext cx="0" cy="217500"/>
          </a:xfrm>
          <a:prstGeom prst="straightConnector1">
            <a:avLst/>
          </a:prstGeom>
          <a:noFill/>
          <a:ln cap="flat" cmpd="sng" w="9525">
            <a:solidFill>
              <a:srgbClr val="000A3A"/>
            </a:solidFill>
            <a:prstDash val="solid"/>
            <a:round/>
            <a:headEnd len="med" w="med" type="none"/>
            <a:tailEnd len="med" w="med" type="triangle"/>
          </a:ln>
        </p:spPr>
      </p:cxnSp>
      <p:sp>
        <p:nvSpPr>
          <p:cNvPr id="854" name="Google Shape;854;p47"/>
          <p:cNvSpPr txBox="1"/>
          <p:nvPr/>
        </p:nvSpPr>
        <p:spPr>
          <a:xfrm>
            <a:off x="828901" y="1667025"/>
            <a:ext cx="11472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a:solidFill>
                  <a:srgbClr val="FAFAFA"/>
                </a:solidFill>
                <a:latin typeface="Open Sans"/>
                <a:ea typeface="Open Sans"/>
                <a:cs typeface="Open Sans"/>
                <a:sym typeface="Open Sans"/>
              </a:rPr>
              <a:t>Grassland </a:t>
            </a:r>
            <a:endParaRPr b="1">
              <a:solidFill>
                <a:srgbClr val="FAFAFA"/>
              </a:solidFill>
              <a:latin typeface="Open Sans"/>
              <a:ea typeface="Open Sans"/>
              <a:cs typeface="Open Sans"/>
              <a:sym typeface="Open Sans"/>
            </a:endParaRPr>
          </a:p>
        </p:txBody>
      </p:sp>
      <p:sp>
        <p:nvSpPr>
          <p:cNvPr id="855" name="Google Shape;855;p47"/>
          <p:cNvSpPr txBox="1"/>
          <p:nvPr/>
        </p:nvSpPr>
        <p:spPr>
          <a:xfrm>
            <a:off x="2985426" y="1788375"/>
            <a:ext cx="11472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a:solidFill>
                  <a:srgbClr val="FAFAFA"/>
                </a:solidFill>
                <a:latin typeface="Open Sans"/>
                <a:ea typeface="Open Sans"/>
                <a:cs typeface="Open Sans"/>
                <a:sym typeface="Open Sans"/>
              </a:rPr>
              <a:t>Cropland</a:t>
            </a:r>
            <a:endParaRPr b="1">
              <a:solidFill>
                <a:srgbClr val="FAFAFA"/>
              </a:solidFill>
              <a:latin typeface="Open Sans"/>
              <a:ea typeface="Open Sans"/>
              <a:cs typeface="Open Sans"/>
              <a:sym typeface="Open Sans"/>
            </a:endParaRPr>
          </a:p>
        </p:txBody>
      </p:sp>
      <p:sp>
        <p:nvSpPr>
          <p:cNvPr id="856" name="Google Shape;856;p47"/>
          <p:cNvSpPr txBox="1"/>
          <p:nvPr/>
        </p:nvSpPr>
        <p:spPr>
          <a:xfrm>
            <a:off x="828901" y="2997025"/>
            <a:ext cx="11472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a:solidFill>
                  <a:srgbClr val="FAFAFA"/>
                </a:solidFill>
                <a:latin typeface="Open Sans"/>
                <a:ea typeface="Open Sans"/>
                <a:cs typeface="Open Sans"/>
                <a:sym typeface="Open Sans"/>
              </a:rPr>
              <a:t>Degraded</a:t>
            </a:r>
            <a:br>
              <a:rPr b="1" lang="en-ZA">
                <a:solidFill>
                  <a:srgbClr val="FAFAFA"/>
                </a:solidFill>
                <a:latin typeface="Open Sans"/>
                <a:ea typeface="Open Sans"/>
                <a:cs typeface="Open Sans"/>
                <a:sym typeface="Open Sans"/>
              </a:rPr>
            </a:br>
            <a:r>
              <a:rPr b="1" lang="en-ZA">
                <a:solidFill>
                  <a:srgbClr val="FAFAFA"/>
                </a:solidFill>
                <a:latin typeface="Open Sans"/>
                <a:ea typeface="Open Sans"/>
                <a:cs typeface="Open Sans"/>
                <a:sym typeface="Open Sans"/>
              </a:rPr>
              <a:t>land </a:t>
            </a:r>
            <a:endParaRPr b="1">
              <a:solidFill>
                <a:srgbClr val="FAFAFA"/>
              </a:solidFill>
              <a:latin typeface="Open Sans"/>
              <a:ea typeface="Open Sans"/>
              <a:cs typeface="Open Sans"/>
              <a:sym typeface="Open Sans"/>
            </a:endParaRPr>
          </a:p>
        </p:txBody>
      </p:sp>
      <p:sp>
        <p:nvSpPr>
          <p:cNvPr id="857" name="Google Shape;857;p47"/>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858" name="Google Shape;858;p47"/>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859" name="Google Shape;859;p47"/>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860" name="Google Shape;860;p47">
            <a:hlinkClick action="ppaction://hlinksldjump" r:id="rId6"/>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861" name="Google Shape;861;p47">
            <a:hlinkClick action="ppaction://hlinksldjump" r:id="rId7"/>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862" name="Google Shape;862;p47">
            <a:hlinkClick action="ppaction://hlinksldjump" r:id="rId8"/>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descr="Tractor in farmland" id="863" name="Google Shape;863;p47"/>
          <p:cNvPicPr preferRelativeResize="0"/>
          <p:nvPr/>
        </p:nvPicPr>
        <p:blipFill rotWithShape="1">
          <a:blip r:embed="rId5">
            <a:alphaModFix/>
          </a:blip>
          <a:srcRect b="0" l="0" r="0" t="0"/>
          <a:stretch/>
        </p:blipFill>
        <p:spPr>
          <a:xfrm>
            <a:off x="2888373" y="2950897"/>
            <a:ext cx="1836795" cy="1175869"/>
          </a:xfrm>
          <a:prstGeom prst="rect">
            <a:avLst/>
          </a:prstGeom>
          <a:noFill/>
          <a:ln>
            <a:noFill/>
          </a:ln>
        </p:spPr>
      </p:pic>
      <p:sp>
        <p:nvSpPr>
          <p:cNvPr id="864" name="Google Shape;864;p47"/>
          <p:cNvSpPr txBox="1"/>
          <p:nvPr/>
        </p:nvSpPr>
        <p:spPr>
          <a:xfrm>
            <a:off x="2985426" y="3083775"/>
            <a:ext cx="11472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a:solidFill>
                  <a:srgbClr val="FAFAFA"/>
                </a:solidFill>
                <a:latin typeface="Open Sans"/>
                <a:ea typeface="Open Sans"/>
                <a:cs typeface="Open Sans"/>
                <a:sym typeface="Open Sans"/>
              </a:rPr>
              <a:t>Cropland</a:t>
            </a:r>
            <a:endParaRPr b="1">
              <a:solidFill>
                <a:srgbClr val="FAFAFA"/>
              </a:solidFill>
              <a:latin typeface="Open Sans"/>
              <a:ea typeface="Open Sans"/>
              <a:cs typeface="Open Sans"/>
              <a:sym typeface="Open Sans"/>
            </a:endParaRPr>
          </a:p>
        </p:txBody>
      </p:sp>
      <p:sp>
        <p:nvSpPr>
          <p:cNvPr id="851" name="Google Shape;851;p47"/>
          <p:cNvSpPr/>
          <p:nvPr/>
        </p:nvSpPr>
        <p:spPr>
          <a:xfrm>
            <a:off x="6112800" y="1874475"/>
            <a:ext cx="1736700" cy="733500"/>
          </a:xfrm>
          <a:prstGeom prst="roundRect">
            <a:avLst>
              <a:gd fmla="val 16667" name="adj"/>
            </a:avLst>
          </a:prstGeom>
          <a:solidFill>
            <a:srgbClr val="FAFAFA"/>
          </a:solidFill>
          <a:ln cap="flat" cmpd="sng" w="28575">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rgbClr val="000A3A"/>
                </a:solidFill>
                <a:latin typeface="Open Sans"/>
                <a:ea typeface="Open Sans"/>
                <a:cs typeface="Open Sans"/>
                <a:sym typeface="Open Sans"/>
              </a:rPr>
              <a:t>Soil carbon loss</a:t>
            </a:r>
            <a:endParaRPr b="1" sz="1000">
              <a:solidFill>
                <a:srgbClr val="000A3A"/>
              </a:solidFill>
              <a:latin typeface="Open Sans"/>
              <a:ea typeface="Open Sans"/>
              <a:cs typeface="Open Sans"/>
              <a:sym typeface="Open Sans"/>
            </a:endParaRPr>
          </a:p>
          <a:p>
            <a:pPr indent="0" lvl="0" marL="0" marR="0" rtl="0" algn="ctr">
              <a:spcBef>
                <a:spcPts val="0"/>
              </a:spcBef>
              <a:spcAft>
                <a:spcPts val="0"/>
              </a:spcAft>
              <a:buNone/>
            </a:pPr>
            <a:r>
              <a:rPr lang="en-ZA" sz="1000">
                <a:solidFill>
                  <a:srgbClr val="000A3A"/>
                </a:solidFill>
                <a:latin typeface="Open Sans"/>
                <a:ea typeface="Open Sans"/>
                <a:cs typeface="Open Sans"/>
                <a:sym typeface="Open Sans"/>
              </a:rPr>
              <a:t>(due to tillage effects on decomposition) </a:t>
            </a:r>
            <a:endParaRPr sz="1000">
              <a:solidFill>
                <a:srgbClr val="000A3A"/>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9" name="Shape 869"/>
        <p:cNvGrpSpPr/>
        <p:nvPr/>
      </p:nvGrpSpPr>
      <p:grpSpPr>
        <a:xfrm>
          <a:off x="0" y="0"/>
          <a:ext cx="0" cy="0"/>
          <a:chOff x="0" y="0"/>
          <a:chExt cx="0" cy="0"/>
        </a:xfrm>
      </p:grpSpPr>
      <p:sp>
        <p:nvSpPr>
          <p:cNvPr id="870" name="Google Shape;870;p4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7.3 Estimate baseline soil carbon sequestration</a:t>
            </a:r>
            <a:endParaRPr/>
          </a:p>
        </p:txBody>
      </p:sp>
      <p:sp>
        <p:nvSpPr>
          <p:cNvPr id="871" name="Google Shape;871;p48"/>
          <p:cNvSpPr txBox="1"/>
          <p:nvPr/>
        </p:nvSpPr>
        <p:spPr>
          <a:xfrm>
            <a:off x="504267" y="922001"/>
            <a:ext cx="7756200" cy="7335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None/>
            </a:pPr>
            <a:r>
              <a:rPr lang="en-ZA">
                <a:solidFill>
                  <a:srgbClr val="000A3A"/>
                </a:solidFill>
                <a:latin typeface="Open Sans"/>
                <a:ea typeface="Open Sans"/>
                <a:cs typeface="Open Sans"/>
                <a:sym typeface="Open Sans"/>
              </a:rPr>
              <a:t>Similarly, changes in </a:t>
            </a:r>
            <a:r>
              <a:rPr b="1" lang="en-ZA">
                <a:solidFill>
                  <a:srgbClr val="000A3A"/>
                </a:solidFill>
                <a:latin typeface="Open Sans"/>
                <a:ea typeface="Open Sans"/>
                <a:cs typeface="Open Sans"/>
                <a:sym typeface="Open Sans"/>
              </a:rPr>
              <a:t>land management</a:t>
            </a:r>
            <a:r>
              <a:rPr lang="en-ZA">
                <a:solidFill>
                  <a:srgbClr val="000A3A"/>
                </a:solidFill>
                <a:latin typeface="Open Sans"/>
                <a:ea typeface="Open Sans"/>
                <a:cs typeface="Open Sans"/>
                <a:sym typeface="Open Sans"/>
              </a:rPr>
              <a:t> (e.g., switching from conventional tillage to no till practices) can also impact soil carbon and GHG emissions or removals</a:t>
            </a:r>
            <a:endParaRPr>
              <a:solidFill>
                <a:srgbClr val="000A3A"/>
              </a:solidFill>
              <a:latin typeface="Open Sans"/>
              <a:ea typeface="Open Sans"/>
              <a:cs typeface="Open Sans"/>
              <a:sym typeface="Open Sans"/>
            </a:endParaRPr>
          </a:p>
        </p:txBody>
      </p:sp>
      <p:pic>
        <p:nvPicPr>
          <p:cNvPr descr="Tractor in farmland" id="872" name="Google Shape;872;p48"/>
          <p:cNvPicPr preferRelativeResize="0"/>
          <p:nvPr/>
        </p:nvPicPr>
        <p:blipFill rotWithShape="1">
          <a:blip r:embed="rId3">
            <a:alphaModFix/>
          </a:blip>
          <a:srcRect b="0" l="0" r="0" t="0"/>
          <a:stretch/>
        </p:blipFill>
        <p:spPr>
          <a:xfrm>
            <a:off x="2888373" y="1655497"/>
            <a:ext cx="1836795" cy="1175869"/>
          </a:xfrm>
          <a:prstGeom prst="rect">
            <a:avLst/>
          </a:prstGeom>
          <a:noFill/>
          <a:ln>
            <a:noFill/>
          </a:ln>
        </p:spPr>
      </p:pic>
      <p:sp>
        <p:nvSpPr>
          <p:cNvPr id="873" name="Google Shape;873;p48"/>
          <p:cNvSpPr/>
          <p:nvPr/>
        </p:nvSpPr>
        <p:spPr>
          <a:xfrm>
            <a:off x="6146239" y="4093050"/>
            <a:ext cx="1669800" cy="246300"/>
          </a:xfrm>
          <a:prstGeom prst="rect">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rgbClr val="FAFAFA"/>
                </a:solidFill>
                <a:latin typeface="Open Sans"/>
                <a:ea typeface="Open Sans"/>
                <a:cs typeface="Open Sans"/>
                <a:sym typeface="Open Sans"/>
              </a:rPr>
              <a:t>CO</a:t>
            </a:r>
            <a:r>
              <a:rPr b="1" baseline="-25000" lang="en-ZA" sz="1000">
                <a:solidFill>
                  <a:srgbClr val="FAFAFA"/>
                </a:solidFill>
                <a:latin typeface="Open Sans"/>
                <a:ea typeface="Open Sans"/>
                <a:cs typeface="Open Sans"/>
                <a:sym typeface="Open Sans"/>
              </a:rPr>
              <a:t>2</a:t>
            </a:r>
            <a:r>
              <a:rPr b="1" lang="en-ZA" sz="1000">
                <a:solidFill>
                  <a:srgbClr val="FAFAFA"/>
                </a:solidFill>
                <a:latin typeface="Open Sans"/>
                <a:ea typeface="Open Sans"/>
                <a:cs typeface="Open Sans"/>
                <a:sym typeface="Open Sans"/>
              </a:rPr>
              <a:t> removals</a:t>
            </a:r>
            <a:endParaRPr sz="1000">
              <a:latin typeface="Open Sans"/>
              <a:ea typeface="Open Sans"/>
              <a:cs typeface="Open Sans"/>
              <a:sym typeface="Open Sans"/>
            </a:endParaRPr>
          </a:p>
        </p:txBody>
      </p:sp>
      <p:cxnSp>
        <p:nvCxnSpPr>
          <p:cNvPr id="874" name="Google Shape;874;p48"/>
          <p:cNvCxnSpPr>
            <a:endCxn id="872" idx="1"/>
          </p:cNvCxnSpPr>
          <p:nvPr/>
        </p:nvCxnSpPr>
        <p:spPr>
          <a:xfrm>
            <a:off x="2555673" y="2243431"/>
            <a:ext cx="332700" cy="0"/>
          </a:xfrm>
          <a:prstGeom prst="straightConnector1">
            <a:avLst/>
          </a:prstGeom>
          <a:noFill/>
          <a:ln cap="flat" cmpd="sng" w="9525">
            <a:solidFill>
              <a:srgbClr val="000A3A"/>
            </a:solidFill>
            <a:prstDash val="solid"/>
            <a:round/>
            <a:headEnd len="med" w="med" type="none"/>
            <a:tailEnd len="med" w="med" type="triangle"/>
          </a:ln>
        </p:spPr>
      </p:cxnSp>
      <p:cxnSp>
        <p:nvCxnSpPr>
          <p:cNvPr id="875" name="Google Shape;875;p48"/>
          <p:cNvCxnSpPr/>
          <p:nvPr/>
        </p:nvCxnSpPr>
        <p:spPr>
          <a:xfrm>
            <a:off x="2561476" y="3509745"/>
            <a:ext cx="332700" cy="0"/>
          </a:xfrm>
          <a:prstGeom prst="straightConnector1">
            <a:avLst/>
          </a:prstGeom>
          <a:noFill/>
          <a:ln cap="flat" cmpd="sng" w="9525">
            <a:solidFill>
              <a:srgbClr val="000A3A"/>
            </a:solidFill>
            <a:prstDash val="solid"/>
            <a:round/>
            <a:headEnd len="med" w="med" type="none"/>
            <a:tailEnd len="med" w="med" type="triangle"/>
          </a:ln>
        </p:spPr>
      </p:cxnSp>
      <p:sp>
        <p:nvSpPr>
          <p:cNvPr id="876" name="Google Shape;876;p48"/>
          <p:cNvSpPr/>
          <p:nvPr/>
        </p:nvSpPr>
        <p:spPr>
          <a:xfrm>
            <a:off x="6112800" y="3132225"/>
            <a:ext cx="1736700" cy="733500"/>
          </a:xfrm>
          <a:prstGeom prst="roundRect">
            <a:avLst>
              <a:gd fmla="val 16667" name="adj"/>
            </a:avLst>
          </a:prstGeom>
          <a:solidFill>
            <a:srgbClr val="FAFAFA"/>
          </a:solidFill>
          <a:ln cap="flat" cmpd="sng" w="28575">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rgbClr val="000A3A"/>
                </a:solidFill>
                <a:latin typeface="Open Sans"/>
                <a:ea typeface="Open Sans"/>
                <a:cs typeface="Open Sans"/>
                <a:sym typeface="Open Sans"/>
              </a:rPr>
              <a:t>Soil carbon gain</a:t>
            </a:r>
            <a:endParaRPr b="1" sz="1000">
              <a:solidFill>
                <a:srgbClr val="000A3A"/>
              </a:solidFill>
              <a:latin typeface="Open Sans"/>
              <a:ea typeface="Open Sans"/>
              <a:cs typeface="Open Sans"/>
              <a:sym typeface="Open Sans"/>
            </a:endParaRPr>
          </a:p>
        </p:txBody>
      </p:sp>
      <p:cxnSp>
        <p:nvCxnSpPr>
          <p:cNvPr id="877" name="Google Shape;877;p48"/>
          <p:cNvCxnSpPr>
            <a:stCxn id="876" idx="2"/>
            <a:endCxn id="873" idx="0"/>
          </p:cNvCxnSpPr>
          <p:nvPr/>
        </p:nvCxnSpPr>
        <p:spPr>
          <a:xfrm>
            <a:off x="6981150" y="3865725"/>
            <a:ext cx="0" cy="227400"/>
          </a:xfrm>
          <a:prstGeom prst="straightConnector1">
            <a:avLst/>
          </a:prstGeom>
          <a:noFill/>
          <a:ln cap="flat" cmpd="sng" w="9525">
            <a:solidFill>
              <a:srgbClr val="000A3A"/>
            </a:solidFill>
            <a:prstDash val="solid"/>
            <a:round/>
            <a:headEnd len="med" w="med" type="none"/>
            <a:tailEnd len="med" w="med" type="triangle"/>
          </a:ln>
        </p:spPr>
      </p:cxnSp>
      <p:cxnSp>
        <p:nvCxnSpPr>
          <p:cNvPr id="878" name="Google Shape;878;p48"/>
          <p:cNvCxnSpPr>
            <a:stCxn id="872" idx="3"/>
            <a:endCxn id="879" idx="1"/>
          </p:cNvCxnSpPr>
          <p:nvPr/>
        </p:nvCxnSpPr>
        <p:spPr>
          <a:xfrm flipH="1" rot="10800000">
            <a:off x="4725168" y="2241331"/>
            <a:ext cx="1387500" cy="2100"/>
          </a:xfrm>
          <a:prstGeom prst="straightConnector1">
            <a:avLst/>
          </a:prstGeom>
          <a:noFill/>
          <a:ln cap="flat" cmpd="sng" w="9525">
            <a:solidFill>
              <a:srgbClr val="000A3A"/>
            </a:solidFill>
            <a:prstDash val="solid"/>
            <a:round/>
            <a:headEnd len="med" w="med" type="none"/>
            <a:tailEnd len="med" w="med" type="triangle"/>
          </a:ln>
        </p:spPr>
      </p:cxnSp>
      <p:cxnSp>
        <p:nvCxnSpPr>
          <p:cNvPr id="880" name="Google Shape;880;p48"/>
          <p:cNvCxnSpPr>
            <a:endCxn id="876" idx="1"/>
          </p:cNvCxnSpPr>
          <p:nvPr/>
        </p:nvCxnSpPr>
        <p:spPr>
          <a:xfrm flipH="1" rot="10800000">
            <a:off x="4719300" y="3498975"/>
            <a:ext cx="1393500" cy="10800"/>
          </a:xfrm>
          <a:prstGeom prst="straightConnector1">
            <a:avLst/>
          </a:prstGeom>
          <a:noFill/>
          <a:ln cap="flat" cmpd="sng" w="9525">
            <a:solidFill>
              <a:srgbClr val="000A3A"/>
            </a:solidFill>
            <a:prstDash val="solid"/>
            <a:round/>
            <a:headEnd len="med" w="med" type="none"/>
            <a:tailEnd len="med" w="med" type="triangle"/>
          </a:ln>
        </p:spPr>
      </p:cxnSp>
      <p:sp>
        <p:nvSpPr>
          <p:cNvPr id="881" name="Google Shape;881;p48"/>
          <p:cNvSpPr txBox="1"/>
          <p:nvPr/>
        </p:nvSpPr>
        <p:spPr>
          <a:xfrm>
            <a:off x="2985426" y="1788375"/>
            <a:ext cx="1147200" cy="892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a:solidFill>
                  <a:srgbClr val="FAFAFA"/>
                </a:solidFill>
                <a:latin typeface="Open Sans"/>
                <a:ea typeface="Open Sans"/>
                <a:cs typeface="Open Sans"/>
                <a:sym typeface="Open Sans"/>
              </a:rPr>
              <a:t>Cropland</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rPr lang="en-ZA" sz="1000">
                <a:solidFill>
                  <a:srgbClr val="FAFAFA"/>
                </a:solidFill>
                <a:latin typeface="Open Sans"/>
                <a:ea typeface="Open Sans"/>
                <a:cs typeface="Open Sans"/>
                <a:sym typeface="Open Sans"/>
              </a:rPr>
              <a:t>Full till</a:t>
            </a:r>
            <a:endParaRPr sz="1000">
              <a:solidFill>
                <a:srgbClr val="FAFAFA"/>
              </a:solidFill>
              <a:latin typeface="Open Sans"/>
              <a:ea typeface="Open Sans"/>
              <a:cs typeface="Open Sans"/>
              <a:sym typeface="Open Sans"/>
            </a:endParaRPr>
          </a:p>
        </p:txBody>
      </p:sp>
      <p:sp>
        <p:nvSpPr>
          <p:cNvPr id="882" name="Google Shape;882;p48"/>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883" name="Google Shape;883;p48"/>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884" name="Google Shape;884;p48"/>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885" name="Google Shape;885;p48">
            <a:hlinkClick action="ppaction://hlinksldjump" r:id="rId4"/>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886" name="Google Shape;886;p48">
            <a:hlinkClick action="ppaction://hlinksldjump" r:id="rId5"/>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887" name="Google Shape;887;p48">
            <a:hlinkClick action="ppaction://hlinksldjump" r:id="rId6"/>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descr="Tractor in farmland" id="888" name="Google Shape;888;p48"/>
          <p:cNvPicPr preferRelativeResize="0"/>
          <p:nvPr/>
        </p:nvPicPr>
        <p:blipFill rotWithShape="1">
          <a:blip r:embed="rId3">
            <a:alphaModFix/>
          </a:blip>
          <a:srcRect b="0" l="0" r="0" t="0"/>
          <a:stretch/>
        </p:blipFill>
        <p:spPr>
          <a:xfrm>
            <a:off x="2888373" y="2950897"/>
            <a:ext cx="1836795" cy="1175869"/>
          </a:xfrm>
          <a:prstGeom prst="rect">
            <a:avLst/>
          </a:prstGeom>
          <a:noFill/>
          <a:ln>
            <a:noFill/>
          </a:ln>
        </p:spPr>
      </p:pic>
      <p:sp>
        <p:nvSpPr>
          <p:cNvPr id="889" name="Google Shape;889;p48"/>
          <p:cNvSpPr txBox="1"/>
          <p:nvPr/>
        </p:nvSpPr>
        <p:spPr>
          <a:xfrm>
            <a:off x="2985426" y="3083775"/>
            <a:ext cx="1147200" cy="892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a:solidFill>
                  <a:srgbClr val="FAFAFA"/>
                </a:solidFill>
                <a:latin typeface="Open Sans"/>
                <a:ea typeface="Open Sans"/>
                <a:cs typeface="Open Sans"/>
                <a:sym typeface="Open Sans"/>
              </a:rPr>
              <a:t>Cropland</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rPr lang="en-ZA" sz="1000">
                <a:solidFill>
                  <a:srgbClr val="FAFAFA"/>
                </a:solidFill>
                <a:latin typeface="Open Sans"/>
                <a:ea typeface="Open Sans"/>
                <a:cs typeface="Open Sans"/>
                <a:sym typeface="Open Sans"/>
              </a:rPr>
              <a:t>No till</a:t>
            </a:r>
            <a:endParaRPr sz="1000">
              <a:solidFill>
                <a:srgbClr val="FAFAFA"/>
              </a:solidFill>
              <a:latin typeface="Open Sans"/>
              <a:ea typeface="Open Sans"/>
              <a:cs typeface="Open Sans"/>
              <a:sym typeface="Open Sans"/>
            </a:endParaRPr>
          </a:p>
        </p:txBody>
      </p:sp>
      <p:pic>
        <p:nvPicPr>
          <p:cNvPr descr="Tractor in farmland" id="890" name="Google Shape;890;p48"/>
          <p:cNvPicPr preferRelativeResize="0"/>
          <p:nvPr/>
        </p:nvPicPr>
        <p:blipFill rotWithShape="1">
          <a:blip r:embed="rId3">
            <a:alphaModFix/>
          </a:blip>
          <a:srcRect b="0" l="0" r="0" t="0"/>
          <a:stretch/>
        </p:blipFill>
        <p:spPr>
          <a:xfrm>
            <a:off x="754773" y="1655497"/>
            <a:ext cx="1836795" cy="1175869"/>
          </a:xfrm>
          <a:prstGeom prst="rect">
            <a:avLst/>
          </a:prstGeom>
          <a:noFill/>
          <a:ln>
            <a:noFill/>
          </a:ln>
        </p:spPr>
      </p:pic>
      <p:sp>
        <p:nvSpPr>
          <p:cNvPr id="891" name="Google Shape;891;p48"/>
          <p:cNvSpPr txBox="1"/>
          <p:nvPr/>
        </p:nvSpPr>
        <p:spPr>
          <a:xfrm>
            <a:off x="851826" y="1788375"/>
            <a:ext cx="1147200" cy="892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a:solidFill>
                  <a:srgbClr val="FAFAFA"/>
                </a:solidFill>
                <a:latin typeface="Open Sans"/>
                <a:ea typeface="Open Sans"/>
                <a:cs typeface="Open Sans"/>
                <a:sym typeface="Open Sans"/>
              </a:rPr>
              <a:t>Cropland</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rPr lang="en-ZA" sz="1000">
                <a:solidFill>
                  <a:srgbClr val="FAFAFA"/>
                </a:solidFill>
                <a:latin typeface="Open Sans"/>
                <a:ea typeface="Open Sans"/>
                <a:cs typeface="Open Sans"/>
                <a:sym typeface="Open Sans"/>
              </a:rPr>
              <a:t>Full till</a:t>
            </a:r>
            <a:endParaRPr sz="1000">
              <a:solidFill>
                <a:srgbClr val="FAFAFA"/>
              </a:solidFill>
              <a:latin typeface="Open Sans"/>
              <a:ea typeface="Open Sans"/>
              <a:cs typeface="Open Sans"/>
              <a:sym typeface="Open Sans"/>
            </a:endParaRPr>
          </a:p>
        </p:txBody>
      </p:sp>
      <p:pic>
        <p:nvPicPr>
          <p:cNvPr descr="Tractor in farmland" id="892" name="Google Shape;892;p48"/>
          <p:cNvPicPr preferRelativeResize="0"/>
          <p:nvPr/>
        </p:nvPicPr>
        <p:blipFill rotWithShape="1">
          <a:blip r:embed="rId3">
            <a:alphaModFix/>
          </a:blip>
          <a:srcRect b="0" l="0" r="0" t="0"/>
          <a:stretch/>
        </p:blipFill>
        <p:spPr>
          <a:xfrm>
            <a:off x="754773" y="2950897"/>
            <a:ext cx="1836795" cy="1175869"/>
          </a:xfrm>
          <a:prstGeom prst="rect">
            <a:avLst/>
          </a:prstGeom>
          <a:noFill/>
          <a:ln>
            <a:noFill/>
          </a:ln>
        </p:spPr>
      </p:pic>
      <p:sp>
        <p:nvSpPr>
          <p:cNvPr id="893" name="Google Shape;893;p48"/>
          <p:cNvSpPr txBox="1"/>
          <p:nvPr/>
        </p:nvSpPr>
        <p:spPr>
          <a:xfrm>
            <a:off x="851826" y="3083775"/>
            <a:ext cx="1147200" cy="892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a:solidFill>
                  <a:srgbClr val="FAFAFA"/>
                </a:solidFill>
                <a:latin typeface="Open Sans"/>
                <a:ea typeface="Open Sans"/>
                <a:cs typeface="Open Sans"/>
                <a:sym typeface="Open Sans"/>
              </a:rPr>
              <a:t>Cropland</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t/>
            </a:r>
            <a:endParaRPr b="1">
              <a:solidFill>
                <a:srgbClr val="FAFAFA"/>
              </a:solidFill>
              <a:latin typeface="Open Sans"/>
              <a:ea typeface="Open Sans"/>
              <a:cs typeface="Open Sans"/>
              <a:sym typeface="Open Sans"/>
            </a:endParaRPr>
          </a:p>
          <a:p>
            <a:pPr indent="0" lvl="0" marL="0" marR="0" rtl="0" algn="l">
              <a:spcBef>
                <a:spcPts val="0"/>
              </a:spcBef>
              <a:spcAft>
                <a:spcPts val="0"/>
              </a:spcAft>
              <a:buNone/>
            </a:pPr>
            <a:r>
              <a:rPr lang="en-ZA" sz="1000">
                <a:solidFill>
                  <a:srgbClr val="FAFAFA"/>
                </a:solidFill>
                <a:latin typeface="Open Sans"/>
                <a:ea typeface="Open Sans"/>
                <a:cs typeface="Open Sans"/>
                <a:sym typeface="Open Sans"/>
              </a:rPr>
              <a:t>Full till</a:t>
            </a:r>
            <a:endParaRPr sz="1000">
              <a:solidFill>
                <a:srgbClr val="FAFAFA"/>
              </a:solidFill>
              <a:latin typeface="Open Sans"/>
              <a:ea typeface="Open Sans"/>
              <a:cs typeface="Open Sans"/>
              <a:sym typeface="Open Sans"/>
            </a:endParaRPr>
          </a:p>
        </p:txBody>
      </p:sp>
      <p:sp>
        <p:nvSpPr>
          <p:cNvPr id="879" name="Google Shape;879;p48"/>
          <p:cNvSpPr/>
          <p:nvPr/>
        </p:nvSpPr>
        <p:spPr>
          <a:xfrm>
            <a:off x="6112800" y="1874475"/>
            <a:ext cx="1736700" cy="733500"/>
          </a:xfrm>
          <a:prstGeom prst="roundRect">
            <a:avLst>
              <a:gd fmla="val 16667" name="adj"/>
            </a:avLst>
          </a:prstGeom>
          <a:solidFill>
            <a:srgbClr val="FAFAFA"/>
          </a:solidFill>
          <a:ln cap="flat" cmpd="sng" w="28575">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rgbClr val="000A3A"/>
                </a:solidFill>
                <a:latin typeface="Open Sans"/>
                <a:ea typeface="Open Sans"/>
                <a:cs typeface="Open Sans"/>
                <a:sym typeface="Open Sans"/>
              </a:rPr>
              <a:t>No change in carbon stock </a:t>
            </a:r>
            <a:endParaRPr b="1" sz="1000">
              <a:solidFill>
                <a:srgbClr val="000A3A"/>
              </a:solidFill>
              <a:latin typeface="Open Sans"/>
              <a:ea typeface="Open Sans"/>
              <a:cs typeface="Open Sans"/>
              <a:sym typeface="Open Sans"/>
            </a:endParaRPr>
          </a:p>
          <a:p>
            <a:pPr indent="0" lvl="0" marL="0" marR="0" rtl="0" algn="ctr">
              <a:spcBef>
                <a:spcPts val="0"/>
              </a:spcBef>
              <a:spcAft>
                <a:spcPts val="0"/>
              </a:spcAft>
              <a:buNone/>
            </a:pPr>
            <a:r>
              <a:rPr lang="en-ZA" sz="1000">
                <a:solidFill>
                  <a:srgbClr val="000A3A"/>
                </a:solidFill>
                <a:latin typeface="Open Sans"/>
                <a:ea typeface="Open Sans"/>
                <a:cs typeface="Open Sans"/>
                <a:sym typeface="Open Sans"/>
              </a:rPr>
              <a:t>(i.e., no emissions or removals)</a:t>
            </a:r>
            <a:endParaRPr sz="1000">
              <a:solidFill>
                <a:srgbClr val="000A3A"/>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8" name="Shape 898"/>
        <p:cNvGrpSpPr/>
        <p:nvPr/>
      </p:nvGrpSpPr>
      <p:grpSpPr>
        <a:xfrm>
          <a:off x="0" y="0"/>
          <a:ext cx="0" cy="0"/>
          <a:chOff x="0" y="0"/>
          <a:chExt cx="0" cy="0"/>
        </a:xfrm>
      </p:grpSpPr>
      <p:sp>
        <p:nvSpPr>
          <p:cNvPr id="899" name="Google Shape;899;p4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7.3 Estimate baseline soil carbon sequestration</a:t>
            </a:r>
            <a:endParaRPr/>
          </a:p>
        </p:txBody>
      </p:sp>
      <p:sp>
        <p:nvSpPr>
          <p:cNvPr id="900" name="Google Shape;900;p49"/>
          <p:cNvSpPr txBox="1"/>
          <p:nvPr/>
        </p:nvSpPr>
        <p:spPr>
          <a:xfrm>
            <a:off x="504268" y="2936411"/>
            <a:ext cx="8153400" cy="1149300"/>
          </a:xfrm>
          <a:prstGeom prst="rect">
            <a:avLst/>
          </a:prstGeom>
          <a:noFill/>
          <a:ln>
            <a:noFill/>
          </a:ln>
        </p:spPr>
        <p:txBody>
          <a:bodyPr anchorCtr="0" anchor="t" bIns="45700" lIns="91425" spcFirstLastPara="1" rIns="91425" wrap="square" tIns="45700">
            <a:normAutofit/>
          </a:bodyPr>
          <a:lstStyle/>
          <a:p>
            <a:pPr indent="-194183" lvl="0" marL="228600" marR="0" rtl="0" algn="l">
              <a:lnSpc>
                <a:spcPct val="90000"/>
              </a:lnSpc>
              <a:spcBef>
                <a:spcPts val="0"/>
              </a:spcBef>
              <a:spcAft>
                <a:spcPts val="0"/>
              </a:spcAft>
              <a:buClr>
                <a:schemeClr val="dk2"/>
              </a:buClr>
              <a:buSzPts val="1400"/>
              <a:buFont typeface="Open Sans"/>
              <a:buChar char="•"/>
            </a:pPr>
            <a:r>
              <a:rPr lang="en-ZA">
                <a:solidFill>
                  <a:schemeClr val="dk2"/>
                </a:solidFill>
                <a:latin typeface="Open Sans"/>
                <a:ea typeface="Open Sans"/>
                <a:cs typeface="Open Sans"/>
                <a:sym typeface="Open Sans"/>
              </a:rPr>
              <a:t>The baseline scenario can be estimated </a:t>
            </a:r>
            <a:r>
              <a:rPr i="1" lang="en-ZA">
                <a:solidFill>
                  <a:schemeClr val="dk2"/>
                </a:solidFill>
                <a:latin typeface="Open Sans"/>
                <a:ea typeface="Open Sans"/>
                <a:cs typeface="Open Sans"/>
                <a:sym typeface="Open Sans"/>
              </a:rPr>
              <a:t>ex-ante</a:t>
            </a:r>
            <a:r>
              <a:rPr lang="en-ZA">
                <a:solidFill>
                  <a:schemeClr val="dk2"/>
                </a:solidFill>
                <a:latin typeface="Open Sans"/>
                <a:ea typeface="Open Sans"/>
                <a:cs typeface="Open Sans"/>
                <a:sym typeface="Open Sans"/>
              </a:rPr>
              <a:t> or </a:t>
            </a:r>
            <a:r>
              <a:rPr i="1" lang="en-ZA">
                <a:solidFill>
                  <a:schemeClr val="dk2"/>
                </a:solidFill>
                <a:latin typeface="Open Sans"/>
                <a:ea typeface="Open Sans"/>
                <a:cs typeface="Open Sans"/>
                <a:sym typeface="Open Sans"/>
              </a:rPr>
              <a:t>ex-post</a:t>
            </a:r>
            <a:r>
              <a:rPr lang="en-ZA">
                <a:solidFill>
                  <a:schemeClr val="dk2"/>
                </a:solidFill>
                <a:latin typeface="Open Sans"/>
                <a:ea typeface="Open Sans"/>
                <a:cs typeface="Open Sans"/>
                <a:sym typeface="Open Sans"/>
              </a:rPr>
              <a:t> </a:t>
            </a:r>
            <a:endParaRPr>
              <a:solidFill>
                <a:schemeClr val="dk2"/>
              </a:solidFill>
              <a:latin typeface="Open Sans"/>
              <a:ea typeface="Open Sans"/>
              <a:cs typeface="Open Sans"/>
              <a:sym typeface="Open Sans"/>
            </a:endParaRPr>
          </a:p>
          <a:p>
            <a:pPr indent="-200025" lvl="0" marL="228600" marR="0" rtl="0" algn="l">
              <a:lnSpc>
                <a:spcPct val="90000"/>
              </a:lnSpc>
              <a:spcBef>
                <a:spcPts val="1000"/>
              </a:spcBef>
              <a:spcAft>
                <a:spcPts val="0"/>
              </a:spcAft>
              <a:buClr>
                <a:schemeClr val="dk2"/>
              </a:buClr>
              <a:buSzPts val="1400"/>
              <a:buFont typeface="Open Sans"/>
              <a:buChar char="•"/>
            </a:pPr>
            <a:r>
              <a:rPr lang="en-ZA">
                <a:solidFill>
                  <a:schemeClr val="dk2"/>
                </a:solidFill>
                <a:latin typeface="Open Sans"/>
                <a:ea typeface="Open Sans"/>
                <a:cs typeface="Open Sans"/>
                <a:sym typeface="Open Sans"/>
              </a:rPr>
              <a:t>Key parameters for estimating baseline emission reductions and removals are:</a:t>
            </a:r>
            <a:endParaRPr>
              <a:solidFill>
                <a:schemeClr val="dk2"/>
              </a:solidFill>
              <a:latin typeface="Open Sans"/>
              <a:ea typeface="Open Sans"/>
              <a:cs typeface="Open Sans"/>
              <a:sym typeface="Open Sans"/>
            </a:endParaRPr>
          </a:p>
          <a:p>
            <a:pPr indent="-211772" lvl="1" marL="685800" marR="0" rtl="0" algn="l">
              <a:lnSpc>
                <a:spcPct val="90000"/>
              </a:lnSpc>
              <a:spcBef>
                <a:spcPts val="500"/>
              </a:spcBef>
              <a:spcAft>
                <a:spcPts val="0"/>
              </a:spcAft>
              <a:buClr>
                <a:schemeClr val="dk2"/>
              </a:buClr>
              <a:buSzPts val="1400"/>
              <a:buFont typeface="Open Sans"/>
              <a:buChar char="•"/>
            </a:pPr>
            <a:r>
              <a:rPr i="0" lang="en-ZA" u="none" cap="none" strike="noStrike">
                <a:solidFill>
                  <a:schemeClr val="dk2"/>
                </a:solidFill>
                <a:latin typeface="Open Sans"/>
                <a:ea typeface="Open Sans"/>
                <a:cs typeface="Open Sans"/>
                <a:sym typeface="Open Sans"/>
              </a:rPr>
              <a:t>Areas of land in each land category or sub-category</a:t>
            </a:r>
            <a:endParaRPr>
              <a:solidFill>
                <a:schemeClr val="dk2"/>
              </a:solidFill>
              <a:latin typeface="Open Sans"/>
              <a:ea typeface="Open Sans"/>
              <a:cs typeface="Open Sans"/>
              <a:sym typeface="Open Sans"/>
            </a:endParaRPr>
          </a:p>
          <a:p>
            <a:pPr indent="-211772" lvl="1" marL="685800" marR="0" rtl="0" algn="l">
              <a:lnSpc>
                <a:spcPct val="90000"/>
              </a:lnSpc>
              <a:spcBef>
                <a:spcPts val="500"/>
              </a:spcBef>
              <a:spcAft>
                <a:spcPts val="0"/>
              </a:spcAft>
              <a:buClr>
                <a:schemeClr val="dk2"/>
              </a:buClr>
              <a:buSzPts val="1400"/>
              <a:buFont typeface="Open Sans"/>
              <a:buChar char="•"/>
            </a:pPr>
            <a:r>
              <a:rPr i="0" lang="en-ZA" u="none" cap="none" strike="noStrike">
                <a:solidFill>
                  <a:schemeClr val="dk2"/>
                </a:solidFill>
                <a:latin typeface="Open Sans"/>
                <a:ea typeface="Open Sans"/>
                <a:cs typeface="Open Sans"/>
                <a:sym typeface="Open Sans"/>
              </a:rPr>
              <a:t>Representative soil carbon stocks</a:t>
            </a:r>
            <a:endParaRPr>
              <a:solidFill>
                <a:schemeClr val="dk2"/>
              </a:solidFill>
              <a:latin typeface="Open Sans"/>
              <a:ea typeface="Open Sans"/>
              <a:cs typeface="Open Sans"/>
              <a:sym typeface="Open Sans"/>
            </a:endParaRPr>
          </a:p>
        </p:txBody>
      </p:sp>
      <p:sp>
        <p:nvSpPr>
          <p:cNvPr id="901" name="Google Shape;901;p49"/>
          <p:cNvSpPr/>
          <p:nvPr/>
        </p:nvSpPr>
        <p:spPr>
          <a:xfrm>
            <a:off x="389963" y="14837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FAFAFA"/>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rgbClr val="3F3F3F"/>
                </a:solidFill>
                <a:latin typeface="Open Sans"/>
                <a:ea typeface="Open Sans"/>
                <a:cs typeface="Open Sans"/>
                <a:sym typeface="Open Sans"/>
              </a:rPr>
              <a:t>Stratify land</a:t>
            </a:r>
            <a:endParaRPr sz="1000">
              <a:solidFill>
                <a:srgbClr val="3F3F3F"/>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1000">
                <a:solidFill>
                  <a:srgbClr val="3F3F3F"/>
                </a:solidFill>
                <a:latin typeface="Open Sans"/>
                <a:ea typeface="Open Sans"/>
                <a:cs typeface="Open Sans"/>
                <a:sym typeface="Open Sans"/>
              </a:rPr>
              <a:t>(Section 7.3.1)</a:t>
            </a:r>
            <a:endParaRPr sz="1000">
              <a:solidFill>
                <a:srgbClr val="3F3F3F"/>
              </a:solidFill>
              <a:latin typeface="Open Sans"/>
              <a:ea typeface="Open Sans"/>
              <a:cs typeface="Open Sans"/>
              <a:sym typeface="Open Sans"/>
            </a:endParaRPr>
          </a:p>
        </p:txBody>
      </p:sp>
      <p:sp>
        <p:nvSpPr>
          <p:cNvPr id="902" name="Google Shape;902;p49"/>
          <p:cNvSpPr/>
          <p:nvPr/>
        </p:nvSpPr>
        <p:spPr>
          <a:xfrm>
            <a:off x="2137680" y="14837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4DEFF"/>
          </a:solidFill>
          <a:ln cap="flat" cmpd="sng" w="12700">
            <a:solidFill>
              <a:srgbClr val="E4DEFF"/>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rgbClr val="3F3F3F"/>
                </a:solidFill>
                <a:latin typeface="Open Sans"/>
                <a:ea typeface="Open Sans"/>
                <a:cs typeface="Open Sans"/>
                <a:sym typeface="Open Sans"/>
              </a:rPr>
              <a:t>Determine the area of land in each stratum</a:t>
            </a:r>
            <a:endParaRPr sz="1000">
              <a:solidFill>
                <a:srgbClr val="3F3F3F"/>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1000">
                <a:solidFill>
                  <a:srgbClr val="3F3F3F"/>
                </a:solidFill>
                <a:latin typeface="Open Sans"/>
                <a:ea typeface="Open Sans"/>
                <a:cs typeface="Open Sans"/>
                <a:sym typeface="Open Sans"/>
              </a:rPr>
              <a:t>(Section 7.3.2)</a:t>
            </a:r>
            <a:endParaRPr sz="1000">
              <a:solidFill>
                <a:srgbClr val="3F3F3F"/>
              </a:solidFill>
              <a:latin typeface="Open Sans"/>
              <a:ea typeface="Open Sans"/>
              <a:cs typeface="Open Sans"/>
              <a:sym typeface="Open Sans"/>
            </a:endParaRPr>
          </a:p>
        </p:txBody>
      </p:sp>
      <p:sp>
        <p:nvSpPr>
          <p:cNvPr id="903" name="Google Shape;903;p49"/>
          <p:cNvSpPr/>
          <p:nvPr/>
        </p:nvSpPr>
        <p:spPr>
          <a:xfrm>
            <a:off x="3885397" y="14837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7E84A1"/>
          </a:solidFill>
          <a:ln cap="flat" cmpd="sng" w="12700">
            <a:solidFill>
              <a:srgbClr val="7E84A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rgbClr val="FAFAFA"/>
                </a:solidFill>
                <a:latin typeface="Open Sans"/>
                <a:ea typeface="Open Sans"/>
                <a:cs typeface="Open Sans"/>
                <a:sym typeface="Open Sans"/>
              </a:rPr>
              <a:t>Estimate soil carbon stock for each stratum</a:t>
            </a:r>
            <a:endParaRPr sz="1000">
              <a:solidFill>
                <a:srgbClr val="FAFAFA"/>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1000">
                <a:solidFill>
                  <a:srgbClr val="FAFAFA"/>
                </a:solidFill>
                <a:latin typeface="Open Sans"/>
                <a:ea typeface="Open Sans"/>
                <a:cs typeface="Open Sans"/>
                <a:sym typeface="Open Sans"/>
              </a:rPr>
              <a:t>(Section 7.3.3)</a:t>
            </a:r>
            <a:endParaRPr sz="1000">
              <a:solidFill>
                <a:srgbClr val="FAFAFA"/>
              </a:solidFill>
              <a:latin typeface="Open Sans"/>
              <a:ea typeface="Open Sans"/>
              <a:cs typeface="Open Sans"/>
              <a:sym typeface="Open Sans"/>
            </a:endParaRPr>
          </a:p>
        </p:txBody>
      </p:sp>
      <p:sp>
        <p:nvSpPr>
          <p:cNvPr id="904" name="Google Shape;904;p49"/>
          <p:cNvSpPr/>
          <p:nvPr/>
        </p:nvSpPr>
        <p:spPr>
          <a:xfrm>
            <a:off x="5633114" y="14837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9D97F0"/>
          </a:solidFill>
          <a:ln cap="flat" cmpd="sng" w="12700">
            <a:solidFill>
              <a:srgbClr val="9D97F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rgbClr val="FAFAFA"/>
                </a:solidFill>
                <a:latin typeface="Open Sans"/>
                <a:ea typeface="Open Sans"/>
                <a:cs typeface="Open Sans"/>
                <a:sym typeface="Open Sans"/>
              </a:rPr>
              <a:t>Calculate the net change in soil carbon stock </a:t>
            </a:r>
            <a:endParaRPr sz="1000">
              <a:solidFill>
                <a:srgbClr val="FAFAFA"/>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1000">
                <a:solidFill>
                  <a:srgbClr val="FAFAFA"/>
                </a:solidFill>
                <a:latin typeface="Open Sans"/>
                <a:ea typeface="Open Sans"/>
                <a:cs typeface="Open Sans"/>
                <a:sym typeface="Open Sans"/>
              </a:rPr>
              <a:t>(Section 7.3.4)</a:t>
            </a:r>
            <a:endParaRPr sz="1000">
              <a:solidFill>
                <a:srgbClr val="FAFAFA"/>
              </a:solidFill>
              <a:latin typeface="Open Sans"/>
              <a:ea typeface="Open Sans"/>
              <a:cs typeface="Open Sans"/>
              <a:sym typeface="Open Sans"/>
            </a:endParaRPr>
          </a:p>
        </p:txBody>
      </p:sp>
      <p:sp>
        <p:nvSpPr>
          <p:cNvPr id="905" name="Google Shape;905;p49"/>
          <p:cNvSpPr/>
          <p:nvPr/>
        </p:nvSpPr>
        <p:spPr>
          <a:xfrm>
            <a:off x="7380832" y="1483710"/>
            <a:ext cx="1373204" cy="95687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000A3A"/>
          </a:solidFill>
          <a:ln cap="flat" cmpd="sng" w="9525">
            <a:solidFill>
              <a:srgbClr val="000A3A"/>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rgbClr val="FAFAFA"/>
                </a:solidFill>
                <a:latin typeface="Open Sans"/>
                <a:ea typeface="Open Sans"/>
                <a:cs typeface="Open Sans"/>
                <a:sym typeface="Open Sans"/>
              </a:rPr>
              <a:t>Calculate GHG emissions and removals</a:t>
            </a:r>
            <a:endParaRPr sz="1000">
              <a:solidFill>
                <a:srgbClr val="FAFAFA"/>
              </a:solidFill>
              <a:latin typeface="Open Sans"/>
              <a:ea typeface="Open Sans"/>
              <a:cs typeface="Open Sans"/>
              <a:sym typeface="Open Sans"/>
            </a:endParaRPr>
          </a:p>
          <a:p>
            <a:pPr indent="0" lvl="0" marL="0" marR="0" rtl="0" algn="ctr">
              <a:lnSpc>
                <a:spcPct val="90000"/>
              </a:lnSpc>
              <a:spcBef>
                <a:spcPts val="455"/>
              </a:spcBef>
              <a:spcAft>
                <a:spcPts val="0"/>
              </a:spcAft>
              <a:buNone/>
            </a:pPr>
            <a:r>
              <a:rPr lang="en-ZA" sz="1000">
                <a:solidFill>
                  <a:srgbClr val="FAFAFA"/>
                </a:solidFill>
                <a:latin typeface="Open Sans"/>
                <a:ea typeface="Open Sans"/>
                <a:cs typeface="Open Sans"/>
                <a:sym typeface="Open Sans"/>
              </a:rPr>
              <a:t>(Section 7.3.5)</a:t>
            </a:r>
            <a:endParaRPr sz="1000">
              <a:solidFill>
                <a:srgbClr val="FAFAFA"/>
              </a:solidFill>
              <a:latin typeface="Open Sans"/>
              <a:ea typeface="Open Sans"/>
              <a:cs typeface="Open Sans"/>
              <a:sym typeface="Open Sans"/>
            </a:endParaRPr>
          </a:p>
        </p:txBody>
      </p:sp>
      <p:sp>
        <p:nvSpPr>
          <p:cNvPr id="906" name="Google Shape;906;p49"/>
          <p:cNvSpPr/>
          <p:nvPr/>
        </p:nvSpPr>
        <p:spPr>
          <a:xfrm>
            <a:off x="1818102" y="18884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907" name="Google Shape;907;p49"/>
          <p:cNvSpPr/>
          <p:nvPr/>
        </p:nvSpPr>
        <p:spPr>
          <a:xfrm>
            <a:off x="3570705" y="18884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908" name="Google Shape;908;p49"/>
          <p:cNvSpPr/>
          <p:nvPr/>
        </p:nvSpPr>
        <p:spPr>
          <a:xfrm>
            <a:off x="5323307" y="18884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909" name="Google Shape;909;p49"/>
          <p:cNvSpPr/>
          <p:nvPr/>
        </p:nvSpPr>
        <p:spPr>
          <a:xfrm>
            <a:off x="7075909" y="18884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910" name="Google Shape;910;p49"/>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911" name="Google Shape;911;p49"/>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912" name="Google Shape;912;p49"/>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913" name="Google Shape;913;p49">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914" name="Google Shape;914;p49">
            <a:hlinkClick action="ppaction://hlinksldjump" r:id="rId4"/>
          </p:cNvPr>
          <p:cNvSpPr/>
          <p:nvPr/>
        </p:nvSpPr>
        <p:spPr>
          <a:xfrm>
            <a:off x="5633124" y="458153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915" name="Google Shape;915;p49">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0" name="Shape 920"/>
        <p:cNvGrpSpPr/>
        <p:nvPr/>
      </p:nvGrpSpPr>
      <p:grpSpPr>
        <a:xfrm>
          <a:off x="0" y="0"/>
          <a:ext cx="0" cy="0"/>
          <a:chOff x="0" y="0"/>
          <a:chExt cx="0" cy="0"/>
        </a:xfrm>
      </p:grpSpPr>
      <p:sp>
        <p:nvSpPr>
          <p:cNvPr id="921" name="Google Shape;921;p5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7.3.1 Stratify land</a:t>
            </a:r>
            <a:endParaRPr/>
          </a:p>
        </p:txBody>
      </p:sp>
      <p:sp>
        <p:nvSpPr>
          <p:cNvPr id="922" name="Google Shape;922;p50"/>
          <p:cNvSpPr txBox="1"/>
          <p:nvPr/>
        </p:nvSpPr>
        <p:spPr>
          <a:xfrm>
            <a:off x="311700" y="2351865"/>
            <a:ext cx="3396600" cy="1640100"/>
          </a:xfrm>
          <a:prstGeom prst="rect">
            <a:avLst/>
          </a:prstGeom>
          <a:noFill/>
          <a:ln>
            <a:noFill/>
          </a:ln>
        </p:spPr>
        <p:txBody>
          <a:bodyPr anchorCtr="0" anchor="t" bIns="45700" lIns="91425" spcFirstLastPara="1" rIns="91425" wrap="square" tIns="45700">
            <a:normAutofit/>
          </a:bodyPr>
          <a:lstStyle/>
          <a:p>
            <a:pPr indent="-177800" lvl="0" marL="228600" rtl="0" algn="l">
              <a:lnSpc>
                <a:spcPct val="90000"/>
              </a:lnSpc>
              <a:spcBef>
                <a:spcPts val="1000"/>
              </a:spcBef>
              <a:spcAft>
                <a:spcPts val="0"/>
              </a:spcAft>
              <a:buClr>
                <a:schemeClr val="dk2"/>
              </a:buClr>
              <a:buSzPts val="1200"/>
              <a:buFont typeface="Open Sans"/>
              <a:buChar char="•"/>
            </a:pPr>
            <a:r>
              <a:rPr lang="en-ZA" sz="1200">
                <a:solidFill>
                  <a:schemeClr val="dk2"/>
                </a:solidFill>
                <a:latin typeface="Open Sans"/>
                <a:ea typeface="Open Sans"/>
                <a:cs typeface="Open Sans"/>
                <a:sym typeface="Open Sans"/>
              </a:rPr>
              <a:t>Stratification is the division of the total land area into similar units (homogeneous strata)</a:t>
            </a:r>
            <a:endParaRPr sz="1200">
              <a:solidFill>
                <a:schemeClr val="dk2"/>
              </a:solidFill>
              <a:latin typeface="Open Sans"/>
              <a:ea typeface="Open Sans"/>
              <a:cs typeface="Open Sans"/>
              <a:sym typeface="Open Sans"/>
            </a:endParaRPr>
          </a:p>
          <a:p>
            <a:pPr indent="-177800" lvl="0" marL="228600" rtl="0" algn="l">
              <a:lnSpc>
                <a:spcPct val="90000"/>
              </a:lnSpc>
              <a:spcBef>
                <a:spcPts val="1000"/>
              </a:spcBef>
              <a:spcAft>
                <a:spcPts val="0"/>
              </a:spcAft>
              <a:buClr>
                <a:schemeClr val="dk2"/>
              </a:buClr>
              <a:buSzPts val="1200"/>
              <a:buFont typeface="Open Sans"/>
              <a:buChar char="•"/>
            </a:pPr>
            <a:r>
              <a:rPr lang="en-ZA" sz="1200">
                <a:solidFill>
                  <a:schemeClr val="dk2"/>
                </a:solidFill>
                <a:latin typeface="Open Sans"/>
                <a:ea typeface="Open Sans"/>
                <a:cs typeface="Open Sans"/>
                <a:sym typeface="Open Sans"/>
              </a:rPr>
              <a:t>Stratification can increase the accuracy of the estimates and the ability to detect change</a:t>
            </a:r>
            <a:endParaRPr sz="1200">
              <a:solidFill>
                <a:schemeClr val="dk2"/>
              </a:solidFill>
              <a:latin typeface="Open Sans"/>
              <a:ea typeface="Open Sans"/>
              <a:cs typeface="Open Sans"/>
              <a:sym typeface="Open Sans"/>
            </a:endParaRPr>
          </a:p>
        </p:txBody>
      </p:sp>
      <p:sp>
        <p:nvSpPr>
          <p:cNvPr id="923" name="Google Shape;923;p50"/>
          <p:cNvSpPr/>
          <p:nvPr/>
        </p:nvSpPr>
        <p:spPr>
          <a:xfrm>
            <a:off x="2137688"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Determine the area of land in each stratum</a:t>
            </a:r>
            <a:endParaRPr sz="1000">
              <a:solidFill>
                <a:schemeClr val="dk2"/>
              </a:solidFill>
              <a:latin typeface="Open Sans"/>
              <a:ea typeface="Open Sans"/>
              <a:cs typeface="Open Sans"/>
              <a:sym typeface="Open Sans"/>
            </a:endParaRPr>
          </a:p>
        </p:txBody>
      </p:sp>
      <p:sp>
        <p:nvSpPr>
          <p:cNvPr id="924" name="Google Shape;924;p50"/>
          <p:cNvSpPr/>
          <p:nvPr/>
        </p:nvSpPr>
        <p:spPr>
          <a:xfrm>
            <a:off x="3885400"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Estimate soil carbon stock for each stratum</a:t>
            </a:r>
            <a:endParaRPr sz="1000">
              <a:solidFill>
                <a:schemeClr val="dk2"/>
              </a:solidFill>
              <a:latin typeface="Open Sans"/>
              <a:ea typeface="Open Sans"/>
              <a:cs typeface="Open Sans"/>
              <a:sym typeface="Open Sans"/>
            </a:endParaRPr>
          </a:p>
        </p:txBody>
      </p:sp>
      <p:sp>
        <p:nvSpPr>
          <p:cNvPr id="925" name="Google Shape;925;p50"/>
          <p:cNvSpPr/>
          <p:nvPr/>
        </p:nvSpPr>
        <p:spPr>
          <a:xfrm>
            <a:off x="5633113"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the net change in soil carbon stock </a:t>
            </a:r>
            <a:endParaRPr sz="1000">
              <a:solidFill>
                <a:schemeClr val="dk2"/>
              </a:solidFill>
              <a:latin typeface="Open Sans"/>
              <a:ea typeface="Open Sans"/>
              <a:cs typeface="Open Sans"/>
              <a:sym typeface="Open Sans"/>
            </a:endParaRPr>
          </a:p>
        </p:txBody>
      </p:sp>
      <p:sp>
        <p:nvSpPr>
          <p:cNvPr id="926" name="Google Shape;926;p50"/>
          <p:cNvSpPr/>
          <p:nvPr/>
        </p:nvSpPr>
        <p:spPr>
          <a:xfrm>
            <a:off x="738082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GHG emissions and removals</a:t>
            </a:r>
            <a:endParaRPr sz="1000">
              <a:solidFill>
                <a:schemeClr val="dk2"/>
              </a:solidFill>
              <a:latin typeface="Open Sans"/>
              <a:ea typeface="Open Sans"/>
              <a:cs typeface="Open Sans"/>
              <a:sym typeface="Open Sans"/>
            </a:endParaRPr>
          </a:p>
        </p:txBody>
      </p:sp>
      <p:sp>
        <p:nvSpPr>
          <p:cNvPr id="927" name="Google Shape;927;p50"/>
          <p:cNvSpPr/>
          <p:nvPr/>
        </p:nvSpPr>
        <p:spPr>
          <a:xfrm>
            <a:off x="1818102"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928" name="Google Shape;928;p50"/>
          <p:cNvSpPr/>
          <p:nvPr/>
        </p:nvSpPr>
        <p:spPr>
          <a:xfrm>
            <a:off x="3570705"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929" name="Google Shape;929;p50"/>
          <p:cNvSpPr/>
          <p:nvPr/>
        </p:nvSpPr>
        <p:spPr>
          <a:xfrm>
            <a:off x="5323307"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930" name="Google Shape;930;p50"/>
          <p:cNvSpPr/>
          <p:nvPr/>
        </p:nvSpPr>
        <p:spPr>
          <a:xfrm>
            <a:off x="7075909"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931" name="Google Shape;931;p50"/>
          <p:cNvSpPr/>
          <p:nvPr/>
        </p:nvSpPr>
        <p:spPr>
          <a:xfrm>
            <a:off x="38997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Stratify land</a:t>
            </a:r>
            <a:endParaRPr sz="1000">
              <a:solidFill>
                <a:schemeClr val="dk2"/>
              </a:solidFill>
              <a:latin typeface="Open Sans"/>
              <a:ea typeface="Open Sans"/>
              <a:cs typeface="Open Sans"/>
              <a:sym typeface="Open Sans"/>
            </a:endParaRPr>
          </a:p>
        </p:txBody>
      </p:sp>
      <p:sp>
        <p:nvSpPr>
          <p:cNvPr id="932" name="Google Shape;932;p50"/>
          <p:cNvSpPr/>
          <p:nvPr/>
        </p:nvSpPr>
        <p:spPr>
          <a:xfrm>
            <a:off x="3963775" y="2015388"/>
            <a:ext cx="2463900" cy="2377200"/>
          </a:xfrm>
          <a:prstGeom prst="pie">
            <a:avLst>
              <a:gd fmla="val 5400000" name="adj1"/>
              <a:gd fmla="val 16200000" name="adj2"/>
            </a:avLst>
          </a:prstGeom>
          <a:solidFill>
            <a:srgbClr val="09294E"/>
          </a:solidFill>
          <a:ln cap="flat" cmpd="sng" w="127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sp>
        <p:nvSpPr>
          <p:cNvPr id="933" name="Google Shape;933;p50"/>
          <p:cNvSpPr/>
          <p:nvPr/>
        </p:nvSpPr>
        <p:spPr>
          <a:xfrm>
            <a:off x="5195733" y="2015388"/>
            <a:ext cx="2872964" cy="2377625"/>
          </a:xfrm>
          <a:custGeom>
            <a:rect b="b" l="l" r="r" t="t"/>
            <a:pathLst>
              <a:path extrusionOk="0" h="3396607" w="3962709">
                <a:moveTo>
                  <a:pt x="0" y="0"/>
                </a:moveTo>
                <a:lnTo>
                  <a:pt x="3962709" y="0"/>
                </a:lnTo>
                <a:lnTo>
                  <a:pt x="3962709" y="3396607"/>
                </a:lnTo>
                <a:lnTo>
                  <a:pt x="0" y="3396607"/>
                </a:lnTo>
                <a:lnTo>
                  <a:pt x="0" y="0"/>
                </a:lnTo>
                <a:close/>
              </a:path>
            </a:pathLst>
          </a:custGeom>
          <a:solidFill>
            <a:srgbClr val="09294E"/>
          </a:solidFill>
          <a:ln cap="flat" cmpd="sng" w="12700">
            <a:solidFill>
              <a:srgbClr val="FFFFFF"/>
            </a:solidFill>
            <a:prstDash val="solid"/>
            <a:miter lim="800000"/>
            <a:headEnd len="sm" w="sm" type="none"/>
            <a:tailEnd len="sm" w="sm" type="none"/>
          </a:ln>
        </p:spPr>
        <p:txBody>
          <a:bodyPr anchorCtr="0" anchor="ctr" bIns="2469050" lIns="91425" spcFirstLastPara="1" rIns="2072775" wrap="square" tIns="91425">
            <a:noAutofit/>
          </a:bodyPr>
          <a:lstStyle/>
          <a:p>
            <a:pPr indent="0" lvl="0" marL="0" marR="0" rtl="0" algn="ctr">
              <a:lnSpc>
                <a:spcPct val="90000"/>
              </a:lnSpc>
              <a:spcBef>
                <a:spcPts val="0"/>
              </a:spcBef>
              <a:spcAft>
                <a:spcPts val="0"/>
              </a:spcAft>
              <a:buClr>
                <a:srgbClr val="FFFFFF"/>
              </a:buClr>
              <a:buSzPts val="2200"/>
              <a:buFont typeface="Arial"/>
              <a:buNone/>
            </a:pPr>
            <a:r>
              <a:t/>
            </a:r>
            <a:endParaRPr sz="9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Clr>
                <a:srgbClr val="FFFFFF"/>
              </a:buClr>
              <a:buSzPts val="2200"/>
              <a:buFont typeface="Arial"/>
              <a:buNone/>
            </a:pPr>
            <a:r>
              <a:t/>
            </a:r>
            <a:endParaRPr sz="9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Clr>
                <a:srgbClr val="FFFFFF"/>
              </a:buClr>
              <a:buSzPts val="2200"/>
              <a:buFont typeface="Arial"/>
              <a:buNone/>
            </a:pPr>
            <a:r>
              <a:t/>
            </a:r>
            <a:endParaRPr sz="9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Clr>
                <a:srgbClr val="FFFFFF"/>
              </a:buClr>
              <a:buSzPts val="2200"/>
              <a:buFont typeface="Arial"/>
              <a:buNone/>
            </a:pPr>
            <a:r>
              <a:t/>
            </a:r>
            <a:endParaRPr sz="9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Clr>
                <a:srgbClr val="FFFFFF"/>
              </a:buClr>
              <a:buSzPts val="2200"/>
              <a:buFont typeface="Arial"/>
              <a:buNone/>
            </a:pPr>
            <a:r>
              <a:t/>
            </a:r>
            <a:endParaRPr sz="9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Clr>
                <a:srgbClr val="FFFFFF"/>
              </a:buClr>
              <a:buSzPts val="2200"/>
              <a:buFont typeface="Arial"/>
              <a:buNone/>
            </a:pPr>
            <a:r>
              <a:t/>
            </a:r>
            <a:endParaRPr sz="9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Clr>
                <a:srgbClr val="FFFFFF"/>
              </a:buClr>
              <a:buSzPts val="2200"/>
              <a:buFont typeface="Arial"/>
              <a:buNone/>
            </a:pPr>
            <a:r>
              <a:rPr lang="en-ZA" sz="900">
                <a:solidFill>
                  <a:srgbClr val="FFFFFF"/>
                </a:solidFill>
                <a:latin typeface="Open Sans"/>
                <a:ea typeface="Open Sans"/>
                <a:cs typeface="Open Sans"/>
                <a:sym typeface="Open Sans"/>
              </a:rPr>
              <a:t>Land use</a:t>
            </a:r>
            <a:endParaRPr sz="900">
              <a:latin typeface="Open Sans"/>
              <a:ea typeface="Open Sans"/>
              <a:cs typeface="Open Sans"/>
              <a:sym typeface="Open Sans"/>
            </a:endParaRPr>
          </a:p>
        </p:txBody>
      </p:sp>
      <p:sp>
        <p:nvSpPr>
          <p:cNvPr id="934" name="Google Shape;934;p50"/>
          <p:cNvSpPr/>
          <p:nvPr/>
        </p:nvSpPr>
        <p:spPr>
          <a:xfrm>
            <a:off x="4410928" y="2729781"/>
            <a:ext cx="1601400" cy="1552800"/>
          </a:xfrm>
          <a:prstGeom prst="pie">
            <a:avLst>
              <a:gd fmla="val 5400000" name="adj1"/>
              <a:gd fmla="val 16200000" name="adj2"/>
            </a:avLst>
          </a:prstGeom>
          <a:solidFill>
            <a:srgbClr val="3E8DEB"/>
          </a:solidFill>
          <a:ln cap="flat" cmpd="sng" w="127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sp>
        <p:nvSpPr>
          <p:cNvPr id="935" name="Google Shape;935;p50"/>
          <p:cNvSpPr/>
          <p:nvPr/>
        </p:nvSpPr>
        <p:spPr>
          <a:xfrm>
            <a:off x="5195733" y="2731552"/>
            <a:ext cx="2872964" cy="1554019"/>
          </a:xfrm>
          <a:custGeom>
            <a:rect b="b" l="l" r="r" t="t"/>
            <a:pathLst>
              <a:path extrusionOk="0" h="2204282" w="3962709">
                <a:moveTo>
                  <a:pt x="0" y="0"/>
                </a:moveTo>
                <a:lnTo>
                  <a:pt x="3962709" y="0"/>
                </a:lnTo>
                <a:lnTo>
                  <a:pt x="3962709" y="2204282"/>
                </a:lnTo>
                <a:lnTo>
                  <a:pt x="0" y="2204282"/>
                </a:lnTo>
                <a:lnTo>
                  <a:pt x="0" y="0"/>
                </a:lnTo>
                <a:close/>
              </a:path>
            </a:pathLst>
          </a:custGeom>
          <a:solidFill>
            <a:srgbClr val="3E8DEB"/>
          </a:solidFill>
          <a:ln cap="flat" cmpd="sng" w="12700">
            <a:solidFill>
              <a:srgbClr val="FFFFFF"/>
            </a:solidFill>
            <a:prstDash val="solid"/>
            <a:miter lim="800000"/>
            <a:headEnd len="sm" w="sm" type="none"/>
            <a:tailEnd len="sm" w="sm" type="none"/>
          </a:ln>
        </p:spPr>
        <p:txBody>
          <a:bodyPr anchorCtr="0" anchor="ctr" bIns="1278350" lIns="91425" spcFirstLastPara="1" rIns="2072775" wrap="square" tIns="91425">
            <a:noAutofit/>
          </a:bodyPr>
          <a:lstStyle/>
          <a:p>
            <a:pPr indent="0" lvl="0" marL="0" marR="0" rtl="0" algn="ctr">
              <a:lnSpc>
                <a:spcPct val="90000"/>
              </a:lnSpc>
              <a:spcBef>
                <a:spcPts val="0"/>
              </a:spcBef>
              <a:spcAft>
                <a:spcPts val="0"/>
              </a:spcAft>
              <a:buClr>
                <a:srgbClr val="FFFFFF"/>
              </a:buClr>
              <a:buSzPts val="2200"/>
              <a:buFont typeface="Arial"/>
              <a:buNone/>
            </a:pPr>
            <a:r>
              <a:t/>
            </a:r>
            <a:endParaRPr sz="9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Clr>
                <a:srgbClr val="FFFFFF"/>
              </a:buClr>
              <a:buSzPts val="2200"/>
              <a:buFont typeface="Arial"/>
              <a:buNone/>
            </a:pPr>
            <a:r>
              <a:t/>
            </a:r>
            <a:endParaRPr sz="9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Clr>
                <a:srgbClr val="FFFFFF"/>
              </a:buClr>
              <a:buSzPts val="2200"/>
              <a:buFont typeface="Arial"/>
              <a:buNone/>
            </a:pPr>
            <a:r>
              <a:t/>
            </a:r>
            <a:endParaRPr sz="9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Clr>
                <a:srgbClr val="FFFFFF"/>
              </a:buClr>
              <a:buSzPts val="2200"/>
              <a:buFont typeface="Arial"/>
              <a:buNone/>
            </a:pPr>
            <a:r>
              <a:rPr lang="en-ZA" sz="900">
                <a:solidFill>
                  <a:srgbClr val="FFFFFF"/>
                </a:solidFill>
                <a:latin typeface="Open Sans"/>
                <a:ea typeface="Open Sans"/>
                <a:cs typeface="Open Sans"/>
                <a:sym typeface="Open Sans"/>
              </a:rPr>
              <a:t>Biophysical</a:t>
            </a:r>
            <a:endParaRPr sz="900">
              <a:latin typeface="Open Sans"/>
              <a:ea typeface="Open Sans"/>
              <a:cs typeface="Open Sans"/>
              <a:sym typeface="Open Sans"/>
            </a:endParaRPr>
          </a:p>
        </p:txBody>
      </p:sp>
      <p:sp>
        <p:nvSpPr>
          <p:cNvPr id="936" name="Google Shape;936;p50"/>
          <p:cNvSpPr/>
          <p:nvPr/>
        </p:nvSpPr>
        <p:spPr>
          <a:xfrm>
            <a:off x="4826146" y="3441686"/>
            <a:ext cx="739500" cy="713100"/>
          </a:xfrm>
          <a:prstGeom prst="pie">
            <a:avLst>
              <a:gd fmla="val 5400000" name="adj1"/>
              <a:gd fmla="val 16200000" name="adj2"/>
            </a:avLst>
          </a:prstGeom>
          <a:solidFill>
            <a:srgbClr val="ACCBF9"/>
          </a:solidFill>
          <a:ln cap="flat" cmpd="sng" w="127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sp>
        <p:nvSpPr>
          <p:cNvPr id="937" name="Google Shape;937;p50"/>
          <p:cNvSpPr/>
          <p:nvPr/>
        </p:nvSpPr>
        <p:spPr>
          <a:xfrm>
            <a:off x="5195725" y="3441675"/>
            <a:ext cx="2872964" cy="713287"/>
          </a:xfrm>
          <a:custGeom>
            <a:rect b="b" l="l" r="r" t="t"/>
            <a:pathLst>
              <a:path extrusionOk="0" h="1018981" w="3962709">
                <a:moveTo>
                  <a:pt x="0" y="0"/>
                </a:moveTo>
                <a:lnTo>
                  <a:pt x="3962709" y="0"/>
                </a:lnTo>
                <a:lnTo>
                  <a:pt x="3962709" y="1018981"/>
                </a:lnTo>
                <a:lnTo>
                  <a:pt x="0" y="1018981"/>
                </a:lnTo>
                <a:lnTo>
                  <a:pt x="0" y="0"/>
                </a:lnTo>
                <a:close/>
              </a:path>
            </a:pathLst>
          </a:custGeom>
          <a:solidFill>
            <a:srgbClr val="ACCBF9"/>
          </a:solidFill>
          <a:ln cap="flat" cmpd="sng" w="12700">
            <a:solidFill>
              <a:srgbClr val="FFFFFF"/>
            </a:solidFill>
            <a:prstDash val="solid"/>
            <a:miter lim="800000"/>
            <a:headEnd len="sm" w="sm" type="none"/>
            <a:tailEnd len="sm" w="sm" type="none"/>
          </a:ln>
        </p:spPr>
        <p:txBody>
          <a:bodyPr anchorCtr="0" anchor="ctr" bIns="91425" lIns="91425" spcFirstLastPara="1" rIns="2072775" wrap="square" tIns="91425">
            <a:noAutofit/>
          </a:bodyPr>
          <a:lstStyle/>
          <a:p>
            <a:pPr indent="0" lvl="0" marL="0" marR="0" rtl="0" algn="ctr">
              <a:lnSpc>
                <a:spcPct val="90000"/>
              </a:lnSpc>
              <a:spcBef>
                <a:spcPts val="0"/>
              </a:spcBef>
              <a:spcAft>
                <a:spcPts val="0"/>
              </a:spcAft>
              <a:buClr>
                <a:srgbClr val="000000"/>
              </a:buClr>
              <a:buSzPts val="2200"/>
              <a:buFont typeface="Arial"/>
              <a:buNone/>
            </a:pPr>
            <a:r>
              <a:rPr lang="en-ZA" sz="900">
                <a:solidFill>
                  <a:srgbClr val="000000"/>
                </a:solidFill>
                <a:latin typeface="Open Sans"/>
                <a:ea typeface="Open Sans"/>
                <a:cs typeface="Open Sans"/>
                <a:sym typeface="Open Sans"/>
              </a:rPr>
              <a:t>Management practices</a:t>
            </a:r>
            <a:endParaRPr sz="900">
              <a:latin typeface="Open Sans"/>
              <a:ea typeface="Open Sans"/>
              <a:cs typeface="Open Sans"/>
              <a:sym typeface="Open Sans"/>
            </a:endParaRPr>
          </a:p>
        </p:txBody>
      </p:sp>
      <p:sp>
        <p:nvSpPr>
          <p:cNvPr id="938" name="Google Shape;938;p50"/>
          <p:cNvSpPr/>
          <p:nvPr/>
        </p:nvSpPr>
        <p:spPr>
          <a:xfrm>
            <a:off x="6447536" y="2015388"/>
            <a:ext cx="1696551" cy="713289"/>
          </a:xfrm>
          <a:custGeom>
            <a:rect b="b" l="l" r="r" t="t"/>
            <a:pathLst>
              <a:path extrusionOk="0" h="1018984" w="2504134">
                <a:moveTo>
                  <a:pt x="0" y="0"/>
                </a:moveTo>
                <a:lnTo>
                  <a:pt x="2504134" y="0"/>
                </a:lnTo>
                <a:lnTo>
                  <a:pt x="2504134" y="1018984"/>
                </a:lnTo>
                <a:lnTo>
                  <a:pt x="0" y="1018984"/>
                </a:lnTo>
                <a:lnTo>
                  <a:pt x="0" y="0"/>
                </a:lnTo>
                <a:close/>
              </a:path>
            </a:pathLst>
          </a:custGeom>
          <a:noFill/>
          <a:ln>
            <a:noFill/>
          </a:ln>
        </p:spPr>
        <p:txBody>
          <a:bodyPr anchorCtr="0" anchor="ctr" bIns="247650" lIns="247650" spcFirstLastPara="1" rIns="247650" wrap="square" tIns="247650">
            <a:noAutofit/>
          </a:bodyPr>
          <a:lstStyle/>
          <a:p>
            <a:pPr indent="-82550" lvl="1" marL="114300" marR="0" rtl="0" algn="l">
              <a:lnSpc>
                <a:spcPct val="90000"/>
              </a:lnSpc>
              <a:spcBef>
                <a:spcPts val="165"/>
              </a:spcBef>
              <a:spcAft>
                <a:spcPts val="0"/>
              </a:spcAft>
              <a:buClr>
                <a:srgbClr val="FFFFFF"/>
              </a:buClr>
              <a:buSzPts val="600"/>
              <a:buFont typeface="Open Sans"/>
              <a:buChar char="•"/>
            </a:pPr>
            <a:r>
              <a:rPr lang="en-ZA" sz="600">
                <a:solidFill>
                  <a:srgbClr val="FFFFFF"/>
                </a:solidFill>
                <a:latin typeface="Open Sans"/>
                <a:ea typeface="Open Sans"/>
                <a:cs typeface="Open Sans"/>
                <a:sym typeface="Open Sans"/>
              </a:rPr>
              <a:t>Forest land</a:t>
            </a:r>
            <a:endParaRPr sz="600">
              <a:solidFill>
                <a:srgbClr val="FFFFFF"/>
              </a:solidFill>
              <a:latin typeface="Open Sans"/>
              <a:ea typeface="Open Sans"/>
              <a:cs typeface="Open Sans"/>
              <a:sym typeface="Open Sans"/>
            </a:endParaRPr>
          </a:p>
          <a:p>
            <a:pPr indent="-82550" lvl="1" marL="114300" marR="0" rtl="0" algn="l">
              <a:lnSpc>
                <a:spcPct val="90000"/>
              </a:lnSpc>
              <a:spcBef>
                <a:spcPts val="165"/>
              </a:spcBef>
              <a:spcAft>
                <a:spcPts val="0"/>
              </a:spcAft>
              <a:buClr>
                <a:srgbClr val="FFFFFF"/>
              </a:buClr>
              <a:buSzPts val="600"/>
              <a:buFont typeface="Open Sans"/>
              <a:buChar char="•"/>
            </a:pPr>
            <a:r>
              <a:rPr lang="en-ZA" sz="600">
                <a:solidFill>
                  <a:srgbClr val="FFFFFF"/>
                </a:solidFill>
                <a:latin typeface="Open Sans"/>
                <a:ea typeface="Open Sans"/>
                <a:cs typeface="Open Sans"/>
                <a:sym typeface="Open Sans"/>
              </a:rPr>
              <a:t>Cropland</a:t>
            </a:r>
            <a:endParaRPr sz="600">
              <a:solidFill>
                <a:srgbClr val="FFFFFF"/>
              </a:solidFill>
              <a:latin typeface="Open Sans"/>
              <a:ea typeface="Open Sans"/>
              <a:cs typeface="Open Sans"/>
              <a:sym typeface="Open Sans"/>
            </a:endParaRPr>
          </a:p>
          <a:p>
            <a:pPr indent="-82550" lvl="1" marL="114300" marR="0" rtl="0" algn="l">
              <a:lnSpc>
                <a:spcPct val="90000"/>
              </a:lnSpc>
              <a:spcBef>
                <a:spcPts val="165"/>
              </a:spcBef>
              <a:spcAft>
                <a:spcPts val="0"/>
              </a:spcAft>
              <a:buClr>
                <a:srgbClr val="FFFFFF"/>
              </a:buClr>
              <a:buSzPts val="600"/>
              <a:buFont typeface="Open Sans"/>
              <a:buChar char="•"/>
            </a:pPr>
            <a:r>
              <a:rPr lang="en-ZA" sz="600">
                <a:solidFill>
                  <a:srgbClr val="FFFFFF"/>
                </a:solidFill>
                <a:latin typeface="Open Sans"/>
                <a:ea typeface="Open Sans"/>
                <a:cs typeface="Open Sans"/>
                <a:sym typeface="Open Sans"/>
              </a:rPr>
              <a:t>Grassland</a:t>
            </a:r>
            <a:endParaRPr sz="600">
              <a:solidFill>
                <a:srgbClr val="FFFFFF"/>
              </a:solidFill>
              <a:latin typeface="Open Sans"/>
              <a:ea typeface="Open Sans"/>
              <a:cs typeface="Open Sans"/>
              <a:sym typeface="Open Sans"/>
            </a:endParaRPr>
          </a:p>
          <a:p>
            <a:pPr indent="-82550" lvl="1" marL="114300" marR="0" rtl="0" algn="l">
              <a:lnSpc>
                <a:spcPct val="90000"/>
              </a:lnSpc>
              <a:spcBef>
                <a:spcPts val="165"/>
              </a:spcBef>
              <a:spcAft>
                <a:spcPts val="0"/>
              </a:spcAft>
              <a:buClr>
                <a:srgbClr val="FFFFFF"/>
              </a:buClr>
              <a:buSzPts val="600"/>
              <a:buFont typeface="Open Sans"/>
              <a:buChar char="•"/>
            </a:pPr>
            <a:r>
              <a:rPr lang="en-ZA" sz="600">
                <a:solidFill>
                  <a:srgbClr val="FFFFFF"/>
                </a:solidFill>
                <a:latin typeface="Open Sans"/>
                <a:ea typeface="Open Sans"/>
                <a:cs typeface="Open Sans"/>
                <a:sym typeface="Open Sans"/>
              </a:rPr>
              <a:t>Other land</a:t>
            </a:r>
            <a:endParaRPr sz="600">
              <a:solidFill>
                <a:srgbClr val="FFFFFF"/>
              </a:solidFill>
              <a:latin typeface="Open Sans"/>
              <a:ea typeface="Open Sans"/>
              <a:cs typeface="Open Sans"/>
              <a:sym typeface="Open Sans"/>
            </a:endParaRPr>
          </a:p>
        </p:txBody>
      </p:sp>
      <p:sp>
        <p:nvSpPr>
          <p:cNvPr id="939" name="Google Shape;939;p50"/>
          <p:cNvSpPr/>
          <p:nvPr/>
        </p:nvSpPr>
        <p:spPr>
          <a:xfrm>
            <a:off x="6447536" y="2728538"/>
            <a:ext cx="1807238" cy="713287"/>
          </a:xfrm>
          <a:custGeom>
            <a:rect b="b" l="l" r="r" t="t"/>
            <a:pathLst>
              <a:path extrusionOk="0" h="1018981" w="2492742">
                <a:moveTo>
                  <a:pt x="0" y="0"/>
                </a:moveTo>
                <a:lnTo>
                  <a:pt x="2492742" y="0"/>
                </a:lnTo>
                <a:lnTo>
                  <a:pt x="2492742" y="1018981"/>
                </a:lnTo>
                <a:lnTo>
                  <a:pt x="0" y="1018981"/>
                </a:lnTo>
                <a:lnTo>
                  <a:pt x="0" y="0"/>
                </a:lnTo>
                <a:close/>
              </a:path>
            </a:pathLst>
          </a:custGeom>
          <a:noFill/>
          <a:ln>
            <a:noFill/>
          </a:ln>
        </p:spPr>
        <p:txBody>
          <a:bodyPr anchorCtr="0" anchor="ctr" bIns="247650" lIns="247650" spcFirstLastPara="1" rIns="247650" wrap="square" tIns="247650">
            <a:noAutofit/>
          </a:bodyPr>
          <a:lstStyle/>
          <a:p>
            <a:pPr indent="-82550" lvl="1" marL="114300" marR="0" rtl="0" algn="l">
              <a:lnSpc>
                <a:spcPct val="90000"/>
              </a:lnSpc>
              <a:spcBef>
                <a:spcPts val="180"/>
              </a:spcBef>
              <a:spcAft>
                <a:spcPts val="0"/>
              </a:spcAft>
              <a:buClr>
                <a:srgbClr val="FFFFFF"/>
              </a:buClr>
              <a:buSzPts val="600"/>
              <a:buFont typeface="Open Sans"/>
              <a:buChar char="•"/>
            </a:pPr>
            <a:r>
              <a:rPr lang="en-ZA" sz="600">
                <a:solidFill>
                  <a:srgbClr val="FFFFFF"/>
                </a:solidFill>
                <a:latin typeface="Open Sans"/>
                <a:ea typeface="Open Sans"/>
                <a:cs typeface="Open Sans"/>
                <a:sym typeface="Open Sans"/>
              </a:rPr>
              <a:t>Climate</a:t>
            </a:r>
            <a:endParaRPr sz="600">
              <a:solidFill>
                <a:srgbClr val="FFFFFF"/>
              </a:solidFill>
              <a:latin typeface="Open Sans"/>
              <a:ea typeface="Open Sans"/>
              <a:cs typeface="Open Sans"/>
              <a:sym typeface="Open Sans"/>
            </a:endParaRPr>
          </a:p>
          <a:p>
            <a:pPr indent="-82550" lvl="1" marL="114300" marR="0" rtl="0" algn="l">
              <a:lnSpc>
                <a:spcPct val="90000"/>
              </a:lnSpc>
              <a:spcBef>
                <a:spcPts val="180"/>
              </a:spcBef>
              <a:spcAft>
                <a:spcPts val="0"/>
              </a:spcAft>
              <a:buClr>
                <a:srgbClr val="FFFFFF"/>
              </a:buClr>
              <a:buSzPts val="600"/>
              <a:buFont typeface="Open Sans"/>
              <a:buChar char="•"/>
            </a:pPr>
            <a:r>
              <a:rPr lang="en-ZA" sz="600">
                <a:solidFill>
                  <a:srgbClr val="FFFFFF"/>
                </a:solidFill>
                <a:latin typeface="Open Sans"/>
                <a:ea typeface="Open Sans"/>
                <a:cs typeface="Open Sans"/>
                <a:sym typeface="Open Sans"/>
              </a:rPr>
              <a:t>Ecological zone (biomass)</a:t>
            </a:r>
            <a:endParaRPr sz="600">
              <a:solidFill>
                <a:srgbClr val="FFFFFF"/>
              </a:solidFill>
              <a:latin typeface="Open Sans"/>
              <a:ea typeface="Open Sans"/>
              <a:cs typeface="Open Sans"/>
              <a:sym typeface="Open Sans"/>
            </a:endParaRPr>
          </a:p>
          <a:p>
            <a:pPr indent="-82550" lvl="1" marL="114300" marR="0" rtl="0" algn="l">
              <a:lnSpc>
                <a:spcPct val="90000"/>
              </a:lnSpc>
              <a:spcBef>
                <a:spcPts val="180"/>
              </a:spcBef>
              <a:spcAft>
                <a:spcPts val="0"/>
              </a:spcAft>
              <a:buClr>
                <a:srgbClr val="FFFFFF"/>
              </a:buClr>
              <a:buSzPts val="600"/>
              <a:buFont typeface="Open Sans"/>
              <a:buChar char="•"/>
            </a:pPr>
            <a:r>
              <a:rPr lang="en-ZA" sz="600">
                <a:solidFill>
                  <a:srgbClr val="FFFFFF"/>
                </a:solidFill>
                <a:latin typeface="Open Sans"/>
                <a:ea typeface="Open Sans"/>
                <a:cs typeface="Open Sans"/>
                <a:sym typeface="Open Sans"/>
              </a:rPr>
              <a:t>Soil type</a:t>
            </a:r>
            <a:endParaRPr sz="600">
              <a:solidFill>
                <a:srgbClr val="FFFFFF"/>
              </a:solidFill>
              <a:latin typeface="Open Sans"/>
              <a:ea typeface="Open Sans"/>
              <a:cs typeface="Open Sans"/>
              <a:sym typeface="Open Sans"/>
            </a:endParaRPr>
          </a:p>
        </p:txBody>
      </p:sp>
      <p:sp>
        <p:nvSpPr>
          <p:cNvPr id="940" name="Google Shape;940;p50"/>
          <p:cNvSpPr/>
          <p:nvPr/>
        </p:nvSpPr>
        <p:spPr>
          <a:xfrm>
            <a:off x="6447536" y="3441686"/>
            <a:ext cx="1807238" cy="713287"/>
          </a:xfrm>
          <a:custGeom>
            <a:rect b="b" l="l" r="r" t="t"/>
            <a:pathLst>
              <a:path extrusionOk="0" h="1018981" w="2492742">
                <a:moveTo>
                  <a:pt x="0" y="0"/>
                </a:moveTo>
                <a:lnTo>
                  <a:pt x="2492742" y="0"/>
                </a:lnTo>
                <a:lnTo>
                  <a:pt x="2492742" y="1018981"/>
                </a:lnTo>
                <a:lnTo>
                  <a:pt x="0" y="1018981"/>
                </a:lnTo>
                <a:lnTo>
                  <a:pt x="0" y="0"/>
                </a:lnTo>
                <a:close/>
              </a:path>
            </a:pathLst>
          </a:custGeom>
          <a:noFill/>
          <a:ln>
            <a:noFill/>
          </a:ln>
        </p:spPr>
        <p:txBody>
          <a:bodyPr anchorCtr="0" anchor="ctr" bIns="247650" lIns="247650" spcFirstLastPara="1" rIns="247650" wrap="square" tIns="247650">
            <a:noAutofit/>
          </a:bodyPr>
          <a:lstStyle/>
          <a:p>
            <a:pPr indent="-82550" lvl="1" marL="114300" marR="0" rtl="0" algn="l">
              <a:lnSpc>
                <a:spcPct val="90000"/>
              </a:lnSpc>
              <a:spcBef>
                <a:spcPts val="165"/>
              </a:spcBef>
              <a:spcAft>
                <a:spcPts val="0"/>
              </a:spcAft>
              <a:buClr>
                <a:srgbClr val="09294E"/>
              </a:buClr>
              <a:buSzPts val="600"/>
              <a:buFont typeface="Open Sans"/>
              <a:buChar char="•"/>
            </a:pPr>
            <a:r>
              <a:rPr lang="en-ZA" sz="600">
                <a:solidFill>
                  <a:srgbClr val="09294E"/>
                </a:solidFill>
                <a:latin typeface="Open Sans"/>
                <a:ea typeface="Open Sans"/>
                <a:cs typeface="Open Sans"/>
                <a:sym typeface="Open Sans"/>
              </a:rPr>
              <a:t>Tillage practices</a:t>
            </a:r>
            <a:endParaRPr sz="600">
              <a:solidFill>
                <a:srgbClr val="09294E"/>
              </a:solidFill>
              <a:latin typeface="Open Sans"/>
              <a:ea typeface="Open Sans"/>
              <a:cs typeface="Open Sans"/>
              <a:sym typeface="Open Sans"/>
            </a:endParaRPr>
          </a:p>
          <a:p>
            <a:pPr indent="-82550" lvl="1" marL="114300" marR="0" rtl="0" algn="l">
              <a:lnSpc>
                <a:spcPct val="90000"/>
              </a:lnSpc>
              <a:spcBef>
                <a:spcPts val="165"/>
              </a:spcBef>
              <a:spcAft>
                <a:spcPts val="0"/>
              </a:spcAft>
              <a:buClr>
                <a:srgbClr val="09294E"/>
              </a:buClr>
              <a:buSzPts val="600"/>
              <a:buFont typeface="Open Sans"/>
              <a:buChar char="•"/>
            </a:pPr>
            <a:r>
              <a:rPr lang="en-ZA" sz="600">
                <a:solidFill>
                  <a:srgbClr val="09294E"/>
                </a:solidFill>
                <a:latin typeface="Open Sans"/>
                <a:ea typeface="Open Sans"/>
                <a:cs typeface="Open Sans"/>
                <a:sym typeface="Open Sans"/>
              </a:rPr>
              <a:t>Perennial/annual crop</a:t>
            </a:r>
            <a:endParaRPr sz="600">
              <a:solidFill>
                <a:srgbClr val="09294E"/>
              </a:solidFill>
              <a:latin typeface="Open Sans"/>
              <a:ea typeface="Open Sans"/>
              <a:cs typeface="Open Sans"/>
              <a:sym typeface="Open Sans"/>
            </a:endParaRPr>
          </a:p>
          <a:p>
            <a:pPr indent="-82550" lvl="1" marL="114300" marR="0" rtl="0" algn="l">
              <a:lnSpc>
                <a:spcPct val="90000"/>
              </a:lnSpc>
              <a:spcBef>
                <a:spcPts val="165"/>
              </a:spcBef>
              <a:spcAft>
                <a:spcPts val="0"/>
              </a:spcAft>
              <a:buClr>
                <a:srgbClr val="09294E"/>
              </a:buClr>
              <a:buSzPts val="600"/>
              <a:buFont typeface="Open Sans"/>
              <a:buChar char="•"/>
            </a:pPr>
            <a:r>
              <a:rPr lang="en-ZA" sz="600">
                <a:solidFill>
                  <a:srgbClr val="09294E"/>
                </a:solidFill>
                <a:latin typeface="Open Sans"/>
                <a:ea typeface="Open Sans"/>
                <a:cs typeface="Open Sans"/>
                <a:sym typeface="Open Sans"/>
              </a:rPr>
              <a:t>Input practices (fertilisers, organic inputs)</a:t>
            </a:r>
            <a:endParaRPr sz="600">
              <a:solidFill>
                <a:srgbClr val="09294E"/>
              </a:solidFill>
              <a:latin typeface="Open Sans"/>
              <a:ea typeface="Open Sans"/>
              <a:cs typeface="Open Sans"/>
              <a:sym typeface="Open Sans"/>
            </a:endParaRPr>
          </a:p>
          <a:p>
            <a:pPr indent="-82550" lvl="1" marL="114300" marR="0" rtl="0" algn="l">
              <a:lnSpc>
                <a:spcPct val="90000"/>
              </a:lnSpc>
              <a:spcBef>
                <a:spcPts val="165"/>
              </a:spcBef>
              <a:spcAft>
                <a:spcPts val="0"/>
              </a:spcAft>
              <a:buClr>
                <a:srgbClr val="09294E"/>
              </a:buClr>
              <a:buSzPts val="600"/>
              <a:buFont typeface="Open Sans"/>
              <a:buChar char="•"/>
            </a:pPr>
            <a:r>
              <a:rPr lang="en-ZA" sz="600">
                <a:solidFill>
                  <a:srgbClr val="09294E"/>
                </a:solidFill>
                <a:latin typeface="Open Sans"/>
                <a:ea typeface="Open Sans"/>
                <a:cs typeface="Open Sans"/>
                <a:sym typeface="Open Sans"/>
              </a:rPr>
              <a:t>Improved grasslands</a:t>
            </a:r>
            <a:endParaRPr sz="600">
              <a:solidFill>
                <a:srgbClr val="09294E"/>
              </a:solidFill>
              <a:latin typeface="Open Sans"/>
              <a:ea typeface="Open Sans"/>
              <a:cs typeface="Open Sans"/>
              <a:sym typeface="Open Sans"/>
            </a:endParaRPr>
          </a:p>
        </p:txBody>
      </p:sp>
      <p:sp>
        <p:nvSpPr>
          <p:cNvPr id="941" name="Google Shape;941;p50"/>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942" name="Google Shape;942;p50"/>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943" name="Google Shape;943;p50"/>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944" name="Google Shape;944;p50">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945" name="Google Shape;945;p50">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946" name="Google Shape;946;p50">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id="947" name="Google Shape;947;p50"/>
          <p:cNvPicPr preferRelativeResize="0"/>
          <p:nvPr/>
        </p:nvPicPr>
        <p:blipFill rotWithShape="1">
          <a:blip r:embed="rId6">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948" name="Google Shape;948;p50"/>
          <p:cNvSpPr txBox="1"/>
          <p:nvPr/>
        </p:nvSpPr>
        <p:spPr>
          <a:xfrm>
            <a:off x="1073882" y="4537832"/>
            <a:ext cx="23490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Stratify land by IPCC land-use category and soil management practices</a:t>
            </a:r>
            <a:endParaRPr i="1" sz="1000">
              <a:solidFill>
                <a:srgbClr val="09294E"/>
              </a:solidFill>
              <a:latin typeface="Open Sans"/>
              <a:ea typeface="Open Sans"/>
              <a:cs typeface="Open Sans"/>
              <a:sym typeface="Open Sans"/>
            </a:endParaRPr>
          </a:p>
        </p:txBody>
      </p:sp>
      <p:cxnSp>
        <p:nvCxnSpPr>
          <p:cNvPr id="949" name="Google Shape;949;p50"/>
          <p:cNvCxnSpPr>
            <a:stCxn id="947" idx="6"/>
            <a:endCxn id="948" idx="1"/>
          </p:cNvCxnSpPr>
          <p:nvPr/>
        </p:nvCxnSpPr>
        <p:spPr>
          <a:xfrm>
            <a:off x="871800" y="4726100"/>
            <a:ext cx="202200" cy="0"/>
          </a:xfrm>
          <a:prstGeom prst="straightConnector1">
            <a:avLst/>
          </a:prstGeom>
          <a:noFill/>
          <a:ln cap="flat" cmpd="sng" w="9525">
            <a:solidFill>
              <a:srgbClr val="9D97F0"/>
            </a:solidFill>
            <a:prstDash val="solid"/>
            <a:round/>
            <a:headEnd len="med" w="med" type="none"/>
            <a:tailEnd len="med" w="med" type="oval"/>
          </a:ln>
        </p:spPr>
      </p:cxnSp>
      <p:sp>
        <p:nvSpPr>
          <p:cNvPr id="950" name="Google Shape;950;p50">
            <a:hlinkClick action="ppaction://hlinksldjump" r:id="rId7"/>
          </p:cNvPr>
          <p:cNvSpPr txBox="1"/>
          <p:nvPr/>
        </p:nvSpPr>
        <p:spPr>
          <a:xfrm>
            <a:off x="3835339" y="4624677"/>
            <a:ext cx="613200" cy="1701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Example</a:t>
            </a:r>
            <a:endParaRPr>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4"/>
          <p:cNvSpPr txBox="1"/>
          <p:nvPr/>
        </p:nvSpPr>
        <p:spPr>
          <a:xfrm>
            <a:off x="311700" y="194782"/>
            <a:ext cx="8520600" cy="5154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ZA" sz="2200">
                <a:solidFill>
                  <a:srgbClr val="9D97F0"/>
                </a:solidFill>
                <a:latin typeface="Open Sans"/>
                <a:ea typeface="Open Sans"/>
                <a:cs typeface="Open Sans"/>
                <a:sym typeface="Open Sans"/>
              </a:rPr>
              <a:t>Overview of the Agriculture Methodology</a:t>
            </a:r>
            <a:endParaRPr b="1" sz="2200">
              <a:solidFill>
                <a:srgbClr val="9D97F0"/>
              </a:solidFill>
              <a:latin typeface="Open Sans"/>
              <a:ea typeface="Open Sans"/>
              <a:cs typeface="Open Sans"/>
              <a:sym typeface="Open Sans"/>
            </a:endParaRPr>
          </a:p>
        </p:txBody>
      </p:sp>
      <p:grpSp>
        <p:nvGrpSpPr>
          <p:cNvPr id="188" name="Google Shape;188;p24"/>
          <p:cNvGrpSpPr/>
          <p:nvPr/>
        </p:nvGrpSpPr>
        <p:grpSpPr>
          <a:xfrm>
            <a:off x="1763075" y="1104600"/>
            <a:ext cx="6603553" cy="3391302"/>
            <a:chOff x="0" y="-13084"/>
            <a:chExt cx="6079500" cy="4335594"/>
          </a:xfrm>
        </p:grpSpPr>
        <p:sp>
          <p:nvSpPr>
            <p:cNvPr id="189" name="Google Shape;189;p24"/>
            <p:cNvSpPr/>
            <p:nvPr/>
          </p:nvSpPr>
          <p:spPr>
            <a:xfrm>
              <a:off x="0" y="2320366"/>
              <a:ext cx="6079500" cy="1000500"/>
            </a:xfrm>
            <a:prstGeom prst="roundRect">
              <a:avLst>
                <a:gd fmla="val 16667" name="adj"/>
              </a:avLst>
            </a:prstGeom>
            <a:solidFill>
              <a:srgbClr val="FAFAFA"/>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457200" lvl="0" marL="0" marR="0" rtl="0" algn="l">
                <a:lnSpc>
                  <a:spcPct val="113000"/>
                </a:lnSpc>
                <a:spcBef>
                  <a:spcPts val="0"/>
                </a:spcBef>
                <a:spcAft>
                  <a:spcPts val="0"/>
                </a:spcAft>
                <a:buNone/>
              </a:pPr>
              <a:r>
                <a:rPr b="1" i="0" lang="en-ZA" sz="1000" u="none" cap="none" strike="noStrike">
                  <a:solidFill>
                    <a:srgbClr val="000A3A"/>
                  </a:solidFill>
                  <a:latin typeface="Open Sans"/>
                  <a:ea typeface="Open Sans"/>
                  <a:cs typeface="Open Sans"/>
                  <a:sym typeface="Open Sans"/>
                </a:rPr>
                <a:t>Assessing impacts</a:t>
              </a:r>
              <a:endParaRPr i="0" sz="1200" u="none" cap="none" strike="noStrike">
                <a:solidFill>
                  <a:srgbClr val="000A3A"/>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Estimate the baseline scenario and emissions (Chapter 7)</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Estimate the implementation potential of the policy and quantify the emissions ex-ante (Chapter 8)</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Estimate the impact of the policy ex-post (Chapter 9)</a:t>
              </a:r>
              <a:endParaRPr sz="1000">
                <a:solidFill>
                  <a:srgbClr val="09294E"/>
                </a:solidFill>
                <a:latin typeface="Open Sans"/>
                <a:ea typeface="Open Sans"/>
                <a:cs typeface="Open Sans"/>
                <a:sym typeface="Open Sans"/>
              </a:endParaRPr>
            </a:p>
          </p:txBody>
        </p:sp>
        <p:sp>
          <p:nvSpPr>
            <p:cNvPr id="190" name="Google Shape;190;p24"/>
            <p:cNvSpPr/>
            <p:nvPr/>
          </p:nvSpPr>
          <p:spPr>
            <a:xfrm>
              <a:off x="37608" y="3406310"/>
              <a:ext cx="6041700" cy="916200"/>
            </a:xfrm>
            <a:prstGeom prst="roundRect">
              <a:avLst>
                <a:gd fmla="val 16667" name="adj"/>
              </a:avLst>
            </a:prstGeom>
            <a:solidFill>
              <a:srgbClr val="FAFAFA"/>
            </a:solidFill>
            <a:ln>
              <a:noFill/>
            </a:ln>
          </p:spPr>
          <p:txBody>
            <a:bodyPr anchorCtr="0" anchor="ctr" bIns="45700" lIns="91425" spcFirstLastPara="1" rIns="91425" wrap="square" tIns="45700">
              <a:noAutofit/>
            </a:bodyPr>
            <a:lstStyle/>
            <a:p>
              <a:pPr indent="457200" lvl="0" marL="0" marR="0" rtl="0" algn="l">
                <a:lnSpc>
                  <a:spcPct val="113000"/>
                </a:lnSpc>
                <a:spcBef>
                  <a:spcPts val="0"/>
                </a:spcBef>
                <a:spcAft>
                  <a:spcPts val="0"/>
                </a:spcAft>
                <a:buNone/>
              </a:pPr>
              <a:r>
                <a:rPr b="1" i="0" lang="en-ZA" sz="1000" u="none" cap="none" strike="noStrike">
                  <a:solidFill>
                    <a:srgbClr val="000A3A"/>
                  </a:solidFill>
                  <a:latin typeface="Open Sans"/>
                  <a:ea typeface="Open Sans"/>
                  <a:cs typeface="Open Sans"/>
                  <a:sym typeface="Open Sans"/>
                </a:rPr>
                <a:t>Monitoring and reporting</a:t>
              </a:r>
              <a:endParaRPr i="0" sz="1200" u="none" cap="none" strike="noStrike">
                <a:solidFill>
                  <a:srgbClr val="000A3A"/>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Monitor the performance of the policy over time (Chapter 10)</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Report the results and methodology used (Chapter 11)</a:t>
              </a:r>
              <a:endParaRPr sz="1000">
                <a:solidFill>
                  <a:srgbClr val="09294E"/>
                </a:solidFill>
                <a:latin typeface="Open Sans"/>
                <a:ea typeface="Open Sans"/>
                <a:cs typeface="Open Sans"/>
                <a:sym typeface="Open Sans"/>
              </a:endParaRPr>
            </a:p>
          </p:txBody>
        </p:sp>
        <p:sp>
          <p:nvSpPr>
            <p:cNvPr id="191" name="Google Shape;191;p24"/>
            <p:cNvSpPr/>
            <p:nvPr/>
          </p:nvSpPr>
          <p:spPr>
            <a:xfrm>
              <a:off x="0" y="1441787"/>
              <a:ext cx="6079500" cy="803700"/>
            </a:xfrm>
            <a:prstGeom prst="roundRect">
              <a:avLst>
                <a:gd fmla="val 16667" name="adj"/>
              </a:avLst>
            </a:prstGeom>
            <a:solidFill>
              <a:srgbClr val="FAFAFA"/>
            </a:solidFill>
            <a:ln>
              <a:noFill/>
            </a:ln>
          </p:spPr>
          <p:txBody>
            <a:bodyPr anchorCtr="0" anchor="ctr" bIns="45700" lIns="91425" spcFirstLastPara="1" rIns="91425" wrap="square" tIns="45700">
              <a:noAutofit/>
            </a:bodyPr>
            <a:lstStyle/>
            <a:p>
              <a:pPr indent="457200" lvl="0" marL="0" rtl="0" algn="l">
                <a:lnSpc>
                  <a:spcPct val="113000"/>
                </a:lnSpc>
                <a:spcBef>
                  <a:spcPts val="0"/>
                </a:spcBef>
                <a:spcAft>
                  <a:spcPts val="0"/>
                </a:spcAft>
                <a:buNone/>
              </a:pPr>
              <a:r>
                <a:rPr b="1" lang="en-ZA" sz="1000">
                  <a:solidFill>
                    <a:srgbClr val="000A3A"/>
                  </a:solidFill>
                  <a:latin typeface="Open Sans"/>
                  <a:ea typeface="Open Sans"/>
                  <a:cs typeface="Open Sans"/>
                  <a:sym typeface="Open Sans"/>
                </a:rPr>
                <a:t>Defining the assessment </a:t>
              </a:r>
              <a:endParaRPr sz="1000">
                <a:solidFill>
                  <a:srgbClr val="000A3A"/>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Clearly describe the policy to be assessed (Chapter 5)</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Identify the GHG impacts to assess (Chapter 6)</a:t>
              </a:r>
              <a:endParaRPr sz="1000">
                <a:solidFill>
                  <a:srgbClr val="09294E"/>
                </a:solidFill>
                <a:latin typeface="Open Sans"/>
                <a:ea typeface="Open Sans"/>
                <a:cs typeface="Open Sans"/>
                <a:sym typeface="Open Sans"/>
              </a:endParaRPr>
            </a:p>
          </p:txBody>
        </p:sp>
        <p:sp>
          <p:nvSpPr>
            <p:cNvPr id="192" name="Google Shape;192;p24"/>
            <p:cNvSpPr/>
            <p:nvPr/>
          </p:nvSpPr>
          <p:spPr>
            <a:xfrm>
              <a:off x="28126" y="-13084"/>
              <a:ext cx="6051300" cy="1394100"/>
            </a:xfrm>
            <a:prstGeom prst="roundRect">
              <a:avLst>
                <a:gd fmla="val 10587" name="adj"/>
              </a:avLst>
            </a:prstGeom>
            <a:solidFill>
              <a:srgbClr val="FAFAFA"/>
            </a:solidFill>
            <a:ln>
              <a:noFill/>
            </a:ln>
          </p:spPr>
          <p:txBody>
            <a:bodyPr anchorCtr="0" anchor="ctr" bIns="45700" lIns="91425" spcFirstLastPara="1" rIns="91425" wrap="square" tIns="45700">
              <a:noAutofit/>
            </a:bodyPr>
            <a:lstStyle/>
            <a:p>
              <a:pPr indent="457200" lvl="0" marL="0" rtl="0" algn="l">
                <a:lnSpc>
                  <a:spcPct val="113000"/>
                </a:lnSpc>
                <a:spcBef>
                  <a:spcPts val="0"/>
                </a:spcBef>
                <a:spcAft>
                  <a:spcPts val="0"/>
                </a:spcAft>
                <a:buNone/>
              </a:pPr>
              <a:r>
                <a:rPr b="1" lang="en-ZA" sz="1000">
                  <a:solidFill>
                    <a:srgbClr val="000A3A"/>
                  </a:solidFill>
                  <a:latin typeface="Open Sans"/>
                  <a:ea typeface="Open Sans"/>
                  <a:cs typeface="Open Sans"/>
                  <a:sym typeface="Open Sans"/>
                </a:rPr>
                <a:t>Introduction, objectives, key steps and overview of </a:t>
              </a:r>
              <a:r>
                <a:rPr b="1" lang="en-ZA" sz="1000">
                  <a:solidFill>
                    <a:srgbClr val="000A3A"/>
                  </a:solidFill>
                  <a:latin typeface="Open Sans"/>
                  <a:ea typeface="Open Sans"/>
                  <a:cs typeface="Open Sans"/>
                  <a:sym typeface="Open Sans"/>
                </a:rPr>
                <a:t>agriculture policies and key steps</a:t>
              </a:r>
              <a:endParaRPr sz="1000">
                <a:solidFill>
                  <a:srgbClr val="000A3A"/>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Understand purpose and applicability of the guidance (Chapter 1)</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Determine the objectives of the assessment (Chapter 2)</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Understand agriculture policies (Chapter 3)</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Understand steps and assessment principles (Chapter 4)</a:t>
              </a:r>
              <a:endParaRPr sz="1000">
                <a:solidFill>
                  <a:srgbClr val="09294E"/>
                </a:solidFill>
                <a:latin typeface="Open Sans"/>
                <a:ea typeface="Open Sans"/>
                <a:cs typeface="Open Sans"/>
                <a:sym typeface="Open Sans"/>
              </a:endParaRPr>
            </a:p>
          </p:txBody>
        </p:sp>
        <p:sp>
          <p:nvSpPr>
            <p:cNvPr id="193" name="Google Shape;193;p24"/>
            <p:cNvSpPr/>
            <p:nvPr/>
          </p:nvSpPr>
          <p:spPr>
            <a:xfrm rot="5400000">
              <a:off x="4349055" y="2187264"/>
              <a:ext cx="225600" cy="195900"/>
            </a:xfrm>
            <a:prstGeom prst="rightArrow">
              <a:avLst>
                <a:gd fmla="val 50000" name="adj1"/>
                <a:gd fmla="val 50000" name="adj2"/>
              </a:avLst>
            </a:prstGeom>
            <a:solidFill>
              <a:srgbClr val="000A3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94" name="Google Shape;194;p24"/>
            <p:cNvSpPr/>
            <p:nvPr/>
          </p:nvSpPr>
          <p:spPr>
            <a:xfrm rot="5400000">
              <a:off x="4349055" y="3335736"/>
              <a:ext cx="225600" cy="195900"/>
            </a:xfrm>
            <a:prstGeom prst="rightArrow">
              <a:avLst>
                <a:gd fmla="val 50000" name="adj1"/>
                <a:gd fmla="val 50000" name="adj2"/>
              </a:avLst>
            </a:prstGeom>
            <a:solidFill>
              <a:srgbClr val="000A3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95" name="Google Shape;195;p24"/>
            <p:cNvSpPr/>
            <p:nvPr/>
          </p:nvSpPr>
          <p:spPr>
            <a:xfrm rot="5400000">
              <a:off x="4349055" y="1346538"/>
              <a:ext cx="225600" cy="195900"/>
            </a:xfrm>
            <a:prstGeom prst="rightArrow">
              <a:avLst>
                <a:gd fmla="val 50000" name="adj1"/>
                <a:gd fmla="val 50000" name="adj2"/>
              </a:avLst>
            </a:prstGeom>
            <a:solidFill>
              <a:srgbClr val="000A3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grpSp>
      <p:sp>
        <p:nvSpPr>
          <p:cNvPr id="196" name="Google Shape;196;p24"/>
          <p:cNvSpPr/>
          <p:nvPr/>
        </p:nvSpPr>
        <p:spPr>
          <a:xfrm>
            <a:off x="1152150" y="1114025"/>
            <a:ext cx="811800" cy="8034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1</a:t>
            </a:r>
            <a:endParaRPr sz="1500">
              <a:latin typeface="Open Sans"/>
              <a:ea typeface="Open Sans"/>
              <a:cs typeface="Open Sans"/>
              <a:sym typeface="Open Sans"/>
            </a:endParaRPr>
          </a:p>
        </p:txBody>
      </p:sp>
      <p:sp>
        <p:nvSpPr>
          <p:cNvPr id="197" name="Google Shape;197;p24"/>
          <p:cNvSpPr/>
          <p:nvPr/>
        </p:nvSpPr>
        <p:spPr>
          <a:xfrm>
            <a:off x="1152225" y="1980600"/>
            <a:ext cx="811800" cy="8034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2</a:t>
            </a:r>
            <a:endParaRPr sz="1500">
              <a:latin typeface="Open Sans"/>
              <a:ea typeface="Open Sans"/>
              <a:cs typeface="Open Sans"/>
              <a:sym typeface="Open Sans"/>
            </a:endParaRPr>
          </a:p>
        </p:txBody>
      </p:sp>
      <p:sp>
        <p:nvSpPr>
          <p:cNvPr id="198" name="Google Shape;198;p24"/>
          <p:cNvSpPr/>
          <p:nvPr/>
        </p:nvSpPr>
        <p:spPr>
          <a:xfrm>
            <a:off x="1152225" y="2852650"/>
            <a:ext cx="811800" cy="8034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3</a:t>
            </a:r>
            <a:endParaRPr sz="1500">
              <a:latin typeface="Open Sans"/>
              <a:ea typeface="Open Sans"/>
              <a:cs typeface="Open Sans"/>
              <a:sym typeface="Open Sans"/>
            </a:endParaRPr>
          </a:p>
        </p:txBody>
      </p:sp>
      <p:sp>
        <p:nvSpPr>
          <p:cNvPr id="199" name="Google Shape;199;p24"/>
          <p:cNvSpPr/>
          <p:nvPr/>
        </p:nvSpPr>
        <p:spPr>
          <a:xfrm>
            <a:off x="1152225" y="3724775"/>
            <a:ext cx="811800" cy="8034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4</a:t>
            </a:r>
            <a:endParaRPr sz="1500">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5" name="Shape 955"/>
        <p:cNvGrpSpPr/>
        <p:nvPr/>
      </p:nvGrpSpPr>
      <p:grpSpPr>
        <a:xfrm>
          <a:off x="0" y="0"/>
          <a:ext cx="0" cy="0"/>
          <a:chOff x="0" y="0"/>
          <a:chExt cx="0" cy="0"/>
        </a:xfrm>
      </p:grpSpPr>
      <p:sp>
        <p:nvSpPr>
          <p:cNvPr id="956" name="Google Shape;956;p5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7.3.2 Determine the area of land in each stratum</a:t>
            </a:r>
            <a:endParaRPr/>
          </a:p>
        </p:txBody>
      </p:sp>
      <p:sp>
        <p:nvSpPr>
          <p:cNvPr id="957" name="Google Shape;957;p51"/>
          <p:cNvSpPr/>
          <p:nvPr/>
        </p:nvSpPr>
        <p:spPr>
          <a:xfrm>
            <a:off x="296455" y="2655319"/>
            <a:ext cx="2654146" cy="1722005"/>
          </a:xfrm>
          <a:custGeom>
            <a:rect b="b" l="l" r="r" t="t"/>
            <a:pathLst>
              <a:path extrusionOk="0" h="1979316" w="2401942">
                <a:moveTo>
                  <a:pt x="0" y="0"/>
                </a:moveTo>
                <a:lnTo>
                  <a:pt x="2401942" y="0"/>
                </a:lnTo>
                <a:lnTo>
                  <a:pt x="2401942" y="1979316"/>
                </a:lnTo>
                <a:lnTo>
                  <a:pt x="0" y="1979316"/>
                </a:lnTo>
                <a:lnTo>
                  <a:pt x="0" y="0"/>
                </a:lnTo>
                <a:close/>
              </a:path>
            </a:pathLst>
          </a:custGeom>
          <a:solidFill>
            <a:schemeClr val="accent3"/>
          </a:solidFill>
          <a:ln cap="flat" cmpd="sng" w="12700">
            <a:solidFill>
              <a:srgbClr val="CDDBF1">
                <a:alpha val="89803"/>
              </a:srgbClr>
            </a:solidFill>
            <a:prstDash val="solid"/>
            <a:miter lim="800000"/>
            <a:headEnd len="sm" w="sm" type="none"/>
            <a:tailEnd len="sm" w="sm" type="none"/>
          </a:ln>
        </p:spPr>
        <p:txBody>
          <a:bodyPr anchorCtr="0" anchor="t" bIns="128000" lIns="85325" spcFirstLastPara="1" rIns="113775" wrap="square" tIns="85325">
            <a:noAutofit/>
          </a:bodyPr>
          <a:lstStyle/>
          <a:p>
            <a:pPr indent="-133350" lvl="1" marL="171450" marR="0" rtl="0" algn="l">
              <a:lnSpc>
                <a:spcPct val="90000"/>
              </a:lnSpc>
              <a:spcBef>
                <a:spcPts val="0"/>
              </a:spcBef>
              <a:spcAft>
                <a:spcPts val="0"/>
              </a:spcAft>
              <a:buClr>
                <a:schemeClr val="dk2"/>
              </a:buClr>
              <a:buSzPts val="1000"/>
              <a:buFont typeface="Open Sans"/>
              <a:buChar char="•"/>
            </a:pPr>
            <a:r>
              <a:rPr i="0" lang="en-ZA" sz="1000" u="none" cap="none" strike="noStrike">
                <a:solidFill>
                  <a:schemeClr val="dk2"/>
                </a:solidFill>
                <a:latin typeface="Open Sans"/>
                <a:ea typeface="Open Sans"/>
                <a:cs typeface="Open Sans"/>
                <a:sym typeface="Open Sans"/>
              </a:rPr>
              <a:t>Assume the current percentage of land in each stratum remains unchanged over the baseline period</a:t>
            </a:r>
            <a:endParaRPr sz="1000">
              <a:solidFill>
                <a:schemeClr val="dk2"/>
              </a:solidFill>
              <a:latin typeface="Open Sans"/>
              <a:ea typeface="Open Sans"/>
              <a:cs typeface="Open Sans"/>
              <a:sym typeface="Open Sans"/>
            </a:endParaRPr>
          </a:p>
        </p:txBody>
      </p:sp>
      <p:sp>
        <p:nvSpPr>
          <p:cNvPr id="958" name="Google Shape;958;p51"/>
          <p:cNvSpPr/>
          <p:nvPr/>
        </p:nvSpPr>
        <p:spPr>
          <a:xfrm>
            <a:off x="296455" y="2243751"/>
            <a:ext cx="2654146" cy="405716"/>
          </a:xfrm>
          <a:custGeom>
            <a:rect b="b" l="l" r="r" t="t"/>
            <a:pathLst>
              <a:path extrusionOk="0" h="693532" w="2401942">
                <a:moveTo>
                  <a:pt x="0" y="0"/>
                </a:moveTo>
                <a:lnTo>
                  <a:pt x="2401942" y="0"/>
                </a:lnTo>
                <a:lnTo>
                  <a:pt x="2401942" y="693532"/>
                </a:lnTo>
                <a:lnTo>
                  <a:pt x="0" y="693532"/>
                </a:lnTo>
                <a:lnTo>
                  <a:pt x="0" y="0"/>
                </a:lnTo>
                <a:close/>
              </a:path>
            </a:pathLst>
          </a:custGeom>
          <a:solidFill>
            <a:schemeClr val="dk1"/>
          </a:solidFill>
          <a:ln cap="flat" cmpd="sng" w="12700">
            <a:solidFill>
              <a:schemeClr val="dk1"/>
            </a:solidFill>
            <a:prstDash val="solid"/>
            <a:miter lim="800000"/>
            <a:headEnd len="sm" w="sm" type="none"/>
            <a:tailEnd len="sm" w="sm" type="none"/>
          </a:ln>
        </p:spPr>
        <p:txBody>
          <a:bodyPr anchorCtr="0" anchor="ctr" bIns="73150" lIns="128000" spcFirstLastPara="1" rIns="128000" wrap="square" tIns="73150">
            <a:noAutofit/>
          </a:bodyPr>
          <a:lstStyle/>
          <a:p>
            <a:pPr indent="0" lvl="0" marL="0" marR="0" rtl="0" algn="ctr">
              <a:lnSpc>
                <a:spcPct val="90000"/>
              </a:lnSpc>
              <a:spcBef>
                <a:spcPts val="0"/>
              </a:spcBef>
              <a:spcAft>
                <a:spcPts val="0"/>
              </a:spcAft>
              <a:buClr>
                <a:schemeClr val="lt1"/>
              </a:buClr>
              <a:buSzPts val="1800"/>
              <a:buFont typeface="Arial"/>
              <a:buNone/>
            </a:pPr>
            <a:r>
              <a:rPr b="1" lang="en-ZA" sz="1000" cap="small">
                <a:solidFill>
                  <a:schemeClr val="lt1"/>
                </a:solidFill>
                <a:latin typeface="Open Sans"/>
                <a:ea typeface="Open Sans"/>
                <a:cs typeface="Open Sans"/>
                <a:sym typeface="Open Sans"/>
              </a:rPr>
              <a:t>Constant baseline approach</a:t>
            </a:r>
            <a:endParaRPr sz="1000">
              <a:latin typeface="Open Sans"/>
              <a:ea typeface="Open Sans"/>
              <a:cs typeface="Open Sans"/>
              <a:sym typeface="Open Sans"/>
            </a:endParaRPr>
          </a:p>
        </p:txBody>
      </p:sp>
      <p:sp>
        <p:nvSpPr>
          <p:cNvPr id="959" name="Google Shape;959;p51"/>
          <p:cNvSpPr/>
          <p:nvPr/>
        </p:nvSpPr>
        <p:spPr>
          <a:xfrm>
            <a:off x="3052347" y="2655320"/>
            <a:ext cx="2654146" cy="1722005"/>
          </a:xfrm>
          <a:custGeom>
            <a:rect b="b" l="l" r="r" t="t"/>
            <a:pathLst>
              <a:path extrusionOk="0" h="1979316" w="2401942">
                <a:moveTo>
                  <a:pt x="0" y="0"/>
                </a:moveTo>
                <a:lnTo>
                  <a:pt x="2401942" y="0"/>
                </a:lnTo>
                <a:lnTo>
                  <a:pt x="2401942" y="1979316"/>
                </a:lnTo>
                <a:lnTo>
                  <a:pt x="0" y="1979316"/>
                </a:lnTo>
                <a:lnTo>
                  <a:pt x="0" y="0"/>
                </a:lnTo>
                <a:close/>
              </a:path>
            </a:pathLst>
          </a:custGeom>
          <a:solidFill>
            <a:schemeClr val="accent3"/>
          </a:solidFill>
          <a:ln cap="flat" cmpd="sng" w="12700">
            <a:solidFill>
              <a:srgbClr val="CDDBF1">
                <a:alpha val="89803"/>
              </a:srgbClr>
            </a:solidFill>
            <a:prstDash val="solid"/>
            <a:miter lim="800000"/>
            <a:headEnd len="sm" w="sm" type="none"/>
            <a:tailEnd len="sm" w="sm" type="none"/>
          </a:ln>
        </p:spPr>
        <p:txBody>
          <a:bodyPr anchorCtr="0" anchor="t" bIns="128000" lIns="85325" spcFirstLastPara="1" rIns="113775" wrap="square" tIns="85325">
            <a:noAutofit/>
          </a:bodyPr>
          <a:lstStyle/>
          <a:p>
            <a:pPr indent="-133350" lvl="1" marL="171450" marR="0" rtl="0" algn="l">
              <a:lnSpc>
                <a:spcPct val="90000"/>
              </a:lnSpc>
              <a:spcBef>
                <a:spcPts val="0"/>
              </a:spcBef>
              <a:spcAft>
                <a:spcPts val="0"/>
              </a:spcAft>
              <a:buClr>
                <a:schemeClr val="dk2"/>
              </a:buClr>
              <a:buSzPts val="1000"/>
              <a:buFont typeface="Open Sans"/>
              <a:buChar char="•"/>
            </a:pPr>
            <a:r>
              <a:rPr i="0" lang="en-ZA" sz="1000" u="none" cap="none" strike="noStrike">
                <a:solidFill>
                  <a:schemeClr val="dk2"/>
                </a:solidFill>
                <a:latin typeface="Open Sans"/>
                <a:ea typeface="Open Sans"/>
                <a:cs typeface="Open Sans"/>
                <a:sym typeface="Open Sans"/>
              </a:rPr>
              <a:t>Baseline estimated by continuing historical trends in land use change</a:t>
            </a:r>
            <a:endParaRPr sz="1000">
              <a:solidFill>
                <a:schemeClr val="dk2"/>
              </a:solidFill>
              <a:latin typeface="Open Sans"/>
              <a:ea typeface="Open Sans"/>
              <a:cs typeface="Open Sans"/>
              <a:sym typeface="Open Sans"/>
            </a:endParaRPr>
          </a:p>
        </p:txBody>
      </p:sp>
      <p:sp>
        <p:nvSpPr>
          <p:cNvPr id="960" name="Google Shape;960;p51"/>
          <p:cNvSpPr/>
          <p:nvPr/>
        </p:nvSpPr>
        <p:spPr>
          <a:xfrm>
            <a:off x="3052347" y="2243751"/>
            <a:ext cx="2654146" cy="405716"/>
          </a:xfrm>
          <a:custGeom>
            <a:rect b="b" l="l" r="r" t="t"/>
            <a:pathLst>
              <a:path extrusionOk="0" h="693532" w="2401942">
                <a:moveTo>
                  <a:pt x="0" y="0"/>
                </a:moveTo>
                <a:lnTo>
                  <a:pt x="2401942" y="0"/>
                </a:lnTo>
                <a:lnTo>
                  <a:pt x="2401942" y="693532"/>
                </a:lnTo>
                <a:lnTo>
                  <a:pt x="0" y="693532"/>
                </a:lnTo>
                <a:lnTo>
                  <a:pt x="0" y="0"/>
                </a:lnTo>
                <a:close/>
              </a:path>
            </a:pathLst>
          </a:custGeom>
          <a:solidFill>
            <a:schemeClr val="dk1"/>
          </a:solidFill>
          <a:ln cap="flat" cmpd="sng" w="12700">
            <a:solidFill>
              <a:schemeClr val="dk1"/>
            </a:solidFill>
            <a:prstDash val="solid"/>
            <a:miter lim="800000"/>
            <a:headEnd len="sm" w="sm" type="none"/>
            <a:tailEnd len="sm" w="sm" type="none"/>
          </a:ln>
        </p:spPr>
        <p:txBody>
          <a:bodyPr anchorCtr="0" anchor="ctr" bIns="73150" lIns="128000" spcFirstLastPara="1" rIns="128000" wrap="square" tIns="73150">
            <a:noAutofit/>
          </a:bodyPr>
          <a:lstStyle/>
          <a:p>
            <a:pPr indent="0" lvl="0" marL="0" marR="0" rtl="0" algn="ctr">
              <a:lnSpc>
                <a:spcPct val="90000"/>
              </a:lnSpc>
              <a:spcBef>
                <a:spcPts val="0"/>
              </a:spcBef>
              <a:spcAft>
                <a:spcPts val="0"/>
              </a:spcAft>
              <a:buClr>
                <a:schemeClr val="lt1"/>
              </a:buClr>
              <a:buSzPts val="1800"/>
              <a:buFont typeface="Arial"/>
              <a:buNone/>
            </a:pPr>
            <a:r>
              <a:rPr b="1" lang="en-ZA" sz="1000" cap="small">
                <a:solidFill>
                  <a:schemeClr val="lt1"/>
                </a:solidFill>
                <a:latin typeface="Open Sans"/>
                <a:ea typeface="Open Sans"/>
                <a:cs typeface="Open Sans"/>
                <a:sym typeface="Open Sans"/>
              </a:rPr>
              <a:t>Simple trend baseline approach</a:t>
            </a:r>
            <a:endParaRPr sz="1000">
              <a:latin typeface="Open Sans"/>
              <a:ea typeface="Open Sans"/>
              <a:cs typeface="Open Sans"/>
              <a:sym typeface="Open Sans"/>
            </a:endParaRPr>
          </a:p>
        </p:txBody>
      </p:sp>
      <p:sp>
        <p:nvSpPr>
          <p:cNvPr id="961" name="Google Shape;961;p51"/>
          <p:cNvSpPr/>
          <p:nvPr/>
        </p:nvSpPr>
        <p:spPr>
          <a:xfrm>
            <a:off x="5819475" y="2655324"/>
            <a:ext cx="3110207" cy="1722005"/>
          </a:xfrm>
          <a:custGeom>
            <a:rect b="b" l="l" r="r" t="t"/>
            <a:pathLst>
              <a:path extrusionOk="0" h="1979316" w="2814667">
                <a:moveTo>
                  <a:pt x="0" y="0"/>
                </a:moveTo>
                <a:lnTo>
                  <a:pt x="2814667" y="0"/>
                </a:lnTo>
                <a:lnTo>
                  <a:pt x="2814667" y="1979316"/>
                </a:lnTo>
                <a:lnTo>
                  <a:pt x="0" y="1979316"/>
                </a:lnTo>
                <a:lnTo>
                  <a:pt x="0" y="0"/>
                </a:lnTo>
                <a:close/>
              </a:path>
            </a:pathLst>
          </a:custGeom>
          <a:solidFill>
            <a:schemeClr val="accent3"/>
          </a:solidFill>
          <a:ln cap="flat" cmpd="sng" w="12700">
            <a:solidFill>
              <a:srgbClr val="CDDBF1">
                <a:alpha val="89803"/>
              </a:srgbClr>
            </a:solidFill>
            <a:prstDash val="solid"/>
            <a:miter lim="800000"/>
            <a:headEnd len="sm" w="sm" type="none"/>
            <a:tailEnd len="sm" w="sm" type="none"/>
          </a:ln>
        </p:spPr>
        <p:txBody>
          <a:bodyPr anchorCtr="0" anchor="t" bIns="128000" lIns="85325" spcFirstLastPara="1" rIns="113775" wrap="square" tIns="85325">
            <a:noAutofit/>
          </a:bodyPr>
          <a:lstStyle/>
          <a:p>
            <a:pPr indent="-133350" lvl="1" marL="171450" marR="0" rtl="0" algn="l">
              <a:lnSpc>
                <a:spcPct val="90000"/>
              </a:lnSpc>
              <a:spcBef>
                <a:spcPts val="0"/>
              </a:spcBef>
              <a:spcAft>
                <a:spcPts val="0"/>
              </a:spcAft>
              <a:buClr>
                <a:schemeClr val="dk2"/>
              </a:buClr>
              <a:buSzPts val="1000"/>
              <a:buFont typeface="Open Sans"/>
              <a:buChar char="•"/>
            </a:pPr>
            <a:r>
              <a:rPr i="0" lang="en-ZA" sz="1000" u="none" cap="none" strike="noStrike">
                <a:solidFill>
                  <a:schemeClr val="dk2"/>
                </a:solidFill>
                <a:latin typeface="Open Sans"/>
                <a:ea typeface="Open Sans"/>
                <a:cs typeface="Open Sans"/>
                <a:sym typeface="Open Sans"/>
              </a:rPr>
              <a:t>Assumes certain land use strata decrease or increase more than others</a:t>
            </a:r>
            <a:endParaRPr sz="1000">
              <a:solidFill>
                <a:schemeClr val="dk2"/>
              </a:solidFill>
              <a:latin typeface="Open Sans"/>
              <a:ea typeface="Open Sans"/>
              <a:cs typeface="Open Sans"/>
              <a:sym typeface="Open Sans"/>
            </a:endParaRPr>
          </a:p>
          <a:p>
            <a:pPr indent="-133350" lvl="1" marL="171450" marR="0" rtl="0" algn="l">
              <a:lnSpc>
                <a:spcPct val="90000"/>
              </a:lnSpc>
              <a:spcBef>
                <a:spcPts val="600"/>
              </a:spcBef>
              <a:spcAft>
                <a:spcPts val="0"/>
              </a:spcAft>
              <a:buClr>
                <a:schemeClr val="dk2"/>
              </a:buClr>
              <a:buSzPts val="1000"/>
              <a:buFont typeface="Open Sans"/>
              <a:buChar char="•"/>
            </a:pPr>
            <a:r>
              <a:rPr i="0" lang="en-ZA" sz="1000" u="none" cap="none" strike="noStrike">
                <a:solidFill>
                  <a:schemeClr val="dk2"/>
                </a:solidFill>
                <a:latin typeface="Open Sans"/>
                <a:ea typeface="Open Sans"/>
                <a:cs typeface="Open Sans"/>
                <a:sym typeface="Open Sans"/>
              </a:rPr>
              <a:t>Adjust the average changes in particular categories based on expert judgement</a:t>
            </a:r>
            <a:endParaRPr sz="1000">
              <a:solidFill>
                <a:schemeClr val="dk2"/>
              </a:solidFill>
              <a:latin typeface="Open Sans"/>
              <a:ea typeface="Open Sans"/>
              <a:cs typeface="Open Sans"/>
              <a:sym typeface="Open Sans"/>
            </a:endParaRPr>
          </a:p>
        </p:txBody>
      </p:sp>
      <p:sp>
        <p:nvSpPr>
          <p:cNvPr id="962" name="Google Shape;962;p51"/>
          <p:cNvSpPr/>
          <p:nvPr/>
        </p:nvSpPr>
        <p:spPr>
          <a:xfrm>
            <a:off x="5819464" y="2243751"/>
            <a:ext cx="3110207" cy="405716"/>
          </a:xfrm>
          <a:custGeom>
            <a:rect b="b" l="l" r="r" t="t"/>
            <a:pathLst>
              <a:path extrusionOk="0" h="693532" w="2814667">
                <a:moveTo>
                  <a:pt x="0" y="0"/>
                </a:moveTo>
                <a:lnTo>
                  <a:pt x="2814667" y="0"/>
                </a:lnTo>
                <a:lnTo>
                  <a:pt x="2814667" y="693532"/>
                </a:lnTo>
                <a:lnTo>
                  <a:pt x="0" y="693532"/>
                </a:lnTo>
                <a:lnTo>
                  <a:pt x="0" y="0"/>
                </a:lnTo>
                <a:close/>
              </a:path>
            </a:pathLst>
          </a:custGeom>
          <a:solidFill>
            <a:schemeClr val="dk1"/>
          </a:solidFill>
          <a:ln cap="flat" cmpd="sng" w="12700">
            <a:solidFill>
              <a:schemeClr val="dk1"/>
            </a:solidFill>
            <a:prstDash val="solid"/>
            <a:miter lim="800000"/>
            <a:headEnd len="sm" w="sm" type="none"/>
            <a:tailEnd len="sm" w="sm" type="none"/>
          </a:ln>
        </p:spPr>
        <p:txBody>
          <a:bodyPr anchorCtr="0" anchor="ctr" bIns="73150" lIns="128000" spcFirstLastPara="1" rIns="128000" wrap="square" tIns="73150">
            <a:noAutofit/>
          </a:bodyPr>
          <a:lstStyle/>
          <a:p>
            <a:pPr indent="0" lvl="0" marL="0" marR="0" rtl="0" algn="ctr">
              <a:lnSpc>
                <a:spcPct val="90000"/>
              </a:lnSpc>
              <a:spcBef>
                <a:spcPts val="0"/>
              </a:spcBef>
              <a:spcAft>
                <a:spcPts val="0"/>
              </a:spcAft>
              <a:buClr>
                <a:schemeClr val="lt1"/>
              </a:buClr>
              <a:buSzPts val="1800"/>
              <a:buFont typeface="Arial"/>
              <a:buNone/>
            </a:pPr>
            <a:r>
              <a:rPr b="1" lang="en-ZA" sz="1000" cap="small">
                <a:solidFill>
                  <a:schemeClr val="lt1"/>
                </a:solidFill>
                <a:latin typeface="Open Sans"/>
                <a:ea typeface="Open Sans"/>
                <a:cs typeface="Open Sans"/>
                <a:sym typeface="Open Sans"/>
              </a:rPr>
              <a:t>Advanced trend baseline approach</a:t>
            </a:r>
            <a:endParaRPr sz="1000">
              <a:latin typeface="Open Sans"/>
              <a:ea typeface="Open Sans"/>
              <a:cs typeface="Open Sans"/>
              <a:sym typeface="Open Sans"/>
            </a:endParaRPr>
          </a:p>
        </p:txBody>
      </p:sp>
      <p:sp>
        <p:nvSpPr>
          <p:cNvPr id="963" name="Google Shape;963;p51"/>
          <p:cNvSpPr/>
          <p:nvPr/>
        </p:nvSpPr>
        <p:spPr>
          <a:xfrm>
            <a:off x="479119" y="3455821"/>
            <a:ext cx="2213700" cy="8211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964" name="Google Shape;964;p51"/>
          <p:cNvGrpSpPr/>
          <p:nvPr/>
        </p:nvGrpSpPr>
        <p:grpSpPr>
          <a:xfrm>
            <a:off x="495273" y="3480415"/>
            <a:ext cx="2114973" cy="887411"/>
            <a:chOff x="634741" y="1844675"/>
            <a:chExt cx="2101315" cy="1386363"/>
          </a:xfrm>
        </p:grpSpPr>
        <p:cxnSp>
          <p:nvCxnSpPr>
            <p:cNvPr id="965" name="Google Shape;965;p51"/>
            <p:cNvCxnSpPr/>
            <p:nvPr/>
          </p:nvCxnSpPr>
          <p:spPr>
            <a:xfrm>
              <a:off x="878115" y="1844675"/>
              <a:ext cx="0" cy="1095919"/>
            </a:xfrm>
            <a:prstGeom prst="straightConnector1">
              <a:avLst/>
            </a:prstGeom>
            <a:noFill/>
            <a:ln cap="flat" cmpd="sng" w="19050">
              <a:solidFill>
                <a:srgbClr val="262626"/>
              </a:solidFill>
              <a:prstDash val="solid"/>
              <a:miter lim="800000"/>
              <a:headEnd len="sm" w="sm" type="none"/>
              <a:tailEnd len="sm" w="sm" type="none"/>
            </a:ln>
          </p:spPr>
        </p:cxnSp>
        <p:sp>
          <p:nvSpPr>
            <p:cNvPr id="966" name="Google Shape;966;p51"/>
            <p:cNvSpPr txBox="1"/>
            <p:nvPr/>
          </p:nvSpPr>
          <p:spPr>
            <a:xfrm rot="-5400000">
              <a:off x="251041" y="2299267"/>
              <a:ext cx="1042500" cy="275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AREA OF LAND</a:t>
              </a:r>
              <a:endParaRPr/>
            </a:p>
          </p:txBody>
        </p:sp>
        <p:cxnSp>
          <p:nvCxnSpPr>
            <p:cNvPr id="967" name="Google Shape;967;p51"/>
            <p:cNvCxnSpPr/>
            <p:nvPr/>
          </p:nvCxnSpPr>
          <p:spPr>
            <a:xfrm rot="10800000">
              <a:off x="870064" y="2940595"/>
              <a:ext cx="1865991" cy="11944"/>
            </a:xfrm>
            <a:prstGeom prst="straightConnector1">
              <a:avLst/>
            </a:prstGeom>
            <a:noFill/>
            <a:ln cap="flat" cmpd="sng" w="19050">
              <a:solidFill>
                <a:srgbClr val="262626"/>
              </a:solidFill>
              <a:prstDash val="solid"/>
              <a:miter lim="800000"/>
              <a:headEnd len="sm" w="sm" type="none"/>
              <a:tailEnd len="sm" w="sm" type="none"/>
            </a:ln>
          </p:spPr>
        </p:cxnSp>
        <p:sp>
          <p:nvSpPr>
            <p:cNvPr id="968" name="Google Shape;968;p51"/>
            <p:cNvSpPr/>
            <p:nvPr/>
          </p:nvSpPr>
          <p:spPr>
            <a:xfrm>
              <a:off x="1117600" y="2025650"/>
              <a:ext cx="101592" cy="908594"/>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969" name="Google Shape;969;p51"/>
            <p:cNvCxnSpPr/>
            <p:nvPr/>
          </p:nvCxnSpPr>
          <p:spPr>
            <a:xfrm rot="10800000">
              <a:off x="1190164" y="2032544"/>
              <a:ext cx="1407885" cy="0"/>
            </a:xfrm>
            <a:prstGeom prst="straightConnector1">
              <a:avLst/>
            </a:prstGeom>
            <a:noFill/>
            <a:ln cap="flat" cmpd="sng" w="19050">
              <a:solidFill>
                <a:srgbClr val="4A92DB"/>
              </a:solidFill>
              <a:prstDash val="solid"/>
              <a:miter lim="800000"/>
              <a:headEnd len="sm" w="sm" type="none"/>
              <a:tailEnd len="sm" w="sm" type="none"/>
            </a:ln>
          </p:spPr>
        </p:cxnSp>
        <p:sp>
          <p:nvSpPr>
            <p:cNvPr id="970" name="Google Shape;970;p51"/>
            <p:cNvSpPr txBox="1"/>
            <p:nvPr/>
          </p:nvSpPr>
          <p:spPr>
            <a:xfrm>
              <a:off x="989133" y="2942438"/>
              <a:ext cx="358500" cy="288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2015</a:t>
              </a:r>
              <a:endParaRPr/>
            </a:p>
          </p:txBody>
        </p:sp>
        <p:sp>
          <p:nvSpPr>
            <p:cNvPr id="971" name="Google Shape;971;p51"/>
            <p:cNvSpPr txBox="1"/>
            <p:nvPr/>
          </p:nvSpPr>
          <p:spPr>
            <a:xfrm>
              <a:off x="2350203" y="2942438"/>
              <a:ext cx="358500" cy="288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2020</a:t>
              </a:r>
              <a:endParaRPr/>
            </a:p>
          </p:txBody>
        </p:sp>
      </p:grpSp>
      <p:sp>
        <p:nvSpPr>
          <p:cNvPr id="972" name="Google Shape;972;p51"/>
          <p:cNvSpPr/>
          <p:nvPr/>
        </p:nvSpPr>
        <p:spPr>
          <a:xfrm>
            <a:off x="3233973" y="3455445"/>
            <a:ext cx="2213700" cy="8211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973" name="Google Shape;973;p51"/>
          <p:cNvGrpSpPr/>
          <p:nvPr/>
        </p:nvGrpSpPr>
        <p:grpSpPr>
          <a:xfrm>
            <a:off x="3288286" y="3515461"/>
            <a:ext cx="2078192" cy="833383"/>
            <a:chOff x="632722" y="4652541"/>
            <a:chExt cx="2078192" cy="1410363"/>
          </a:xfrm>
        </p:grpSpPr>
        <p:cxnSp>
          <p:nvCxnSpPr>
            <p:cNvPr id="974" name="Google Shape;974;p51"/>
            <p:cNvCxnSpPr/>
            <p:nvPr/>
          </p:nvCxnSpPr>
          <p:spPr>
            <a:xfrm>
              <a:off x="852974" y="4652541"/>
              <a:ext cx="0" cy="1095919"/>
            </a:xfrm>
            <a:prstGeom prst="straightConnector1">
              <a:avLst/>
            </a:prstGeom>
            <a:noFill/>
            <a:ln cap="flat" cmpd="sng" w="19050">
              <a:solidFill>
                <a:srgbClr val="262626"/>
              </a:solidFill>
              <a:prstDash val="solid"/>
              <a:miter lim="800000"/>
              <a:headEnd len="sm" w="sm" type="none"/>
              <a:tailEnd len="sm" w="sm" type="none"/>
            </a:ln>
          </p:spPr>
        </p:cxnSp>
        <p:sp>
          <p:nvSpPr>
            <p:cNvPr id="975" name="Google Shape;975;p51"/>
            <p:cNvSpPr txBox="1"/>
            <p:nvPr/>
          </p:nvSpPr>
          <p:spPr>
            <a:xfrm rot="-5400000">
              <a:off x="249964" y="5104890"/>
              <a:ext cx="1042515"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AREA OF LAND</a:t>
              </a:r>
              <a:endParaRPr/>
            </a:p>
          </p:txBody>
        </p:sp>
        <p:cxnSp>
          <p:nvCxnSpPr>
            <p:cNvPr id="976" name="Google Shape;976;p51"/>
            <p:cNvCxnSpPr/>
            <p:nvPr/>
          </p:nvCxnSpPr>
          <p:spPr>
            <a:xfrm rot="10800000">
              <a:off x="844923" y="5748461"/>
              <a:ext cx="1865991" cy="11944"/>
            </a:xfrm>
            <a:prstGeom prst="straightConnector1">
              <a:avLst/>
            </a:prstGeom>
            <a:noFill/>
            <a:ln cap="flat" cmpd="sng" w="19050">
              <a:solidFill>
                <a:srgbClr val="262626"/>
              </a:solidFill>
              <a:prstDash val="solid"/>
              <a:miter lim="800000"/>
              <a:headEnd len="sm" w="sm" type="none"/>
              <a:tailEnd len="sm" w="sm" type="none"/>
            </a:ln>
          </p:spPr>
        </p:cxnSp>
        <p:sp>
          <p:nvSpPr>
            <p:cNvPr id="977" name="Google Shape;977;p51"/>
            <p:cNvSpPr/>
            <p:nvPr/>
          </p:nvSpPr>
          <p:spPr>
            <a:xfrm>
              <a:off x="1092459" y="5190141"/>
              <a:ext cx="104850" cy="549587"/>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78" name="Google Shape;978;p51"/>
            <p:cNvSpPr txBox="1"/>
            <p:nvPr/>
          </p:nvSpPr>
          <p:spPr>
            <a:xfrm>
              <a:off x="963992" y="5750304"/>
              <a:ext cx="358500" cy="312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2014</a:t>
              </a:r>
              <a:endParaRPr/>
            </a:p>
          </p:txBody>
        </p:sp>
        <p:sp>
          <p:nvSpPr>
            <p:cNvPr id="979" name="Google Shape;979;p51"/>
            <p:cNvSpPr txBox="1"/>
            <p:nvPr/>
          </p:nvSpPr>
          <p:spPr>
            <a:xfrm>
              <a:off x="2325062" y="5750304"/>
              <a:ext cx="358500" cy="312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2020</a:t>
              </a:r>
              <a:endParaRPr/>
            </a:p>
          </p:txBody>
        </p:sp>
        <p:sp>
          <p:nvSpPr>
            <p:cNvPr id="980" name="Google Shape;980;p51"/>
            <p:cNvSpPr/>
            <p:nvPr/>
          </p:nvSpPr>
          <p:spPr>
            <a:xfrm>
              <a:off x="1388524" y="5074026"/>
              <a:ext cx="104849" cy="669671"/>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81" name="Google Shape;981;p51"/>
            <p:cNvSpPr/>
            <p:nvPr/>
          </p:nvSpPr>
          <p:spPr>
            <a:xfrm>
              <a:off x="1684588" y="5000336"/>
              <a:ext cx="104848" cy="741814"/>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82" name="Google Shape;982;p51"/>
            <p:cNvSpPr txBox="1"/>
            <p:nvPr/>
          </p:nvSpPr>
          <p:spPr>
            <a:xfrm>
              <a:off x="1265312" y="5750304"/>
              <a:ext cx="358500" cy="312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2015</a:t>
              </a:r>
              <a:endParaRPr/>
            </a:p>
          </p:txBody>
        </p:sp>
        <p:sp>
          <p:nvSpPr>
            <p:cNvPr id="983" name="Google Shape;983;p51"/>
            <p:cNvSpPr txBox="1"/>
            <p:nvPr/>
          </p:nvSpPr>
          <p:spPr>
            <a:xfrm>
              <a:off x="1554200" y="5750304"/>
              <a:ext cx="358500" cy="312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2016</a:t>
              </a:r>
              <a:endParaRPr/>
            </a:p>
          </p:txBody>
        </p:sp>
        <p:cxnSp>
          <p:nvCxnSpPr>
            <p:cNvPr id="984" name="Google Shape;984;p51"/>
            <p:cNvCxnSpPr/>
            <p:nvPr/>
          </p:nvCxnSpPr>
          <p:spPr>
            <a:xfrm flipH="1">
              <a:off x="1117126" y="4795158"/>
              <a:ext cx="1298414" cy="404781"/>
            </a:xfrm>
            <a:prstGeom prst="straightConnector1">
              <a:avLst/>
            </a:prstGeom>
            <a:noFill/>
            <a:ln cap="flat" cmpd="sng" w="19050">
              <a:solidFill>
                <a:srgbClr val="4A92DB"/>
              </a:solidFill>
              <a:prstDash val="solid"/>
              <a:miter lim="800000"/>
              <a:headEnd len="sm" w="sm" type="none"/>
              <a:tailEnd len="sm" w="sm" type="none"/>
            </a:ln>
          </p:spPr>
        </p:cxnSp>
      </p:grpSp>
      <p:sp>
        <p:nvSpPr>
          <p:cNvPr id="985" name="Google Shape;985;p51"/>
          <p:cNvSpPr/>
          <p:nvPr/>
        </p:nvSpPr>
        <p:spPr>
          <a:xfrm>
            <a:off x="6362354" y="3492277"/>
            <a:ext cx="2213700" cy="7845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986" name="Google Shape;986;p51"/>
          <p:cNvGrpSpPr/>
          <p:nvPr/>
        </p:nvGrpSpPr>
        <p:grpSpPr>
          <a:xfrm>
            <a:off x="6412030" y="3513313"/>
            <a:ext cx="2065231" cy="799119"/>
            <a:chOff x="624611" y="3052774"/>
            <a:chExt cx="2086303" cy="1427763"/>
          </a:xfrm>
        </p:grpSpPr>
        <p:cxnSp>
          <p:nvCxnSpPr>
            <p:cNvPr id="987" name="Google Shape;987;p51"/>
            <p:cNvCxnSpPr/>
            <p:nvPr/>
          </p:nvCxnSpPr>
          <p:spPr>
            <a:xfrm>
              <a:off x="852974" y="3052774"/>
              <a:ext cx="0" cy="1095919"/>
            </a:xfrm>
            <a:prstGeom prst="straightConnector1">
              <a:avLst/>
            </a:prstGeom>
            <a:noFill/>
            <a:ln cap="flat" cmpd="sng" w="19050">
              <a:solidFill>
                <a:srgbClr val="262626"/>
              </a:solidFill>
              <a:prstDash val="solid"/>
              <a:miter lim="800000"/>
              <a:headEnd len="sm" w="sm" type="none"/>
              <a:tailEnd len="sm" w="sm" type="none"/>
            </a:ln>
          </p:spPr>
        </p:cxnSp>
        <p:sp>
          <p:nvSpPr>
            <p:cNvPr id="988" name="Google Shape;988;p51"/>
            <p:cNvSpPr txBox="1"/>
            <p:nvPr/>
          </p:nvSpPr>
          <p:spPr>
            <a:xfrm rot="-5400000">
              <a:off x="243311" y="3492258"/>
              <a:ext cx="1042500" cy="279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AREA OF LAND</a:t>
              </a:r>
              <a:endParaRPr/>
            </a:p>
          </p:txBody>
        </p:sp>
        <p:cxnSp>
          <p:nvCxnSpPr>
            <p:cNvPr id="989" name="Google Shape;989;p51"/>
            <p:cNvCxnSpPr/>
            <p:nvPr/>
          </p:nvCxnSpPr>
          <p:spPr>
            <a:xfrm rot="10800000">
              <a:off x="844923" y="4148694"/>
              <a:ext cx="1865991" cy="11944"/>
            </a:xfrm>
            <a:prstGeom prst="straightConnector1">
              <a:avLst/>
            </a:prstGeom>
            <a:noFill/>
            <a:ln cap="flat" cmpd="sng" w="19050">
              <a:solidFill>
                <a:srgbClr val="262626"/>
              </a:solidFill>
              <a:prstDash val="solid"/>
              <a:miter lim="800000"/>
              <a:headEnd len="sm" w="sm" type="none"/>
              <a:tailEnd len="sm" w="sm" type="none"/>
            </a:ln>
          </p:spPr>
        </p:cxnSp>
        <p:sp>
          <p:nvSpPr>
            <p:cNvPr id="990" name="Google Shape;990;p51"/>
            <p:cNvSpPr/>
            <p:nvPr/>
          </p:nvSpPr>
          <p:spPr>
            <a:xfrm>
              <a:off x="1092459" y="3590374"/>
              <a:ext cx="104850" cy="549587"/>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91" name="Google Shape;991;p51"/>
            <p:cNvSpPr txBox="1"/>
            <p:nvPr/>
          </p:nvSpPr>
          <p:spPr>
            <a:xfrm>
              <a:off x="963992" y="4150537"/>
              <a:ext cx="358500" cy="330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2014</a:t>
              </a:r>
              <a:endParaRPr/>
            </a:p>
          </p:txBody>
        </p:sp>
        <p:sp>
          <p:nvSpPr>
            <p:cNvPr id="992" name="Google Shape;992;p51"/>
            <p:cNvSpPr txBox="1"/>
            <p:nvPr/>
          </p:nvSpPr>
          <p:spPr>
            <a:xfrm>
              <a:off x="2325062" y="4150537"/>
              <a:ext cx="358500" cy="330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2020</a:t>
              </a:r>
              <a:endParaRPr/>
            </a:p>
          </p:txBody>
        </p:sp>
        <p:sp>
          <p:nvSpPr>
            <p:cNvPr id="993" name="Google Shape;993;p51"/>
            <p:cNvSpPr/>
            <p:nvPr/>
          </p:nvSpPr>
          <p:spPr>
            <a:xfrm>
              <a:off x="1388524" y="3474259"/>
              <a:ext cx="104849" cy="669671"/>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94" name="Google Shape;994;p51"/>
            <p:cNvSpPr/>
            <p:nvPr/>
          </p:nvSpPr>
          <p:spPr>
            <a:xfrm>
              <a:off x="1684588" y="3400569"/>
              <a:ext cx="104848" cy="741814"/>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95" name="Google Shape;995;p51"/>
            <p:cNvSpPr txBox="1"/>
            <p:nvPr/>
          </p:nvSpPr>
          <p:spPr>
            <a:xfrm>
              <a:off x="1265312" y="4150537"/>
              <a:ext cx="358500" cy="330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2015</a:t>
              </a:r>
              <a:endParaRPr/>
            </a:p>
          </p:txBody>
        </p:sp>
        <p:sp>
          <p:nvSpPr>
            <p:cNvPr id="996" name="Google Shape;996;p51"/>
            <p:cNvSpPr/>
            <p:nvPr/>
          </p:nvSpPr>
          <p:spPr>
            <a:xfrm>
              <a:off x="1131888" y="3389983"/>
              <a:ext cx="1452562" cy="196180"/>
            </a:xfrm>
            <a:custGeom>
              <a:rect b="b" l="l" r="r" t="t"/>
              <a:pathLst>
                <a:path extrusionOk="0" h="196180" w="1452562">
                  <a:moveTo>
                    <a:pt x="0" y="196180"/>
                  </a:moveTo>
                  <a:cubicBezTo>
                    <a:pt x="101997" y="159270"/>
                    <a:pt x="203994" y="122361"/>
                    <a:pt x="304800" y="91405"/>
                  </a:cubicBezTo>
                  <a:cubicBezTo>
                    <a:pt x="405606" y="60449"/>
                    <a:pt x="461168" y="24729"/>
                    <a:pt x="604837" y="10442"/>
                  </a:cubicBezTo>
                  <a:cubicBezTo>
                    <a:pt x="748506" y="-3845"/>
                    <a:pt x="1025525" y="-1464"/>
                    <a:pt x="1166812" y="5680"/>
                  </a:cubicBezTo>
                  <a:cubicBezTo>
                    <a:pt x="1308099" y="12824"/>
                    <a:pt x="1380330" y="33064"/>
                    <a:pt x="1452562" y="53305"/>
                  </a:cubicBezTo>
                </a:path>
              </a:pathLst>
            </a:custGeom>
            <a:noFill/>
            <a:ln cap="flat" cmpd="sng" w="12700">
              <a:solidFill>
                <a:srgbClr val="4A92D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97" name="Google Shape;997;p51"/>
            <p:cNvSpPr txBox="1"/>
            <p:nvPr/>
          </p:nvSpPr>
          <p:spPr>
            <a:xfrm>
              <a:off x="1554200" y="4150537"/>
              <a:ext cx="358500" cy="330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chemeClr val="dk1"/>
                  </a:solidFill>
                  <a:latin typeface="Arial"/>
                  <a:ea typeface="Arial"/>
                  <a:cs typeface="Arial"/>
                  <a:sym typeface="Arial"/>
                </a:rPr>
                <a:t>2016</a:t>
              </a:r>
              <a:endParaRPr/>
            </a:p>
          </p:txBody>
        </p:sp>
      </p:grpSp>
      <p:sp>
        <p:nvSpPr>
          <p:cNvPr id="998" name="Google Shape;998;p51"/>
          <p:cNvSpPr/>
          <p:nvPr/>
        </p:nvSpPr>
        <p:spPr>
          <a:xfrm>
            <a:off x="2137688"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Determine the area of land in each stratum</a:t>
            </a:r>
            <a:endParaRPr sz="1000">
              <a:solidFill>
                <a:schemeClr val="dk2"/>
              </a:solidFill>
              <a:latin typeface="Open Sans"/>
              <a:ea typeface="Open Sans"/>
              <a:cs typeface="Open Sans"/>
              <a:sym typeface="Open Sans"/>
            </a:endParaRPr>
          </a:p>
        </p:txBody>
      </p:sp>
      <p:sp>
        <p:nvSpPr>
          <p:cNvPr id="999" name="Google Shape;999;p51"/>
          <p:cNvSpPr/>
          <p:nvPr/>
        </p:nvSpPr>
        <p:spPr>
          <a:xfrm>
            <a:off x="3885400"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Estimate soil carbon stock for each stratum</a:t>
            </a:r>
            <a:endParaRPr sz="1000">
              <a:solidFill>
                <a:schemeClr val="dk2"/>
              </a:solidFill>
              <a:latin typeface="Open Sans"/>
              <a:ea typeface="Open Sans"/>
              <a:cs typeface="Open Sans"/>
              <a:sym typeface="Open Sans"/>
            </a:endParaRPr>
          </a:p>
        </p:txBody>
      </p:sp>
      <p:sp>
        <p:nvSpPr>
          <p:cNvPr id="1000" name="Google Shape;1000;p51"/>
          <p:cNvSpPr/>
          <p:nvPr/>
        </p:nvSpPr>
        <p:spPr>
          <a:xfrm>
            <a:off x="5633113"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the net change in soil carbon stock </a:t>
            </a:r>
            <a:endParaRPr sz="1000">
              <a:solidFill>
                <a:schemeClr val="dk2"/>
              </a:solidFill>
              <a:latin typeface="Open Sans"/>
              <a:ea typeface="Open Sans"/>
              <a:cs typeface="Open Sans"/>
              <a:sym typeface="Open Sans"/>
            </a:endParaRPr>
          </a:p>
        </p:txBody>
      </p:sp>
      <p:sp>
        <p:nvSpPr>
          <p:cNvPr id="1001" name="Google Shape;1001;p51"/>
          <p:cNvSpPr/>
          <p:nvPr/>
        </p:nvSpPr>
        <p:spPr>
          <a:xfrm>
            <a:off x="738082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GHG emissions and removals</a:t>
            </a:r>
            <a:endParaRPr sz="1000">
              <a:solidFill>
                <a:schemeClr val="dk2"/>
              </a:solidFill>
              <a:latin typeface="Open Sans"/>
              <a:ea typeface="Open Sans"/>
              <a:cs typeface="Open Sans"/>
              <a:sym typeface="Open Sans"/>
            </a:endParaRPr>
          </a:p>
        </p:txBody>
      </p:sp>
      <p:sp>
        <p:nvSpPr>
          <p:cNvPr id="1002" name="Google Shape;1002;p51"/>
          <p:cNvSpPr/>
          <p:nvPr/>
        </p:nvSpPr>
        <p:spPr>
          <a:xfrm>
            <a:off x="1818102"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03" name="Google Shape;1003;p51"/>
          <p:cNvSpPr/>
          <p:nvPr/>
        </p:nvSpPr>
        <p:spPr>
          <a:xfrm>
            <a:off x="3570705"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04" name="Google Shape;1004;p51"/>
          <p:cNvSpPr/>
          <p:nvPr/>
        </p:nvSpPr>
        <p:spPr>
          <a:xfrm>
            <a:off x="5323307"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05" name="Google Shape;1005;p51"/>
          <p:cNvSpPr/>
          <p:nvPr/>
        </p:nvSpPr>
        <p:spPr>
          <a:xfrm>
            <a:off x="7075909"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06" name="Google Shape;1006;p51"/>
          <p:cNvSpPr/>
          <p:nvPr/>
        </p:nvSpPr>
        <p:spPr>
          <a:xfrm>
            <a:off x="38997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Stratify land</a:t>
            </a:r>
            <a:endParaRPr sz="1000">
              <a:solidFill>
                <a:schemeClr val="dk2"/>
              </a:solidFill>
              <a:latin typeface="Open Sans"/>
              <a:ea typeface="Open Sans"/>
              <a:cs typeface="Open Sans"/>
              <a:sym typeface="Open Sans"/>
            </a:endParaRPr>
          </a:p>
        </p:txBody>
      </p:sp>
      <p:sp>
        <p:nvSpPr>
          <p:cNvPr id="1007" name="Google Shape;1007;p51"/>
          <p:cNvSpPr txBox="1"/>
          <p:nvPr/>
        </p:nvSpPr>
        <p:spPr>
          <a:xfrm>
            <a:off x="311700" y="1917500"/>
            <a:ext cx="8337000" cy="8001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None/>
            </a:pPr>
            <a:r>
              <a:rPr lang="en-ZA" sz="1200">
                <a:solidFill>
                  <a:srgbClr val="625852"/>
                </a:solidFill>
                <a:latin typeface="Open Sans"/>
                <a:ea typeface="Open Sans"/>
                <a:cs typeface="Open Sans"/>
                <a:sym typeface="Open Sans"/>
              </a:rPr>
              <a:t>Historical data can be used to estimate the hectares of land in each stratum for the baseline scenario</a:t>
            </a:r>
            <a:endParaRPr sz="1200">
              <a:solidFill>
                <a:srgbClr val="625852"/>
              </a:solidFill>
              <a:latin typeface="Open Sans"/>
              <a:ea typeface="Open Sans"/>
              <a:cs typeface="Open Sans"/>
              <a:sym typeface="Open Sans"/>
            </a:endParaRPr>
          </a:p>
        </p:txBody>
      </p:sp>
      <p:sp>
        <p:nvSpPr>
          <p:cNvPr id="1008" name="Google Shape;1008;p51"/>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009" name="Google Shape;1009;p51"/>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010" name="Google Shape;1010;p51"/>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011" name="Google Shape;1011;p51">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012" name="Google Shape;1012;p51">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013" name="Google Shape;1013;p51">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id="1014" name="Google Shape;1014;p51"/>
          <p:cNvPicPr preferRelativeResize="0"/>
          <p:nvPr/>
        </p:nvPicPr>
        <p:blipFill rotWithShape="1">
          <a:blip r:embed="rId6">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015" name="Google Shape;1015;p51"/>
          <p:cNvSpPr txBox="1"/>
          <p:nvPr/>
        </p:nvSpPr>
        <p:spPr>
          <a:xfrm>
            <a:off x="1073876" y="4537825"/>
            <a:ext cx="1093800" cy="376500"/>
          </a:xfrm>
          <a:prstGeom prst="rect">
            <a:avLst/>
          </a:prstGeom>
          <a:noFill/>
          <a:ln>
            <a:noFill/>
          </a:ln>
        </p:spPr>
        <p:txBody>
          <a:bodyPr anchorCtr="0" anchor="ctr" bIns="45700" lIns="91425" spcFirstLastPara="1" rIns="91425" wrap="square" tIns="45700">
            <a:normAutofit fontScale="775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Estimate the area of land in each stratum</a:t>
            </a:r>
            <a:endParaRPr i="1" sz="1000">
              <a:solidFill>
                <a:srgbClr val="09294E"/>
              </a:solidFill>
              <a:latin typeface="Open Sans"/>
              <a:ea typeface="Open Sans"/>
              <a:cs typeface="Open Sans"/>
              <a:sym typeface="Open Sans"/>
            </a:endParaRPr>
          </a:p>
        </p:txBody>
      </p:sp>
      <p:cxnSp>
        <p:nvCxnSpPr>
          <p:cNvPr id="1016" name="Google Shape;1016;p51"/>
          <p:cNvCxnSpPr>
            <a:stCxn id="1014" idx="6"/>
            <a:endCxn id="1015" idx="1"/>
          </p:cNvCxnSpPr>
          <p:nvPr/>
        </p:nvCxnSpPr>
        <p:spPr>
          <a:xfrm>
            <a:off x="871800" y="4726100"/>
            <a:ext cx="202200" cy="0"/>
          </a:xfrm>
          <a:prstGeom prst="straightConnector1">
            <a:avLst/>
          </a:prstGeom>
          <a:noFill/>
          <a:ln cap="flat" cmpd="sng" w="9525">
            <a:solidFill>
              <a:srgbClr val="9D97F0"/>
            </a:solidFill>
            <a:prstDash val="solid"/>
            <a:round/>
            <a:headEnd len="med" w="med" type="none"/>
            <a:tailEnd len="med" w="med" type="oval"/>
          </a:ln>
        </p:spPr>
      </p:cxnSp>
      <p:sp>
        <p:nvSpPr>
          <p:cNvPr id="1017" name="Google Shape;1017;p51">
            <a:hlinkClick action="ppaction://hlinksldjump" r:id="rId7"/>
          </p:cNvPr>
          <p:cNvSpPr txBox="1"/>
          <p:nvPr/>
        </p:nvSpPr>
        <p:spPr>
          <a:xfrm>
            <a:off x="2255903" y="4534550"/>
            <a:ext cx="1154700" cy="3831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Example of simple trendline</a:t>
            </a:r>
            <a:endParaRPr>
              <a:solidFill>
                <a:schemeClr val="lt1"/>
              </a:solidFill>
            </a:endParaRPr>
          </a:p>
        </p:txBody>
      </p:sp>
      <p:sp>
        <p:nvSpPr>
          <p:cNvPr id="1018" name="Google Shape;1018;p51">
            <a:hlinkClick action="ppaction://hlinksldjump" r:id="rId8"/>
          </p:cNvPr>
          <p:cNvSpPr txBox="1"/>
          <p:nvPr/>
        </p:nvSpPr>
        <p:spPr>
          <a:xfrm>
            <a:off x="3467343" y="4534550"/>
            <a:ext cx="1093800" cy="3831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Simple trendline exercise</a:t>
            </a:r>
            <a:endParaRPr>
              <a:solidFill>
                <a:schemeClr val="lt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3" name="Shape 1023"/>
        <p:cNvGrpSpPr/>
        <p:nvPr/>
      </p:nvGrpSpPr>
      <p:grpSpPr>
        <a:xfrm>
          <a:off x="0" y="0"/>
          <a:ext cx="0" cy="0"/>
          <a:chOff x="0" y="0"/>
          <a:chExt cx="0" cy="0"/>
        </a:xfrm>
      </p:grpSpPr>
      <p:sp>
        <p:nvSpPr>
          <p:cNvPr id="1024" name="Google Shape;1024;p5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7.3.3 Estimate soil carbon stock for each stratum</a:t>
            </a:r>
            <a:endParaRPr/>
          </a:p>
        </p:txBody>
      </p:sp>
      <p:sp>
        <p:nvSpPr>
          <p:cNvPr id="1025" name="Google Shape;1025;p52"/>
          <p:cNvSpPr txBox="1"/>
          <p:nvPr>
            <p:ph idx="4294967295" type="body"/>
          </p:nvPr>
        </p:nvSpPr>
        <p:spPr>
          <a:xfrm>
            <a:off x="384300" y="3678125"/>
            <a:ext cx="8520600" cy="794100"/>
          </a:xfrm>
          <a:prstGeom prst="rect">
            <a:avLst/>
          </a:prstGeom>
          <a:noFill/>
          <a:ln>
            <a:noFill/>
          </a:ln>
        </p:spPr>
        <p:txBody>
          <a:bodyPr anchorCtr="0" anchor="t" bIns="45700" lIns="91425" spcFirstLastPara="1" rIns="91425" wrap="square" tIns="45700">
            <a:normAutofit/>
          </a:bodyPr>
          <a:lstStyle/>
          <a:p>
            <a:pPr indent="-152400" lvl="0" marL="228600" rtl="0" algn="l">
              <a:lnSpc>
                <a:spcPct val="90000"/>
              </a:lnSpc>
              <a:spcBef>
                <a:spcPts val="0"/>
              </a:spcBef>
              <a:spcAft>
                <a:spcPts val="0"/>
              </a:spcAft>
              <a:buClr>
                <a:schemeClr val="dk2"/>
              </a:buClr>
              <a:buSzPts val="1200"/>
              <a:buChar char="●"/>
            </a:pPr>
            <a:r>
              <a:rPr b="1" lang="en-ZA" sz="1200">
                <a:solidFill>
                  <a:schemeClr val="dk2"/>
                </a:solidFill>
              </a:rPr>
              <a:t>Tier 1:</a:t>
            </a:r>
            <a:r>
              <a:rPr lang="en-ZA" sz="1200">
                <a:solidFill>
                  <a:schemeClr val="dk2"/>
                </a:solidFill>
              </a:rPr>
              <a:t> Use IPCC default </a:t>
            </a:r>
            <a:r>
              <a:rPr i="1" lang="en-ZA" sz="1200">
                <a:solidFill>
                  <a:schemeClr val="dk2"/>
                </a:solidFill>
              </a:rPr>
              <a:t>SOC</a:t>
            </a:r>
            <a:r>
              <a:rPr baseline="-25000" i="1" lang="en-ZA" sz="1200">
                <a:solidFill>
                  <a:schemeClr val="dk2"/>
                </a:solidFill>
              </a:rPr>
              <a:t>Ref</a:t>
            </a:r>
            <a:r>
              <a:rPr i="1" lang="en-ZA" sz="1200">
                <a:solidFill>
                  <a:schemeClr val="dk2"/>
                </a:solidFill>
              </a:rPr>
              <a:t> </a:t>
            </a:r>
            <a:r>
              <a:rPr lang="en-ZA" sz="1200">
                <a:solidFill>
                  <a:schemeClr val="dk2"/>
                </a:solidFill>
              </a:rPr>
              <a:t>and stock change factors</a:t>
            </a:r>
            <a:endParaRPr sz="1200">
              <a:solidFill>
                <a:schemeClr val="dk2"/>
              </a:solidFill>
            </a:endParaRPr>
          </a:p>
          <a:p>
            <a:pPr indent="-152400" lvl="0" marL="228600" rtl="0" algn="l">
              <a:lnSpc>
                <a:spcPct val="90000"/>
              </a:lnSpc>
              <a:spcBef>
                <a:spcPts val="1000"/>
              </a:spcBef>
              <a:spcAft>
                <a:spcPts val="1200"/>
              </a:spcAft>
              <a:buClr>
                <a:schemeClr val="dk2"/>
              </a:buClr>
              <a:buSzPts val="1200"/>
              <a:buChar char="●"/>
            </a:pPr>
            <a:r>
              <a:rPr b="1" lang="en-ZA" sz="1200">
                <a:solidFill>
                  <a:schemeClr val="dk2"/>
                </a:solidFill>
              </a:rPr>
              <a:t>Tier 2:</a:t>
            </a:r>
            <a:r>
              <a:rPr lang="en-ZA" sz="1200">
                <a:solidFill>
                  <a:schemeClr val="dk2"/>
                </a:solidFill>
              </a:rPr>
              <a:t> Use country-specific factors where available. </a:t>
            </a:r>
            <a:endParaRPr sz="1200">
              <a:solidFill>
                <a:schemeClr val="dk2"/>
              </a:solidFill>
            </a:endParaRPr>
          </a:p>
        </p:txBody>
      </p:sp>
      <p:graphicFrame>
        <p:nvGraphicFramePr>
          <p:cNvPr id="1026" name="Google Shape;1026;p52"/>
          <p:cNvGraphicFramePr/>
          <p:nvPr/>
        </p:nvGraphicFramePr>
        <p:xfrm>
          <a:off x="424296" y="1792113"/>
          <a:ext cx="3000000" cy="3000000"/>
        </p:xfrm>
        <a:graphic>
          <a:graphicData uri="http://schemas.openxmlformats.org/drawingml/2006/table">
            <a:tbl>
              <a:tblPr bandRow="1" firstRow="1">
                <a:noFill/>
                <a:tableStyleId>{33B0FF44-333F-4BAD-AE54-23C25E8C8E52}</a:tableStyleId>
              </a:tblPr>
              <a:tblGrid>
                <a:gridCol w="2853750"/>
                <a:gridCol w="1380225"/>
                <a:gridCol w="698750"/>
                <a:gridCol w="690125"/>
                <a:gridCol w="586600"/>
                <a:gridCol w="1613150"/>
              </a:tblGrid>
              <a:tr h="329125">
                <a:tc rowSpan="2">
                  <a:txBody>
                    <a:bodyPr/>
                    <a:lstStyle/>
                    <a:p>
                      <a:pPr indent="0" lvl="0" marL="0" marR="0" rtl="0" algn="ctr">
                        <a:spcBef>
                          <a:spcPts val="0"/>
                        </a:spcBef>
                        <a:spcAft>
                          <a:spcPts val="0"/>
                        </a:spcAft>
                        <a:buNone/>
                      </a:pPr>
                      <a:r>
                        <a:rPr lang="en-ZA" sz="800" u="none" cap="none" strike="noStrike">
                          <a:latin typeface="Open Sans"/>
                          <a:ea typeface="Open Sans"/>
                          <a:cs typeface="Open Sans"/>
                          <a:sym typeface="Open Sans"/>
                        </a:rPr>
                        <a:t>Land-use category</a:t>
                      </a:r>
                      <a:endParaRPr sz="800">
                        <a:latin typeface="Open Sans"/>
                        <a:ea typeface="Open Sans"/>
                        <a:cs typeface="Open Sans"/>
                        <a:sym typeface="Open Sans"/>
                      </a:endParaRPr>
                    </a:p>
                  </a:txBody>
                  <a:tcPr marT="34300" marB="34300" marR="91450" marL="914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spcBef>
                          <a:spcPts val="0"/>
                        </a:spcBef>
                        <a:spcAft>
                          <a:spcPts val="0"/>
                        </a:spcAft>
                        <a:buNone/>
                      </a:pPr>
                      <a:r>
                        <a:rPr lang="en-ZA" sz="800" u="none" cap="none" strike="noStrike">
                          <a:latin typeface="Open Sans"/>
                          <a:ea typeface="Open Sans"/>
                          <a:cs typeface="Open Sans"/>
                          <a:sym typeface="Open Sans"/>
                        </a:rPr>
                        <a:t>Reference soil carbon stock</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gridSpan="3">
                  <a:txBody>
                    <a:bodyPr/>
                    <a:lstStyle/>
                    <a:p>
                      <a:pPr indent="0" lvl="0" marL="0" marR="0" rtl="0" algn="ctr">
                        <a:spcBef>
                          <a:spcPts val="0"/>
                        </a:spcBef>
                        <a:spcAft>
                          <a:spcPts val="0"/>
                        </a:spcAft>
                        <a:buNone/>
                      </a:pPr>
                      <a:r>
                        <a:rPr lang="en-ZA" sz="800" u="none" cap="none" strike="noStrike">
                          <a:latin typeface="Open Sans"/>
                          <a:ea typeface="Open Sans"/>
                          <a:cs typeface="Open Sans"/>
                          <a:sym typeface="Open Sans"/>
                        </a:rPr>
                        <a:t>Stock change factors</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hMerge="1"/>
                <a:tc hMerge="1"/>
                <a:tc>
                  <a:txBody>
                    <a:bodyPr/>
                    <a:lstStyle/>
                    <a:p>
                      <a:pPr indent="0" lvl="0" marL="0" marR="0" rtl="0" algn="ctr">
                        <a:spcBef>
                          <a:spcPts val="0"/>
                        </a:spcBef>
                        <a:spcAft>
                          <a:spcPts val="0"/>
                        </a:spcAft>
                        <a:buNone/>
                      </a:pPr>
                      <a:r>
                        <a:rPr lang="en-ZA" sz="800" u="none" cap="none" strike="noStrike">
                          <a:latin typeface="Open Sans"/>
                          <a:ea typeface="Open Sans"/>
                          <a:cs typeface="Open Sans"/>
                          <a:sym typeface="Open Sans"/>
                        </a:rPr>
                        <a:t>Representative soil carbon stock</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266950">
                <a:tc vMerge="1"/>
                <a:tc>
                  <a:txBody>
                    <a:bodyPr/>
                    <a:lstStyle/>
                    <a:p>
                      <a:pPr indent="0" lvl="0" marL="0" marR="0" rtl="0" algn="l">
                        <a:spcBef>
                          <a:spcPts val="0"/>
                        </a:spcBef>
                        <a:spcAft>
                          <a:spcPts val="0"/>
                        </a:spcAft>
                        <a:buNone/>
                      </a:pPr>
                      <a:r>
                        <a:rPr b="1" i="1" lang="en-ZA" sz="800" u="none" cap="none" strike="noStrike">
                          <a:solidFill>
                            <a:schemeClr val="lt1"/>
                          </a:solidFill>
                          <a:latin typeface="Open Sans"/>
                          <a:ea typeface="Open Sans"/>
                          <a:cs typeface="Open Sans"/>
                          <a:sym typeface="Open Sans"/>
                        </a:rPr>
                        <a:t>SOC</a:t>
                      </a:r>
                      <a:r>
                        <a:rPr b="1" baseline="-25000" i="1" lang="en-ZA" sz="800" u="none" cap="none" strike="noStrike">
                          <a:solidFill>
                            <a:schemeClr val="lt1"/>
                          </a:solidFill>
                          <a:latin typeface="Open Sans"/>
                          <a:ea typeface="Open Sans"/>
                          <a:cs typeface="Open Sans"/>
                          <a:sym typeface="Open Sans"/>
                        </a:rPr>
                        <a:t>Ref</a:t>
                      </a:r>
                      <a:r>
                        <a:rPr b="1" i="1" lang="en-ZA" sz="800" u="none" cap="none" strike="noStrike">
                          <a:solidFill>
                            <a:schemeClr val="lt1"/>
                          </a:solidFill>
                          <a:latin typeface="Open Sans"/>
                          <a:ea typeface="Open Sans"/>
                          <a:cs typeface="Open Sans"/>
                          <a:sym typeface="Open Sans"/>
                        </a:rPr>
                        <a:t> </a:t>
                      </a:r>
                      <a:r>
                        <a:rPr b="1" lang="en-ZA" sz="800" u="none" cap="none" strike="noStrike">
                          <a:solidFill>
                            <a:schemeClr val="lt1"/>
                          </a:solidFill>
                          <a:latin typeface="Open Sans"/>
                          <a:ea typeface="Open Sans"/>
                          <a:cs typeface="Open Sans"/>
                          <a:sym typeface="Open Sans"/>
                        </a:rPr>
                        <a:t>(tC/ha)</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None/>
                      </a:pPr>
                      <a:r>
                        <a:rPr b="1" i="1" lang="en-ZA" sz="800" u="none" cap="none" strike="noStrike">
                          <a:solidFill>
                            <a:schemeClr val="lt1"/>
                          </a:solidFill>
                          <a:latin typeface="Open Sans"/>
                          <a:ea typeface="Open Sans"/>
                          <a:cs typeface="Open Sans"/>
                          <a:sym typeface="Open Sans"/>
                        </a:rPr>
                        <a:t>F</a:t>
                      </a:r>
                      <a:r>
                        <a:rPr b="1" baseline="-25000" i="1" lang="en-ZA" sz="800" u="none" cap="none" strike="noStrike">
                          <a:solidFill>
                            <a:schemeClr val="lt1"/>
                          </a:solidFill>
                          <a:latin typeface="Open Sans"/>
                          <a:ea typeface="Open Sans"/>
                          <a:cs typeface="Open Sans"/>
                          <a:sym typeface="Open Sans"/>
                        </a:rPr>
                        <a:t>LU</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None/>
                      </a:pPr>
                      <a:r>
                        <a:rPr b="1" i="1" lang="en-ZA" sz="800" u="none" cap="none" strike="noStrike">
                          <a:solidFill>
                            <a:schemeClr val="lt1"/>
                          </a:solidFill>
                          <a:latin typeface="Open Sans"/>
                          <a:ea typeface="Open Sans"/>
                          <a:cs typeface="Open Sans"/>
                          <a:sym typeface="Open Sans"/>
                        </a:rPr>
                        <a:t>F</a:t>
                      </a:r>
                      <a:r>
                        <a:rPr b="1" baseline="-25000" i="1" lang="en-ZA" sz="800" u="none" cap="none" strike="noStrike">
                          <a:solidFill>
                            <a:schemeClr val="lt1"/>
                          </a:solidFill>
                          <a:latin typeface="Open Sans"/>
                          <a:ea typeface="Open Sans"/>
                          <a:cs typeface="Open Sans"/>
                          <a:sym typeface="Open Sans"/>
                        </a:rPr>
                        <a:t>MG</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None/>
                      </a:pPr>
                      <a:r>
                        <a:rPr b="1" i="1" lang="en-ZA" sz="800" u="none" cap="none" strike="noStrike">
                          <a:solidFill>
                            <a:schemeClr val="lt1"/>
                          </a:solidFill>
                          <a:latin typeface="Open Sans"/>
                          <a:ea typeface="Open Sans"/>
                          <a:cs typeface="Open Sans"/>
                          <a:sym typeface="Open Sans"/>
                        </a:rPr>
                        <a:t>F</a:t>
                      </a:r>
                      <a:r>
                        <a:rPr b="1" baseline="-25000" i="1" lang="en-ZA" sz="800" u="none" cap="none" strike="noStrike">
                          <a:solidFill>
                            <a:schemeClr val="lt1"/>
                          </a:solidFill>
                          <a:latin typeface="Open Sans"/>
                          <a:ea typeface="Open Sans"/>
                          <a:cs typeface="Open Sans"/>
                          <a:sym typeface="Open Sans"/>
                        </a:rPr>
                        <a:t>i</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None/>
                      </a:pPr>
                      <a:r>
                        <a:rPr b="1" i="1" lang="en-ZA" sz="800" u="none" cap="none" strike="noStrike">
                          <a:solidFill>
                            <a:schemeClr val="lt1"/>
                          </a:solidFill>
                          <a:latin typeface="Open Sans"/>
                          <a:ea typeface="Open Sans"/>
                          <a:cs typeface="Open Sans"/>
                          <a:sym typeface="Open Sans"/>
                        </a:rPr>
                        <a:t>SOC </a:t>
                      </a:r>
                      <a:r>
                        <a:rPr b="1" lang="en-ZA" sz="800" u="none" cap="none" strike="noStrike">
                          <a:solidFill>
                            <a:schemeClr val="lt1"/>
                          </a:solidFill>
                          <a:latin typeface="Open Sans"/>
                          <a:ea typeface="Open Sans"/>
                          <a:cs typeface="Open Sans"/>
                          <a:sym typeface="Open Sans"/>
                        </a:rPr>
                        <a:t>(tC/ha)</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dk1"/>
                    </a:solidFill>
                  </a:tcPr>
                </a:tc>
              </a:tr>
              <a:tr h="266950">
                <a:tc>
                  <a:txBody>
                    <a:bodyPr/>
                    <a:lstStyle/>
                    <a:p>
                      <a:pPr indent="0" lvl="0" marL="0" marR="0" rtl="0" algn="l">
                        <a:spcBef>
                          <a:spcPts val="0"/>
                        </a:spcBef>
                        <a:spcAft>
                          <a:spcPts val="0"/>
                        </a:spcAft>
                        <a:buNone/>
                      </a:pPr>
                      <a:r>
                        <a:rPr lang="en-ZA" sz="800" u="none" cap="none" strike="noStrike">
                          <a:solidFill>
                            <a:schemeClr val="dk2"/>
                          </a:solidFill>
                          <a:latin typeface="Open Sans"/>
                          <a:ea typeface="Open Sans"/>
                          <a:cs typeface="Open Sans"/>
                          <a:sym typeface="Open Sans"/>
                        </a:rPr>
                        <a:t>Grassland (moderately degraded)</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0.97</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63.05</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r>
              <a:tr h="26695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Grassland (improved)</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1.17</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76.05</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r>
              <a:tr h="26695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Cropland (intensive till)</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65.00</a:t>
                      </a:r>
                      <a:endParaRPr sz="800">
                        <a:solidFill>
                          <a:schemeClr val="dk2"/>
                        </a:solidFill>
                        <a:latin typeface="Open Sans"/>
                        <a:ea typeface="Open Sans"/>
                        <a:cs typeface="Open Sans"/>
                        <a:sym typeface="Open Sans"/>
                      </a:endParaRPr>
                    </a:p>
                  </a:txBody>
                  <a:tcPr marT="34300" marB="34300" marR="91450" marL="91450">
                    <a:solidFill>
                      <a:schemeClr val="lt1"/>
                    </a:solidFill>
                  </a:tcPr>
                </a:tc>
              </a:tr>
              <a:tr h="26695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Forest</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65.00</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r>
            </a:tbl>
          </a:graphicData>
        </a:graphic>
      </p:graphicFrame>
      <p:sp>
        <p:nvSpPr>
          <p:cNvPr id="1027" name="Google Shape;1027;p52"/>
          <p:cNvSpPr/>
          <p:nvPr/>
        </p:nvSpPr>
        <p:spPr>
          <a:xfrm>
            <a:off x="7729151" y="2434880"/>
            <a:ext cx="1361100" cy="187800"/>
          </a:xfrm>
          <a:prstGeom prst="rect">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chemeClr val="lt1"/>
                </a:solidFill>
                <a:latin typeface="Open Sans"/>
                <a:ea typeface="Open Sans"/>
                <a:cs typeface="Open Sans"/>
                <a:sym typeface="Open Sans"/>
              </a:rPr>
              <a:t>(65 x 1 x 0.97 x 1)</a:t>
            </a:r>
            <a:endParaRPr sz="800">
              <a:latin typeface="Open Sans"/>
              <a:ea typeface="Open Sans"/>
              <a:cs typeface="Open Sans"/>
              <a:sym typeface="Open Sans"/>
            </a:endParaRPr>
          </a:p>
        </p:txBody>
      </p:sp>
      <p:sp>
        <p:nvSpPr>
          <p:cNvPr id="1028" name="Google Shape;1028;p52"/>
          <p:cNvSpPr/>
          <p:nvPr/>
        </p:nvSpPr>
        <p:spPr>
          <a:xfrm>
            <a:off x="5157525" y="3551400"/>
            <a:ext cx="3933000" cy="279900"/>
          </a:xfrm>
          <a:prstGeom prst="rect">
            <a:avLst/>
          </a:prstGeom>
          <a:solidFill>
            <a:schemeClr val="accent1"/>
          </a:solid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chemeClr val="lt1"/>
                </a:solidFill>
                <a:latin typeface="Open Sans"/>
                <a:ea typeface="Open Sans"/>
                <a:cs typeface="Open Sans"/>
                <a:sym typeface="Open Sans"/>
              </a:rPr>
              <a:t>Soil carbon stock (tC/ha) = </a:t>
            </a:r>
            <a:r>
              <a:rPr b="1" i="1" lang="en-ZA" sz="800">
                <a:solidFill>
                  <a:schemeClr val="lt1"/>
                </a:solidFill>
                <a:latin typeface="Open Sans"/>
                <a:ea typeface="Open Sans"/>
                <a:cs typeface="Open Sans"/>
                <a:sym typeface="Open Sans"/>
              </a:rPr>
              <a:t>SOC</a:t>
            </a:r>
            <a:r>
              <a:rPr b="1" baseline="-25000" i="1" lang="en-ZA" sz="800">
                <a:solidFill>
                  <a:schemeClr val="lt1"/>
                </a:solidFill>
                <a:latin typeface="Open Sans"/>
                <a:ea typeface="Open Sans"/>
                <a:cs typeface="Open Sans"/>
                <a:sym typeface="Open Sans"/>
              </a:rPr>
              <a:t>Ref</a:t>
            </a:r>
            <a:r>
              <a:rPr b="1" lang="en-ZA" sz="800">
                <a:solidFill>
                  <a:schemeClr val="lt1"/>
                </a:solidFill>
                <a:latin typeface="Open Sans"/>
                <a:ea typeface="Open Sans"/>
                <a:cs typeface="Open Sans"/>
                <a:sym typeface="Open Sans"/>
              </a:rPr>
              <a:t> × </a:t>
            </a:r>
            <a:r>
              <a:rPr b="1" i="1" lang="en-ZA" sz="800">
                <a:solidFill>
                  <a:schemeClr val="lt1"/>
                </a:solidFill>
                <a:latin typeface="Open Sans"/>
                <a:ea typeface="Open Sans"/>
                <a:cs typeface="Open Sans"/>
                <a:sym typeface="Open Sans"/>
              </a:rPr>
              <a:t>F</a:t>
            </a:r>
            <a:r>
              <a:rPr b="1" baseline="-25000" i="1" lang="en-ZA" sz="800">
                <a:solidFill>
                  <a:schemeClr val="lt1"/>
                </a:solidFill>
                <a:latin typeface="Open Sans"/>
                <a:ea typeface="Open Sans"/>
                <a:cs typeface="Open Sans"/>
                <a:sym typeface="Open Sans"/>
              </a:rPr>
              <a:t>LU</a:t>
            </a:r>
            <a:r>
              <a:rPr b="1" lang="en-ZA" sz="800">
                <a:solidFill>
                  <a:schemeClr val="lt1"/>
                </a:solidFill>
                <a:latin typeface="Open Sans"/>
                <a:ea typeface="Open Sans"/>
                <a:cs typeface="Open Sans"/>
                <a:sym typeface="Open Sans"/>
              </a:rPr>
              <a:t> × </a:t>
            </a:r>
            <a:r>
              <a:rPr b="1" i="1" lang="en-ZA" sz="800">
                <a:solidFill>
                  <a:schemeClr val="lt1"/>
                </a:solidFill>
                <a:latin typeface="Open Sans"/>
                <a:ea typeface="Open Sans"/>
                <a:cs typeface="Open Sans"/>
                <a:sym typeface="Open Sans"/>
              </a:rPr>
              <a:t>F</a:t>
            </a:r>
            <a:r>
              <a:rPr b="1" baseline="-25000" i="1" lang="en-ZA" sz="800">
                <a:solidFill>
                  <a:schemeClr val="lt1"/>
                </a:solidFill>
                <a:latin typeface="Open Sans"/>
                <a:ea typeface="Open Sans"/>
                <a:cs typeface="Open Sans"/>
                <a:sym typeface="Open Sans"/>
              </a:rPr>
              <a:t>MG</a:t>
            </a:r>
            <a:r>
              <a:rPr b="1" lang="en-ZA" sz="800">
                <a:solidFill>
                  <a:schemeClr val="lt1"/>
                </a:solidFill>
                <a:latin typeface="Open Sans"/>
                <a:ea typeface="Open Sans"/>
                <a:cs typeface="Open Sans"/>
                <a:sym typeface="Open Sans"/>
              </a:rPr>
              <a:t> × </a:t>
            </a:r>
            <a:r>
              <a:rPr b="1" i="1" lang="en-ZA" sz="800">
                <a:solidFill>
                  <a:schemeClr val="lt1"/>
                </a:solidFill>
                <a:latin typeface="Open Sans"/>
                <a:ea typeface="Open Sans"/>
                <a:cs typeface="Open Sans"/>
                <a:sym typeface="Open Sans"/>
              </a:rPr>
              <a:t>F</a:t>
            </a:r>
            <a:r>
              <a:rPr b="1" baseline="-25000" i="1" lang="en-ZA" sz="800">
                <a:solidFill>
                  <a:schemeClr val="lt1"/>
                </a:solidFill>
                <a:latin typeface="Open Sans"/>
                <a:ea typeface="Open Sans"/>
                <a:cs typeface="Open Sans"/>
                <a:sym typeface="Open Sans"/>
              </a:rPr>
              <a:t>i</a:t>
            </a:r>
            <a:endParaRPr sz="800">
              <a:latin typeface="Open Sans"/>
              <a:ea typeface="Open Sans"/>
              <a:cs typeface="Open Sans"/>
              <a:sym typeface="Open Sans"/>
            </a:endParaRPr>
          </a:p>
        </p:txBody>
      </p:sp>
      <p:cxnSp>
        <p:nvCxnSpPr>
          <p:cNvPr id="1029" name="Google Shape;1029;p52"/>
          <p:cNvCxnSpPr/>
          <p:nvPr/>
        </p:nvCxnSpPr>
        <p:spPr>
          <a:xfrm rot="10800000">
            <a:off x="8689300" y="2759300"/>
            <a:ext cx="0" cy="672600"/>
          </a:xfrm>
          <a:prstGeom prst="straightConnector1">
            <a:avLst/>
          </a:prstGeom>
          <a:noFill/>
          <a:ln cap="flat" cmpd="sng" w="9525">
            <a:solidFill>
              <a:schemeClr val="dk2"/>
            </a:solidFill>
            <a:prstDash val="solid"/>
            <a:round/>
            <a:headEnd len="med" w="med" type="none"/>
            <a:tailEnd len="med" w="med" type="triangle"/>
          </a:ln>
        </p:spPr>
      </p:cxnSp>
      <p:sp>
        <p:nvSpPr>
          <p:cNvPr id="1030" name="Google Shape;1030;p52"/>
          <p:cNvSpPr/>
          <p:nvPr/>
        </p:nvSpPr>
        <p:spPr>
          <a:xfrm>
            <a:off x="2137688"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Determine the area of land in each stratum</a:t>
            </a:r>
            <a:endParaRPr sz="1000">
              <a:solidFill>
                <a:schemeClr val="dk2"/>
              </a:solidFill>
              <a:latin typeface="Open Sans"/>
              <a:ea typeface="Open Sans"/>
              <a:cs typeface="Open Sans"/>
              <a:sym typeface="Open Sans"/>
            </a:endParaRPr>
          </a:p>
        </p:txBody>
      </p:sp>
      <p:sp>
        <p:nvSpPr>
          <p:cNvPr id="1031" name="Google Shape;1031;p52"/>
          <p:cNvSpPr/>
          <p:nvPr/>
        </p:nvSpPr>
        <p:spPr>
          <a:xfrm>
            <a:off x="3885400"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Estimate soil carbon stock for each stratum</a:t>
            </a:r>
            <a:endParaRPr sz="1000">
              <a:solidFill>
                <a:schemeClr val="dk2"/>
              </a:solidFill>
              <a:latin typeface="Open Sans"/>
              <a:ea typeface="Open Sans"/>
              <a:cs typeface="Open Sans"/>
              <a:sym typeface="Open Sans"/>
            </a:endParaRPr>
          </a:p>
        </p:txBody>
      </p:sp>
      <p:sp>
        <p:nvSpPr>
          <p:cNvPr id="1032" name="Google Shape;1032;p52"/>
          <p:cNvSpPr/>
          <p:nvPr/>
        </p:nvSpPr>
        <p:spPr>
          <a:xfrm>
            <a:off x="5633113"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12700">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the net change in soil carbon stock </a:t>
            </a:r>
            <a:endParaRPr sz="1000">
              <a:solidFill>
                <a:schemeClr val="dk2"/>
              </a:solidFill>
              <a:latin typeface="Open Sans"/>
              <a:ea typeface="Open Sans"/>
              <a:cs typeface="Open Sans"/>
              <a:sym typeface="Open Sans"/>
            </a:endParaRPr>
          </a:p>
        </p:txBody>
      </p:sp>
      <p:sp>
        <p:nvSpPr>
          <p:cNvPr id="1033" name="Google Shape;1033;p52"/>
          <p:cNvSpPr/>
          <p:nvPr/>
        </p:nvSpPr>
        <p:spPr>
          <a:xfrm>
            <a:off x="738082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GHG emissions and removals</a:t>
            </a:r>
            <a:endParaRPr sz="1000">
              <a:solidFill>
                <a:schemeClr val="dk2"/>
              </a:solidFill>
              <a:latin typeface="Open Sans"/>
              <a:ea typeface="Open Sans"/>
              <a:cs typeface="Open Sans"/>
              <a:sym typeface="Open Sans"/>
            </a:endParaRPr>
          </a:p>
        </p:txBody>
      </p:sp>
      <p:sp>
        <p:nvSpPr>
          <p:cNvPr id="1034" name="Google Shape;1034;p52"/>
          <p:cNvSpPr/>
          <p:nvPr/>
        </p:nvSpPr>
        <p:spPr>
          <a:xfrm>
            <a:off x="1818102"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35" name="Google Shape;1035;p52"/>
          <p:cNvSpPr/>
          <p:nvPr/>
        </p:nvSpPr>
        <p:spPr>
          <a:xfrm>
            <a:off x="3570705"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36" name="Google Shape;1036;p52"/>
          <p:cNvSpPr/>
          <p:nvPr/>
        </p:nvSpPr>
        <p:spPr>
          <a:xfrm>
            <a:off x="5323307"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37" name="Google Shape;1037;p52"/>
          <p:cNvSpPr/>
          <p:nvPr/>
        </p:nvSpPr>
        <p:spPr>
          <a:xfrm>
            <a:off x="7075909"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38" name="Google Shape;1038;p52"/>
          <p:cNvSpPr/>
          <p:nvPr/>
        </p:nvSpPr>
        <p:spPr>
          <a:xfrm>
            <a:off x="38997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Stratify land</a:t>
            </a:r>
            <a:endParaRPr sz="1000">
              <a:solidFill>
                <a:schemeClr val="dk2"/>
              </a:solidFill>
              <a:latin typeface="Open Sans"/>
              <a:ea typeface="Open Sans"/>
              <a:cs typeface="Open Sans"/>
              <a:sym typeface="Open Sans"/>
            </a:endParaRPr>
          </a:p>
        </p:txBody>
      </p:sp>
      <p:sp>
        <p:nvSpPr>
          <p:cNvPr id="1039" name="Google Shape;1039;p52"/>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040" name="Google Shape;1040;p52"/>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041" name="Google Shape;1041;p52"/>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042" name="Google Shape;1042;p52">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043" name="Google Shape;1043;p52">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044" name="Google Shape;1044;p52">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id="1045" name="Google Shape;1045;p52"/>
          <p:cNvPicPr preferRelativeResize="0"/>
          <p:nvPr/>
        </p:nvPicPr>
        <p:blipFill rotWithShape="1">
          <a:blip r:embed="rId6">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046" name="Google Shape;1046;p52"/>
          <p:cNvSpPr txBox="1"/>
          <p:nvPr/>
        </p:nvSpPr>
        <p:spPr>
          <a:xfrm>
            <a:off x="1073882" y="4537832"/>
            <a:ext cx="23490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Estimate the area of land in each stratum</a:t>
            </a:r>
            <a:endParaRPr i="1" sz="1000">
              <a:solidFill>
                <a:srgbClr val="09294E"/>
              </a:solidFill>
              <a:latin typeface="Open Sans"/>
              <a:ea typeface="Open Sans"/>
              <a:cs typeface="Open Sans"/>
              <a:sym typeface="Open Sans"/>
            </a:endParaRPr>
          </a:p>
        </p:txBody>
      </p:sp>
      <p:cxnSp>
        <p:nvCxnSpPr>
          <p:cNvPr id="1047" name="Google Shape;1047;p52"/>
          <p:cNvCxnSpPr>
            <a:stCxn id="1045" idx="6"/>
            <a:endCxn id="1046" idx="1"/>
          </p:cNvCxnSpPr>
          <p:nvPr/>
        </p:nvCxnSpPr>
        <p:spPr>
          <a:xfrm>
            <a:off x="871800" y="4726100"/>
            <a:ext cx="202200" cy="0"/>
          </a:xfrm>
          <a:prstGeom prst="straightConnector1">
            <a:avLst/>
          </a:prstGeom>
          <a:noFill/>
          <a:ln cap="flat" cmpd="sng" w="9525">
            <a:solidFill>
              <a:srgbClr val="9D97F0"/>
            </a:solidFill>
            <a:prstDash val="solid"/>
            <a:round/>
            <a:headEnd len="med" w="med" type="none"/>
            <a:tailEnd len="med" w="med" type="oval"/>
          </a:ln>
        </p:spPr>
      </p:cxn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2" name="Shape 1052"/>
        <p:cNvGrpSpPr/>
        <p:nvPr/>
      </p:nvGrpSpPr>
      <p:grpSpPr>
        <a:xfrm>
          <a:off x="0" y="0"/>
          <a:ext cx="0" cy="0"/>
          <a:chOff x="0" y="0"/>
          <a:chExt cx="0" cy="0"/>
        </a:xfrm>
      </p:grpSpPr>
      <p:sp>
        <p:nvSpPr>
          <p:cNvPr id="1053" name="Google Shape;1053;p53"/>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 7.3.4 Calculate the net change in soil carbon stock</a:t>
            </a:r>
            <a:endParaRPr/>
          </a:p>
        </p:txBody>
      </p:sp>
      <p:graphicFrame>
        <p:nvGraphicFramePr>
          <p:cNvPr id="1054" name="Google Shape;1054;p53"/>
          <p:cNvGraphicFramePr/>
          <p:nvPr/>
        </p:nvGraphicFramePr>
        <p:xfrm>
          <a:off x="361935" y="2704916"/>
          <a:ext cx="3000000" cy="3000000"/>
        </p:xfrm>
        <a:graphic>
          <a:graphicData uri="http://schemas.openxmlformats.org/drawingml/2006/table">
            <a:tbl>
              <a:tblPr bandRow="1" firstRow="1">
                <a:noFill/>
                <a:tableStyleId>{33B0FF44-333F-4BAD-AE54-23C25E8C8E52}</a:tableStyleId>
              </a:tblPr>
              <a:tblGrid>
                <a:gridCol w="2760825"/>
                <a:gridCol w="1333150"/>
                <a:gridCol w="675325"/>
                <a:gridCol w="666550"/>
                <a:gridCol w="771800"/>
                <a:gridCol w="789350"/>
                <a:gridCol w="1537375"/>
              </a:tblGrid>
              <a:tr h="316375">
                <a:tc rowSpan="2">
                  <a:txBody>
                    <a:bodyPr/>
                    <a:lstStyle/>
                    <a:p>
                      <a:pPr indent="0" lvl="0" marL="0" marR="0" rtl="0" algn="ctr">
                        <a:spcBef>
                          <a:spcPts val="0"/>
                        </a:spcBef>
                        <a:spcAft>
                          <a:spcPts val="0"/>
                        </a:spcAft>
                        <a:buNone/>
                      </a:pPr>
                      <a:r>
                        <a:rPr lang="en-ZA" sz="800">
                          <a:latin typeface="Open Sans"/>
                          <a:ea typeface="Open Sans"/>
                          <a:cs typeface="Open Sans"/>
                          <a:sym typeface="Open Sans"/>
                        </a:rPr>
                        <a:t>Land-use category</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rowSpan="2">
                  <a:txBody>
                    <a:bodyPr/>
                    <a:lstStyle/>
                    <a:p>
                      <a:pPr indent="0" lvl="0" marL="0" marR="0" rtl="0" algn="ctr">
                        <a:spcBef>
                          <a:spcPts val="0"/>
                        </a:spcBef>
                        <a:spcAft>
                          <a:spcPts val="0"/>
                        </a:spcAft>
                        <a:buNone/>
                      </a:pPr>
                      <a:r>
                        <a:rPr lang="en-ZA" sz="800">
                          <a:latin typeface="Open Sans"/>
                          <a:ea typeface="Open Sans"/>
                          <a:cs typeface="Open Sans"/>
                          <a:sym typeface="Open Sans"/>
                        </a:rPr>
                        <a:t>Representative soil carbon stock (tC/ha)</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gridSpan="2">
                  <a:txBody>
                    <a:bodyPr/>
                    <a:lstStyle/>
                    <a:p>
                      <a:pPr indent="0" lvl="0" marL="0" marR="0" rtl="0" algn="ctr">
                        <a:spcBef>
                          <a:spcPts val="0"/>
                        </a:spcBef>
                        <a:spcAft>
                          <a:spcPts val="0"/>
                        </a:spcAft>
                        <a:buNone/>
                      </a:pPr>
                      <a:r>
                        <a:rPr lang="en-ZA" sz="800">
                          <a:latin typeface="Open Sans"/>
                          <a:ea typeface="Open Sans"/>
                          <a:cs typeface="Open Sans"/>
                          <a:sym typeface="Open Sans"/>
                        </a:rPr>
                        <a:t>Land area (million ha)</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hMerge="1"/>
                <a:tc gridSpan="2">
                  <a:txBody>
                    <a:bodyPr/>
                    <a:lstStyle/>
                    <a:p>
                      <a:pPr indent="0" lvl="0" marL="0" marR="0" rtl="0" algn="ctr">
                        <a:spcBef>
                          <a:spcPts val="0"/>
                        </a:spcBef>
                        <a:spcAft>
                          <a:spcPts val="0"/>
                        </a:spcAft>
                        <a:buNone/>
                      </a:pPr>
                      <a:r>
                        <a:rPr lang="en-ZA" sz="800">
                          <a:latin typeface="Open Sans"/>
                          <a:ea typeface="Open Sans"/>
                          <a:cs typeface="Open Sans"/>
                          <a:sym typeface="Open Sans"/>
                        </a:rPr>
                        <a:t>Total soil carbon stock (million tC)</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hMerge="1"/>
                <a:tc rowSpan="2">
                  <a:txBody>
                    <a:bodyPr/>
                    <a:lstStyle/>
                    <a:p>
                      <a:pPr indent="0" lvl="0" marL="0" marR="0" rtl="0" algn="ctr">
                        <a:spcBef>
                          <a:spcPts val="0"/>
                        </a:spcBef>
                        <a:spcAft>
                          <a:spcPts val="0"/>
                        </a:spcAft>
                        <a:buNone/>
                      </a:pPr>
                      <a:r>
                        <a:rPr lang="en-ZA" sz="800">
                          <a:latin typeface="Open Sans"/>
                          <a:ea typeface="Open Sans"/>
                          <a:cs typeface="Open Sans"/>
                          <a:sym typeface="Open Sans"/>
                        </a:rPr>
                        <a:t>Net change in soil carbon stock (million tC)</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208425">
                <a:tc vMerge="1"/>
                <a:tc vMerge="1"/>
                <a:tc>
                  <a:txBody>
                    <a:bodyPr/>
                    <a:lstStyle/>
                    <a:p>
                      <a:pPr indent="0" lvl="0" marL="0" marR="0" rtl="0" algn="ctr">
                        <a:spcBef>
                          <a:spcPts val="0"/>
                        </a:spcBef>
                        <a:spcAft>
                          <a:spcPts val="0"/>
                        </a:spcAft>
                        <a:buNone/>
                      </a:pPr>
                      <a:r>
                        <a:rPr b="1" i="1" lang="en-ZA" sz="800">
                          <a:solidFill>
                            <a:schemeClr val="lt1"/>
                          </a:solidFill>
                          <a:latin typeface="Open Sans"/>
                          <a:ea typeface="Open Sans"/>
                          <a:cs typeface="Open Sans"/>
                          <a:sym typeface="Open Sans"/>
                        </a:rPr>
                        <a:t>T</a:t>
                      </a:r>
                      <a:r>
                        <a:rPr b="1" baseline="-25000" i="1" lang="en-ZA" sz="800">
                          <a:solidFill>
                            <a:schemeClr val="lt1"/>
                          </a:solidFill>
                          <a:latin typeface="Open Sans"/>
                          <a:ea typeface="Open Sans"/>
                          <a:cs typeface="Open Sans"/>
                          <a:sym typeface="Open Sans"/>
                        </a:rPr>
                        <a:t>0</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chemeClr val="lt1"/>
                        </a:buClr>
                        <a:buSzPts val="900"/>
                        <a:buFont typeface="Arial"/>
                        <a:buNone/>
                      </a:pPr>
                      <a:r>
                        <a:rPr b="1" i="1" lang="en-ZA" sz="800">
                          <a:solidFill>
                            <a:schemeClr val="lt1"/>
                          </a:solidFill>
                          <a:latin typeface="Open Sans"/>
                          <a:ea typeface="Open Sans"/>
                          <a:cs typeface="Open Sans"/>
                          <a:sym typeface="Open Sans"/>
                        </a:rPr>
                        <a:t>T</a:t>
                      </a:r>
                      <a:r>
                        <a:rPr b="1" baseline="-25000" i="1" lang="en-ZA" sz="800">
                          <a:solidFill>
                            <a:schemeClr val="lt1"/>
                          </a:solidFill>
                          <a:latin typeface="Open Sans"/>
                          <a:ea typeface="Open Sans"/>
                          <a:cs typeface="Open Sans"/>
                          <a:sym typeface="Open Sans"/>
                        </a:rPr>
                        <a:t>(20)</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None/>
                      </a:pPr>
                      <a:r>
                        <a:rPr b="1" i="1" lang="en-ZA" sz="800">
                          <a:solidFill>
                            <a:schemeClr val="lt1"/>
                          </a:solidFill>
                          <a:latin typeface="Open Sans"/>
                          <a:ea typeface="Open Sans"/>
                          <a:cs typeface="Open Sans"/>
                          <a:sym typeface="Open Sans"/>
                        </a:rPr>
                        <a:t>T</a:t>
                      </a:r>
                      <a:r>
                        <a:rPr b="1" baseline="-25000" i="1" lang="en-ZA" sz="800">
                          <a:solidFill>
                            <a:schemeClr val="lt1"/>
                          </a:solidFill>
                          <a:latin typeface="Open Sans"/>
                          <a:ea typeface="Open Sans"/>
                          <a:cs typeface="Open Sans"/>
                          <a:sym typeface="Open Sans"/>
                        </a:rPr>
                        <a:t>0</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dk1"/>
                    </a:solidFill>
                  </a:tcPr>
                </a:tc>
                <a:tc>
                  <a:txBody>
                    <a:bodyPr/>
                    <a:lstStyle/>
                    <a:p>
                      <a:pPr indent="0" lvl="0" marL="0" marR="0" rtl="0" algn="ctr">
                        <a:lnSpc>
                          <a:spcPct val="100000"/>
                        </a:lnSpc>
                        <a:spcBef>
                          <a:spcPts val="0"/>
                        </a:spcBef>
                        <a:spcAft>
                          <a:spcPts val="0"/>
                        </a:spcAft>
                        <a:buClr>
                          <a:schemeClr val="lt1"/>
                        </a:buClr>
                        <a:buSzPts val="900"/>
                        <a:buFont typeface="Arial"/>
                        <a:buNone/>
                      </a:pPr>
                      <a:r>
                        <a:rPr b="1" i="1" lang="en-ZA" sz="800">
                          <a:solidFill>
                            <a:schemeClr val="lt1"/>
                          </a:solidFill>
                          <a:latin typeface="Open Sans"/>
                          <a:ea typeface="Open Sans"/>
                          <a:cs typeface="Open Sans"/>
                          <a:sym typeface="Open Sans"/>
                        </a:rPr>
                        <a:t>T</a:t>
                      </a:r>
                      <a:r>
                        <a:rPr b="1" baseline="-25000" i="1" lang="en-ZA" sz="800">
                          <a:solidFill>
                            <a:schemeClr val="lt1"/>
                          </a:solidFill>
                          <a:latin typeface="Open Sans"/>
                          <a:ea typeface="Open Sans"/>
                          <a:cs typeface="Open Sans"/>
                          <a:sym typeface="Open Sans"/>
                        </a:rPr>
                        <a:t>(20)</a:t>
                      </a:r>
                      <a:endParaRPr sz="800">
                        <a:latin typeface="Open Sans"/>
                        <a:ea typeface="Open Sans"/>
                        <a:cs typeface="Open Sans"/>
                        <a:sym typeface="Open Sans"/>
                      </a:endParaRPr>
                    </a:p>
                  </a:txBody>
                  <a:tcPr marT="34300" marB="34300"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dk1"/>
                    </a:solidFill>
                  </a:tcPr>
                </a:tc>
                <a:tc vMerge="1"/>
              </a:tr>
              <a:tr h="208425">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Grassland (moderately degraded)</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63.05</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7</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4</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441.4</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252.2</a:t>
                      </a:r>
                      <a:endParaRPr sz="800">
                        <a:solidFill>
                          <a:schemeClr val="dk2"/>
                        </a:solidFill>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chemeClr val="lt1"/>
                    </a:solidFill>
                  </a:tcPr>
                </a:tc>
                <a:tc rowSpan="4">
                  <a:txBody>
                    <a:bodyPr/>
                    <a:lstStyle/>
                    <a:p>
                      <a:pPr indent="0" lvl="0" marL="0" marR="0" rtl="0" algn="ctr">
                        <a:spcBef>
                          <a:spcPts val="0"/>
                        </a:spcBef>
                        <a:spcAft>
                          <a:spcPts val="0"/>
                        </a:spcAft>
                        <a:buNone/>
                      </a:pPr>
                      <a:r>
                        <a:t/>
                      </a:r>
                      <a:endParaRPr sz="800">
                        <a:latin typeface="Open Sans"/>
                        <a:ea typeface="Open Sans"/>
                        <a:cs typeface="Open Sans"/>
                        <a:sym typeface="Open Sans"/>
                      </a:endParaRPr>
                    </a:p>
                  </a:txBody>
                  <a:tcPr marT="34300" marB="34300" marR="91450" marL="91450">
                    <a:lnT cap="flat" cmpd="sng" w="12700">
                      <a:solidFill>
                        <a:schemeClr val="lt1"/>
                      </a:solidFill>
                      <a:prstDash val="solid"/>
                      <a:round/>
                      <a:headEnd len="sm" w="sm" type="none"/>
                      <a:tailEnd len="sm" w="sm" type="none"/>
                    </a:lnT>
                    <a:solidFill>
                      <a:srgbClr val="FFFFFF"/>
                    </a:solidFill>
                  </a:tcPr>
                </a:tc>
              </a:tr>
              <a:tr h="208425">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Grassland (improved)</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76.05</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5</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8</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380.3</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608.4</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vMerge="1"/>
              </a:tr>
              <a:tr h="208425">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Cropland (intensive till)</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65.00</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10</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15</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650.0</a:t>
                      </a:r>
                      <a:endParaRPr sz="8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975.0</a:t>
                      </a:r>
                      <a:endParaRPr sz="800">
                        <a:solidFill>
                          <a:schemeClr val="dk2"/>
                        </a:solidFill>
                        <a:latin typeface="Open Sans"/>
                        <a:ea typeface="Open Sans"/>
                        <a:cs typeface="Open Sans"/>
                        <a:sym typeface="Open Sans"/>
                      </a:endParaRPr>
                    </a:p>
                  </a:txBody>
                  <a:tcPr marT="34300" marB="34300" marR="91450" marL="91450">
                    <a:solidFill>
                      <a:schemeClr val="lt1"/>
                    </a:solidFill>
                  </a:tcPr>
                </a:tc>
                <a:tc vMerge="1"/>
              </a:tr>
              <a:tr h="208425">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Forest</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65.00</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15</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10</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975.0</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ctr">
                        <a:spcBef>
                          <a:spcPts val="0"/>
                        </a:spcBef>
                        <a:spcAft>
                          <a:spcPts val="0"/>
                        </a:spcAft>
                        <a:buNone/>
                      </a:pPr>
                      <a:r>
                        <a:rPr lang="en-ZA" sz="800">
                          <a:solidFill>
                            <a:schemeClr val="dk2"/>
                          </a:solidFill>
                          <a:latin typeface="Open Sans"/>
                          <a:ea typeface="Open Sans"/>
                          <a:cs typeface="Open Sans"/>
                          <a:sym typeface="Open Sans"/>
                        </a:rPr>
                        <a:t>650</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c vMerge="1"/>
              </a:tr>
              <a:tr h="208425">
                <a:tc>
                  <a:txBody>
                    <a:bodyPr/>
                    <a:lstStyle/>
                    <a:p>
                      <a:pPr indent="0" lvl="0" marL="0" marR="0" rtl="0" algn="l">
                        <a:spcBef>
                          <a:spcPts val="0"/>
                        </a:spcBef>
                        <a:spcAft>
                          <a:spcPts val="0"/>
                        </a:spcAft>
                        <a:buNone/>
                      </a:pPr>
                      <a:r>
                        <a:rPr b="1" lang="en-ZA" sz="800">
                          <a:solidFill>
                            <a:schemeClr val="lt1"/>
                          </a:solidFill>
                          <a:latin typeface="Open Sans"/>
                          <a:ea typeface="Open Sans"/>
                          <a:cs typeface="Open Sans"/>
                          <a:sym typeface="Open Sans"/>
                        </a:rPr>
                        <a:t>Total</a:t>
                      </a:r>
                      <a:endParaRPr sz="8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ctr">
                        <a:spcBef>
                          <a:spcPts val="0"/>
                        </a:spcBef>
                        <a:spcAft>
                          <a:spcPts val="0"/>
                        </a:spcAft>
                        <a:buNone/>
                      </a:pPr>
                      <a:r>
                        <a:t/>
                      </a:r>
                      <a:endParaRPr b="1" sz="800">
                        <a:solidFill>
                          <a:schemeClr val="lt1"/>
                        </a:solidFill>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ctr">
                        <a:spcBef>
                          <a:spcPts val="0"/>
                        </a:spcBef>
                        <a:spcAft>
                          <a:spcPts val="0"/>
                        </a:spcAft>
                        <a:buNone/>
                      </a:pPr>
                      <a:r>
                        <a:t/>
                      </a:r>
                      <a:endParaRPr b="1" sz="800">
                        <a:solidFill>
                          <a:schemeClr val="lt1"/>
                        </a:solidFill>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ctr">
                        <a:spcBef>
                          <a:spcPts val="0"/>
                        </a:spcBef>
                        <a:spcAft>
                          <a:spcPts val="0"/>
                        </a:spcAft>
                        <a:buNone/>
                      </a:pPr>
                      <a:r>
                        <a:t/>
                      </a:r>
                      <a:endParaRPr b="1" sz="800">
                        <a:solidFill>
                          <a:schemeClr val="lt1"/>
                        </a:solidFill>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ctr">
                        <a:spcBef>
                          <a:spcPts val="0"/>
                        </a:spcBef>
                        <a:spcAft>
                          <a:spcPts val="0"/>
                        </a:spcAft>
                        <a:buNone/>
                      </a:pPr>
                      <a:r>
                        <a:rPr b="1" lang="en-ZA" sz="800">
                          <a:solidFill>
                            <a:schemeClr val="lt1"/>
                          </a:solidFill>
                          <a:latin typeface="Open Sans"/>
                          <a:ea typeface="Open Sans"/>
                          <a:cs typeface="Open Sans"/>
                          <a:sym typeface="Open Sans"/>
                        </a:rPr>
                        <a:t>2446.6</a:t>
                      </a:r>
                      <a:endParaRPr sz="8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ctr">
                        <a:spcBef>
                          <a:spcPts val="0"/>
                        </a:spcBef>
                        <a:spcAft>
                          <a:spcPts val="0"/>
                        </a:spcAft>
                        <a:buNone/>
                      </a:pPr>
                      <a:r>
                        <a:rPr b="1" lang="en-ZA" sz="800">
                          <a:solidFill>
                            <a:schemeClr val="lt1"/>
                          </a:solidFill>
                          <a:latin typeface="Open Sans"/>
                          <a:ea typeface="Open Sans"/>
                          <a:cs typeface="Open Sans"/>
                          <a:sym typeface="Open Sans"/>
                        </a:rPr>
                        <a:t>2485.6</a:t>
                      </a:r>
                      <a:endParaRPr sz="8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ctr">
                        <a:spcBef>
                          <a:spcPts val="0"/>
                        </a:spcBef>
                        <a:spcAft>
                          <a:spcPts val="0"/>
                        </a:spcAft>
                        <a:buNone/>
                      </a:pPr>
                      <a:r>
                        <a:rPr b="1" lang="en-ZA" sz="800">
                          <a:solidFill>
                            <a:schemeClr val="lt1"/>
                          </a:solidFill>
                          <a:latin typeface="Open Sans"/>
                          <a:ea typeface="Open Sans"/>
                          <a:cs typeface="Open Sans"/>
                          <a:sym typeface="Open Sans"/>
                        </a:rPr>
                        <a:t>39.0</a:t>
                      </a:r>
                      <a:endParaRPr sz="800">
                        <a:latin typeface="Open Sans"/>
                        <a:ea typeface="Open Sans"/>
                        <a:cs typeface="Open Sans"/>
                        <a:sym typeface="Open Sans"/>
                      </a:endParaRPr>
                    </a:p>
                  </a:txBody>
                  <a:tcPr marT="34300" marB="34300" marR="91450" marL="91450">
                    <a:solidFill>
                      <a:schemeClr val="dk1"/>
                    </a:solidFill>
                  </a:tcPr>
                </a:tc>
              </a:tr>
            </a:tbl>
          </a:graphicData>
        </a:graphic>
      </p:graphicFrame>
      <p:sp>
        <p:nvSpPr>
          <p:cNvPr id="1055" name="Google Shape;1055;p53"/>
          <p:cNvSpPr/>
          <p:nvPr/>
        </p:nvSpPr>
        <p:spPr>
          <a:xfrm>
            <a:off x="2016825" y="2931753"/>
            <a:ext cx="1158300" cy="585900"/>
          </a:xfrm>
          <a:prstGeom prst="wedgeEllipseCallout">
            <a:avLst>
              <a:gd fmla="val 65070" name="adj1"/>
              <a:gd fmla="val -55707" name="adj2"/>
            </a:avLst>
          </a:prstGeom>
          <a:solidFill>
            <a:srgbClr val="09294E"/>
          </a:solidFill>
          <a:ln cap="flat" cmpd="sng" w="12700">
            <a:solidFill>
              <a:srgbClr val="366A9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chemeClr val="lt1"/>
                </a:solidFill>
                <a:latin typeface="Open Sans"/>
                <a:ea typeface="Open Sans"/>
                <a:cs typeface="Open Sans"/>
                <a:sym typeface="Open Sans"/>
              </a:rPr>
              <a:t>From previous slide</a:t>
            </a:r>
            <a:endParaRPr sz="800">
              <a:latin typeface="Open Sans"/>
              <a:ea typeface="Open Sans"/>
              <a:cs typeface="Open Sans"/>
              <a:sym typeface="Open Sans"/>
            </a:endParaRPr>
          </a:p>
        </p:txBody>
      </p:sp>
      <p:sp>
        <p:nvSpPr>
          <p:cNvPr id="1056" name="Google Shape;1056;p53"/>
          <p:cNvSpPr/>
          <p:nvPr/>
        </p:nvSpPr>
        <p:spPr>
          <a:xfrm>
            <a:off x="7204416" y="3267326"/>
            <a:ext cx="870000" cy="187800"/>
          </a:xfrm>
          <a:prstGeom prst="rect">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chemeClr val="lt1"/>
                </a:solidFill>
                <a:latin typeface="Open Sans"/>
                <a:ea typeface="Open Sans"/>
                <a:cs typeface="Open Sans"/>
                <a:sym typeface="Open Sans"/>
              </a:rPr>
              <a:t>63.05 × 4</a:t>
            </a:r>
            <a:endParaRPr sz="800">
              <a:latin typeface="Open Sans"/>
              <a:ea typeface="Open Sans"/>
              <a:cs typeface="Open Sans"/>
              <a:sym typeface="Open Sans"/>
            </a:endParaRPr>
          </a:p>
        </p:txBody>
      </p:sp>
      <p:sp>
        <p:nvSpPr>
          <p:cNvPr id="1057" name="Google Shape;1057;p53"/>
          <p:cNvSpPr/>
          <p:nvPr/>
        </p:nvSpPr>
        <p:spPr>
          <a:xfrm>
            <a:off x="4762945" y="4403773"/>
            <a:ext cx="1965900" cy="187800"/>
          </a:xfrm>
          <a:prstGeom prst="rect">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chemeClr val="lt1"/>
                </a:solidFill>
                <a:latin typeface="Open Sans"/>
                <a:ea typeface="Open Sans"/>
                <a:cs typeface="Open Sans"/>
                <a:sym typeface="Open Sans"/>
              </a:rPr>
              <a:t>Soil carbon stock × area</a:t>
            </a:r>
            <a:endParaRPr sz="800">
              <a:latin typeface="Open Sans"/>
              <a:ea typeface="Open Sans"/>
              <a:cs typeface="Open Sans"/>
              <a:sym typeface="Open Sans"/>
            </a:endParaRPr>
          </a:p>
        </p:txBody>
      </p:sp>
      <p:sp>
        <p:nvSpPr>
          <p:cNvPr id="1058" name="Google Shape;1058;p53"/>
          <p:cNvSpPr/>
          <p:nvPr/>
        </p:nvSpPr>
        <p:spPr>
          <a:xfrm>
            <a:off x="7587516" y="3581144"/>
            <a:ext cx="103800" cy="932700"/>
          </a:xfrm>
          <a:prstGeom prst="upArrow">
            <a:avLst>
              <a:gd fmla="val 0" name="adj1"/>
              <a:gd fmla="val 50000" name="adj2"/>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059" name="Google Shape;1059;p53"/>
          <p:cNvSpPr/>
          <p:nvPr/>
        </p:nvSpPr>
        <p:spPr>
          <a:xfrm>
            <a:off x="2137688"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Determine the area of land in each stratum</a:t>
            </a:r>
            <a:endParaRPr sz="1000">
              <a:solidFill>
                <a:schemeClr val="dk2"/>
              </a:solidFill>
              <a:latin typeface="Open Sans"/>
              <a:ea typeface="Open Sans"/>
              <a:cs typeface="Open Sans"/>
              <a:sym typeface="Open Sans"/>
            </a:endParaRPr>
          </a:p>
        </p:txBody>
      </p:sp>
      <p:sp>
        <p:nvSpPr>
          <p:cNvPr id="1060" name="Google Shape;1060;p53"/>
          <p:cNvSpPr/>
          <p:nvPr/>
        </p:nvSpPr>
        <p:spPr>
          <a:xfrm>
            <a:off x="3885400"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Estimate soil carbon stock for each stratum</a:t>
            </a:r>
            <a:endParaRPr sz="1000">
              <a:solidFill>
                <a:schemeClr val="dk2"/>
              </a:solidFill>
              <a:latin typeface="Open Sans"/>
              <a:ea typeface="Open Sans"/>
              <a:cs typeface="Open Sans"/>
              <a:sym typeface="Open Sans"/>
            </a:endParaRPr>
          </a:p>
        </p:txBody>
      </p:sp>
      <p:sp>
        <p:nvSpPr>
          <p:cNvPr id="1061" name="Google Shape;1061;p53"/>
          <p:cNvSpPr/>
          <p:nvPr/>
        </p:nvSpPr>
        <p:spPr>
          <a:xfrm>
            <a:off x="5633113"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the net change in soil carbon stock </a:t>
            </a:r>
            <a:endParaRPr sz="1000">
              <a:solidFill>
                <a:schemeClr val="dk2"/>
              </a:solidFill>
              <a:latin typeface="Open Sans"/>
              <a:ea typeface="Open Sans"/>
              <a:cs typeface="Open Sans"/>
              <a:sym typeface="Open Sans"/>
            </a:endParaRPr>
          </a:p>
        </p:txBody>
      </p:sp>
      <p:sp>
        <p:nvSpPr>
          <p:cNvPr id="1062" name="Google Shape;1062;p53"/>
          <p:cNvSpPr/>
          <p:nvPr/>
        </p:nvSpPr>
        <p:spPr>
          <a:xfrm>
            <a:off x="738082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GHG emissions and removals</a:t>
            </a:r>
            <a:endParaRPr sz="1000">
              <a:solidFill>
                <a:schemeClr val="dk2"/>
              </a:solidFill>
              <a:latin typeface="Open Sans"/>
              <a:ea typeface="Open Sans"/>
              <a:cs typeface="Open Sans"/>
              <a:sym typeface="Open Sans"/>
            </a:endParaRPr>
          </a:p>
        </p:txBody>
      </p:sp>
      <p:sp>
        <p:nvSpPr>
          <p:cNvPr id="1063" name="Google Shape;1063;p53"/>
          <p:cNvSpPr/>
          <p:nvPr/>
        </p:nvSpPr>
        <p:spPr>
          <a:xfrm>
            <a:off x="1818102"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64" name="Google Shape;1064;p53"/>
          <p:cNvSpPr/>
          <p:nvPr/>
        </p:nvSpPr>
        <p:spPr>
          <a:xfrm>
            <a:off x="3570705"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65" name="Google Shape;1065;p53"/>
          <p:cNvSpPr/>
          <p:nvPr/>
        </p:nvSpPr>
        <p:spPr>
          <a:xfrm>
            <a:off x="5323307"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66" name="Google Shape;1066;p53"/>
          <p:cNvSpPr/>
          <p:nvPr/>
        </p:nvSpPr>
        <p:spPr>
          <a:xfrm>
            <a:off x="7075909"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067" name="Google Shape;1067;p53"/>
          <p:cNvSpPr/>
          <p:nvPr/>
        </p:nvSpPr>
        <p:spPr>
          <a:xfrm>
            <a:off x="38997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Stratify land</a:t>
            </a:r>
            <a:endParaRPr sz="1000">
              <a:solidFill>
                <a:schemeClr val="dk2"/>
              </a:solidFill>
              <a:latin typeface="Open Sans"/>
              <a:ea typeface="Open Sans"/>
              <a:cs typeface="Open Sans"/>
              <a:sym typeface="Open Sans"/>
            </a:endParaRPr>
          </a:p>
        </p:txBody>
      </p:sp>
      <p:cxnSp>
        <p:nvCxnSpPr>
          <p:cNvPr id="1068" name="Google Shape;1068;p53"/>
          <p:cNvCxnSpPr>
            <a:stCxn id="1057" idx="3"/>
            <a:endCxn id="1058" idx="2"/>
          </p:cNvCxnSpPr>
          <p:nvPr/>
        </p:nvCxnSpPr>
        <p:spPr>
          <a:xfrm>
            <a:off x="6728845" y="4497673"/>
            <a:ext cx="910500" cy="16200"/>
          </a:xfrm>
          <a:prstGeom prst="straightConnector1">
            <a:avLst/>
          </a:prstGeom>
          <a:noFill/>
          <a:ln cap="flat" cmpd="sng" w="9525">
            <a:solidFill>
              <a:schemeClr val="dk2"/>
            </a:solidFill>
            <a:prstDash val="solid"/>
            <a:round/>
            <a:headEnd len="med" w="med" type="none"/>
            <a:tailEnd len="med" w="med" type="triangle"/>
          </a:ln>
        </p:spPr>
      </p:cxnSp>
      <p:sp>
        <p:nvSpPr>
          <p:cNvPr id="1069" name="Google Shape;1069;p53"/>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070" name="Google Shape;1070;p53"/>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071" name="Google Shape;1071;p53"/>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072" name="Google Shape;1072;p53">
            <a:hlinkClick action="ppaction://hlinksldjump" r:id="rId3"/>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073" name="Google Shape;1073;p53">
            <a:hlinkClick action="ppaction://hlinksldjump" r:id="rId4"/>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074" name="Google Shape;1074;p53">
            <a:hlinkClick action="ppaction://hlinksldjump" r:id="rId5"/>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id="1075" name="Google Shape;1075;p53"/>
          <p:cNvPicPr preferRelativeResize="0"/>
          <p:nvPr/>
        </p:nvPicPr>
        <p:blipFill rotWithShape="1">
          <a:blip r:embed="rId6">
            <a:alphaModFix/>
          </a:blip>
          <a:srcRect b="0" l="0" r="0" t="0"/>
          <a:stretch/>
        </p:blipFill>
        <p:spPr>
          <a:xfrm>
            <a:off x="490800" y="4688000"/>
            <a:ext cx="381000" cy="381000"/>
          </a:xfrm>
          <a:prstGeom prst="ellipse">
            <a:avLst/>
          </a:prstGeom>
          <a:noFill/>
          <a:ln cap="flat" cmpd="sng" w="38100">
            <a:solidFill>
              <a:srgbClr val="9D97F0"/>
            </a:solidFill>
            <a:prstDash val="solid"/>
            <a:round/>
            <a:headEnd len="sm" w="sm" type="none"/>
            <a:tailEnd len="sm" w="sm" type="none"/>
          </a:ln>
        </p:spPr>
      </p:pic>
      <p:sp>
        <p:nvSpPr>
          <p:cNvPr id="1076" name="Google Shape;1076;p53"/>
          <p:cNvSpPr txBox="1"/>
          <p:nvPr/>
        </p:nvSpPr>
        <p:spPr>
          <a:xfrm>
            <a:off x="1073874" y="4690225"/>
            <a:ext cx="2604300" cy="376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SzPts val="1018"/>
              <a:buNone/>
            </a:pPr>
            <a:r>
              <a:rPr i="1" lang="en-ZA" sz="1025">
                <a:solidFill>
                  <a:srgbClr val="09294E"/>
                </a:solidFill>
                <a:latin typeface="Open Sans"/>
                <a:ea typeface="Open Sans"/>
                <a:cs typeface="Open Sans"/>
                <a:sym typeface="Open Sans"/>
              </a:rPr>
              <a:t>Calculate the net change in soil carbon stock over the assessment period</a:t>
            </a:r>
            <a:endParaRPr i="1" sz="1025">
              <a:solidFill>
                <a:srgbClr val="09294E"/>
              </a:solidFill>
              <a:latin typeface="Open Sans"/>
              <a:ea typeface="Open Sans"/>
              <a:cs typeface="Open Sans"/>
              <a:sym typeface="Open Sans"/>
            </a:endParaRPr>
          </a:p>
        </p:txBody>
      </p:sp>
      <p:cxnSp>
        <p:nvCxnSpPr>
          <p:cNvPr id="1077" name="Google Shape;1077;p53"/>
          <p:cNvCxnSpPr>
            <a:stCxn id="1075" idx="6"/>
            <a:endCxn id="1076" idx="1"/>
          </p:cNvCxnSpPr>
          <p:nvPr/>
        </p:nvCxnSpPr>
        <p:spPr>
          <a:xfrm>
            <a:off x="871800" y="4878500"/>
            <a:ext cx="202200" cy="0"/>
          </a:xfrm>
          <a:prstGeom prst="straightConnector1">
            <a:avLst/>
          </a:prstGeom>
          <a:noFill/>
          <a:ln cap="flat" cmpd="sng" w="9525">
            <a:solidFill>
              <a:srgbClr val="9D97F0"/>
            </a:solidFill>
            <a:prstDash val="solid"/>
            <a:round/>
            <a:headEnd len="med" w="med" type="none"/>
            <a:tailEnd len="med" w="med" type="oval"/>
          </a:ln>
        </p:spPr>
      </p:cxnSp>
      <p:sp>
        <p:nvSpPr>
          <p:cNvPr id="1078" name="Google Shape;1078;p53"/>
          <p:cNvSpPr txBox="1"/>
          <p:nvPr/>
        </p:nvSpPr>
        <p:spPr>
          <a:xfrm>
            <a:off x="344675" y="1790524"/>
            <a:ext cx="8350800" cy="932700"/>
          </a:xfrm>
          <a:prstGeom prst="rect">
            <a:avLst/>
          </a:prstGeom>
          <a:noFill/>
          <a:ln>
            <a:noFill/>
          </a:ln>
        </p:spPr>
        <p:txBody>
          <a:bodyPr anchorCtr="0" anchor="t" bIns="45700" lIns="91425" spcFirstLastPara="1" rIns="91425" wrap="square" tIns="45700">
            <a:normAutofit/>
          </a:bodyPr>
          <a:lstStyle/>
          <a:p>
            <a:pPr indent="-152400" lvl="0" marL="228600" rtl="0" algn="l">
              <a:lnSpc>
                <a:spcPct val="90000"/>
              </a:lnSpc>
              <a:spcBef>
                <a:spcPts val="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For a constant baseline scenario:</a:t>
            </a:r>
            <a:endParaRPr sz="1000">
              <a:solidFill>
                <a:schemeClr val="dk2"/>
              </a:solidFill>
              <a:latin typeface="Open Sans"/>
              <a:ea typeface="Open Sans"/>
              <a:cs typeface="Open Sans"/>
              <a:sym typeface="Open Sans"/>
            </a:endParaRPr>
          </a:p>
          <a:p>
            <a:pPr indent="-177800" lvl="1" marL="685800" rtl="0" algn="l">
              <a:lnSpc>
                <a:spcPct val="90000"/>
              </a:lnSpc>
              <a:spcBef>
                <a:spcPts val="50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Land area in each stratum remains the same, thus carbon stocks are in a steady state and a zero net change is applied to the soil carbon stocks</a:t>
            </a:r>
            <a:endParaRPr sz="1000">
              <a:solidFill>
                <a:schemeClr val="dk2"/>
              </a:solidFill>
              <a:latin typeface="Open Sans"/>
              <a:ea typeface="Open Sans"/>
              <a:cs typeface="Open Sans"/>
              <a:sym typeface="Open Sans"/>
            </a:endParaRPr>
          </a:p>
          <a:p>
            <a:pPr indent="-152400" lvl="0" marL="228600" rtl="0" algn="l">
              <a:lnSpc>
                <a:spcPct val="90000"/>
              </a:lnSpc>
              <a:spcBef>
                <a:spcPts val="100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For a simple or advanced trend baseline:</a:t>
            </a:r>
            <a:endParaRPr sz="1000">
              <a:solidFill>
                <a:schemeClr val="dk2"/>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3" name="Shape 1083"/>
        <p:cNvGrpSpPr/>
        <p:nvPr/>
      </p:nvGrpSpPr>
      <p:grpSpPr>
        <a:xfrm>
          <a:off x="0" y="0"/>
          <a:ext cx="0" cy="0"/>
          <a:chOff x="0" y="0"/>
          <a:chExt cx="0" cy="0"/>
        </a:xfrm>
      </p:grpSpPr>
      <p:sp>
        <p:nvSpPr>
          <p:cNvPr id="1084" name="Google Shape;1084;p5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7.3.5 Calculate GHG emissions and removals</a:t>
            </a:r>
            <a:endParaRPr/>
          </a:p>
        </p:txBody>
      </p:sp>
      <p:sp>
        <p:nvSpPr>
          <p:cNvPr id="1085" name="Google Shape;1085;p54"/>
          <p:cNvSpPr/>
          <p:nvPr/>
        </p:nvSpPr>
        <p:spPr>
          <a:xfrm>
            <a:off x="1023953" y="2300373"/>
            <a:ext cx="1080900" cy="810600"/>
          </a:xfrm>
          <a:prstGeom prst="roundRect">
            <a:avLst>
              <a:gd fmla="val 16667" name="adj"/>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6" name="Google Shape;1086;p54"/>
          <p:cNvSpPr txBox="1"/>
          <p:nvPr/>
        </p:nvSpPr>
        <p:spPr>
          <a:xfrm>
            <a:off x="1076718" y="2339947"/>
            <a:ext cx="975300" cy="731400"/>
          </a:xfrm>
          <a:prstGeom prst="rect">
            <a:avLst/>
          </a:prstGeom>
          <a:solidFill>
            <a:srgbClr val="E3E3E3"/>
          </a:solidFill>
          <a:ln>
            <a:noFill/>
          </a:ln>
        </p:spPr>
        <p:txBody>
          <a:bodyPr anchorCtr="0" anchor="ctr" bIns="16500" lIns="16500" spcFirstLastPara="1" rIns="16500" wrap="square" tIns="16500">
            <a:noAutofit/>
          </a:bodyPr>
          <a:lstStyle/>
          <a:p>
            <a:pPr indent="0" lvl="0" marL="0" marR="0" rtl="0" algn="ctr">
              <a:lnSpc>
                <a:spcPct val="90000"/>
              </a:lnSpc>
              <a:spcBef>
                <a:spcPts val="455"/>
              </a:spcBef>
              <a:spcAft>
                <a:spcPts val="0"/>
              </a:spcAft>
              <a:buNone/>
            </a:pPr>
            <a:r>
              <a:rPr lang="en-ZA" sz="700">
                <a:solidFill>
                  <a:srgbClr val="3F3F3F"/>
                </a:solidFill>
                <a:latin typeface="Open Sans"/>
                <a:ea typeface="Open Sans"/>
                <a:cs typeface="Open Sans"/>
                <a:sym typeface="Open Sans"/>
              </a:rPr>
              <a:t>Net change in soil carbon stock</a:t>
            </a:r>
            <a:endParaRPr sz="700">
              <a:solidFill>
                <a:srgbClr val="3F3F3F"/>
              </a:solidFill>
              <a:latin typeface="Open Sans"/>
              <a:ea typeface="Open Sans"/>
              <a:cs typeface="Open Sans"/>
              <a:sym typeface="Open Sans"/>
            </a:endParaRPr>
          </a:p>
        </p:txBody>
      </p:sp>
      <p:sp>
        <p:nvSpPr>
          <p:cNvPr id="1087" name="Google Shape;1087;p54"/>
          <p:cNvSpPr/>
          <p:nvPr/>
        </p:nvSpPr>
        <p:spPr>
          <a:xfrm>
            <a:off x="2192611" y="2470613"/>
            <a:ext cx="627000" cy="470100"/>
          </a:xfrm>
          <a:prstGeom prst="mathMultiply">
            <a:avLst>
              <a:gd fmla="val 23520" name="adj1"/>
            </a:avLst>
          </a:prstGeom>
          <a:solidFill>
            <a:srgbClr val="09294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8" name="Google Shape;1088;p54"/>
          <p:cNvSpPr/>
          <p:nvPr/>
        </p:nvSpPr>
        <p:spPr>
          <a:xfrm>
            <a:off x="2907295" y="2300373"/>
            <a:ext cx="1080900" cy="810600"/>
          </a:xfrm>
          <a:prstGeom prst="roundRect">
            <a:avLst>
              <a:gd fmla="val 16667" name="adj"/>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9" name="Google Shape;1089;p54"/>
          <p:cNvSpPr txBox="1"/>
          <p:nvPr/>
        </p:nvSpPr>
        <p:spPr>
          <a:xfrm>
            <a:off x="2960060" y="2339947"/>
            <a:ext cx="975300" cy="731400"/>
          </a:xfrm>
          <a:prstGeom prst="rect">
            <a:avLst/>
          </a:prstGeom>
          <a:solidFill>
            <a:srgbClr val="E4DEFF"/>
          </a:solidFill>
          <a:ln>
            <a:noFill/>
          </a:ln>
        </p:spPr>
        <p:txBody>
          <a:bodyPr anchorCtr="0" anchor="ctr" bIns="16500" lIns="16500" spcFirstLastPara="1" rIns="16500" wrap="square" tIns="16500">
            <a:noAutofit/>
          </a:bodyPr>
          <a:lstStyle/>
          <a:p>
            <a:pPr indent="0" lvl="0" marL="0" marR="0" rtl="0" algn="ctr">
              <a:lnSpc>
                <a:spcPct val="90000"/>
              </a:lnSpc>
              <a:spcBef>
                <a:spcPts val="0"/>
              </a:spcBef>
              <a:spcAft>
                <a:spcPts val="0"/>
              </a:spcAft>
              <a:buClr>
                <a:srgbClr val="FAFAFA"/>
              </a:buClr>
              <a:buSzPts val="1300"/>
              <a:buFont typeface="Arial"/>
              <a:buNone/>
            </a:pPr>
            <a:r>
              <a:rPr lang="en-ZA" sz="700">
                <a:solidFill>
                  <a:srgbClr val="000A3A"/>
                </a:solidFill>
                <a:latin typeface="Open Sans"/>
                <a:ea typeface="Open Sans"/>
                <a:cs typeface="Open Sans"/>
                <a:sym typeface="Open Sans"/>
              </a:rPr>
              <a:t>Conversion for C to CO</a:t>
            </a:r>
            <a:r>
              <a:rPr baseline="-25000" lang="en-ZA" sz="700">
                <a:solidFill>
                  <a:srgbClr val="000A3A"/>
                </a:solidFill>
                <a:latin typeface="Open Sans"/>
                <a:ea typeface="Open Sans"/>
                <a:cs typeface="Open Sans"/>
                <a:sym typeface="Open Sans"/>
              </a:rPr>
              <a:t>2</a:t>
            </a:r>
            <a:endParaRPr sz="700">
              <a:solidFill>
                <a:srgbClr val="000A3A"/>
              </a:solidFill>
              <a:latin typeface="Open Sans"/>
              <a:ea typeface="Open Sans"/>
              <a:cs typeface="Open Sans"/>
              <a:sym typeface="Open Sans"/>
            </a:endParaRPr>
          </a:p>
        </p:txBody>
      </p:sp>
      <p:sp>
        <p:nvSpPr>
          <p:cNvPr id="1090" name="Google Shape;1090;p54"/>
          <p:cNvSpPr/>
          <p:nvPr/>
        </p:nvSpPr>
        <p:spPr>
          <a:xfrm>
            <a:off x="4075953" y="2470613"/>
            <a:ext cx="627000" cy="470100"/>
          </a:xfrm>
          <a:prstGeom prst="mathMultiply">
            <a:avLst>
              <a:gd fmla="val 23520" name="adj1"/>
            </a:avLst>
          </a:prstGeom>
          <a:solidFill>
            <a:srgbClr val="09294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1" name="Google Shape;1091;p54"/>
          <p:cNvSpPr/>
          <p:nvPr/>
        </p:nvSpPr>
        <p:spPr>
          <a:xfrm>
            <a:off x="4790638" y="2300373"/>
            <a:ext cx="1080900" cy="810600"/>
          </a:xfrm>
          <a:prstGeom prst="roundRect">
            <a:avLst>
              <a:gd fmla="val 16667" name="adj"/>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2" name="Google Shape;1092;p54"/>
          <p:cNvSpPr txBox="1"/>
          <p:nvPr/>
        </p:nvSpPr>
        <p:spPr>
          <a:xfrm>
            <a:off x="4843403" y="2339947"/>
            <a:ext cx="975300" cy="731400"/>
          </a:xfrm>
          <a:prstGeom prst="rect">
            <a:avLst/>
          </a:prstGeom>
          <a:solidFill>
            <a:srgbClr val="9D97F0"/>
          </a:solidFill>
          <a:ln>
            <a:noFill/>
          </a:ln>
        </p:spPr>
        <p:txBody>
          <a:bodyPr anchorCtr="0" anchor="ctr" bIns="16500" lIns="16500" spcFirstLastPara="1" rIns="16500" wrap="square" tIns="16500">
            <a:noAutofit/>
          </a:bodyPr>
          <a:lstStyle/>
          <a:p>
            <a:pPr indent="0" lvl="0" marL="0" marR="0" rtl="0" algn="ctr">
              <a:lnSpc>
                <a:spcPct val="90000"/>
              </a:lnSpc>
              <a:spcBef>
                <a:spcPts val="455"/>
              </a:spcBef>
              <a:spcAft>
                <a:spcPts val="0"/>
              </a:spcAft>
              <a:buNone/>
            </a:pPr>
            <a:r>
              <a:rPr lang="en-ZA" sz="700">
                <a:solidFill>
                  <a:srgbClr val="FAFAFA"/>
                </a:solidFill>
                <a:latin typeface="Open Sans"/>
                <a:ea typeface="Open Sans"/>
                <a:cs typeface="Open Sans"/>
                <a:sym typeface="Open Sans"/>
              </a:rPr>
              <a:t>Sign change</a:t>
            </a:r>
            <a:endParaRPr sz="700">
              <a:solidFill>
                <a:srgbClr val="FAFAFA"/>
              </a:solidFill>
              <a:latin typeface="Open Sans"/>
              <a:ea typeface="Open Sans"/>
              <a:cs typeface="Open Sans"/>
              <a:sym typeface="Open Sans"/>
            </a:endParaRPr>
          </a:p>
        </p:txBody>
      </p:sp>
      <p:sp>
        <p:nvSpPr>
          <p:cNvPr id="1093" name="Google Shape;1093;p54"/>
          <p:cNvSpPr/>
          <p:nvPr/>
        </p:nvSpPr>
        <p:spPr>
          <a:xfrm>
            <a:off x="5959296" y="2470613"/>
            <a:ext cx="627000" cy="470100"/>
          </a:xfrm>
          <a:prstGeom prst="mathEqual">
            <a:avLst>
              <a:gd fmla="val 23520" name="adj1"/>
              <a:gd fmla="val 11760" name="adj2"/>
            </a:avLst>
          </a:prstGeom>
          <a:solidFill>
            <a:srgbClr val="09294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4" name="Google Shape;1094;p54"/>
          <p:cNvSpPr/>
          <p:nvPr/>
        </p:nvSpPr>
        <p:spPr>
          <a:xfrm>
            <a:off x="6673980" y="2300373"/>
            <a:ext cx="1339200" cy="810600"/>
          </a:xfrm>
          <a:prstGeom prst="roundRect">
            <a:avLst>
              <a:gd fmla="val 16667" name="adj"/>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5" name="Google Shape;1095;p54"/>
          <p:cNvSpPr txBox="1"/>
          <p:nvPr/>
        </p:nvSpPr>
        <p:spPr>
          <a:xfrm>
            <a:off x="6726745" y="2339947"/>
            <a:ext cx="1233900" cy="731400"/>
          </a:xfrm>
          <a:prstGeom prst="rect">
            <a:avLst/>
          </a:prstGeom>
          <a:solidFill>
            <a:srgbClr val="000A3A"/>
          </a:solidFill>
          <a:ln>
            <a:noFill/>
          </a:ln>
        </p:spPr>
        <p:txBody>
          <a:bodyPr anchorCtr="0" anchor="ctr" bIns="16500" lIns="16500" spcFirstLastPara="1" rIns="16500" wrap="square" tIns="16500">
            <a:noAutofit/>
          </a:bodyPr>
          <a:lstStyle/>
          <a:p>
            <a:pPr indent="0" lvl="0" marL="0" marR="0" rtl="0" algn="ctr">
              <a:lnSpc>
                <a:spcPct val="90000"/>
              </a:lnSpc>
              <a:spcBef>
                <a:spcPts val="455"/>
              </a:spcBef>
              <a:spcAft>
                <a:spcPts val="0"/>
              </a:spcAft>
              <a:buNone/>
            </a:pPr>
            <a:r>
              <a:rPr lang="en-ZA" sz="700">
                <a:solidFill>
                  <a:srgbClr val="FAFAFA"/>
                </a:solidFill>
                <a:latin typeface="Open Sans"/>
                <a:ea typeface="Open Sans"/>
                <a:cs typeface="Open Sans"/>
                <a:sym typeface="Open Sans"/>
              </a:rPr>
              <a:t>Cumulative GHG emissions or removals</a:t>
            </a:r>
            <a:endParaRPr sz="700">
              <a:solidFill>
                <a:srgbClr val="FAFAFA"/>
              </a:solidFill>
              <a:latin typeface="Open Sans"/>
              <a:ea typeface="Open Sans"/>
              <a:cs typeface="Open Sans"/>
              <a:sym typeface="Open Sans"/>
            </a:endParaRPr>
          </a:p>
        </p:txBody>
      </p:sp>
      <p:sp>
        <p:nvSpPr>
          <p:cNvPr id="1096" name="Google Shape;1096;p54"/>
          <p:cNvSpPr/>
          <p:nvPr/>
        </p:nvSpPr>
        <p:spPr>
          <a:xfrm>
            <a:off x="5092575" y="1776375"/>
            <a:ext cx="1339200" cy="667200"/>
          </a:xfrm>
          <a:prstGeom prst="roundRect">
            <a:avLst>
              <a:gd fmla="val 16667" name="adj"/>
            </a:avLst>
          </a:prstGeom>
          <a:solidFill>
            <a:srgbClr val="FAFAFA"/>
          </a:solidFill>
          <a:ln cap="flat" cmpd="sng" w="28575">
            <a:solidFill>
              <a:srgbClr val="E4DE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700">
                <a:solidFill>
                  <a:srgbClr val="000A3A"/>
                </a:solidFill>
                <a:latin typeface="Open Sans"/>
                <a:ea typeface="Open Sans"/>
                <a:cs typeface="Open Sans"/>
                <a:sym typeface="Open Sans"/>
              </a:rPr>
              <a:t>Sign change required to show emissions (positive) and removals (negative)</a:t>
            </a:r>
            <a:endParaRPr sz="700">
              <a:solidFill>
                <a:srgbClr val="000A3A"/>
              </a:solidFill>
              <a:latin typeface="Open Sans"/>
              <a:ea typeface="Open Sans"/>
              <a:cs typeface="Open Sans"/>
              <a:sym typeface="Open Sans"/>
            </a:endParaRPr>
          </a:p>
        </p:txBody>
      </p:sp>
      <p:sp>
        <p:nvSpPr>
          <p:cNvPr id="1097" name="Google Shape;1097;p54"/>
          <p:cNvSpPr/>
          <p:nvPr/>
        </p:nvSpPr>
        <p:spPr>
          <a:xfrm>
            <a:off x="1023953" y="3443373"/>
            <a:ext cx="1080900" cy="810600"/>
          </a:xfrm>
          <a:prstGeom prst="roundRect">
            <a:avLst>
              <a:gd fmla="val 16667" name="adj"/>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8" name="Google Shape;1098;p54"/>
          <p:cNvSpPr txBox="1"/>
          <p:nvPr/>
        </p:nvSpPr>
        <p:spPr>
          <a:xfrm>
            <a:off x="1076718" y="3482947"/>
            <a:ext cx="975300" cy="731400"/>
          </a:xfrm>
          <a:prstGeom prst="rect">
            <a:avLst/>
          </a:prstGeom>
          <a:solidFill>
            <a:srgbClr val="E3E3E3"/>
          </a:solidFill>
          <a:ln>
            <a:noFill/>
          </a:ln>
        </p:spPr>
        <p:txBody>
          <a:bodyPr anchorCtr="0" anchor="ctr" bIns="16500" lIns="16500" spcFirstLastPara="1" rIns="16500" wrap="square" tIns="16500">
            <a:noAutofit/>
          </a:bodyPr>
          <a:lstStyle/>
          <a:p>
            <a:pPr indent="0" lvl="0" marL="0" marR="0" rtl="0" algn="ctr">
              <a:lnSpc>
                <a:spcPct val="90000"/>
              </a:lnSpc>
              <a:spcBef>
                <a:spcPts val="455"/>
              </a:spcBef>
              <a:spcAft>
                <a:spcPts val="0"/>
              </a:spcAft>
              <a:buNone/>
            </a:pPr>
            <a:r>
              <a:rPr lang="en-ZA" sz="800">
                <a:solidFill>
                  <a:srgbClr val="3F3F3F"/>
                </a:solidFill>
                <a:latin typeface="Open Sans"/>
                <a:ea typeface="Open Sans"/>
                <a:cs typeface="Open Sans"/>
                <a:sym typeface="Open Sans"/>
              </a:rPr>
              <a:t>39.0 million tC</a:t>
            </a:r>
            <a:endParaRPr sz="800">
              <a:solidFill>
                <a:srgbClr val="3F3F3F"/>
              </a:solidFill>
              <a:latin typeface="Open Sans"/>
              <a:ea typeface="Open Sans"/>
              <a:cs typeface="Open Sans"/>
              <a:sym typeface="Open Sans"/>
            </a:endParaRPr>
          </a:p>
        </p:txBody>
      </p:sp>
      <p:sp>
        <p:nvSpPr>
          <p:cNvPr id="1099" name="Google Shape;1099;p54"/>
          <p:cNvSpPr/>
          <p:nvPr/>
        </p:nvSpPr>
        <p:spPr>
          <a:xfrm>
            <a:off x="2192611" y="3613613"/>
            <a:ext cx="627000" cy="470100"/>
          </a:xfrm>
          <a:prstGeom prst="mathMultiply">
            <a:avLst>
              <a:gd fmla="val 23520" name="adj1"/>
            </a:avLst>
          </a:prstGeom>
          <a:solidFill>
            <a:srgbClr val="09294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0" name="Google Shape;1100;p54"/>
          <p:cNvSpPr/>
          <p:nvPr/>
        </p:nvSpPr>
        <p:spPr>
          <a:xfrm>
            <a:off x="2907295" y="3443373"/>
            <a:ext cx="1080900" cy="810600"/>
          </a:xfrm>
          <a:prstGeom prst="roundRect">
            <a:avLst>
              <a:gd fmla="val 16667" name="adj"/>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1" name="Google Shape;1101;p54"/>
          <p:cNvSpPr txBox="1"/>
          <p:nvPr/>
        </p:nvSpPr>
        <p:spPr>
          <a:xfrm>
            <a:off x="2960060" y="3482947"/>
            <a:ext cx="975300" cy="731400"/>
          </a:xfrm>
          <a:prstGeom prst="rect">
            <a:avLst/>
          </a:prstGeom>
          <a:solidFill>
            <a:srgbClr val="E4DEFF"/>
          </a:solidFill>
          <a:ln>
            <a:noFill/>
          </a:ln>
        </p:spPr>
        <p:txBody>
          <a:bodyPr anchorCtr="0" anchor="ctr" bIns="16500" lIns="16500" spcFirstLastPara="1" rIns="16500" wrap="square" tIns="16500">
            <a:noAutofit/>
          </a:bodyPr>
          <a:lstStyle/>
          <a:p>
            <a:pPr indent="0" lvl="0" marL="0" marR="0" rtl="0" algn="ctr">
              <a:lnSpc>
                <a:spcPct val="90000"/>
              </a:lnSpc>
              <a:spcBef>
                <a:spcPts val="455"/>
              </a:spcBef>
              <a:spcAft>
                <a:spcPts val="0"/>
              </a:spcAft>
              <a:buNone/>
            </a:pPr>
            <a:r>
              <a:rPr lang="en-ZA" sz="1000">
                <a:solidFill>
                  <a:srgbClr val="000A3A"/>
                </a:solidFill>
                <a:latin typeface="Open Sans"/>
                <a:ea typeface="Open Sans"/>
                <a:cs typeface="Open Sans"/>
                <a:sym typeface="Open Sans"/>
              </a:rPr>
              <a:t>(44/12)</a:t>
            </a:r>
            <a:endParaRPr sz="1000">
              <a:solidFill>
                <a:srgbClr val="000A3A"/>
              </a:solidFill>
              <a:latin typeface="Open Sans"/>
              <a:ea typeface="Open Sans"/>
              <a:cs typeface="Open Sans"/>
              <a:sym typeface="Open Sans"/>
            </a:endParaRPr>
          </a:p>
        </p:txBody>
      </p:sp>
      <p:sp>
        <p:nvSpPr>
          <p:cNvPr id="1102" name="Google Shape;1102;p54"/>
          <p:cNvSpPr/>
          <p:nvPr/>
        </p:nvSpPr>
        <p:spPr>
          <a:xfrm>
            <a:off x="4075953" y="3613613"/>
            <a:ext cx="627000" cy="470100"/>
          </a:xfrm>
          <a:prstGeom prst="mathMultiply">
            <a:avLst>
              <a:gd fmla="val 23520" name="adj1"/>
            </a:avLst>
          </a:prstGeom>
          <a:solidFill>
            <a:srgbClr val="09294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3" name="Google Shape;1103;p54"/>
          <p:cNvSpPr/>
          <p:nvPr/>
        </p:nvSpPr>
        <p:spPr>
          <a:xfrm>
            <a:off x="4790638" y="3443373"/>
            <a:ext cx="1080900" cy="810600"/>
          </a:xfrm>
          <a:prstGeom prst="roundRect">
            <a:avLst>
              <a:gd fmla="val 16667" name="adj"/>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4" name="Google Shape;1104;p54"/>
          <p:cNvSpPr txBox="1"/>
          <p:nvPr/>
        </p:nvSpPr>
        <p:spPr>
          <a:xfrm>
            <a:off x="4843403" y="3482947"/>
            <a:ext cx="975300" cy="731400"/>
          </a:xfrm>
          <a:prstGeom prst="rect">
            <a:avLst/>
          </a:prstGeom>
          <a:solidFill>
            <a:srgbClr val="9D97F0"/>
          </a:solidFill>
          <a:ln>
            <a:noFill/>
          </a:ln>
        </p:spPr>
        <p:txBody>
          <a:bodyPr anchorCtr="0" anchor="ctr" bIns="16500" lIns="16500" spcFirstLastPara="1" rIns="16500" wrap="square" tIns="16500">
            <a:noAutofit/>
          </a:bodyPr>
          <a:lstStyle/>
          <a:p>
            <a:pPr indent="0" lvl="0" marL="0" marR="0" rtl="0" algn="ctr">
              <a:lnSpc>
                <a:spcPct val="90000"/>
              </a:lnSpc>
              <a:spcBef>
                <a:spcPts val="455"/>
              </a:spcBef>
              <a:spcAft>
                <a:spcPts val="0"/>
              </a:spcAft>
              <a:buNone/>
            </a:pPr>
            <a:r>
              <a:rPr lang="en-ZA" sz="1000">
                <a:solidFill>
                  <a:srgbClr val="FAFAFA"/>
                </a:solidFill>
                <a:latin typeface="Open Sans"/>
                <a:ea typeface="Open Sans"/>
                <a:cs typeface="Open Sans"/>
                <a:sym typeface="Open Sans"/>
              </a:rPr>
              <a:t>(-1)</a:t>
            </a:r>
            <a:endParaRPr sz="1000">
              <a:solidFill>
                <a:srgbClr val="FAFAFA"/>
              </a:solidFill>
              <a:latin typeface="Open Sans"/>
              <a:ea typeface="Open Sans"/>
              <a:cs typeface="Open Sans"/>
              <a:sym typeface="Open Sans"/>
            </a:endParaRPr>
          </a:p>
        </p:txBody>
      </p:sp>
      <p:sp>
        <p:nvSpPr>
          <p:cNvPr id="1105" name="Google Shape;1105;p54"/>
          <p:cNvSpPr/>
          <p:nvPr/>
        </p:nvSpPr>
        <p:spPr>
          <a:xfrm>
            <a:off x="5959296" y="3613613"/>
            <a:ext cx="627000" cy="470100"/>
          </a:xfrm>
          <a:prstGeom prst="mathEqual">
            <a:avLst>
              <a:gd fmla="val 23520" name="adj1"/>
              <a:gd fmla="val 11760" name="adj2"/>
            </a:avLst>
          </a:prstGeom>
          <a:solidFill>
            <a:srgbClr val="09294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6" name="Google Shape;1106;p54"/>
          <p:cNvSpPr/>
          <p:nvPr/>
        </p:nvSpPr>
        <p:spPr>
          <a:xfrm>
            <a:off x="6673980" y="3443373"/>
            <a:ext cx="1339200" cy="810600"/>
          </a:xfrm>
          <a:prstGeom prst="roundRect">
            <a:avLst>
              <a:gd fmla="val 16667" name="adj"/>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7" name="Google Shape;1107;p54"/>
          <p:cNvSpPr/>
          <p:nvPr/>
        </p:nvSpPr>
        <p:spPr>
          <a:xfrm>
            <a:off x="2137688"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Determine the area of land in each stratum</a:t>
            </a:r>
            <a:endParaRPr sz="1000">
              <a:solidFill>
                <a:schemeClr val="dk2"/>
              </a:solidFill>
              <a:latin typeface="Open Sans"/>
              <a:ea typeface="Open Sans"/>
              <a:cs typeface="Open Sans"/>
              <a:sym typeface="Open Sans"/>
            </a:endParaRPr>
          </a:p>
        </p:txBody>
      </p:sp>
      <p:sp>
        <p:nvSpPr>
          <p:cNvPr id="1108" name="Google Shape;1108;p54"/>
          <p:cNvSpPr/>
          <p:nvPr/>
        </p:nvSpPr>
        <p:spPr>
          <a:xfrm>
            <a:off x="3885400"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Estimate soil carbon stock for each stratum</a:t>
            </a:r>
            <a:endParaRPr sz="1000">
              <a:solidFill>
                <a:schemeClr val="dk2"/>
              </a:solidFill>
              <a:latin typeface="Open Sans"/>
              <a:ea typeface="Open Sans"/>
              <a:cs typeface="Open Sans"/>
              <a:sym typeface="Open Sans"/>
            </a:endParaRPr>
          </a:p>
        </p:txBody>
      </p:sp>
      <p:sp>
        <p:nvSpPr>
          <p:cNvPr id="1109" name="Google Shape;1109;p54"/>
          <p:cNvSpPr/>
          <p:nvPr/>
        </p:nvSpPr>
        <p:spPr>
          <a:xfrm>
            <a:off x="5633113"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the net change in soil carbon stock </a:t>
            </a:r>
            <a:endParaRPr sz="1000">
              <a:solidFill>
                <a:schemeClr val="dk2"/>
              </a:solidFill>
              <a:latin typeface="Open Sans"/>
              <a:ea typeface="Open Sans"/>
              <a:cs typeface="Open Sans"/>
              <a:sym typeface="Open Sans"/>
            </a:endParaRPr>
          </a:p>
        </p:txBody>
      </p:sp>
      <p:sp>
        <p:nvSpPr>
          <p:cNvPr id="1110" name="Google Shape;1110;p54"/>
          <p:cNvSpPr/>
          <p:nvPr/>
        </p:nvSpPr>
        <p:spPr>
          <a:xfrm>
            <a:off x="738082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28575">
            <a:solidFill>
              <a:schemeClr val="accent1"/>
            </a:solidFill>
            <a:prstDash val="solid"/>
            <a:round/>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Calculate GHG emissions and removals</a:t>
            </a:r>
            <a:endParaRPr sz="1000">
              <a:solidFill>
                <a:schemeClr val="dk2"/>
              </a:solidFill>
              <a:latin typeface="Open Sans"/>
              <a:ea typeface="Open Sans"/>
              <a:cs typeface="Open Sans"/>
              <a:sym typeface="Open Sans"/>
            </a:endParaRPr>
          </a:p>
        </p:txBody>
      </p:sp>
      <p:sp>
        <p:nvSpPr>
          <p:cNvPr id="1111" name="Google Shape;1111;p54"/>
          <p:cNvSpPr/>
          <p:nvPr/>
        </p:nvSpPr>
        <p:spPr>
          <a:xfrm>
            <a:off x="1818102"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112" name="Google Shape;1112;p54"/>
          <p:cNvSpPr/>
          <p:nvPr/>
        </p:nvSpPr>
        <p:spPr>
          <a:xfrm>
            <a:off x="3570705"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113" name="Google Shape;1113;p54"/>
          <p:cNvSpPr/>
          <p:nvPr/>
        </p:nvSpPr>
        <p:spPr>
          <a:xfrm>
            <a:off x="5323307"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114" name="Google Shape;1114;p54"/>
          <p:cNvSpPr/>
          <p:nvPr/>
        </p:nvSpPr>
        <p:spPr>
          <a:xfrm>
            <a:off x="7075909" y="1202683"/>
            <a:ext cx="264653" cy="22523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chemeClr val="lt1"/>
          </a:solidFill>
          <a:ln cap="flat" cmpd="sng" w="9525">
            <a:solidFill>
              <a:schemeClr val="lt2"/>
            </a:solidFill>
            <a:prstDash val="solid"/>
            <a:round/>
            <a:headEnd len="sm" w="sm" type="none"/>
            <a:tailEnd len="sm" w="sm" type="none"/>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chemeClr val="dk2"/>
              </a:solidFill>
              <a:latin typeface="Arial"/>
              <a:ea typeface="Arial"/>
              <a:cs typeface="Arial"/>
              <a:sym typeface="Arial"/>
            </a:endParaRPr>
          </a:p>
        </p:txBody>
      </p:sp>
      <p:sp>
        <p:nvSpPr>
          <p:cNvPr id="1115" name="Google Shape;1115;p54"/>
          <p:cNvSpPr/>
          <p:nvPr/>
        </p:nvSpPr>
        <p:spPr>
          <a:xfrm>
            <a:off x="389975" y="950302"/>
            <a:ext cx="1373204" cy="713383"/>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chemeClr val="lt1"/>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455"/>
              </a:spcBef>
              <a:spcAft>
                <a:spcPts val="0"/>
              </a:spcAft>
              <a:buNone/>
            </a:pPr>
            <a:r>
              <a:rPr lang="en-ZA" sz="1000">
                <a:solidFill>
                  <a:schemeClr val="dk2"/>
                </a:solidFill>
                <a:latin typeface="Open Sans"/>
                <a:ea typeface="Open Sans"/>
                <a:cs typeface="Open Sans"/>
                <a:sym typeface="Open Sans"/>
              </a:rPr>
              <a:t>Stratify land</a:t>
            </a:r>
            <a:endParaRPr sz="1000">
              <a:solidFill>
                <a:schemeClr val="dk2"/>
              </a:solidFill>
              <a:latin typeface="Open Sans"/>
              <a:ea typeface="Open Sans"/>
              <a:cs typeface="Open Sans"/>
              <a:sym typeface="Open Sans"/>
            </a:endParaRPr>
          </a:p>
        </p:txBody>
      </p:sp>
      <p:sp>
        <p:nvSpPr>
          <p:cNvPr id="1116" name="Google Shape;1116;p54"/>
          <p:cNvSpPr txBox="1"/>
          <p:nvPr/>
        </p:nvSpPr>
        <p:spPr>
          <a:xfrm>
            <a:off x="6726745" y="3482947"/>
            <a:ext cx="1233900" cy="731400"/>
          </a:xfrm>
          <a:prstGeom prst="rect">
            <a:avLst/>
          </a:prstGeom>
          <a:solidFill>
            <a:srgbClr val="000A3A"/>
          </a:solidFill>
          <a:ln>
            <a:noFill/>
          </a:ln>
        </p:spPr>
        <p:txBody>
          <a:bodyPr anchorCtr="0" anchor="ctr" bIns="16500" lIns="16500" spcFirstLastPara="1" rIns="16500" wrap="square" tIns="16500">
            <a:noAutofit/>
          </a:bodyPr>
          <a:lstStyle/>
          <a:p>
            <a:pPr indent="0" lvl="0" marL="0" marR="0" rtl="0" algn="ctr">
              <a:lnSpc>
                <a:spcPct val="90000"/>
              </a:lnSpc>
              <a:spcBef>
                <a:spcPts val="455"/>
              </a:spcBef>
              <a:spcAft>
                <a:spcPts val="0"/>
              </a:spcAft>
              <a:buClr>
                <a:srgbClr val="FAFAFA"/>
              </a:buClr>
              <a:buSzPts val="1300"/>
              <a:buFont typeface="Arial"/>
              <a:buNone/>
            </a:pPr>
            <a:r>
              <a:rPr lang="en-ZA" sz="800">
                <a:solidFill>
                  <a:srgbClr val="FAFAFA"/>
                </a:solidFill>
                <a:latin typeface="Open Sans"/>
                <a:ea typeface="Open Sans"/>
                <a:cs typeface="Open Sans"/>
                <a:sym typeface="Open Sans"/>
              </a:rPr>
              <a:t>-143 million </a:t>
            </a:r>
            <a:r>
              <a:rPr lang="en-ZA" sz="800">
                <a:solidFill>
                  <a:srgbClr val="FAFAFA"/>
                </a:solidFill>
                <a:latin typeface="Open Sans"/>
                <a:ea typeface="Open Sans"/>
                <a:cs typeface="Open Sans"/>
                <a:sym typeface="Open Sans"/>
              </a:rPr>
              <a:t>t CO</a:t>
            </a:r>
            <a:r>
              <a:rPr baseline="-25000" lang="en-ZA" sz="800">
                <a:solidFill>
                  <a:srgbClr val="FAFAFA"/>
                </a:solidFill>
                <a:latin typeface="Open Sans"/>
                <a:ea typeface="Open Sans"/>
                <a:cs typeface="Open Sans"/>
                <a:sym typeface="Open Sans"/>
              </a:rPr>
              <a:t>2</a:t>
            </a:r>
            <a:r>
              <a:rPr lang="en-ZA" sz="800">
                <a:solidFill>
                  <a:srgbClr val="FAFAFA"/>
                </a:solidFill>
                <a:latin typeface="Open Sans"/>
                <a:ea typeface="Open Sans"/>
                <a:cs typeface="Open Sans"/>
                <a:sym typeface="Open Sans"/>
              </a:rPr>
              <a:t>e</a:t>
            </a:r>
            <a:endParaRPr sz="800">
              <a:latin typeface="Open Sans"/>
              <a:ea typeface="Open Sans"/>
              <a:cs typeface="Open Sans"/>
              <a:sym typeface="Open Sans"/>
            </a:endParaRPr>
          </a:p>
        </p:txBody>
      </p:sp>
      <p:sp>
        <p:nvSpPr>
          <p:cNvPr id="1117" name="Google Shape;1117;p54"/>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118" name="Google Shape;1118;p54"/>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119" name="Google Shape;1119;p54"/>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120" name="Google Shape;1120;p54">
            <a:hlinkClick action="ppaction://hlinksldjump" r:id="rId3"/>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121" name="Google Shape;1121;p54">
            <a:hlinkClick action="ppaction://hlinksldjump" r:id="rId4"/>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122" name="Google Shape;1122;p54">
            <a:hlinkClick action="ppaction://hlinksldjump" r:id="rId5"/>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pic>
        <p:nvPicPr>
          <p:cNvPr id="1123" name="Google Shape;1123;p54"/>
          <p:cNvPicPr preferRelativeResize="0"/>
          <p:nvPr/>
        </p:nvPicPr>
        <p:blipFill rotWithShape="1">
          <a:blip r:embed="rId6">
            <a:alphaModFix/>
          </a:blip>
          <a:srcRect b="0" l="0" r="0" t="0"/>
          <a:stretch/>
        </p:blipFill>
        <p:spPr>
          <a:xfrm>
            <a:off x="490800" y="4611800"/>
            <a:ext cx="381000" cy="381000"/>
          </a:xfrm>
          <a:prstGeom prst="ellipse">
            <a:avLst/>
          </a:prstGeom>
          <a:noFill/>
          <a:ln cap="flat" cmpd="sng" w="38100">
            <a:solidFill>
              <a:srgbClr val="9D97F0"/>
            </a:solidFill>
            <a:prstDash val="solid"/>
            <a:round/>
            <a:headEnd len="sm" w="sm" type="none"/>
            <a:tailEnd len="sm" w="sm" type="none"/>
          </a:ln>
        </p:spPr>
      </p:pic>
      <p:sp>
        <p:nvSpPr>
          <p:cNvPr id="1124" name="Google Shape;1124;p54"/>
          <p:cNvSpPr txBox="1"/>
          <p:nvPr/>
        </p:nvSpPr>
        <p:spPr>
          <a:xfrm>
            <a:off x="1076725" y="4392475"/>
            <a:ext cx="2758500" cy="572700"/>
          </a:xfrm>
          <a:prstGeom prst="rect">
            <a:avLst/>
          </a:prstGeom>
          <a:noFill/>
          <a:ln>
            <a:noFill/>
          </a:ln>
        </p:spPr>
        <p:txBody>
          <a:bodyPr anchorCtr="0" anchor="ctr" bIns="45700" lIns="91425" spcFirstLastPara="1" rIns="91425" wrap="square" tIns="45700">
            <a:normAutofit fontScale="925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Calculate the cumulative GHG emissions and removals for the baseline scenario over the assessment period</a:t>
            </a:r>
            <a:endParaRPr i="1" sz="1000">
              <a:solidFill>
                <a:srgbClr val="09294E"/>
              </a:solidFill>
              <a:latin typeface="Open Sans"/>
              <a:ea typeface="Open Sans"/>
              <a:cs typeface="Open Sans"/>
              <a:sym typeface="Open Sans"/>
            </a:endParaRPr>
          </a:p>
        </p:txBody>
      </p:sp>
      <p:cxnSp>
        <p:nvCxnSpPr>
          <p:cNvPr id="1125" name="Google Shape;1125;p54"/>
          <p:cNvCxnSpPr>
            <a:stCxn id="1123" idx="6"/>
            <a:endCxn id="1124" idx="1"/>
          </p:cNvCxnSpPr>
          <p:nvPr/>
        </p:nvCxnSpPr>
        <p:spPr>
          <a:xfrm flipH="1" rot="10800000">
            <a:off x="871800" y="4678700"/>
            <a:ext cx="204900" cy="123600"/>
          </a:xfrm>
          <a:prstGeom prst="straightConnector1">
            <a:avLst/>
          </a:prstGeom>
          <a:noFill/>
          <a:ln cap="flat" cmpd="sng" w="9525">
            <a:solidFill>
              <a:srgbClr val="9D97F0"/>
            </a:solidFill>
            <a:prstDash val="solid"/>
            <a:round/>
            <a:headEnd len="med" w="med" type="none"/>
            <a:tailEnd len="med" w="med" type="oval"/>
          </a:ln>
        </p:spPr>
      </p:cxn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0" name="Shape 1130"/>
        <p:cNvGrpSpPr/>
        <p:nvPr/>
      </p:nvGrpSpPr>
      <p:grpSpPr>
        <a:xfrm>
          <a:off x="0" y="0"/>
          <a:ext cx="0" cy="0"/>
          <a:chOff x="0" y="0"/>
          <a:chExt cx="0" cy="0"/>
        </a:xfrm>
      </p:grpSpPr>
      <p:sp>
        <p:nvSpPr>
          <p:cNvPr id="1131" name="Google Shape;1131;p55"/>
          <p:cNvSpPr txBox="1"/>
          <p:nvPr>
            <p:ph idx="4294967295" type="body"/>
          </p:nvPr>
        </p:nvSpPr>
        <p:spPr>
          <a:xfrm>
            <a:off x="600075" y="19791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Estimating soil carbon stocks</a:t>
            </a:r>
            <a:endParaRPr sz="1400"/>
          </a:p>
          <a:p>
            <a:pPr indent="-412750" lvl="0" marL="457200" rtl="0" algn="l">
              <a:lnSpc>
                <a:spcPct val="90000"/>
              </a:lnSpc>
              <a:spcBef>
                <a:spcPts val="1000"/>
              </a:spcBef>
              <a:spcAft>
                <a:spcPts val="0"/>
              </a:spcAft>
              <a:buSzPts val="1400"/>
              <a:buAutoNum type="alphaLcParenR"/>
            </a:pPr>
            <a:r>
              <a:rPr lang="en-ZA" sz="1400"/>
              <a:t>Calculating the GHG emissions</a:t>
            </a:r>
            <a:endParaRPr sz="1400"/>
          </a:p>
          <a:p>
            <a:pPr indent="-412750" lvl="0" marL="457200" rtl="0" algn="l">
              <a:lnSpc>
                <a:spcPct val="90000"/>
              </a:lnSpc>
              <a:spcBef>
                <a:spcPts val="1000"/>
              </a:spcBef>
              <a:spcAft>
                <a:spcPts val="1200"/>
              </a:spcAft>
              <a:buSzPts val="1400"/>
              <a:buAutoNum type="alphaLcParenR"/>
            </a:pPr>
            <a:r>
              <a:rPr lang="en-ZA" sz="1400"/>
              <a:t>Stratifying the land</a:t>
            </a:r>
            <a:endParaRPr sz="1400"/>
          </a:p>
        </p:txBody>
      </p:sp>
      <p:sp>
        <p:nvSpPr>
          <p:cNvPr id="1132" name="Google Shape;1132;p55"/>
          <p:cNvSpPr txBox="1"/>
          <p:nvPr>
            <p:ph idx="4294967295" type="body"/>
          </p:nvPr>
        </p:nvSpPr>
        <p:spPr>
          <a:xfrm>
            <a:off x="600075" y="10969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is the first step in estimating a baseline for soil carbon sequestration?</a:t>
            </a:r>
            <a:endParaRPr b="1" sz="1400"/>
          </a:p>
        </p:txBody>
      </p:sp>
      <p:sp>
        <p:nvSpPr>
          <p:cNvPr id="1133" name="Google Shape;1133;p55"/>
          <p:cNvSpPr/>
          <p:nvPr/>
        </p:nvSpPr>
        <p:spPr>
          <a:xfrm>
            <a:off x="624167" y="2907986"/>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1134" name="Google Shape;1134;p55"/>
          <p:cNvSpPr/>
          <p:nvPr/>
        </p:nvSpPr>
        <p:spPr>
          <a:xfrm>
            <a:off x="624184" y="3680983"/>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135" name="Google Shape;1135;p55"/>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4</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3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0" name="Shape 1140"/>
        <p:cNvGrpSpPr/>
        <p:nvPr/>
      </p:nvGrpSpPr>
      <p:grpSpPr>
        <a:xfrm>
          <a:off x="0" y="0"/>
          <a:ext cx="0" cy="0"/>
          <a:chOff x="0" y="0"/>
          <a:chExt cx="0" cy="0"/>
        </a:xfrm>
      </p:grpSpPr>
      <p:sp>
        <p:nvSpPr>
          <p:cNvPr id="1141" name="Google Shape;1141;p56"/>
          <p:cNvSpPr txBox="1"/>
          <p:nvPr>
            <p:ph idx="4294967295" type="body"/>
          </p:nvPr>
        </p:nvSpPr>
        <p:spPr>
          <a:xfrm>
            <a:off x="600075" y="16743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Soil maps</a:t>
            </a:r>
            <a:endParaRPr sz="1400"/>
          </a:p>
          <a:p>
            <a:pPr indent="-412750" lvl="0" marL="457200" rtl="0" algn="l">
              <a:lnSpc>
                <a:spcPct val="90000"/>
              </a:lnSpc>
              <a:spcBef>
                <a:spcPts val="1000"/>
              </a:spcBef>
              <a:spcAft>
                <a:spcPts val="0"/>
              </a:spcAft>
              <a:buSzPts val="1400"/>
              <a:buFont typeface="Arial"/>
              <a:buAutoNum type="alphaLcParenR"/>
            </a:pPr>
            <a:r>
              <a:rPr lang="en-ZA" sz="1400"/>
              <a:t>Land change maps</a:t>
            </a:r>
            <a:endParaRPr sz="1400"/>
          </a:p>
          <a:p>
            <a:pPr indent="-412750" lvl="0" marL="457200" rtl="0" algn="l">
              <a:lnSpc>
                <a:spcPct val="90000"/>
              </a:lnSpc>
              <a:spcBef>
                <a:spcPts val="1000"/>
              </a:spcBef>
              <a:spcAft>
                <a:spcPts val="0"/>
              </a:spcAft>
              <a:buSzPts val="1400"/>
              <a:buFont typeface="Arial"/>
              <a:buAutoNum type="alphaLcParenR"/>
            </a:pPr>
            <a:r>
              <a:rPr lang="en-ZA" sz="1400"/>
              <a:t>Climate maps</a:t>
            </a:r>
            <a:endParaRPr sz="1400"/>
          </a:p>
          <a:p>
            <a:pPr indent="-412750" lvl="0" marL="457200" rtl="0" algn="l">
              <a:lnSpc>
                <a:spcPct val="90000"/>
              </a:lnSpc>
              <a:spcBef>
                <a:spcPts val="1000"/>
              </a:spcBef>
              <a:spcAft>
                <a:spcPts val="0"/>
              </a:spcAft>
              <a:buSzPts val="1400"/>
              <a:buFont typeface="Arial"/>
              <a:buAutoNum type="alphaLcParenR"/>
            </a:pPr>
            <a:r>
              <a:rPr lang="en-ZA" sz="1400"/>
              <a:t>Land management data</a:t>
            </a:r>
            <a:endParaRPr sz="1400"/>
          </a:p>
          <a:p>
            <a:pPr indent="-412750" lvl="0" marL="457200" rtl="0" algn="l">
              <a:lnSpc>
                <a:spcPct val="90000"/>
              </a:lnSpc>
              <a:spcBef>
                <a:spcPts val="1000"/>
              </a:spcBef>
              <a:spcAft>
                <a:spcPts val="1200"/>
              </a:spcAft>
              <a:buSzPts val="1400"/>
              <a:buFont typeface="Arial"/>
              <a:buAutoNum type="alphaLcParenR"/>
            </a:pPr>
            <a:r>
              <a:rPr lang="en-ZA" sz="1400"/>
              <a:t>All of the above</a:t>
            </a:r>
            <a:endParaRPr sz="1400"/>
          </a:p>
        </p:txBody>
      </p:sp>
      <p:sp>
        <p:nvSpPr>
          <p:cNvPr id="1142" name="Google Shape;1142;p56"/>
          <p:cNvSpPr txBox="1"/>
          <p:nvPr>
            <p:ph idx="4294967295" type="body"/>
          </p:nvPr>
        </p:nvSpPr>
        <p:spPr>
          <a:xfrm>
            <a:off x="600075" y="9445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data sources can be used to stratify the land?</a:t>
            </a:r>
            <a:endParaRPr b="1" sz="1400"/>
          </a:p>
        </p:txBody>
      </p:sp>
      <p:sp>
        <p:nvSpPr>
          <p:cNvPr id="1143" name="Google Shape;1143;p56"/>
          <p:cNvSpPr/>
          <p:nvPr/>
        </p:nvSpPr>
        <p:spPr>
          <a:xfrm>
            <a:off x="600075" y="3217466"/>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Arial"/>
              <a:ea typeface="Arial"/>
              <a:cs typeface="Arial"/>
              <a:sym typeface="Arial"/>
            </a:endParaRPr>
          </a:p>
        </p:txBody>
      </p:sp>
      <p:sp>
        <p:nvSpPr>
          <p:cNvPr id="1144" name="Google Shape;1144;p56"/>
          <p:cNvSpPr/>
          <p:nvPr/>
        </p:nvSpPr>
        <p:spPr>
          <a:xfrm>
            <a:off x="600084" y="38616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145" name="Google Shape;1145;p56"/>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5</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4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0" name="Shape 1150"/>
        <p:cNvGrpSpPr/>
        <p:nvPr/>
      </p:nvGrpSpPr>
      <p:grpSpPr>
        <a:xfrm>
          <a:off x="0" y="0"/>
          <a:ext cx="0" cy="0"/>
          <a:chOff x="0" y="0"/>
          <a:chExt cx="0" cy="0"/>
        </a:xfrm>
      </p:grpSpPr>
      <p:sp>
        <p:nvSpPr>
          <p:cNvPr id="1151" name="Google Shape;1151;p57"/>
          <p:cNvSpPr txBox="1"/>
          <p:nvPr>
            <p:ph idx="4294967295" type="body"/>
          </p:nvPr>
        </p:nvSpPr>
        <p:spPr>
          <a:xfrm>
            <a:off x="600075" y="21315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Constant baseline approach</a:t>
            </a:r>
            <a:endParaRPr sz="1400"/>
          </a:p>
          <a:p>
            <a:pPr indent="-412750" lvl="0" marL="457200" rtl="0" algn="l">
              <a:lnSpc>
                <a:spcPct val="90000"/>
              </a:lnSpc>
              <a:spcBef>
                <a:spcPts val="1000"/>
              </a:spcBef>
              <a:spcAft>
                <a:spcPts val="0"/>
              </a:spcAft>
              <a:buSzPts val="1400"/>
              <a:buAutoNum type="alphaLcParenR"/>
            </a:pPr>
            <a:r>
              <a:rPr lang="en-ZA" sz="1400"/>
              <a:t>Simple trend approach</a:t>
            </a:r>
            <a:endParaRPr sz="1400"/>
          </a:p>
          <a:p>
            <a:pPr indent="-412750" lvl="0" marL="457200" rtl="0" algn="l">
              <a:lnSpc>
                <a:spcPct val="90000"/>
              </a:lnSpc>
              <a:spcBef>
                <a:spcPts val="1000"/>
              </a:spcBef>
              <a:spcAft>
                <a:spcPts val="0"/>
              </a:spcAft>
              <a:buSzPts val="1400"/>
              <a:buAutoNum type="alphaLcParenR"/>
            </a:pPr>
            <a:r>
              <a:rPr lang="en-ZA" sz="1400"/>
              <a:t>Advanced trend line</a:t>
            </a:r>
            <a:endParaRPr sz="1400"/>
          </a:p>
          <a:p>
            <a:pPr indent="-412750" lvl="0" marL="457200" rtl="0" algn="l">
              <a:lnSpc>
                <a:spcPct val="90000"/>
              </a:lnSpc>
              <a:spcBef>
                <a:spcPts val="1000"/>
              </a:spcBef>
              <a:spcAft>
                <a:spcPts val="1200"/>
              </a:spcAft>
              <a:buSzPts val="1400"/>
              <a:buAutoNum type="alphaLcParenR"/>
            </a:pPr>
            <a:r>
              <a:rPr lang="en-ZA" sz="1400"/>
              <a:t>b) and c) above</a:t>
            </a:r>
            <a:endParaRPr sz="1400"/>
          </a:p>
        </p:txBody>
      </p:sp>
      <p:sp>
        <p:nvSpPr>
          <p:cNvPr id="1152" name="Google Shape;1152;p57"/>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If you had 2000 ha of forest land in 2010, 2150 ha in 2015 and 2350 ha in 2020 which baseline approach for determining land area would be appropriate?</a:t>
            </a:r>
            <a:endParaRPr b="1" sz="1400"/>
          </a:p>
        </p:txBody>
      </p:sp>
      <p:sp>
        <p:nvSpPr>
          <p:cNvPr id="1153" name="Google Shape;1153;p57"/>
          <p:cNvSpPr/>
          <p:nvPr/>
        </p:nvSpPr>
        <p:spPr>
          <a:xfrm>
            <a:off x="624167" y="3412339"/>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1154" name="Google Shape;1154;p57"/>
          <p:cNvSpPr/>
          <p:nvPr/>
        </p:nvSpPr>
        <p:spPr>
          <a:xfrm>
            <a:off x="645459" y="39823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155" name="Google Shape;1155;p57"/>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6</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0" name="Shape 1160"/>
        <p:cNvGrpSpPr/>
        <p:nvPr/>
      </p:nvGrpSpPr>
      <p:grpSpPr>
        <a:xfrm>
          <a:off x="0" y="0"/>
          <a:ext cx="0" cy="0"/>
          <a:chOff x="0" y="0"/>
          <a:chExt cx="0" cy="0"/>
        </a:xfrm>
      </p:grpSpPr>
      <p:sp>
        <p:nvSpPr>
          <p:cNvPr id="1161" name="Google Shape;1161;p58"/>
          <p:cNvSpPr txBox="1"/>
          <p:nvPr>
            <p:ph idx="4294967295" type="body"/>
          </p:nvPr>
        </p:nvSpPr>
        <p:spPr>
          <a:xfrm>
            <a:off x="600075" y="19029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-55 million t CO</a:t>
            </a:r>
            <a:r>
              <a:rPr baseline="-25000" lang="en-ZA" sz="1400"/>
              <a:t>2</a:t>
            </a:r>
            <a:endParaRPr sz="1400"/>
          </a:p>
          <a:p>
            <a:pPr indent="-412750" lvl="0" marL="457200" rtl="0" algn="l">
              <a:lnSpc>
                <a:spcPct val="90000"/>
              </a:lnSpc>
              <a:spcBef>
                <a:spcPts val="1000"/>
              </a:spcBef>
              <a:spcAft>
                <a:spcPts val="0"/>
              </a:spcAft>
              <a:buSzPts val="1400"/>
              <a:buAutoNum type="alphaLcParenR"/>
            </a:pPr>
            <a:r>
              <a:rPr lang="en-ZA" sz="1400"/>
              <a:t>-4 million t CO</a:t>
            </a:r>
            <a:r>
              <a:rPr baseline="-25000" lang="en-ZA" sz="1400"/>
              <a:t>2</a:t>
            </a:r>
            <a:endParaRPr sz="1400"/>
          </a:p>
          <a:p>
            <a:pPr indent="-412750" lvl="0" marL="457200" rtl="0" algn="l">
              <a:lnSpc>
                <a:spcPct val="90000"/>
              </a:lnSpc>
              <a:spcBef>
                <a:spcPts val="1000"/>
              </a:spcBef>
              <a:spcAft>
                <a:spcPts val="0"/>
              </a:spcAft>
              <a:buSzPts val="1400"/>
              <a:buAutoNum type="alphaLcParenR"/>
            </a:pPr>
            <a:r>
              <a:rPr lang="en-ZA" sz="1400"/>
              <a:t>55 million t CO</a:t>
            </a:r>
            <a:r>
              <a:rPr baseline="-25000" lang="en-ZA" sz="1400"/>
              <a:t>2</a:t>
            </a:r>
            <a:endParaRPr sz="1400"/>
          </a:p>
          <a:p>
            <a:pPr indent="-412750" lvl="0" marL="457200" rtl="0" algn="l">
              <a:lnSpc>
                <a:spcPct val="90000"/>
              </a:lnSpc>
              <a:spcBef>
                <a:spcPts val="1000"/>
              </a:spcBef>
              <a:spcAft>
                <a:spcPts val="1200"/>
              </a:spcAft>
              <a:buSzPts val="1400"/>
              <a:buAutoNum type="alphaLcParenR"/>
            </a:pPr>
            <a:r>
              <a:rPr lang="en-ZA" sz="1400"/>
              <a:t>None of the above</a:t>
            </a:r>
            <a:endParaRPr sz="1400"/>
          </a:p>
        </p:txBody>
      </p:sp>
      <p:sp>
        <p:nvSpPr>
          <p:cNvPr id="1162" name="Google Shape;1162;p58"/>
          <p:cNvSpPr txBox="1"/>
          <p:nvPr>
            <p:ph idx="4294967295" type="body"/>
          </p:nvPr>
        </p:nvSpPr>
        <p:spPr>
          <a:xfrm>
            <a:off x="600075" y="10207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If the net change in soil carbon stock is 15 million t C what would the CO</a:t>
            </a:r>
            <a:r>
              <a:rPr b="1" baseline="-25000" lang="en-ZA" sz="1400"/>
              <a:t>2</a:t>
            </a:r>
            <a:r>
              <a:rPr b="1" lang="en-ZA" sz="1400"/>
              <a:t> emissions or removals be?</a:t>
            </a:r>
            <a:endParaRPr b="1" sz="1400"/>
          </a:p>
        </p:txBody>
      </p:sp>
      <p:sp>
        <p:nvSpPr>
          <p:cNvPr id="1163" name="Google Shape;1163;p58"/>
          <p:cNvSpPr/>
          <p:nvPr/>
        </p:nvSpPr>
        <p:spPr>
          <a:xfrm>
            <a:off x="612121" y="2213018"/>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1164" name="Google Shape;1164;p58"/>
          <p:cNvSpPr/>
          <p:nvPr/>
        </p:nvSpPr>
        <p:spPr>
          <a:xfrm>
            <a:off x="600084" y="3698533"/>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165" name="Google Shape;1165;p58"/>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7</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9" name="Shape 1169"/>
        <p:cNvGrpSpPr/>
        <p:nvPr/>
      </p:nvGrpSpPr>
      <p:grpSpPr>
        <a:xfrm>
          <a:off x="0" y="0"/>
          <a:ext cx="0" cy="0"/>
          <a:chOff x="0" y="0"/>
          <a:chExt cx="0" cy="0"/>
        </a:xfrm>
      </p:grpSpPr>
      <p:sp>
        <p:nvSpPr>
          <p:cNvPr id="1170" name="Google Shape;1170;p59"/>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Spreadsheet exercise</a:t>
            </a:r>
            <a:endParaRPr/>
          </a:p>
        </p:txBody>
      </p:sp>
      <p:sp>
        <p:nvSpPr>
          <p:cNvPr id="1171" name="Google Shape;1171;p59"/>
          <p:cNvSpPr txBox="1"/>
          <p:nvPr/>
        </p:nvSpPr>
        <p:spPr>
          <a:xfrm>
            <a:off x="1867200" y="2236175"/>
            <a:ext cx="5409600" cy="772500"/>
          </a:xfrm>
          <a:prstGeom prst="rect">
            <a:avLst/>
          </a:prstGeom>
          <a:noFill/>
          <a:ln>
            <a:noFill/>
          </a:ln>
        </p:spPr>
        <p:txBody>
          <a:bodyPr anchorCtr="0" anchor="ctr" bIns="45700" lIns="91425" spcFirstLastPara="1" rIns="91425" wrap="square" tIns="45700">
            <a:noAutofit/>
          </a:bodyPr>
          <a:lstStyle/>
          <a:p>
            <a:pPr indent="0" lvl="0" marL="0" rtl="0" algn="ctr">
              <a:lnSpc>
                <a:spcPct val="120000"/>
              </a:lnSpc>
              <a:spcBef>
                <a:spcPts val="0"/>
              </a:spcBef>
              <a:spcAft>
                <a:spcPts val="0"/>
              </a:spcAft>
              <a:buNone/>
            </a:pPr>
            <a:r>
              <a:rPr b="1" lang="en-ZA" sz="2400">
                <a:solidFill>
                  <a:schemeClr val="lt1"/>
                </a:solidFill>
                <a:highlight>
                  <a:schemeClr val="dk1"/>
                </a:highlight>
                <a:latin typeface="Open Sans"/>
                <a:ea typeface="Open Sans"/>
                <a:cs typeface="Open Sans"/>
                <a:sym typeface="Open Sans"/>
              </a:rPr>
              <a:t>Go to the excel spreadsheet for the soil carbon sequestration baseline emission calculation exercise</a:t>
            </a:r>
            <a:endParaRPr b="1" sz="2400">
              <a:solidFill>
                <a:schemeClr val="lt1"/>
              </a:solidFill>
              <a:highlight>
                <a:schemeClr val="dk1"/>
              </a:highlight>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6" name="Shape 1176"/>
        <p:cNvGrpSpPr/>
        <p:nvPr/>
      </p:nvGrpSpPr>
      <p:grpSpPr>
        <a:xfrm>
          <a:off x="0" y="0"/>
          <a:ext cx="0" cy="0"/>
          <a:chOff x="0" y="0"/>
          <a:chExt cx="0" cy="0"/>
        </a:xfrm>
      </p:grpSpPr>
      <p:sp>
        <p:nvSpPr>
          <p:cNvPr id="1177" name="Google Shape;1177;p60"/>
          <p:cNvSpPr txBox="1"/>
          <p:nvPr>
            <p:ph idx="4294967295" type="title"/>
          </p:nvPr>
        </p:nvSpPr>
        <p:spPr>
          <a:xfrm>
            <a:off x="607820" y="7507"/>
            <a:ext cx="7120200" cy="6528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Chapter 7: Recap and next steps</a:t>
            </a:r>
            <a:endParaRPr/>
          </a:p>
        </p:txBody>
      </p:sp>
      <p:sp>
        <p:nvSpPr>
          <p:cNvPr id="1178" name="Google Shape;1178;p60"/>
          <p:cNvSpPr txBox="1"/>
          <p:nvPr/>
        </p:nvSpPr>
        <p:spPr>
          <a:xfrm>
            <a:off x="311700" y="6813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rgbClr val="000A3A"/>
                </a:solidFill>
                <a:latin typeface="Open Sans"/>
                <a:ea typeface="Open Sans"/>
                <a:cs typeface="Open Sans"/>
                <a:sym typeface="Open Sans"/>
              </a:rPr>
              <a:t>PART III: Assessing impacts</a:t>
            </a:r>
            <a:endParaRPr sz="1800">
              <a:solidFill>
                <a:srgbClr val="000A3A"/>
              </a:solidFill>
              <a:latin typeface="Open Sans"/>
              <a:ea typeface="Open Sans"/>
              <a:cs typeface="Open Sans"/>
              <a:sym typeface="Open Sans"/>
            </a:endParaRPr>
          </a:p>
        </p:txBody>
      </p:sp>
      <p:sp>
        <p:nvSpPr>
          <p:cNvPr id="1179" name="Google Shape;1179;p60"/>
          <p:cNvSpPr/>
          <p:nvPr/>
        </p:nvSpPr>
        <p:spPr>
          <a:xfrm>
            <a:off x="136050" y="1141300"/>
            <a:ext cx="32355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0" name="Google Shape;1180;p60"/>
          <p:cNvSpPr txBox="1"/>
          <p:nvPr/>
        </p:nvSpPr>
        <p:spPr>
          <a:xfrm>
            <a:off x="1361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7: </a:t>
            </a:r>
            <a:r>
              <a:rPr lang="en-ZA" sz="1200">
                <a:solidFill>
                  <a:srgbClr val="FFFFFF"/>
                </a:solidFill>
                <a:latin typeface="Open Sans"/>
                <a:ea typeface="Open Sans"/>
                <a:cs typeface="Open Sans"/>
                <a:sym typeface="Open Sans"/>
              </a:rPr>
              <a:t>Estimate baseline scenario and emissions</a:t>
            </a:r>
            <a:endParaRPr sz="1200">
              <a:solidFill>
                <a:srgbClr val="FFFFFF"/>
              </a:solidFill>
              <a:latin typeface="Open Sans"/>
              <a:ea typeface="Open Sans"/>
              <a:cs typeface="Open Sans"/>
              <a:sym typeface="Open Sans"/>
            </a:endParaRPr>
          </a:p>
        </p:txBody>
      </p:sp>
      <p:sp>
        <p:nvSpPr>
          <p:cNvPr id="1181" name="Google Shape;1181;p60"/>
          <p:cNvSpPr/>
          <p:nvPr/>
        </p:nvSpPr>
        <p:spPr>
          <a:xfrm>
            <a:off x="207050" y="1971750"/>
            <a:ext cx="7935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2" name="Google Shape;1182;p60"/>
          <p:cNvSpPr/>
          <p:nvPr/>
        </p:nvSpPr>
        <p:spPr>
          <a:xfrm>
            <a:off x="1061675" y="2258175"/>
            <a:ext cx="1048200" cy="24387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3" name="Google Shape;1183;p60"/>
          <p:cNvSpPr txBox="1"/>
          <p:nvPr/>
        </p:nvSpPr>
        <p:spPr>
          <a:xfrm>
            <a:off x="212250"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Determine the baseline scenario</a:t>
            </a:r>
            <a:endParaRPr sz="800">
              <a:solidFill>
                <a:srgbClr val="000A3A"/>
              </a:solidFill>
              <a:latin typeface="Open Sans"/>
              <a:ea typeface="Open Sans"/>
              <a:cs typeface="Open Sans"/>
              <a:sym typeface="Open Sans"/>
            </a:endParaRPr>
          </a:p>
        </p:txBody>
      </p:sp>
      <p:sp>
        <p:nvSpPr>
          <p:cNvPr id="1184" name="Google Shape;1184;p60"/>
          <p:cNvSpPr/>
          <p:nvPr/>
        </p:nvSpPr>
        <p:spPr>
          <a:xfrm>
            <a:off x="3434675" y="1141300"/>
            <a:ext cx="3476100" cy="3650700"/>
          </a:xfrm>
          <a:prstGeom prst="rect">
            <a:avLst/>
          </a:prstGeom>
          <a:solidFill>
            <a:srgbClr val="9D97F0"/>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5" name="Google Shape;1185;p60"/>
          <p:cNvSpPr/>
          <p:nvPr/>
        </p:nvSpPr>
        <p:spPr>
          <a:xfrm>
            <a:off x="3560900" y="1971750"/>
            <a:ext cx="10110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6" name="Google Shape;1186;p60"/>
          <p:cNvSpPr/>
          <p:nvPr/>
        </p:nvSpPr>
        <p:spPr>
          <a:xfrm>
            <a:off x="5787617" y="1971750"/>
            <a:ext cx="10110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7" name="Google Shape;1187;p60"/>
          <p:cNvSpPr txBox="1"/>
          <p:nvPr/>
        </p:nvSpPr>
        <p:spPr>
          <a:xfrm>
            <a:off x="34889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8: </a:t>
            </a:r>
            <a:r>
              <a:rPr lang="en-ZA" sz="1200">
                <a:solidFill>
                  <a:srgbClr val="FFFFFF"/>
                </a:solidFill>
                <a:latin typeface="Open Sans"/>
                <a:ea typeface="Open Sans"/>
                <a:cs typeface="Open Sans"/>
                <a:sym typeface="Open Sans"/>
              </a:rPr>
              <a:t>Estimate GHG </a:t>
            </a:r>
            <a:br>
              <a:rPr lang="en-ZA" sz="1200">
                <a:solidFill>
                  <a:srgbClr val="FFFFFF"/>
                </a:solidFill>
                <a:latin typeface="Open Sans"/>
                <a:ea typeface="Open Sans"/>
                <a:cs typeface="Open Sans"/>
                <a:sym typeface="Open Sans"/>
              </a:rPr>
            </a:br>
            <a:r>
              <a:rPr lang="en-ZA" sz="1200">
                <a:solidFill>
                  <a:srgbClr val="FFFFFF"/>
                </a:solidFill>
                <a:latin typeface="Open Sans"/>
                <a:ea typeface="Open Sans"/>
                <a:cs typeface="Open Sans"/>
                <a:sym typeface="Open Sans"/>
              </a:rPr>
              <a:t>impacts ex-ante</a:t>
            </a:r>
            <a:endParaRPr sz="1200">
              <a:solidFill>
                <a:srgbClr val="FFFFFF"/>
              </a:solidFill>
              <a:latin typeface="Open Sans"/>
              <a:ea typeface="Open Sans"/>
              <a:cs typeface="Open Sans"/>
              <a:sym typeface="Open Sans"/>
            </a:endParaRPr>
          </a:p>
        </p:txBody>
      </p:sp>
      <p:sp>
        <p:nvSpPr>
          <p:cNvPr id="1188" name="Google Shape;1188;p60"/>
          <p:cNvSpPr/>
          <p:nvPr/>
        </p:nvSpPr>
        <p:spPr>
          <a:xfrm>
            <a:off x="31032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189" name="Google Shape;1189;p60"/>
          <p:cNvSpPr/>
          <p:nvPr/>
        </p:nvSpPr>
        <p:spPr>
          <a:xfrm>
            <a:off x="4524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190" name="Google Shape;1190;p60"/>
          <p:cNvSpPr/>
          <p:nvPr/>
        </p:nvSpPr>
        <p:spPr>
          <a:xfrm>
            <a:off x="5667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191" name="Google Shape;1191;p60"/>
          <p:cNvSpPr txBox="1"/>
          <p:nvPr/>
        </p:nvSpPr>
        <p:spPr>
          <a:xfrm>
            <a:off x="3578575" y="2059675"/>
            <a:ext cx="9933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maximum implementation potential</a:t>
            </a:r>
            <a:endParaRPr sz="800">
              <a:solidFill>
                <a:srgbClr val="000A3A"/>
              </a:solidFill>
              <a:latin typeface="Open Sans"/>
              <a:ea typeface="Open Sans"/>
              <a:cs typeface="Open Sans"/>
              <a:sym typeface="Open Sans"/>
            </a:endParaRPr>
          </a:p>
        </p:txBody>
      </p:sp>
      <p:sp>
        <p:nvSpPr>
          <p:cNvPr id="1192" name="Google Shape;1192;p60"/>
          <p:cNvSpPr txBox="1"/>
          <p:nvPr/>
        </p:nvSpPr>
        <p:spPr>
          <a:xfrm>
            <a:off x="5787600" y="2101075"/>
            <a:ext cx="993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GHG impact on the policy</a:t>
            </a:r>
            <a:endParaRPr sz="800">
              <a:solidFill>
                <a:srgbClr val="000A3A"/>
              </a:solidFill>
              <a:latin typeface="Open Sans"/>
              <a:ea typeface="Open Sans"/>
              <a:cs typeface="Open Sans"/>
              <a:sym typeface="Open Sans"/>
            </a:endParaRPr>
          </a:p>
        </p:txBody>
      </p:sp>
      <p:sp>
        <p:nvSpPr>
          <p:cNvPr id="1193" name="Google Shape;1193;p60"/>
          <p:cNvSpPr/>
          <p:nvPr/>
        </p:nvSpPr>
        <p:spPr>
          <a:xfrm>
            <a:off x="2170997" y="1971750"/>
            <a:ext cx="10482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4" name="Google Shape;1194;p60"/>
          <p:cNvSpPr txBox="1"/>
          <p:nvPr/>
        </p:nvSpPr>
        <p:spPr>
          <a:xfrm>
            <a:off x="2191660" y="2052238"/>
            <a:ext cx="1048200" cy="4713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650">
                <a:solidFill>
                  <a:srgbClr val="000A3A"/>
                </a:solidFill>
                <a:latin typeface="Open Sans"/>
                <a:ea typeface="Open Sans"/>
                <a:cs typeface="Open Sans"/>
                <a:sym typeface="Open Sans"/>
              </a:rPr>
              <a:t>Estimate baseline for soil carbon sequestration</a:t>
            </a:r>
            <a:endParaRPr sz="650">
              <a:solidFill>
                <a:srgbClr val="000A3A"/>
              </a:solidFill>
              <a:latin typeface="Open Sans"/>
              <a:ea typeface="Open Sans"/>
              <a:cs typeface="Open Sans"/>
              <a:sym typeface="Open Sans"/>
            </a:endParaRPr>
          </a:p>
        </p:txBody>
      </p:sp>
      <p:cxnSp>
        <p:nvCxnSpPr>
          <p:cNvPr id="1195" name="Google Shape;1195;p60"/>
          <p:cNvCxnSpPr>
            <a:stCxn id="1196" idx="0"/>
            <a:endCxn id="1197" idx="0"/>
          </p:cNvCxnSpPr>
          <p:nvPr/>
        </p:nvCxnSpPr>
        <p:spPr>
          <a:xfrm>
            <a:off x="2695101" y="2571175"/>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1198" name="Google Shape;1198;p60"/>
          <p:cNvCxnSpPr>
            <a:stCxn id="1197" idx="0"/>
          </p:cNvCxnSpPr>
          <p:nvPr/>
        </p:nvCxnSpPr>
        <p:spPr>
          <a:xfrm>
            <a:off x="2695101" y="2979263"/>
            <a:ext cx="0" cy="408000"/>
          </a:xfrm>
          <a:prstGeom prst="straightConnector1">
            <a:avLst/>
          </a:prstGeom>
          <a:noFill/>
          <a:ln cap="flat" cmpd="sng" w="9525">
            <a:solidFill>
              <a:schemeClr val="dk2"/>
            </a:solidFill>
            <a:prstDash val="solid"/>
            <a:round/>
            <a:headEnd len="med" w="med" type="none"/>
            <a:tailEnd len="med" w="med" type="triangle"/>
          </a:ln>
        </p:spPr>
      </p:cxnSp>
      <p:sp>
        <p:nvSpPr>
          <p:cNvPr id="1196" name="Google Shape;1196;p60"/>
          <p:cNvSpPr txBox="1"/>
          <p:nvPr/>
        </p:nvSpPr>
        <p:spPr>
          <a:xfrm>
            <a:off x="2221551" y="2571175"/>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Stratify the land</a:t>
            </a:r>
            <a:endParaRPr sz="550">
              <a:solidFill>
                <a:srgbClr val="000A3A"/>
              </a:solidFill>
              <a:latin typeface="Open Sans"/>
              <a:ea typeface="Open Sans"/>
              <a:cs typeface="Open Sans"/>
              <a:sym typeface="Open Sans"/>
            </a:endParaRPr>
          </a:p>
        </p:txBody>
      </p:sp>
      <p:sp>
        <p:nvSpPr>
          <p:cNvPr id="1197" name="Google Shape;1197;p60"/>
          <p:cNvSpPr txBox="1"/>
          <p:nvPr/>
        </p:nvSpPr>
        <p:spPr>
          <a:xfrm>
            <a:off x="2221551" y="29792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land area in each stratum</a:t>
            </a:r>
            <a:endParaRPr sz="550">
              <a:solidFill>
                <a:srgbClr val="000A3A"/>
              </a:solidFill>
              <a:latin typeface="Open Sans"/>
              <a:ea typeface="Open Sans"/>
              <a:cs typeface="Open Sans"/>
              <a:sym typeface="Open Sans"/>
            </a:endParaRPr>
          </a:p>
        </p:txBody>
      </p:sp>
      <p:sp>
        <p:nvSpPr>
          <p:cNvPr id="1199" name="Google Shape;1199;p60"/>
          <p:cNvSpPr/>
          <p:nvPr/>
        </p:nvSpPr>
        <p:spPr>
          <a:xfrm>
            <a:off x="940771" y="1905575"/>
            <a:ext cx="1290000" cy="227100"/>
          </a:xfrm>
          <a:prstGeom prst="rightArrow">
            <a:avLst>
              <a:gd fmla="val 50000" name="adj1"/>
              <a:gd fmla="val 50000" name="adj2"/>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200" name="Google Shape;1200;p60"/>
          <p:cNvSpPr/>
          <p:nvPr/>
        </p:nvSpPr>
        <p:spPr>
          <a:xfrm>
            <a:off x="6973800" y="1141300"/>
            <a:ext cx="20238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1" name="Google Shape;1201;p60"/>
          <p:cNvSpPr/>
          <p:nvPr/>
        </p:nvSpPr>
        <p:spPr>
          <a:xfrm>
            <a:off x="7105599" y="1971750"/>
            <a:ext cx="8328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2" name="Google Shape;1202;p60"/>
          <p:cNvSpPr/>
          <p:nvPr/>
        </p:nvSpPr>
        <p:spPr>
          <a:xfrm>
            <a:off x="7999618" y="1971750"/>
            <a:ext cx="8328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3" name="Google Shape;1203;p60"/>
          <p:cNvSpPr txBox="1"/>
          <p:nvPr/>
        </p:nvSpPr>
        <p:spPr>
          <a:xfrm>
            <a:off x="7125125" y="1279500"/>
            <a:ext cx="1687500" cy="572700"/>
          </a:xfrm>
          <a:prstGeom prst="rect">
            <a:avLst/>
          </a:prstGeom>
          <a:noFill/>
          <a:ln>
            <a:noFill/>
          </a:ln>
        </p:spPr>
        <p:txBody>
          <a:bodyPr anchorCtr="0" anchor="t" bIns="45700" lIns="91425" spcFirstLastPara="1" rIns="91425" wrap="square" tIns="45700">
            <a:normAutofit fontScale="92500"/>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9: </a:t>
            </a:r>
            <a:r>
              <a:rPr lang="en-ZA" sz="1200">
                <a:solidFill>
                  <a:srgbClr val="FFFFFF"/>
                </a:solidFill>
                <a:latin typeface="Open Sans"/>
                <a:ea typeface="Open Sans"/>
                <a:cs typeface="Open Sans"/>
                <a:sym typeface="Open Sans"/>
              </a:rPr>
              <a:t>Estimate GHG impacts ex-post</a:t>
            </a:r>
            <a:endParaRPr sz="1200">
              <a:solidFill>
                <a:srgbClr val="FFFFFF"/>
              </a:solidFill>
              <a:latin typeface="Open Sans"/>
              <a:ea typeface="Open Sans"/>
              <a:cs typeface="Open Sans"/>
              <a:sym typeface="Open Sans"/>
            </a:endParaRPr>
          </a:p>
        </p:txBody>
      </p:sp>
      <p:sp>
        <p:nvSpPr>
          <p:cNvPr id="1204" name="Google Shape;1204;p60"/>
          <p:cNvSpPr txBox="1"/>
          <p:nvPr/>
        </p:nvSpPr>
        <p:spPr>
          <a:xfrm>
            <a:off x="7125134"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or update baseline</a:t>
            </a:r>
            <a:endParaRPr sz="800">
              <a:solidFill>
                <a:srgbClr val="000A3A"/>
              </a:solidFill>
              <a:latin typeface="Open Sans"/>
              <a:ea typeface="Open Sans"/>
              <a:cs typeface="Open Sans"/>
              <a:sym typeface="Open Sans"/>
            </a:endParaRPr>
          </a:p>
        </p:txBody>
      </p:sp>
      <p:sp>
        <p:nvSpPr>
          <p:cNvPr id="1205" name="Google Shape;1205;p60"/>
          <p:cNvSpPr txBox="1"/>
          <p:nvPr/>
        </p:nvSpPr>
        <p:spPr>
          <a:xfrm>
            <a:off x="8019156"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GHG impacts</a:t>
            </a:r>
            <a:endParaRPr sz="800">
              <a:solidFill>
                <a:srgbClr val="000A3A"/>
              </a:solidFill>
              <a:latin typeface="Open Sans"/>
              <a:ea typeface="Open Sans"/>
              <a:cs typeface="Open Sans"/>
              <a:sym typeface="Open Sans"/>
            </a:endParaRPr>
          </a:p>
        </p:txBody>
      </p:sp>
      <p:sp>
        <p:nvSpPr>
          <p:cNvPr id="1206" name="Google Shape;1206;p60"/>
          <p:cNvSpPr/>
          <p:nvPr/>
        </p:nvSpPr>
        <p:spPr>
          <a:xfrm>
            <a:off x="7887023" y="2202020"/>
            <a:ext cx="1569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207" name="Google Shape;1207;p60"/>
          <p:cNvSpPr/>
          <p:nvPr/>
        </p:nvSpPr>
        <p:spPr>
          <a:xfrm>
            <a:off x="67608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208" name="Google Shape;1208;p60"/>
          <p:cNvSpPr/>
          <p:nvPr/>
        </p:nvSpPr>
        <p:spPr>
          <a:xfrm>
            <a:off x="1061675" y="2258175"/>
            <a:ext cx="1048200" cy="24387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9" name="Google Shape;1209;p60"/>
          <p:cNvSpPr txBox="1"/>
          <p:nvPr/>
        </p:nvSpPr>
        <p:spPr>
          <a:xfrm>
            <a:off x="1082338" y="2330529"/>
            <a:ext cx="1048200" cy="423600"/>
          </a:xfrm>
          <a:prstGeom prst="rect">
            <a:avLst/>
          </a:prstGeom>
          <a:noFill/>
          <a:ln>
            <a:noFill/>
          </a:ln>
        </p:spPr>
        <p:txBody>
          <a:bodyPr anchorCtr="0" anchor="t" bIns="45700" lIns="91425" spcFirstLastPara="1" rIns="91425" wrap="square" tIns="45700">
            <a:normAutofit fontScale="85000"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baseline emissions for enteric fermentation</a:t>
            </a:r>
            <a:endParaRPr sz="800">
              <a:solidFill>
                <a:srgbClr val="000A3A"/>
              </a:solidFill>
              <a:latin typeface="Open Sans"/>
              <a:ea typeface="Open Sans"/>
              <a:cs typeface="Open Sans"/>
              <a:sym typeface="Open Sans"/>
            </a:endParaRPr>
          </a:p>
        </p:txBody>
      </p:sp>
      <p:sp>
        <p:nvSpPr>
          <p:cNvPr id="1210" name="Google Shape;1210;p60"/>
          <p:cNvSpPr txBox="1"/>
          <p:nvPr/>
        </p:nvSpPr>
        <p:spPr>
          <a:xfrm>
            <a:off x="1112226" y="4264459"/>
            <a:ext cx="947100" cy="1887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a:t>
            </a:r>
            <a:endParaRPr sz="550">
              <a:solidFill>
                <a:srgbClr val="000A3A"/>
              </a:solidFill>
              <a:latin typeface="Open Sans"/>
              <a:ea typeface="Open Sans"/>
              <a:cs typeface="Open Sans"/>
              <a:sym typeface="Open Sans"/>
            </a:endParaRPr>
          </a:p>
        </p:txBody>
      </p:sp>
      <p:cxnSp>
        <p:nvCxnSpPr>
          <p:cNvPr id="1211" name="Google Shape;1211;p60"/>
          <p:cNvCxnSpPr>
            <a:stCxn id="1212" idx="0"/>
            <a:endCxn id="1213" idx="0"/>
          </p:cNvCxnSpPr>
          <p:nvPr/>
        </p:nvCxnSpPr>
        <p:spPr>
          <a:xfrm>
            <a:off x="1585780" y="2797025"/>
            <a:ext cx="0" cy="366900"/>
          </a:xfrm>
          <a:prstGeom prst="straightConnector1">
            <a:avLst/>
          </a:prstGeom>
          <a:noFill/>
          <a:ln cap="flat" cmpd="sng" w="9525">
            <a:solidFill>
              <a:srgbClr val="000A3A"/>
            </a:solidFill>
            <a:prstDash val="solid"/>
            <a:round/>
            <a:headEnd len="med" w="med" type="none"/>
            <a:tailEnd len="med" w="med" type="triangle"/>
          </a:ln>
        </p:spPr>
      </p:cxnSp>
      <p:sp>
        <p:nvSpPr>
          <p:cNvPr id="1212" name="Google Shape;1212;p60"/>
          <p:cNvSpPr txBox="1"/>
          <p:nvPr/>
        </p:nvSpPr>
        <p:spPr>
          <a:xfrm>
            <a:off x="1112230" y="2797025"/>
            <a:ext cx="947100" cy="30030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ZA" sz="500">
                <a:solidFill>
                  <a:srgbClr val="000A3A"/>
                </a:solidFill>
                <a:latin typeface="Open Sans"/>
                <a:ea typeface="Open Sans"/>
                <a:cs typeface="Open Sans"/>
                <a:sym typeface="Open Sans"/>
              </a:rPr>
              <a:t>Identify intended policy outcomes and target drivers</a:t>
            </a:r>
            <a:endParaRPr sz="500">
              <a:solidFill>
                <a:srgbClr val="000A3A"/>
              </a:solidFill>
              <a:latin typeface="Open Sans"/>
              <a:ea typeface="Open Sans"/>
              <a:cs typeface="Open Sans"/>
              <a:sym typeface="Open Sans"/>
            </a:endParaRPr>
          </a:p>
        </p:txBody>
      </p:sp>
      <p:cxnSp>
        <p:nvCxnSpPr>
          <p:cNvPr id="1214" name="Google Shape;1214;p60"/>
          <p:cNvCxnSpPr>
            <a:endCxn id="1215" idx="0"/>
          </p:cNvCxnSpPr>
          <p:nvPr/>
        </p:nvCxnSpPr>
        <p:spPr>
          <a:xfrm>
            <a:off x="1585780" y="3122733"/>
            <a:ext cx="0" cy="408000"/>
          </a:xfrm>
          <a:prstGeom prst="straightConnector1">
            <a:avLst/>
          </a:prstGeom>
          <a:noFill/>
          <a:ln cap="flat" cmpd="sng" w="9525">
            <a:solidFill>
              <a:srgbClr val="000A3A"/>
            </a:solidFill>
            <a:prstDash val="solid"/>
            <a:round/>
            <a:headEnd len="med" w="med" type="none"/>
            <a:tailEnd len="med" w="med" type="triangle"/>
          </a:ln>
        </p:spPr>
      </p:cxnSp>
      <p:sp>
        <p:nvSpPr>
          <p:cNvPr id="1213" name="Google Shape;1213;p60"/>
          <p:cNvSpPr txBox="1"/>
          <p:nvPr/>
        </p:nvSpPr>
        <p:spPr>
          <a:xfrm>
            <a:off x="1112230" y="3163874"/>
            <a:ext cx="947100" cy="30030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ZA" sz="500">
                <a:solidFill>
                  <a:srgbClr val="000A3A"/>
                </a:solidFill>
                <a:latin typeface="Open Sans"/>
                <a:ea typeface="Open Sans"/>
                <a:cs typeface="Open Sans"/>
                <a:sym typeface="Open Sans"/>
              </a:rPr>
              <a:t>Determine livestock categories and feed characterisation</a:t>
            </a:r>
            <a:endParaRPr sz="500">
              <a:solidFill>
                <a:srgbClr val="000A3A"/>
              </a:solidFill>
              <a:latin typeface="Open Sans"/>
              <a:ea typeface="Open Sans"/>
              <a:cs typeface="Open Sans"/>
              <a:sym typeface="Open Sans"/>
            </a:endParaRPr>
          </a:p>
        </p:txBody>
      </p:sp>
      <p:cxnSp>
        <p:nvCxnSpPr>
          <p:cNvPr id="1216" name="Google Shape;1216;p60"/>
          <p:cNvCxnSpPr>
            <a:stCxn id="1213" idx="2"/>
            <a:endCxn id="1217" idx="0"/>
          </p:cNvCxnSpPr>
          <p:nvPr/>
        </p:nvCxnSpPr>
        <p:spPr>
          <a:xfrm>
            <a:off x="1585780" y="3464174"/>
            <a:ext cx="0" cy="433500"/>
          </a:xfrm>
          <a:prstGeom prst="straightConnector1">
            <a:avLst/>
          </a:prstGeom>
          <a:noFill/>
          <a:ln cap="flat" cmpd="sng" w="9525">
            <a:solidFill>
              <a:srgbClr val="000A3A"/>
            </a:solidFill>
            <a:prstDash val="solid"/>
            <a:round/>
            <a:headEnd len="med" w="med" type="none"/>
            <a:tailEnd len="med" w="med" type="triangle"/>
          </a:ln>
        </p:spPr>
      </p:cxnSp>
      <p:sp>
        <p:nvSpPr>
          <p:cNvPr id="1215" name="Google Shape;1215;p60"/>
          <p:cNvSpPr txBox="1"/>
          <p:nvPr/>
        </p:nvSpPr>
        <p:spPr>
          <a:xfrm>
            <a:off x="1112230" y="3530733"/>
            <a:ext cx="947100" cy="3003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baseline population</a:t>
            </a:r>
            <a:endParaRPr sz="550">
              <a:solidFill>
                <a:srgbClr val="000A3A"/>
              </a:solidFill>
              <a:latin typeface="Open Sans"/>
              <a:ea typeface="Open Sans"/>
              <a:cs typeface="Open Sans"/>
              <a:sym typeface="Open Sans"/>
            </a:endParaRPr>
          </a:p>
        </p:txBody>
      </p:sp>
      <p:cxnSp>
        <p:nvCxnSpPr>
          <p:cNvPr id="1218" name="Google Shape;1218;p60"/>
          <p:cNvCxnSpPr>
            <a:stCxn id="1215" idx="2"/>
            <a:endCxn id="1210" idx="0"/>
          </p:cNvCxnSpPr>
          <p:nvPr/>
        </p:nvCxnSpPr>
        <p:spPr>
          <a:xfrm>
            <a:off x="1585780" y="3831033"/>
            <a:ext cx="0" cy="433500"/>
          </a:xfrm>
          <a:prstGeom prst="straightConnector1">
            <a:avLst/>
          </a:prstGeom>
          <a:noFill/>
          <a:ln cap="flat" cmpd="sng" w="9525">
            <a:solidFill>
              <a:srgbClr val="000A3A"/>
            </a:solidFill>
            <a:prstDash val="solid"/>
            <a:round/>
            <a:headEnd len="med" w="med" type="none"/>
            <a:tailEnd len="med" w="med" type="triangle"/>
          </a:ln>
        </p:spPr>
      </p:cxnSp>
      <p:sp>
        <p:nvSpPr>
          <p:cNvPr id="1217" name="Google Shape;1217;p60"/>
          <p:cNvSpPr txBox="1"/>
          <p:nvPr/>
        </p:nvSpPr>
        <p:spPr>
          <a:xfrm>
            <a:off x="1112230" y="3897593"/>
            <a:ext cx="947100" cy="3003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Choose or derive EFs</a:t>
            </a:r>
            <a:endParaRPr sz="550">
              <a:solidFill>
                <a:srgbClr val="000A3A"/>
              </a:solidFill>
              <a:latin typeface="Open Sans"/>
              <a:ea typeface="Open Sans"/>
              <a:cs typeface="Open Sans"/>
              <a:sym typeface="Open Sans"/>
            </a:endParaRPr>
          </a:p>
        </p:txBody>
      </p:sp>
      <p:sp>
        <p:nvSpPr>
          <p:cNvPr id="1219" name="Google Shape;1219;p60"/>
          <p:cNvSpPr txBox="1"/>
          <p:nvPr/>
        </p:nvSpPr>
        <p:spPr>
          <a:xfrm>
            <a:off x="1462989" y="4636027"/>
            <a:ext cx="613200" cy="1701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sp>
        <p:nvSpPr>
          <p:cNvPr id="1220" name="Google Shape;1220;p60"/>
          <p:cNvSpPr/>
          <p:nvPr/>
        </p:nvSpPr>
        <p:spPr>
          <a:xfrm rot="5400000">
            <a:off x="1201504" y="1794161"/>
            <a:ext cx="376800" cy="741300"/>
          </a:xfrm>
          <a:prstGeom prst="bentArrow">
            <a:avLst>
              <a:gd fmla="val 25000" name="adj1"/>
              <a:gd fmla="val 25000" name="adj2"/>
              <a:gd fmla="val 25000" name="adj3"/>
              <a:gd fmla="val 43750" name="adj4"/>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00000"/>
              </a:solidFill>
              <a:latin typeface="Arial"/>
              <a:ea typeface="Arial"/>
              <a:cs typeface="Arial"/>
              <a:sym typeface="Arial"/>
            </a:endParaRPr>
          </a:p>
        </p:txBody>
      </p:sp>
      <p:sp>
        <p:nvSpPr>
          <p:cNvPr id="1221" name="Google Shape;1221;p60"/>
          <p:cNvSpPr/>
          <p:nvPr/>
        </p:nvSpPr>
        <p:spPr>
          <a:xfrm>
            <a:off x="4674258" y="1971750"/>
            <a:ext cx="10110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2" name="Google Shape;1222;p60"/>
          <p:cNvSpPr txBox="1"/>
          <p:nvPr/>
        </p:nvSpPr>
        <p:spPr>
          <a:xfrm>
            <a:off x="4732000" y="4064837"/>
            <a:ext cx="895500" cy="471300"/>
          </a:xfrm>
          <a:prstGeom prst="rect">
            <a:avLst/>
          </a:prstGeom>
          <a:solidFill>
            <a:srgbClr val="FFF0DA"/>
          </a:solidFill>
          <a:ln>
            <a:noFill/>
          </a:ln>
        </p:spPr>
        <p:txBody>
          <a:bodyPr anchorCtr="0" anchor="t" bIns="45700" lIns="91425" spcFirstLastPara="1" rIns="91425" wrap="square" tIns="45700">
            <a:normAutofit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other barriers</a:t>
            </a:r>
            <a:endParaRPr sz="550">
              <a:solidFill>
                <a:srgbClr val="000A3A"/>
              </a:solidFill>
              <a:latin typeface="Open Sans"/>
              <a:ea typeface="Open Sans"/>
              <a:cs typeface="Open Sans"/>
              <a:sym typeface="Open Sans"/>
            </a:endParaRPr>
          </a:p>
        </p:txBody>
      </p:sp>
      <p:cxnSp>
        <p:nvCxnSpPr>
          <p:cNvPr id="1223" name="Google Shape;1223;p60"/>
          <p:cNvCxnSpPr>
            <a:stCxn id="1224" idx="0"/>
            <a:endCxn id="1225" idx="0"/>
          </p:cNvCxnSpPr>
          <p:nvPr/>
        </p:nvCxnSpPr>
        <p:spPr>
          <a:xfrm>
            <a:off x="5194575" y="2735425"/>
            <a:ext cx="0" cy="732600"/>
          </a:xfrm>
          <a:prstGeom prst="straightConnector1">
            <a:avLst/>
          </a:prstGeom>
          <a:noFill/>
          <a:ln cap="flat" cmpd="sng" w="9525">
            <a:solidFill>
              <a:srgbClr val="000A3A"/>
            </a:solidFill>
            <a:prstDash val="solid"/>
            <a:round/>
            <a:headEnd len="med" w="med" type="none"/>
            <a:tailEnd len="med" w="med" type="triangle"/>
          </a:ln>
        </p:spPr>
      </p:cxnSp>
      <p:sp>
        <p:nvSpPr>
          <p:cNvPr id="1224" name="Google Shape;1224;p60"/>
          <p:cNvSpPr txBox="1"/>
          <p:nvPr/>
        </p:nvSpPr>
        <p:spPr>
          <a:xfrm>
            <a:off x="4746825" y="2735425"/>
            <a:ext cx="895500" cy="634200"/>
          </a:xfrm>
          <a:prstGeom prst="rect">
            <a:avLst/>
          </a:prstGeom>
          <a:solidFill>
            <a:srgbClr val="FFF0DA"/>
          </a:solidFill>
          <a:ln>
            <a:noFill/>
          </a:ln>
        </p:spPr>
        <p:txBody>
          <a:bodyPr anchorCtr="0" anchor="t" bIns="45700" lIns="91425" spcFirstLastPara="1" rIns="91425" wrap="square" tIns="45700">
            <a:normAutofit lnSpcReduction="2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implementation potential based on policy design and national circumstances</a:t>
            </a:r>
            <a:endParaRPr sz="550">
              <a:solidFill>
                <a:srgbClr val="000A3A"/>
              </a:solidFill>
              <a:latin typeface="Open Sans"/>
              <a:ea typeface="Open Sans"/>
              <a:cs typeface="Open Sans"/>
              <a:sym typeface="Open Sans"/>
            </a:endParaRPr>
          </a:p>
        </p:txBody>
      </p:sp>
      <p:cxnSp>
        <p:nvCxnSpPr>
          <p:cNvPr id="1226" name="Google Shape;1226;p60"/>
          <p:cNvCxnSpPr>
            <a:stCxn id="1224" idx="2"/>
            <a:endCxn id="1222" idx="0"/>
          </p:cNvCxnSpPr>
          <p:nvPr/>
        </p:nvCxnSpPr>
        <p:spPr>
          <a:xfrm flipH="1">
            <a:off x="5179875" y="3369625"/>
            <a:ext cx="14700" cy="695100"/>
          </a:xfrm>
          <a:prstGeom prst="straightConnector1">
            <a:avLst/>
          </a:prstGeom>
          <a:noFill/>
          <a:ln cap="flat" cmpd="sng" w="9525">
            <a:solidFill>
              <a:srgbClr val="000A3A"/>
            </a:solidFill>
            <a:prstDash val="solid"/>
            <a:round/>
            <a:headEnd len="med" w="med" type="none"/>
            <a:tailEnd len="med" w="med" type="triangle"/>
          </a:ln>
        </p:spPr>
      </p:cxnSp>
      <p:sp>
        <p:nvSpPr>
          <p:cNvPr id="1225" name="Google Shape;1225;p60"/>
          <p:cNvSpPr txBox="1"/>
          <p:nvPr/>
        </p:nvSpPr>
        <p:spPr>
          <a:xfrm>
            <a:off x="4746825" y="3467957"/>
            <a:ext cx="895500" cy="5376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financial feasibility</a:t>
            </a:r>
            <a:endParaRPr sz="550">
              <a:solidFill>
                <a:srgbClr val="000A3A"/>
              </a:solidFill>
              <a:latin typeface="Open Sans"/>
              <a:ea typeface="Open Sans"/>
              <a:cs typeface="Open Sans"/>
              <a:sym typeface="Open Sans"/>
            </a:endParaRPr>
          </a:p>
        </p:txBody>
      </p:sp>
      <p:sp>
        <p:nvSpPr>
          <p:cNvPr id="1227" name="Google Shape;1227;p60"/>
          <p:cNvSpPr txBox="1"/>
          <p:nvPr/>
        </p:nvSpPr>
        <p:spPr>
          <a:xfrm>
            <a:off x="5059935" y="4603227"/>
            <a:ext cx="613200" cy="2100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sp>
        <p:nvSpPr>
          <p:cNvPr id="1228" name="Google Shape;1228;p60"/>
          <p:cNvSpPr txBox="1"/>
          <p:nvPr/>
        </p:nvSpPr>
        <p:spPr>
          <a:xfrm>
            <a:off x="4720800" y="2101075"/>
            <a:ext cx="993300" cy="634200"/>
          </a:xfrm>
          <a:prstGeom prst="rect">
            <a:avLst/>
          </a:prstGeom>
          <a:noFill/>
          <a:ln>
            <a:noFill/>
          </a:ln>
        </p:spPr>
        <p:txBody>
          <a:bodyPr anchorCtr="0" anchor="t" bIns="45700" lIns="91425" spcFirstLastPara="1" rIns="91425" wrap="square" tIns="45700">
            <a:normAutofit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Refine the maximum implementation potential</a:t>
            </a:r>
            <a:endParaRPr sz="800">
              <a:solidFill>
                <a:srgbClr val="000A3A"/>
              </a:solidFill>
              <a:latin typeface="Open Sans"/>
              <a:ea typeface="Open Sans"/>
              <a:cs typeface="Open Sans"/>
              <a:sym typeface="Open Sans"/>
            </a:endParaRPr>
          </a:p>
        </p:txBody>
      </p:sp>
      <p:cxnSp>
        <p:nvCxnSpPr>
          <p:cNvPr id="1229" name="Google Shape;1229;p60"/>
          <p:cNvCxnSpPr>
            <a:stCxn id="1230" idx="0"/>
            <a:endCxn id="1231" idx="0"/>
          </p:cNvCxnSpPr>
          <p:nvPr/>
        </p:nvCxnSpPr>
        <p:spPr>
          <a:xfrm>
            <a:off x="2695101" y="3387363"/>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1232" name="Google Shape;1232;p60"/>
          <p:cNvCxnSpPr>
            <a:stCxn id="1231" idx="0"/>
            <a:endCxn id="1233" idx="0"/>
          </p:cNvCxnSpPr>
          <p:nvPr/>
        </p:nvCxnSpPr>
        <p:spPr>
          <a:xfrm>
            <a:off x="2695101" y="3795463"/>
            <a:ext cx="0" cy="408000"/>
          </a:xfrm>
          <a:prstGeom prst="straightConnector1">
            <a:avLst/>
          </a:prstGeom>
          <a:noFill/>
          <a:ln cap="flat" cmpd="sng" w="9525">
            <a:solidFill>
              <a:schemeClr val="dk2"/>
            </a:solidFill>
            <a:prstDash val="solid"/>
            <a:round/>
            <a:headEnd len="med" w="med" type="none"/>
            <a:tailEnd len="med" w="med" type="triangle"/>
          </a:ln>
        </p:spPr>
      </p:cxnSp>
      <p:sp>
        <p:nvSpPr>
          <p:cNvPr id="1233" name="Google Shape;1233;p60"/>
          <p:cNvSpPr txBox="1"/>
          <p:nvPr/>
        </p:nvSpPr>
        <p:spPr>
          <a:xfrm>
            <a:off x="2221551" y="42035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 and </a:t>
            </a:r>
            <a:r>
              <a:rPr lang="en-ZA" sz="550">
                <a:solidFill>
                  <a:srgbClr val="000A3A"/>
                </a:solidFill>
                <a:latin typeface="Open Sans"/>
                <a:ea typeface="Open Sans"/>
                <a:cs typeface="Open Sans"/>
                <a:sym typeface="Open Sans"/>
              </a:rPr>
              <a:t>removals</a:t>
            </a:r>
            <a:endParaRPr sz="550">
              <a:solidFill>
                <a:srgbClr val="000A3A"/>
              </a:solidFill>
              <a:latin typeface="Open Sans"/>
              <a:ea typeface="Open Sans"/>
              <a:cs typeface="Open Sans"/>
              <a:sym typeface="Open Sans"/>
            </a:endParaRPr>
          </a:p>
        </p:txBody>
      </p:sp>
      <p:sp>
        <p:nvSpPr>
          <p:cNvPr id="1230" name="Google Shape;1230;p60"/>
          <p:cNvSpPr txBox="1"/>
          <p:nvPr/>
        </p:nvSpPr>
        <p:spPr>
          <a:xfrm>
            <a:off x="2221551" y="33873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soil carbon stock for each stratum</a:t>
            </a:r>
            <a:endParaRPr sz="550">
              <a:solidFill>
                <a:srgbClr val="000A3A"/>
              </a:solidFill>
              <a:latin typeface="Open Sans"/>
              <a:ea typeface="Open Sans"/>
              <a:cs typeface="Open Sans"/>
              <a:sym typeface="Open Sans"/>
            </a:endParaRPr>
          </a:p>
        </p:txBody>
      </p:sp>
      <p:sp>
        <p:nvSpPr>
          <p:cNvPr id="1231" name="Google Shape;1231;p60"/>
          <p:cNvSpPr txBox="1"/>
          <p:nvPr/>
        </p:nvSpPr>
        <p:spPr>
          <a:xfrm>
            <a:off x="2221551" y="3795463"/>
            <a:ext cx="947100" cy="334200"/>
          </a:xfrm>
          <a:prstGeom prst="rect">
            <a:avLst/>
          </a:prstGeom>
          <a:solidFill>
            <a:schemeClr val="lt1"/>
          </a:solidFill>
          <a:ln>
            <a:noFill/>
          </a:ln>
        </p:spPr>
        <p:txBody>
          <a:bodyPr anchorCtr="0" anchor="t" bIns="45700" lIns="91425" spcFirstLastPara="1" rIns="91425" wrap="square" tIns="45700">
            <a:normAutofit fontScale="92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the net change in soil carbon stock</a:t>
            </a:r>
            <a:endParaRPr sz="550">
              <a:solidFill>
                <a:srgbClr val="000A3A"/>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25"/>
          <p:cNvSpPr/>
          <p:nvPr/>
        </p:nvSpPr>
        <p:spPr>
          <a:xfrm>
            <a:off x="2146275" y="1317397"/>
            <a:ext cx="5606100" cy="1804500"/>
          </a:xfrm>
          <a:prstGeom prst="roundRect">
            <a:avLst>
              <a:gd fmla="val 10587" name="adj"/>
            </a:avLst>
          </a:prstGeom>
          <a:solidFill>
            <a:srgbClr val="FAFAFA"/>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457200" lvl="0" marL="0" marR="0" rtl="0" algn="l">
              <a:lnSpc>
                <a:spcPct val="113000"/>
              </a:lnSpc>
              <a:spcBef>
                <a:spcPts val="400"/>
              </a:spcBef>
              <a:spcAft>
                <a:spcPts val="0"/>
              </a:spcAft>
              <a:buNone/>
            </a:pPr>
            <a:r>
              <a:t/>
            </a:r>
            <a:endParaRPr sz="1000">
              <a:solidFill>
                <a:srgbClr val="09294E"/>
              </a:solidFill>
              <a:latin typeface="Open Sans"/>
              <a:ea typeface="Open Sans"/>
              <a:cs typeface="Open Sans"/>
              <a:sym typeface="Open Sans"/>
            </a:endParaRPr>
          </a:p>
        </p:txBody>
      </p:sp>
      <p:sp>
        <p:nvSpPr>
          <p:cNvPr id="206" name="Google Shape;206;p25"/>
          <p:cNvSpPr txBox="1"/>
          <p:nvPr>
            <p:ph type="title"/>
          </p:nvPr>
        </p:nvSpPr>
        <p:spPr>
          <a:xfrm>
            <a:off x="311700" y="194782"/>
            <a:ext cx="8520600" cy="5154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Part III: Steps overview</a:t>
            </a:r>
            <a:endParaRPr/>
          </a:p>
        </p:txBody>
      </p:sp>
      <p:pic>
        <p:nvPicPr>
          <p:cNvPr id="207" name="Google Shape;207;p25"/>
          <p:cNvPicPr preferRelativeResize="0"/>
          <p:nvPr/>
        </p:nvPicPr>
        <p:blipFill rotWithShape="1">
          <a:blip r:embed="rId3">
            <a:alphaModFix/>
          </a:blip>
          <a:srcRect b="0" l="0" r="0" t="0"/>
          <a:stretch/>
        </p:blipFill>
        <p:spPr>
          <a:xfrm>
            <a:off x="490800" y="4082040"/>
            <a:ext cx="342900" cy="342900"/>
          </a:xfrm>
          <a:prstGeom prst="ellipse">
            <a:avLst/>
          </a:prstGeom>
          <a:noFill/>
          <a:ln cap="flat" cmpd="sng" w="38100">
            <a:solidFill>
              <a:srgbClr val="9D97F0"/>
            </a:solidFill>
            <a:prstDash val="solid"/>
            <a:round/>
            <a:headEnd len="sm" w="sm" type="none"/>
            <a:tailEnd len="sm" w="sm" type="none"/>
          </a:ln>
        </p:spPr>
      </p:pic>
      <p:sp>
        <p:nvSpPr>
          <p:cNvPr id="208" name="Google Shape;208;p25"/>
          <p:cNvSpPr txBox="1"/>
          <p:nvPr/>
        </p:nvSpPr>
        <p:spPr>
          <a:xfrm>
            <a:off x="1073882" y="4084049"/>
            <a:ext cx="2349000" cy="339000"/>
          </a:xfrm>
          <a:prstGeom prst="rect">
            <a:avLst/>
          </a:prstGeom>
          <a:noFill/>
          <a:ln>
            <a:noFill/>
          </a:ln>
        </p:spPr>
        <p:txBody>
          <a:bodyPr anchorCtr="0" anchor="ctr" bIns="45700" lIns="91425" spcFirstLastPara="1" rIns="91425" wrap="square" tIns="45700">
            <a:normAutofit lnSpcReduction="20000"/>
          </a:bodyPr>
          <a:lstStyle/>
          <a:p>
            <a:pPr indent="0" lvl="0" marL="0" marR="0" rtl="0" algn="l">
              <a:lnSpc>
                <a:spcPct val="100000"/>
              </a:lnSpc>
              <a:spcBef>
                <a:spcPts val="0"/>
              </a:spcBef>
              <a:spcAft>
                <a:spcPts val="0"/>
              </a:spcAft>
              <a:buClr>
                <a:srgbClr val="09294E"/>
              </a:buClr>
              <a:buSzPts val="800"/>
              <a:buFont typeface="Arial"/>
              <a:buNone/>
            </a:pPr>
            <a:r>
              <a:rPr lang="en-ZA" sz="1000" u="none" cap="none" strike="noStrike">
                <a:solidFill>
                  <a:srgbClr val="09294E"/>
                </a:solidFill>
                <a:latin typeface="Open Sans"/>
                <a:ea typeface="Open Sans"/>
                <a:cs typeface="Open Sans"/>
                <a:sym typeface="Open Sans"/>
              </a:rPr>
              <a:t>This button indicates a </a:t>
            </a:r>
            <a:r>
              <a:rPr lang="en-ZA" sz="1000">
                <a:solidFill>
                  <a:srgbClr val="09294E"/>
                </a:solidFill>
                <a:latin typeface="Open Sans"/>
                <a:ea typeface="Open Sans"/>
                <a:cs typeface="Open Sans"/>
                <a:sym typeface="Open Sans"/>
              </a:rPr>
              <a:t>key recommendation</a:t>
            </a:r>
            <a:endParaRPr sz="1000" u="none" cap="none" strike="noStrike">
              <a:solidFill>
                <a:srgbClr val="09294E"/>
              </a:solidFill>
              <a:latin typeface="Open Sans"/>
              <a:ea typeface="Open Sans"/>
              <a:cs typeface="Open Sans"/>
              <a:sym typeface="Open Sans"/>
            </a:endParaRPr>
          </a:p>
        </p:txBody>
      </p:sp>
      <p:cxnSp>
        <p:nvCxnSpPr>
          <p:cNvPr id="209" name="Google Shape;209;p25"/>
          <p:cNvCxnSpPr>
            <a:stCxn id="207" idx="6"/>
            <a:endCxn id="208" idx="1"/>
          </p:cNvCxnSpPr>
          <p:nvPr/>
        </p:nvCxnSpPr>
        <p:spPr>
          <a:xfrm>
            <a:off x="833700" y="4253490"/>
            <a:ext cx="240300" cy="0"/>
          </a:xfrm>
          <a:prstGeom prst="straightConnector1">
            <a:avLst/>
          </a:prstGeom>
          <a:noFill/>
          <a:ln cap="flat" cmpd="sng" w="9525">
            <a:solidFill>
              <a:srgbClr val="9D97F0"/>
            </a:solidFill>
            <a:prstDash val="solid"/>
            <a:round/>
            <a:headEnd len="med" w="med" type="none"/>
            <a:tailEnd len="med" w="med" type="oval"/>
          </a:ln>
        </p:spPr>
      </p:cxnSp>
      <p:sp>
        <p:nvSpPr>
          <p:cNvPr id="210" name="Google Shape;210;p25"/>
          <p:cNvSpPr/>
          <p:nvPr/>
        </p:nvSpPr>
        <p:spPr>
          <a:xfrm>
            <a:off x="1074000" y="1742875"/>
            <a:ext cx="1265400" cy="12825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3</a:t>
            </a:r>
            <a:endParaRPr sz="1500">
              <a:latin typeface="Open Sans"/>
              <a:ea typeface="Open Sans"/>
              <a:cs typeface="Open Sans"/>
              <a:sym typeface="Open Sans"/>
            </a:endParaRPr>
          </a:p>
        </p:txBody>
      </p:sp>
      <p:sp>
        <p:nvSpPr>
          <p:cNvPr id="211" name="Google Shape;211;p25"/>
          <p:cNvSpPr txBox="1"/>
          <p:nvPr/>
        </p:nvSpPr>
        <p:spPr>
          <a:xfrm>
            <a:off x="4704223" y="915525"/>
            <a:ext cx="3373800" cy="4566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Clr>
                <a:srgbClr val="09294E"/>
              </a:buClr>
              <a:buSzPts val="800"/>
              <a:buFont typeface="Arial"/>
              <a:buNone/>
            </a:pPr>
            <a:r>
              <a:rPr i="1" lang="en-ZA" sz="800" u="none" cap="none" strike="noStrike">
                <a:solidFill>
                  <a:srgbClr val="09294E"/>
                </a:solidFill>
                <a:latin typeface="Open Sans"/>
                <a:ea typeface="Open Sans"/>
                <a:cs typeface="Open Sans"/>
                <a:sym typeface="Open Sans"/>
              </a:rPr>
              <a:t>This is an interactive panel: navigate</a:t>
            </a:r>
            <a:r>
              <a:rPr i="1" lang="en-ZA" sz="800">
                <a:solidFill>
                  <a:srgbClr val="09294E"/>
                </a:solidFill>
                <a:latin typeface="Open Sans"/>
                <a:ea typeface="Open Sans"/>
                <a:cs typeface="Open Sans"/>
                <a:sym typeface="Open Sans"/>
              </a:rPr>
              <a:t> </a:t>
            </a:r>
            <a:r>
              <a:rPr i="1" lang="en-ZA" sz="800" u="none" cap="none" strike="noStrike">
                <a:solidFill>
                  <a:srgbClr val="09294E"/>
                </a:solidFill>
                <a:latin typeface="Open Sans"/>
                <a:ea typeface="Open Sans"/>
                <a:cs typeface="Open Sans"/>
                <a:sym typeface="Open Sans"/>
              </a:rPr>
              <a:t>by clicking on a particular step</a:t>
            </a:r>
            <a:endParaRPr i="1">
              <a:latin typeface="Open Sans"/>
              <a:ea typeface="Open Sans"/>
              <a:cs typeface="Open Sans"/>
              <a:sym typeface="Open Sans"/>
            </a:endParaRPr>
          </a:p>
        </p:txBody>
      </p:sp>
      <p:sp>
        <p:nvSpPr>
          <p:cNvPr id="212" name="Google Shape;212;p25"/>
          <p:cNvSpPr txBox="1"/>
          <p:nvPr/>
        </p:nvSpPr>
        <p:spPr>
          <a:xfrm>
            <a:off x="2343900" y="1544738"/>
            <a:ext cx="6490500" cy="369300"/>
          </a:xfrm>
          <a:prstGeom prst="rect">
            <a:avLst/>
          </a:prstGeom>
          <a:noFill/>
          <a:ln>
            <a:noFill/>
          </a:ln>
        </p:spPr>
        <p:txBody>
          <a:bodyPr anchorCtr="0" anchor="t" bIns="91425" lIns="91425" spcFirstLastPara="1" rIns="91425" wrap="square" tIns="91425">
            <a:spAutoFit/>
          </a:bodyPr>
          <a:lstStyle/>
          <a:p>
            <a:pPr indent="0" lvl="0" marL="0" rtl="0" algn="l">
              <a:lnSpc>
                <a:spcPct val="113000"/>
              </a:lnSpc>
              <a:spcBef>
                <a:spcPts val="0"/>
              </a:spcBef>
              <a:spcAft>
                <a:spcPts val="0"/>
              </a:spcAft>
              <a:buNone/>
            </a:pPr>
            <a:r>
              <a:rPr b="1" lang="en-ZA" sz="1200">
                <a:solidFill>
                  <a:schemeClr val="dk2"/>
                </a:solidFill>
                <a:latin typeface="Open Sans"/>
                <a:ea typeface="Open Sans"/>
                <a:cs typeface="Open Sans"/>
                <a:sym typeface="Open Sans"/>
              </a:rPr>
              <a:t>Assessing impacts</a:t>
            </a:r>
            <a:endParaRPr sz="1200">
              <a:solidFill>
                <a:schemeClr val="dk2"/>
              </a:solidFill>
              <a:latin typeface="Open Sans"/>
              <a:ea typeface="Open Sans"/>
              <a:cs typeface="Open Sans"/>
              <a:sym typeface="Open Sans"/>
            </a:endParaRPr>
          </a:p>
        </p:txBody>
      </p:sp>
      <p:sp>
        <p:nvSpPr>
          <p:cNvPr id="213" name="Google Shape;213;p25"/>
          <p:cNvSpPr txBox="1"/>
          <p:nvPr>
            <p:ph idx="4294967295" type="body"/>
          </p:nvPr>
        </p:nvSpPr>
        <p:spPr>
          <a:xfrm>
            <a:off x="2420112" y="1938064"/>
            <a:ext cx="7620000" cy="226200"/>
          </a:xfrm>
          <a:prstGeom prst="rect">
            <a:avLst/>
          </a:prstGeom>
          <a:noFill/>
          <a:ln>
            <a:noFill/>
          </a:ln>
        </p:spPr>
        <p:txBody>
          <a:bodyPr anchorCtr="0" anchor="t" bIns="45700" lIns="91425" spcFirstLastPara="1" rIns="91425" wrap="square" tIns="45700">
            <a:noAutofit/>
          </a:bodyPr>
          <a:lstStyle/>
          <a:p>
            <a:pPr indent="0" lvl="0" marL="0" rtl="0" algn="l">
              <a:lnSpc>
                <a:spcPct val="113000"/>
              </a:lnSpc>
              <a:spcBef>
                <a:spcPts val="0"/>
              </a:spcBef>
              <a:spcAft>
                <a:spcPts val="0"/>
              </a:spcAft>
              <a:buClr>
                <a:srgbClr val="09294E"/>
              </a:buClr>
              <a:buSzPts val="1200"/>
              <a:buNone/>
            </a:pPr>
            <a:r>
              <a:rPr lang="en-ZA" sz="1000">
                <a:solidFill>
                  <a:srgbClr val="09294E"/>
                </a:solidFill>
              </a:rPr>
              <a:t>Estimating the baseline scenario and emissions (Chapter 7)</a:t>
            </a:r>
            <a:endParaRPr sz="1000"/>
          </a:p>
        </p:txBody>
      </p:sp>
      <p:sp>
        <p:nvSpPr>
          <p:cNvPr id="214" name="Google Shape;214;p25"/>
          <p:cNvSpPr txBox="1"/>
          <p:nvPr>
            <p:ph idx="4294967295" type="body"/>
          </p:nvPr>
        </p:nvSpPr>
        <p:spPr>
          <a:xfrm>
            <a:off x="2415540" y="2230035"/>
            <a:ext cx="7620000" cy="226200"/>
          </a:xfrm>
          <a:prstGeom prst="rect">
            <a:avLst/>
          </a:prstGeom>
          <a:noFill/>
          <a:ln>
            <a:noFill/>
          </a:ln>
        </p:spPr>
        <p:txBody>
          <a:bodyPr anchorCtr="0" anchor="t" bIns="45700" lIns="91425" spcFirstLastPara="1" rIns="91425" wrap="square" tIns="45700">
            <a:noAutofit/>
          </a:bodyPr>
          <a:lstStyle/>
          <a:p>
            <a:pPr indent="0" lvl="0" marL="0" rtl="0" algn="l">
              <a:lnSpc>
                <a:spcPct val="113000"/>
              </a:lnSpc>
              <a:spcBef>
                <a:spcPts val="0"/>
              </a:spcBef>
              <a:spcAft>
                <a:spcPts val="0"/>
              </a:spcAft>
              <a:buClr>
                <a:srgbClr val="09294E"/>
              </a:buClr>
              <a:buSzPts val="1200"/>
              <a:buNone/>
            </a:pPr>
            <a:r>
              <a:rPr lang="en-ZA" sz="1000">
                <a:solidFill>
                  <a:srgbClr val="09294E"/>
                </a:solidFill>
              </a:rPr>
              <a:t>Estimating the GHG impact of the policy ex-ante (Chapter 8)</a:t>
            </a:r>
            <a:endParaRPr sz="1000">
              <a:solidFill>
                <a:srgbClr val="09294E"/>
              </a:solidFill>
            </a:endParaRPr>
          </a:p>
        </p:txBody>
      </p:sp>
      <p:sp>
        <p:nvSpPr>
          <p:cNvPr id="215" name="Google Shape;215;p25"/>
          <p:cNvSpPr txBox="1"/>
          <p:nvPr/>
        </p:nvSpPr>
        <p:spPr>
          <a:xfrm>
            <a:off x="2406015" y="2509732"/>
            <a:ext cx="7620000" cy="226200"/>
          </a:xfrm>
          <a:prstGeom prst="rect">
            <a:avLst/>
          </a:prstGeom>
          <a:noFill/>
          <a:ln>
            <a:noFill/>
          </a:ln>
        </p:spPr>
        <p:txBody>
          <a:bodyPr anchorCtr="0" anchor="t" bIns="45700" lIns="91425" spcFirstLastPara="1" rIns="91425" wrap="square" tIns="45700">
            <a:noAutofit/>
          </a:bodyPr>
          <a:lstStyle/>
          <a:p>
            <a:pPr indent="0" lvl="0" marL="0" marR="0" rtl="0" algn="l">
              <a:lnSpc>
                <a:spcPct val="113000"/>
              </a:lnSpc>
              <a:spcBef>
                <a:spcPts val="0"/>
              </a:spcBef>
              <a:spcAft>
                <a:spcPts val="0"/>
              </a:spcAft>
              <a:buClr>
                <a:srgbClr val="09294E"/>
              </a:buClr>
              <a:buSzPts val="1200"/>
              <a:buFont typeface="Arial"/>
              <a:buNone/>
            </a:pPr>
            <a:r>
              <a:rPr lang="en-ZA" sz="1000">
                <a:solidFill>
                  <a:srgbClr val="09294E"/>
                </a:solidFill>
                <a:latin typeface="Open Sans"/>
                <a:ea typeface="Open Sans"/>
                <a:cs typeface="Open Sans"/>
                <a:sym typeface="Open Sans"/>
              </a:rPr>
              <a:t>Estimating the GHG impact of the policy ex-post (Chapter 9)</a:t>
            </a:r>
            <a:endParaRPr sz="1000">
              <a:solidFill>
                <a:srgbClr val="09294E"/>
              </a:solidFill>
              <a:latin typeface="Open Sans"/>
              <a:ea typeface="Open Sans"/>
              <a:cs typeface="Open Sans"/>
              <a:sym typeface="Open Sans"/>
            </a:endParaRPr>
          </a:p>
        </p:txBody>
      </p:sp>
      <p:sp>
        <p:nvSpPr>
          <p:cNvPr id="216" name="Google Shape;216;p25">
            <a:hlinkClick action="ppaction://hlinksldjump" r:id="rId4"/>
          </p:cNvPr>
          <p:cNvSpPr/>
          <p:nvPr/>
        </p:nvSpPr>
        <p:spPr>
          <a:xfrm>
            <a:off x="2415545" y="1920325"/>
            <a:ext cx="3922500" cy="226200"/>
          </a:xfrm>
          <a:prstGeom prst="rect">
            <a:avLst/>
          </a:prstGeom>
          <a:no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217" name="Google Shape;217;p25">
            <a:hlinkClick action="ppaction://hlinksldjump" r:id="rId5"/>
          </p:cNvPr>
          <p:cNvSpPr/>
          <p:nvPr/>
        </p:nvSpPr>
        <p:spPr>
          <a:xfrm>
            <a:off x="2413945" y="2207875"/>
            <a:ext cx="3922500" cy="226200"/>
          </a:xfrm>
          <a:prstGeom prst="rect">
            <a:avLst/>
          </a:prstGeom>
          <a:no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218" name="Google Shape;218;p25">
            <a:hlinkClick action="ppaction://hlinksldjump" r:id="rId6"/>
          </p:cNvPr>
          <p:cNvSpPr/>
          <p:nvPr/>
        </p:nvSpPr>
        <p:spPr>
          <a:xfrm>
            <a:off x="2431595" y="2509850"/>
            <a:ext cx="3922500" cy="226200"/>
          </a:xfrm>
          <a:prstGeom prst="rect">
            <a:avLst/>
          </a:prstGeom>
          <a:no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8" name="Shape 1238"/>
        <p:cNvGrpSpPr/>
        <p:nvPr/>
      </p:nvGrpSpPr>
      <p:grpSpPr>
        <a:xfrm>
          <a:off x="0" y="0"/>
          <a:ext cx="0" cy="0"/>
          <a:chOff x="0" y="0"/>
          <a:chExt cx="0" cy="0"/>
        </a:xfrm>
      </p:grpSpPr>
      <p:sp>
        <p:nvSpPr>
          <p:cNvPr id="1239" name="Google Shape;1239;p61">
            <a:hlinkClick action="ppaction://hlinksldjump" r:id="rId3"/>
          </p:cNvPr>
          <p:cNvSpPr/>
          <p:nvPr/>
        </p:nvSpPr>
        <p:spPr>
          <a:xfrm>
            <a:off x="402850" y="2056875"/>
            <a:ext cx="2189400" cy="16245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Estimate the maximum</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implementation potential</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of the policy</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8.2)</a:t>
            </a:r>
            <a:endParaRPr sz="1000">
              <a:solidFill>
                <a:schemeClr val="dk2"/>
              </a:solidFill>
              <a:latin typeface="Open Sans"/>
              <a:ea typeface="Open Sans"/>
              <a:cs typeface="Open Sans"/>
              <a:sym typeface="Open Sans"/>
            </a:endParaRPr>
          </a:p>
        </p:txBody>
      </p:sp>
      <p:sp>
        <p:nvSpPr>
          <p:cNvPr id="1240" name="Google Shape;1240;p61">
            <a:hlinkClick action="ppaction://hlinksldjump" r:id="rId4"/>
          </p:cNvPr>
          <p:cNvSpPr/>
          <p:nvPr/>
        </p:nvSpPr>
        <p:spPr>
          <a:xfrm>
            <a:off x="2897746" y="2056875"/>
            <a:ext cx="2189400" cy="16245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Refine the maximum</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implementation potential to</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the likely implementation</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Potential</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8.3 to 8.5)</a:t>
            </a:r>
            <a:endParaRPr sz="1000">
              <a:solidFill>
                <a:schemeClr val="dk2"/>
              </a:solidFill>
              <a:latin typeface="Open Sans"/>
              <a:ea typeface="Open Sans"/>
              <a:cs typeface="Open Sans"/>
              <a:sym typeface="Open Sans"/>
            </a:endParaRPr>
          </a:p>
        </p:txBody>
      </p:sp>
      <p:sp>
        <p:nvSpPr>
          <p:cNvPr id="1241" name="Google Shape;1241;p61">
            <a:hlinkClick action="ppaction://hlinksldjump" r:id="rId5"/>
          </p:cNvPr>
          <p:cNvSpPr/>
          <p:nvPr/>
        </p:nvSpPr>
        <p:spPr>
          <a:xfrm>
            <a:off x="5392642" y="2056875"/>
            <a:ext cx="2189400" cy="16245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Estimate the GHG</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impact of the policy</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8.6)</a:t>
            </a:r>
            <a:endParaRPr sz="1000">
              <a:solidFill>
                <a:schemeClr val="dk2"/>
              </a:solidFill>
              <a:latin typeface="Open Sans"/>
              <a:ea typeface="Open Sans"/>
              <a:cs typeface="Open Sans"/>
              <a:sym typeface="Open Sans"/>
            </a:endParaRPr>
          </a:p>
        </p:txBody>
      </p:sp>
      <p:sp>
        <p:nvSpPr>
          <p:cNvPr id="1242" name="Google Shape;1242;p61"/>
          <p:cNvSpPr txBox="1"/>
          <p:nvPr/>
        </p:nvSpPr>
        <p:spPr>
          <a:xfrm>
            <a:off x="402861" y="1235397"/>
            <a:ext cx="8084100" cy="585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600">
                <a:solidFill>
                  <a:srgbClr val="223F60"/>
                </a:solidFill>
                <a:latin typeface="Open Sans"/>
                <a:ea typeface="Open Sans"/>
                <a:cs typeface="Open Sans"/>
                <a:sym typeface="Open Sans"/>
              </a:rPr>
              <a:t>The likely implementation potential represents the effects that are expected to occur as a result of the policy. </a:t>
            </a:r>
            <a:endParaRPr sz="1600">
              <a:latin typeface="Open Sans"/>
              <a:ea typeface="Open Sans"/>
              <a:cs typeface="Open Sans"/>
              <a:sym typeface="Open Sans"/>
            </a:endParaRPr>
          </a:p>
        </p:txBody>
      </p:sp>
      <p:sp>
        <p:nvSpPr>
          <p:cNvPr id="1243" name="Google Shape;1243;p61"/>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Chapter 8. Estimating GHG impacts of the policy ex-ante</a:t>
            </a:r>
            <a:endParaRPr/>
          </a:p>
        </p:txBody>
      </p:sp>
      <p:cxnSp>
        <p:nvCxnSpPr>
          <p:cNvPr id="1244" name="Google Shape;1244;p61"/>
          <p:cNvCxnSpPr>
            <a:stCxn id="1239" idx="3"/>
            <a:endCxn id="1240" idx="1"/>
          </p:cNvCxnSpPr>
          <p:nvPr/>
        </p:nvCxnSpPr>
        <p:spPr>
          <a:xfrm>
            <a:off x="2592250" y="2869125"/>
            <a:ext cx="305400" cy="0"/>
          </a:xfrm>
          <a:prstGeom prst="straightConnector1">
            <a:avLst/>
          </a:prstGeom>
          <a:noFill/>
          <a:ln cap="flat" cmpd="sng" w="9525">
            <a:solidFill>
              <a:schemeClr val="dk2"/>
            </a:solidFill>
            <a:prstDash val="solid"/>
            <a:round/>
            <a:headEnd len="med" w="med" type="none"/>
            <a:tailEnd len="med" w="med" type="stealth"/>
          </a:ln>
        </p:spPr>
      </p:cxnSp>
      <p:cxnSp>
        <p:nvCxnSpPr>
          <p:cNvPr id="1245" name="Google Shape;1245;p61"/>
          <p:cNvCxnSpPr>
            <a:stCxn id="1240" idx="3"/>
            <a:endCxn id="1241" idx="1"/>
          </p:cNvCxnSpPr>
          <p:nvPr/>
        </p:nvCxnSpPr>
        <p:spPr>
          <a:xfrm>
            <a:off x="5087146" y="2869125"/>
            <a:ext cx="305400" cy="0"/>
          </a:xfrm>
          <a:prstGeom prst="straightConnector1">
            <a:avLst/>
          </a:prstGeom>
          <a:noFill/>
          <a:ln cap="flat" cmpd="sng" w="9525">
            <a:solidFill>
              <a:schemeClr val="dk2"/>
            </a:solidFill>
            <a:prstDash val="solid"/>
            <a:round/>
            <a:headEnd len="med" w="med" type="none"/>
            <a:tailEnd len="med" w="med" type="stealth"/>
          </a:ln>
        </p:spPr>
      </p:cxn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0" name="Shape 1250"/>
        <p:cNvGrpSpPr/>
        <p:nvPr/>
      </p:nvGrpSpPr>
      <p:grpSpPr>
        <a:xfrm>
          <a:off x="0" y="0"/>
          <a:ext cx="0" cy="0"/>
          <a:chOff x="0" y="0"/>
          <a:chExt cx="0" cy="0"/>
        </a:xfrm>
      </p:grpSpPr>
      <p:sp>
        <p:nvSpPr>
          <p:cNvPr id="1251" name="Google Shape;1251;p62"/>
          <p:cNvSpPr txBox="1"/>
          <p:nvPr>
            <p:ph type="title"/>
          </p:nvPr>
        </p:nvSpPr>
        <p:spPr>
          <a:xfrm>
            <a:off x="311700" y="216425"/>
            <a:ext cx="8520600" cy="1030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625852"/>
              </a:buClr>
              <a:buSzPts val="2500"/>
              <a:buFont typeface="Arial"/>
              <a:buNone/>
            </a:pPr>
            <a:r>
              <a:rPr lang="en-ZA" sz="2500"/>
              <a:t>8.1 Introduction to estimating the implementation potential</a:t>
            </a:r>
            <a:endParaRPr sz="2500"/>
          </a:p>
          <a:p>
            <a:pPr indent="0" lvl="0" marL="0" rtl="0" algn="l">
              <a:lnSpc>
                <a:spcPct val="90000"/>
              </a:lnSpc>
              <a:spcBef>
                <a:spcPts val="0"/>
              </a:spcBef>
              <a:spcAft>
                <a:spcPts val="0"/>
              </a:spcAft>
              <a:buClr>
                <a:srgbClr val="625852"/>
              </a:buClr>
              <a:buSzPts val="3200"/>
              <a:buFont typeface="Arial"/>
              <a:buNone/>
            </a:pPr>
            <a:r>
              <a:t/>
            </a:r>
            <a:endParaRPr/>
          </a:p>
        </p:txBody>
      </p:sp>
      <p:sp>
        <p:nvSpPr>
          <p:cNvPr id="1252" name="Google Shape;1252;p62"/>
          <p:cNvSpPr/>
          <p:nvPr/>
        </p:nvSpPr>
        <p:spPr>
          <a:xfrm>
            <a:off x="651850" y="1076637"/>
            <a:ext cx="1625998" cy="1601908"/>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000A3A"/>
          </a:solidFill>
          <a:ln cap="flat" cmpd="sng" w="12700">
            <a:solidFill>
              <a:srgbClr val="E3E3E3"/>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AFAFA"/>
              </a:buClr>
              <a:buSzPts val="1300"/>
              <a:buFont typeface="Arial"/>
              <a:buNone/>
            </a:pPr>
            <a:r>
              <a:rPr lang="en-ZA" sz="800">
                <a:solidFill>
                  <a:srgbClr val="FAFAFA"/>
                </a:solidFill>
                <a:latin typeface="Open Sans"/>
                <a:ea typeface="Open Sans"/>
                <a:cs typeface="Open Sans"/>
                <a:sym typeface="Open Sans"/>
              </a:rPr>
              <a:t>Estimate the maximum implementation potential of the policy </a:t>
            </a:r>
            <a:endParaRPr sz="800">
              <a:latin typeface="Open Sans"/>
              <a:ea typeface="Open Sans"/>
              <a:cs typeface="Open Sans"/>
              <a:sym typeface="Open Sans"/>
            </a:endParaRPr>
          </a:p>
          <a:p>
            <a:pPr indent="0" lvl="0" marL="0" marR="0" rtl="0" algn="ctr">
              <a:lnSpc>
                <a:spcPct val="90000"/>
              </a:lnSpc>
              <a:spcBef>
                <a:spcPts val="455"/>
              </a:spcBef>
              <a:spcAft>
                <a:spcPts val="0"/>
              </a:spcAft>
              <a:buClr>
                <a:srgbClr val="FAFAFA"/>
              </a:buClr>
              <a:buSzPts val="1300"/>
              <a:buFont typeface="Arial"/>
              <a:buNone/>
            </a:pPr>
            <a:r>
              <a:rPr lang="en-ZA" sz="800">
                <a:solidFill>
                  <a:srgbClr val="FAFAFA"/>
                </a:solidFill>
                <a:latin typeface="Open Sans"/>
                <a:ea typeface="Open Sans"/>
                <a:cs typeface="Open Sans"/>
                <a:sym typeface="Open Sans"/>
              </a:rPr>
              <a:t>(Section 8.2)</a:t>
            </a:r>
            <a:endParaRPr sz="800">
              <a:solidFill>
                <a:srgbClr val="FAFAFA"/>
              </a:solidFill>
              <a:latin typeface="Open Sans"/>
              <a:ea typeface="Open Sans"/>
              <a:cs typeface="Open Sans"/>
              <a:sym typeface="Open Sans"/>
            </a:endParaRPr>
          </a:p>
        </p:txBody>
      </p:sp>
      <p:sp>
        <p:nvSpPr>
          <p:cNvPr id="1253" name="Google Shape;1253;p62"/>
          <p:cNvSpPr/>
          <p:nvPr/>
        </p:nvSpPr>
        <p:spPr>
          <a:xfrm>
            <a:off x="2340320" y="1703407"/>
            <a:ext cx="313614" cy="39396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9D97F0"/>
              </a:buClr>
              <a:buSzPts val="1400"/>
              <a:buFont typeface="Arial"/>
              <a:buNone/>
            </a:pPr>
            <a:r>
              <a:t/>
            </a:r>
            <a:endParaRPr sz="800">
              <a:solidFill>
                <a:srgbClr val="FAFAFA"/>
              </a:solidFill>
              <a:latin typeface="Open Sans"/>
              <a:ea typeface="Open Sans"/>
              <a:cs typeface="Open Sans"/>
              <a:sym typeface="Open Sans"/>
            </a:endParaRPr>
          </a:p>
        </p:txBody>
      </p:sp>
      <p:sp>
        <p:nvSpPr>
          <p:cNvPr id="1254" name="Google Shape;1254;p62"/>
          <p:cNvSpPr/>
          <p:nvPr/>
        </p:nvSpPr>
        <p:spPr>
          <a:xfrm>
            <a:off x="2723282" y="1076637"/>
            <a:ext cx="1625998" cy="1601908"/>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9D97F0"/>
          </a:solidFill>
          <a:ln cap="flat" cmpd="sng" w="12700">
            <a:solidFill>
              <a:srgbClr val="E4DEFF"/>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AFAFA"/>
              </a:buClr>
              <a:buSzPts val="1300"/>
              <a:buFont typeface="Arial"/>
              <a:buNone/>
            </a:pPr>
            <a:r>
              <a:rPr lang="en-ZA" sz="800">
                <a:solidFill>
                  <a:srgbClr val="FAFAFA"/>
                </a:solidFill>
                <a:latin typeface="Open Sans"/>
                <a:ea typeface="Open Sans"/>
                <a:cs typeface="Open Sans"/>
                <a:sym typeface="Open Sans"/>
              </a:rPr>
              <a:t>Refine the implementation potential bated on policy design characteristics and national circumstances</a:t>
            </a:r>
            <a:endParaRPr sz="800">
              <a:latin typeface="Open Sans"/>
              <a:ea typeface="Open Sans"/>
              <a:cs typeface="Open Sans"/>
              <a:sym typeface="Open Sans"/>
            </a:endParaRPr>
          </a:p>
          <a:p>
            <a:pPr indent="0" lvl="0" marL="0" marR="0" rtl="0" algn="ctr">
              <a:lnSpc>
                <a:spcPct val="90000"/>
              </a:lnSpc>
              <a:spcBef>
                <a:spcPts val="455"/>
              </a:spcBef>
              <a:spcAft>
                <a:spcPts val="0"/>
              </a:spcAft>
              <a:buClr>
                <a:srgbClr val="FAFAFA"/>
              </a:buClr>
              <a:buSzPts val="1300"/>
              <a:buFont typeface="Arial"/>
              <a:buNone/>
            </a:pPr>
            <a:r>
              <a:rPr lang="en-ZA" sz="800">
                <a:solidFill>
                  <a:srgbClr val="FAFAFA"/>
                </a:solidFill>
                <a:latin typeface="Open Sans"/>
                <a:ea typeface="Open Sans"/>
                <a:cs typeface="Open Sans"/>
                <a:sym typeface="Open Sans"/>
              </a:rPr>
              <a:t>(Section 8.3)</a:t>
            </a:r>
            <a:endParaRPr sz="800">
              <a:solidFill>
                <a:srgbClr val="FAFAFA"/>
              </a:solidFill>
              <a:latin typeface="Open Sans"/>
              <a:ea typeface="Open Sans"/>
              <a:cs typeface="Open Sans"/>
              <a:sym typeface="Open Sans"/>
            </a:endParaRPr>
          </a:p>
        </p:txBody>
      </p:sp>
      <p:sp>
        <p:nvSpPr>
          <p:cNvPr id="1255" name="Google Shape;1255;p62"/>
          <p:cNvSpPr/>
          <p:nvPr/>
        </p:nvSpPr>
        <p:spPr>
          <a:xfrm>
            <a:off x="4411752" y="1703407"/>
            <a:ext cx="313614" cy="39396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9D97F0"/>
              </a:buClr>
              <a:buSzPts val="1400"/>
              <a:buFont typeface="Arial"/>
              <a:buNone/>
            </a:pPr>
            <a:r>
              <a:t/>
            </a:r>
            <a:endParaRPr sz="800">
              <a:solidFill>
                <a:srgbClr val="FAFAFA"/>
              </a:solidFill>
              <a:latin typeface="Open Sans"/>
              <a:ea typeface="Open Sans"/>
              <a:cs typeface="Open Sans"/>
              <a:sym typeface="Open Sans"/>
            </a:endParaRPr>
          </a:p>
        </p:txBody>
      </p:sp>
      <p:sp>
        <p:nvSpPr>
          <p:cNvPr id="1256" name="Google Shape;1256;p62"/>
          <p:cNvSpPr/>
          <p:nvPr/>
        </p:nvSpPr>
        <p:spPr>
          <a:xfrm>
            <a:off x="4794715" y="1076637"/>
            <a:ext cx="1625998" cy="1601908"/>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8E00"/>
          </a:solidFill>
          <a:ln cap="flat" cmpd="sng" w="12700">
            <a:solidFill>
              <a:srgbClr val="E3E3E3"/>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AFAFA"/>
              </a:buClr>
              <a:buSzPts val="1300"/>
              <a:buFont typeface="Arial"/>
              <a:buNone/>
            </a:pPr>
            <a:r>
              <a:rPr lang="en-ZA" sz="800">
                <a:solidFill>
                  <a:srgbClr val="FAFAFA"/>
                </a:solidFill>
                <a:latin typeface="Open Sans"/>
                <a:ea typeface="Open Sans"/>
                <a:cs typeface="Open Sans"/>
                <a:sym typeface="Open Sans"/>
              </a:rPr>
              <a:t>Refine the implementation potential based on financial feasibility</a:t>
            </a:r>
            <a:endParaRPr sz="800">
              <a:latin typeface="Open Sans"/>
              <a:ea typeface="Open Sans"/>
              <a:cs typeface="Open Sans"/>
              <a:sym typeface="Open Sans"/>
            </a:endParaRPr>
          </a:p>
          <a:p>
            <a:pPr indent="0" lvl="0" marL="0" marR="0" rtl="0" algn="ctr">
              <a:lnSpc>
                <a:spcPct val="90000"/>
              </a:lnSpc>
              <a:spcBef>
                <a:spcPts val="455"/>
              </a:spcBef>
              <a:spcAft>
                <a:spcPts val="0"/>
              </a:spcAft>
              <a:buClr>
                <a:srgbClr val="FAFAFA"/>
              </a:buClr>
              <a:buSzPts val="1300"/>
              <a:buFont typeface="Arial"/>
              <a:buNone/>
            </a:pPr>
            <a:r>
              <a:rPr lang="en-ZA" sz="800">
                <a:solidFill>
                  <a:srgbClr val="FAFAFA"/>
                </a:solidFill>
                <a:latin typeface="Open Sans"/>
                <a:ea typeface="Open Sans"/>
                <a:cs typeface="Open Sans"/>
                <a:sym typeface="Open Sans"/>
              </a:rPr>
              <a:t>(Section 8.4)</a:t>
            </a:r>
            <a:endParaRPr sz="800">
              <a:solidFill>
                <a:srgbClr val="FAFAFA"/>
              </a:solidFill>
              <a:latin typeface="Open Sans"/>
              <a:ea typeface="Open Sans"/>
              <a:cs typeface="Open Sans"/>
              <a:sym typeface="Open Sans"/>
            </a:endParaRPr>
          </a:p>
        </p:txBody>
      </p:sp>
      <p:sp>
        <p:nvSpPr>
          <p:cNvPr id="1257" name="Google Shape;1257;p62"/>
          <p:cNvSpPr/>
          <p:nvPr/>
        </p:nvSpPr>
        <p:spPr>
          <a:xfrm>
            <a:off x="6483185" y="1703407"/>
            <a:ext cx="313614" cy="393960"/>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9D97F0"/>
              </a:buClr>
              <a:buSzPts val="1400"/>
              <a:buFont typeface="Arial"/>
              <a:buNone/>
            </a:pPr>
            <a:r>
              <a:t/>
            </a:r>
            <a:endParaRPr sz="800">
              <a:solidFill>
                <a:srgbClr val="FAFAFA"/>
              </a:solidFill>
              <a:latin typeface="Open Sans"/>
              <a:ea typeface="Open Sans"/>
              <a:cs typeface="Open Sans"/>
              <a:sym typeface="Open Sans"/>
            </a:endParaRPr>
          </a:p>
        </p:txBody>
      </p:sp>
      <p:sp>
        <p:nvSpPr>
          <p:cNvPr id="1258" name="Google Shape;1258;p62"/>
          <p:cNvSpPr/>
          <p:nvPr/>
        </p:nvSpPr>
        <p:spPr>
          <a:xfrm>
            <a:off x="6866147" y="1076637"/>
            <a:ext cx="1625998" cy="1601908"/>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AFAFA"/>
          </a:solidFill>
          <a:ln cap="flat" cmpd="sng" w="12700">
            <a:solidFill>
              <a:srgbClr val="E3E3E3"/>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9D97F0"/>
              </a:buClr>
              <a:buSzPts val="1300"/>
              <a:buFont typeface="Arial"/>
              <a:buNone/>
            </a:pPr>
            <a:r>
              <a:rPr lang="en-ZA" sz="800">
                <a:solidFill>
                  <a:srgbClr val="000A3A"/>
                </a:solidFill>
                <a:latin typeface="Open Sans"/>
                <a:ea typeface="Open Sans"/>
                <a:cs typeface="Open Sans"/>
                <a:sym typeface="Open Sans"/>
              </a:rPr>
              <a:t>Refine the implementation potential based on other barriers </a:t>
            </a:r>
            <a:endParaRPr sz="800">
              <a:solidFill>
                <a:srgbClr val="000A3A"/>
              </a:solidFill>
              <a:latin typeface="Open Sans"/>
              <a:ea typeface="Open Sans"/>
              <a:cs typeface="Open Sans"/>
              <a:sym typeface="Open Sans"/>
            </a:endParaRPr>
          </a:p>
          <a:p>
            <a:pPr indent="0" lvl="0" marL="0" marR="0" rtl="0" algn="ctr">
              <a:lnSpc>
                <a:spcPct val="90000"/>
              </a:lnSpc>
              <a:spcBef>
                <a:spcPts val="455"/>
              </a:spcBef>
              <a:spcAft>
                <a:spcPts val="0"/>
              </a:spcAft>
              <a:buClr>
                <a:srgbClr val="9D97F0"/>
              </a:buClr>
              <a:buSzPts val="1300"/>
              <a:buFont typeface="Arial"/>
              <a:buNone/>
            </a:pPr>
            <a:r>
              <a:rPr lang="en-ZA" sz="800">
                <a:solidFill>
                  <a:srgbClr val="000A3A"/>
                </a:solidFill>
                <a:latin typeface="Open Sans"/>
                <a:ea typeface="Open Sans"/>
                <a:cs typeface="Open Sans"/>
                <a:sym typeface="Open Sans"/>
              </a:rPr>
              <a:t>(Section 8.5)</a:t>
            </a:r>
            <a:endParaRPr sz="800">
              <a:solidFill>
                <a:srgbClr val="000A3A"/>
              </a:solidFill>
              <a:latin typeface="Open Sans"/>
              <a:ea typeface="Open Sans"/>
              <a:cs typeface="Open Sans"/>
              <a:sym typeface="Open Sans"/>
            </a:endParaRPr>
          </a:p>
        </p:txBody>
      </p:sp>
      <p:sp>
        <p:nvSpPr>
          <p:cNvPr id="1259" name="Google Shape;1259;p62"/>
          <p:cNvSpPr/>
          <p:nvPr/>
        </p:nvSpPr>
        <p:spPr>
          <a:xfrm>
            <a:off x="667819" y="2787954"/>
            <a:ext cx="1511700" cy="1431300"/>
          </a:xfrm>
          <a:prstGeom prst="ellipse">
            <a:avLst/>
          </a:prstGeom>
          <a:solidFill>
            <a:srgbClr val="000A3A"/>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rgbClr val="FAFAFA"/>
                </a:solidFill>
                <a:latin typeface="Open Sans"/>
                <a:ea typeface="Open Sans"/>
                <a:cs typeface="Open Sans"/>
                <a:sym typeface="Open Sans"/>
              </a:rPr>
              <a:t>Maximum implementation potential (IP)</a:t>
            </a:r>
            <a:endParaRPr sz="800">
              <a:latin typeface="Open Sans"/>
              <a:ea typeface="Open Sans"/>
              <a:cs typeface="Open Sans"/>
              <a:sym typeface="Open Sans"/>
            </a:endParaRPr>
          </a:p>
        </p:txBody>
      </p:sp>
      <p:sp>
        <p:nvSpPr>
          <p:cNvPr id="1260" name="Google Shape;1260;p62"/>
          <p:cNvSpPr/>
          <p:nvPr/>
        </p:nvSpPr>
        <p:spPr>
          <a:xfrm>
            <a:off x="2784975" y="2787928"/>
            <a:ext cx="1503900" cy="1431300"/>
          </a:xfrm>
          <a:prstGeom prst="ellipse">
            <a:avLst/>
          </a:prstGeom>
          <a:solidFill>
            <a:srgbClr val="000A3A"/>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FAFAFA"/>
              </a:solidFill>
              <a:latin typeface="Open Sans"/>
              <a:ea typeface="Open Sans"/>
              <a:cs typeface="Open Sans"/>
              <a:sym typeface="Open Sans"/>
            </a:endParaRPr>
          </a:p>
        </p:txBody>
      </p:sp>
      <p:sp>
        <p:nvSpPr>
          <p:cNvPr id="1261" name="Google Shape;1261;p62"/>
          <p:cNvSpPr/>
          <p:nvPr/>
        </p:nvSpPr>
        <p:spPr>
          <a:xfrm>
            <a:off x="2885048" y="2988964"/>
            <a:ext cx="1291500" cy="1221900"/>
          </a:xfrm>
          <a:prstGeom prst="ellipse">
            <a:avLst/>
          </a:prstGeom>
          <a:solidFill>
            <a:srgbClr val="9D97F0"/>
          </a:solidFill>
          <a:ln cap="flat" cmpd="sng" w="12700">
            <a:solidFill>
              <a:srgbClr val="E4DE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rgbClr val="FAFAFA"/>
                </a:solidFill>
                <a:latin typeface="Open Sans"/>
                <a:ea typeface="Open Sans"/>
                <a:cs typeface="Open Sans"/>
                <a:sym typeface="Open Sans"/>
              </a:rPr>
              <a:t>IP refined for policy design and national circumstances </a:t>
            </a:r>
            <a:endParaRPr sz="800">
              <a:latin typeface="Open Sans"/>
              <a:ea typeface="Open Sans"/>
              <a:cs typeface="Open Sans"/>
              <a:sym typeface="Open Sans"/>
            </a:endParaRPr>
          </a:p>
        </p:txBody>
      </p:sp>
      <p:sp>
        <p:nvSpPr>
          <p:cNvPr id="1262" name="Google Shape;1262;p62"/>
          <p:cNvSpPr/>
          <p:nvPr/>
        </p:nvSpPr>
        <p:spPr>
          <a:xfrm>
            <a:off x="4918117" y="2787928"/>
            <a:ext cx="1503900" cy="1431300"/>
          </a:xfrm>
          <a:prstGeom prst="ellipse">
            <a:avLst/>
          </a:prstGeom>
          <a:solidFill>
            <a:srgbClr val="000A3A"/>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FAFAFA"/>
              </a:solidFill>
              <a:latin typeface="Open Sans"/>
              <a:ea typeface="Open Sans"/>
              <a:cs typeface="Open Sans"/>
              <a:sym typeface="Open Sans"/>
            </a:endParaRPr>
          </a:p>
        </p:txBody>
      </p:sp>
      <p:sp>
        <p:nvSpPr>
          <p:cNvPr id="1263" name="Google Shape;1263;p62"/>
          <p:cNvSpPr/>
          <p:nvPr/>
        </p:nvSpPr>
        <p:spPr>
          <a:xfrm>
            <a:off x="5024340" y="2987184"/>
            <a:ext cx="1291500" cy="1221900"/>
          </a:xfrm>
          <a:prstGeom prst="ellipse">
            <a:avLst/>
          </a:prstGeom>
          <a:solidFill>
            <a:srgbClr val="9D97F0"/>
          </a:solidFill>
          <a:ln cap="flat" cmpd="sng" w="12700">
            <a:solidFill>
              <a:srgbClr val="E4DE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3F3F3F"/>
              </a:solidFill>
              <a:latin typeface="Open Sans"/>
              <a:ea typeface="Open Sans"/>
              <a:cs typeface="Open Sans"/>
              <a:sym typeface="Open Sans"/>
            </a:endParaRPr>
          </a:p>
        </p:txBody>
      </p:sp>
      <p:sp>
        <p:nvSpPr>
          <p:cNvPr id="1264" name="Google Shape;1264;p62"/>
          <p:cNvSpPr/>
          <p:nvPr/>
        </p:nvSpPr>
        <p:spPr>
          <a:xfrm>
            <a:off x="5141894" y="3146639"/>
            <a:ext cx="1063500" cy="1056000"/>
          </a:xfrm>
          <a:prstGeom prst="ellipse">
            <a:avLst/>
          </a:prstGeom>
          <a:solidFill>
            <a:srgbClr val="FF8E00"/>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rgbClr val="FAFAFA"/>
                </a:solidFill>
                <a:latin typeface="Open Sans"/>
                <a:ea typeface="Open Sans"/>
                <a:cs typeface="Open Sans"/>
                <a:sym typeface="Open Sans"/>
              </a:rPr>
              <a:t>IP refined for financial feasibility</a:t>
            </a:r>
            <a:endParaRPr sz="800">
              <a:latin typeface="Open Sans"/>
              <a:ea typeface="Open Sans"/>
              <a:cs typeface="Open Sans"/>
              <a:sym typeface="Open Sans"/>
            </a:endParaRPr>
          </a:p>
        </p:txBody>
      </p:sp>
      <p:sp>
        <p:nvSpPr>
          <p:cNvPr id="1265" name="Google Shape;1265;p62"/>
          <p:cNvSpPr/>
          <p:nvPr/>
        </p:nvSpPr>
        <p:spPr>
          <a:xfrm>
            <a:off x="6927724" y="2787928"/>
            <a:ext cx="1503900" cy="1431300"/>
          </a:xfrm>
          <a:prstGeom prst="ellipse">
            <a:avLst/>
          </a:prstGeom>
          <a:solidFill>
            <a:srgbClr val="000A3A"/>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FAFAFA"/>
              </a:solidFill>
              <a:latin typeface="Open Sans"/>
              <a:ea typeface="Open Sans"/>
              <a:cs typeface="Open Sans"/>
              <a:sym typeface="Open Sans"/>
            </a:endParaRPr>
          </a:p>
        </p:txBody>
      </p:sp>
      <p:sp>
        <p:nvSpPr>
          <p:cNvPr id="1266" name="Google Shape;1266;p62"/>
          <p:cNvSpPr/>
          <p:nvPr/>
        </p:nvSpPr>
        <p:spPr>
          <a:xfrm>
            <a:off x="7033947" y="2997235"/>
            <a:ext cx="1291500" cy="1221900"/>
          </a:xfrm>
          <a:prstGeom prst="ellipse">
            <a:avLst/>
          </a:prstGeom>
          <a:solidFill>
            <a:srgbClr val="9D97F0"/>
          </a:solidFill>
          <a:ln cap="flat" cmpd="sng" w="12700">
            <a:solidFill>
              <a:srgbClr val="E4DE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3F3F3F"/>
              </a:solidFill>
              <a:latin typeface="Open Sans"/>
              <a:ea typeface="Open Sans"/>
              <a:cs typeface="Open Sans"/>
              <a:sym typeface="Open Sans"/>
            </a:endParaRPr>
          </a:p>
        </p:txBody>
      </p:sp>
      <p:sp>
        <p:nvSpPr>
          <p:cNvPr id="1267" name="Google Shape;1267;p62"/>
          <p:cNvSpPr/>
          <p:nvPr/>
        </p:nvSpPr>
        <p:spPr>
          <a:xfrm>
            <a:off x="7147954" y="3156690"/>
            <a:ext cx="1063500" cy="1056000"/>
          </a:xfrm>
          <a:prstGeom prst="ellipse">
            <a:avLst/>
          </a:prstGeom>
          <a:solidFill>
            <a:srgbClr val="FF8E00"/>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FAFAFA"/>
              </a:solidFill>
              <a:latin typeface="Open Sans"/>
              <a:ea typeface="Open Sans"/>
              <a:cs typeface="Open Sans"/>
              <a:sym typeface="Open Sans"/>
            </a:endParaRPr>
          </a:p>
        </p:txBody>
      </p:sp>
      <p:sp>
        <p:nvSpPr>
          <p:cNvPr id="1268" name="Google Shape;1268;p62"/>
          <p:cNvSpPr/>
          <p:nvPr/>
        </p:nvSpPr>
        <p:spPr>
          <a:xfrm>
            <a:off x="7217959" y="3345062"/>
            <a:ext cx="923400" cy="858300"/>
          </a:xfrm>
          <a:prstGeom prst="ellipse">
            <a:avLst/>
          </a:prstGeom>
          <a:solidFill>
            <a:srgbClr val="FAFAFA"/>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IP refined for other barriers</a:t>
            </a:r>
            <a:endParaRPr sz="800">
              <a:solidFill>
                <a:srgbClr val="000A3A"/>
              </a:solidFill>
              <a:latin typeface="Open Sans"/>
              <a:ea typeface="Open Sans"/>
              <a:cs typeface="Open Sans"/>
              <a:sym typeface="Open Sans"/>
            </a:endParaRPr>
          </a:p>
        </p:txBody>
      </p:sp>
      <p:sp>
        <p:nvSpPr>
          <p:cNvPr id="1269" name="Google Shape;1269;p62"/>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270" name="Google Shape;1270;p62"/>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271" name="Google Shape;1271;p62"/>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272" name="Google Shape;1272;p62">
            <a:hlinkClick action="ppaction://hlinksldjump" r:id="rId3"/>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273" name="Google Shape;1273;p62">
            <a:hlinkClick action="ppaction://hlinksldjump" r:id="rId4"/>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274" name="Google Shape;1274;p62">
            <a:hlinkClick action="ppaction://hlinksldjump" r:id="rId5"/>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9" name="Shape 1279"/>
        <p:cNvGrpSpPr/>
        <p:nvPr/>
      </p:nvGrpSpPr>
      <p:grpSpPr>
        <a:xfrm>
          <a:off x="0" y="0"/>
          <a:ext cx="0" cy="0"/>
          <a:chOff x="0" y="0"/>
          <a:chExt cx="0" cy="0"/>
        </a:xfrm>
      </p:grpSpPr>
      <p:sp>
        <p:nvSpPr>
          <p:cNvPr id="1280" name="Google Shape;1280;p63"/>
          <p:cNvSpPr txBox="1"/>
          <p:nvPr/>
        </p:nvSpPr>
        <p:spPr>
          <a:xfrm>
            <a:off x="311700" y="140225"/>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ZA" sz="2200">
                <a:solidFill>
                  <a:srgbClr val="9D97F0"/>
                </a:solidFill>
                <a:latin typeface="Open Sans"/>
                <a:ea typeface="Open Sans"/>
                <a:cs typeface="Open Sans"/>
                <a:sym typeface="Open Sans"/>
              </a:rPr>
              <a:t>8.2 Determine the maximum implementation </a:t>
            </a:r>
            <a:br>
              <a:rPr b="1" lang="en-ZA" sz="2200">
                <a:solidFill>
                  <a:srgbClr val="9D97F0"/>
                </a:solidFill>
                <a:latin typeface="Open Sans"/>
                <a:ea typeface="Open Sans"/>
                <a:cs typeface="Open Sans"/>
                <a:sym typeface="Open Sans"/>
              </a:rPr>
            </a:br>
            <a:r>
              <a:rPr b="1" lang="en-ZA" sz="2200">
                <a:solidFill>
                  <a:srgbClr val="9D97F0"/>
                </a:solidFill>
                <a:latin typeface="Open Sans"/>
                <a:ea typeface="Open Sans"/>
                <a:cs typeface="Open Sans"/>
                <a:sym typeface="Open Sans"/>
              </a:rPr>
              <a:t>potential (1/2)</a:t>
            </a:r>
            <a:endParaRPr b="1" sz="2200">
              <a:solidFill>
                <a:srgbClr val="9D97F0"/>
              </a:solidFill>
              <a:latin typeface="Open Sans"/>
              <a:ea typeface="Open Sans"/>
              <a:cs typeface="Open Sans"/>
              <a:sym typeface="Open Sans"/>
            </a:endParaRPr>
          </a:p>
          <a:p>
            <a:pPr indent="0" lvl="0" marL="0" rtl="0" algn="l">
              <a:spcBef>
                <a:spcPts val="0"/>
              </a:spcBef>
              <a:spcAft>
                <a:spcPts val="0"/>
              </a:spcAft>
              <a:buNone/>
            </a:pPr>
            <a:r>
              <a:t/>
            </a:r>
            <a:endParaRPr b="1" sz="2200">
              <a:solidFill>
                <a:srgbClr val="9D97F0"/>
              </a:solidFill>
              <a:latin typeface="Open Sans"/>
              <a:ea typeface="Open Sans"/>
              <a:cs typeface="Open Sans"/>
              <a:sym typeface="Open Sans"/>
            </a:endParaRPr>
          </a:p>
          <a:p>
            <a:pPr indent="0" lvl="0" marL="0" rtl="0" algn="l">
              <a:spcBef>
                <a:spcPts val="0"/>
              </a:spcBef>
              <a:spcAft>
                <a:spcPts val="0"/>
              </a:spcAft>
              <a:buNone/>
            </a:pPr>
            <a:r>
              <a:t/>
            </a:r>
            <a:endParaRPr b="1" sz="2200">
              <a:solidFill>
                <a:srgbClr val="9D97F0"/>
              </a:solidFill>
              <a:latin typeface="Open Sans"/>
              <a:ea typeface="Open Sans"/>
              <a:cs typeface="Open Sans"/>
              <a:sym typeface="Open Sans"/>
            </a:endParaRPr>
          </a:p>
        </p:txBody>
      </p:sp>
      <p:sp>
        <p:nvSpPr>
          <p:cNvPr id="1281" name="Google Shape;1281;p63"/>
          <p:cNvSpPr/>
          <p:nvPr/>
        </p:nvSpPr>
        <p:spPr>
          <a:xfrm>
            <a:off x="995075" y="13032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282" name="Google Shape;1282;p63"/>
          <p:cNvSpPr/>
          <p:nvPr/>
        </p:nvSpPr>
        <p:spPr>
          <a:xfrm>
            <a:off x="2875612" y="13032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283" name="Google Shape;1283;p63"/>
          <p:cNvSpPr/>
          <p:nvPr/>
        </p:nvSpPr>
        <p:spPr>
          <a:xfrm>
            <a:off x="2531739" y="15974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pic>
        <p:nvPicPr>
          <p:cNvPr id="1284" name="Google Shape;1284;p63"/>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285" name="Google Shape;1285;p63"/>
          <p:cNvSpPr txBox="1"/>
          <p:nvPr/>
        </p:nvSpPr>
        <p:spPr>
          <a:xfrm>
            <a:off x="1073875" y="4493300"/>
            <a:ext cx="3088500" cy="4656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Determine the maximum implementation potential of the policy</a:t>
            </a:r>
            <a:endParaRPr i="1" sz="1000">
              <a:solidFill>
                <a:srgbClr val="09294E"/>
              </a:solidFill>
              <a:latin typeface="Open Sans"/>
              <a:ea typeface="Open Sans"/>
              <a:cs typeface="Open Sans"/>
              <a:sym typeface="Open Sans"/>
            </a:endParaRPr>
          </a:p>
        </p:txBody>
      </p:sp>
      <p:cxnSp>
        <p:nvCxnSpPr>
          <p:cNvPr id="1286" name="Google Shape;1286;p63"/>
          <p:cNvCxnSpPr>
            <a:stCxn id="1285" idx="1"/>
          </p:cNvCxnSpPr>
          <p:nvPr/>
        </p:nvCxnSpPr>
        <p:spPr>
          <a:xfrm>
            <a:off x="1073875" y="4726100"/>
            <a:ext cx="0" cy="0"/>
          </a:xfrm>
          <a:prstGeom prst="straightConnector1">
            <a:avLst/>
          </a:prstGeom>
          <a:noFill/>
          <a:ln cap="flat" cmpd="sng" w="9525">
            <a:solidFill>
              <a:srgbClr val="000A3A"/>
            </a:solidFill>
            <a:prstDash val="solid"/>
            <a:round/>
            <a:headEnd len="med" w="med" type="none"/>
            <a:tailEnd len="med" w="med" type="none"/>
          </a:ln>
        </p:spPr>
      </p:cxnSp>
      <p:cxnSp>
        <p:nvCxnSpPr>
          <p:cNvPr id="1287" name="Google Shape;1287;p63"/>
          <p:cNvCxnSpPr>
            <a:stCxn id="1284" idx="6"/>
            <a:endCxn id="1285" idx="1"/>
          </p:cNvCxnSpPr>
          <p:nvPr/>
        </p:nvCxnSpPr>
        <p:spPr>
          <a:xfrm>
            <a:off x="871800" y="4726100"/>
            <a:ext cx="202200" cy="0"/>
          </a:xfrm>
          <a:prstGeom prst="straightConnector1">
            <a:avLst/>
          </a:prstGeom>
          <a:noFill/>
          <a:ln cap="flat" cmpd="sng" w="9525">
            <a:solidFill>
              <a:srgbClr val="9D97F0"/>
            </a:solidFill>
            <a:prstDash val="solid"/>
            <a:round/>
            <a:headEnd len="med" w="med" type="none"/>
            <a:tailEnd len="med" w="med" type="oval"/>
          </a:ln>
        </p:spPr>
      </p:cxnSp>
      <p:sp>
        <p:nvSpPr>
          <p:cNvPr id="1288" name="Google Shape;1288;p63"/>
          <p:cNvSpPr txBox="1"/>
          <p:nvPr/>
        </p:nvSpPr>
        <p:spPr>
          <a:xfrm>
            <a:off x="490800" y="2500500"/>
            <a:ext cx="8267700" cy="1749900"/>
          </a:xfrm>
          <a:prstGeom prst="rect">
            <a:avLst/>
          </a:prstGeom>
          <a:noFill/>
          <a:ln>
            <a:noFill/>
          </a:ln>
        </p:spPr>
        <p:txBody>
          <a:bodyPr anchorCtr="0" anchor="t" bIns="45700" lIns="91425" spcFirstLastPara="1" rIns="91425" wrap="square" tIns="45700">
            <a:normAutofit/>
          </a:bodyPr>
          <a:lstStyle/>
          <a:p>
            <a:pPr indent="-165100" lvl="0" marL="228600" rtl="0" algn="l">
              <a:lnSpc>
                <a:spcPct val="90000"/>
              </a:lnSpc>
              <a:spcBef>
                <a:spcPts val="0"/>
              </a:spcBef>
              <a:spcAft>
                <a:spcPts val="0"/>
              </a:spcAft>
              <a:buClr>
                <a:srgbClr val="000A3A"/>
              </a:buClr>
              <a:buSzPts val="1200"/>
              <a:buChar char="•"/>
            </a:pPr>
            <a:r>
              <a:rPr lang="en-ZA" sz="1200">
                <a:solidFill>
                  <a:srgbClr val="000A3A"/>
                </a:solidFill>
                <a:latin typeface="Open Sans"/>
                <a:ea typeface="Open Sans"/>
                <a:cs typeface="Open Sans"/>
                <a:sym typeface="Open Sans"/>
              </a:rPr>
              <a:t>Choose a type of </a:t>
            </a:r>
            <a:r>
              <a:rPr b="1" lang="en-ZA" sz="1200">
                <a:solidFill>
                  <a:srgbClr val="000A3A"/>
                </a:solidFill>
                <a:latin typeface="Open Sans"/>
                <a:ea typeface="Open Sans"/>
                <a:cs typeface="Open Sans"/>
                <a:sym typeface="Open Sans"/>
              </a:rPr>
              <a:t>activity data </a:t>
            </a:r>
            <a:r>
              <a:rPr lang="en-ZA" sz="1200">
                <a:solidFill>
                  <a:srgbClr val="000A3A"/>
                </a:solidFill>
                <a:latin typeface="Open Sans"/>
                <a:ea typeface="Open Sans"/>
                <a:cs typeface="Open Sans"/>
                <a:sym typeface="Open Sans"/>
              </a:rPr>
              <a:t>for each GHG source (section 7.2) or carbon pool (section 7.3) in the GHG assessment boundary to assess the implementation potential of the policy.</a:t>
            </a:r>
            <a:endParaRPr sz="1200">
              <a:solidFill>
                <a:srgbClr val="000A3A"/>
              </a:solidFill>
              <a:latin typeface="Open Sans"/>
              <a:ea typeface="Open Sans"/>
              <a:cs typeface="Open Sans"/>
              <a:sym typeface="Open Sans"/>
            </a:endParaRPr>
          </a:p>
          <a:p>
            <a:pPr indent="-165100" lvl="0" marL="228600" rtl="0" algn="l">
              <a:lnSpc>
                <a:spcPct val="90000"/>
              </a:lnSpc>
              <a:spcBef>
                <a:spcPts val="100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Activity data:</a:t>
            </a:r>
            <a:endParaRPr sz="1200">
              <a:solidFill>
                <a:srgbClr val="000A3A"/>
              </a:solidFill>
              <a:latin typeface="Open Sans"/>
              <a:ea typeface="Open Sans"/>
              <a:cs typeface="Open Sans"/>
              <a:sym typeface="Open Sans"/>
            </a:endParaRPr>
          </a:p>
          <a:p>
            <a:pPr indent="-190500" lvl="1" marL="685800" rtl="0" algn="l">
              <a:lnSpc>
                <a:spcPct val="90000"/>
              </a:lnSpc>
              <a:spcBef>
                <a:spcPts val="50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should be a parameter that is expected to change as a result of the policy </a:t>
            </a:r>
            <a:r>
              <a:rPr lang="en-ZA" sz="1200">
                <a:solidFill>
                  <a:srgbClr val="000A3A"/>
                </a:solidFill>
                <a:latin typeface="Open Sans"/>
                <a:ea typeface="Open Sans"/>
                <a:cs typeface="Open Sans"/>
                <a:sym typeface="Open Sans"/>
              </a:rPr>
              <a:t>(e.g., the number of livestock grazing on improved pasture), and be used to estimate GHG impacts.</a:t>
            </a:r>
            <a:endParaRPr sz="1200">
              <a:solidFill>
                <a:srgbClr val="000A3A"/>
              </a:solidFill>
              <a:latin typeface="Open Sans"/>
              <a:ea typeface="Open Sans"/>
              <a:cs typeface="Open Sans"/>
              <a:sym typeface="Open Sans"/>
            </a:endParaRPr>
          </a:p>
          <a:p>
            <a:pPr indent="-190500" lvl="1" marL="685800" rtl="0" algn="l">
              <a:lnSpc>
                <a:spcPct val="90000"/>
              </a:lnSpc>
              <a:spcBef>
                <a:spcPts val="50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serves as a proxy for the policy outcome. </a:t>
            </a:r>
            <a:endParaRPr sz="1200">
              <a:solidFill>
                <a:srgbClr val="000A3A"/>
              </a:solidFill>
              <a:latin typeface="Open Sans"/>
              <a:ea typeface="Open Sans"/>
              <a:cs typeface="Open Sans"/>
              <a:sym typeface="Open Sans"/>
            </a:endParaRPr>
          </a:p>
          <a:p>
            <a:pPr indent="-165100" lvl="0" marL="228600" rtl="0" algn="l">
              <a:lnSpc>
                <a:spcPct val="90000"/>
              </a:lnSpc>
              <a:spcBef>
                <a:spcPts val="100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Maximum implementation potential is expressed in terms of the activity data. </a:t>
            </a:r>
            <a:endParaRPr sz="1200">
              <a:solidFill>
                <a:srgbClr val="000A3A"/>
              </a:solidFill>
              <a:latin typeface="Open Sans"/>
              <a:ea typeface="Open Sans"/>
              <a:cs typeface="Open Sans"/>
              <a:sym typeface="Open Sans"/>
            </a:endParaRPr>
          </a:p>
        </p:txBody>
      </p:sp>
      <p:sp>
        <p:nvSpPr>
          <p:cNvPr id="1289" name="Google Shape;1289;p63"/>
          <p:cNvSpPr/>
          <p:nvPr/>
        </p:nvSpPr>
        <p:spPr>
          <a:xfrm>
            <a:off x="6636687" y="13032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290" name="Google Shape;1290;p63"/>
          <p:cNvSpPr/>
          <p:nvPr/>
        </p:nvSpPr>
        <p:spPr>
          <a:xfrm>
            <a:off x="4417538" y="15974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291" name="Google Shape;1291;p63"/>
          <p:cNvSpPr/>
          <p:nvPr/>
        </p:nvSpPr>
        <p:spPr>
          <a:xfrm>
            <a:off x="6303337" y="15974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292" name="Google Shape;1292;p63"/>
          <p:cNvSpPr/>
          <p:nvPr/>
        </p:nvSpPr>
        <p:spPr>
          <a:xfrm>
            <a:off x="4756150" y="13032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293" name="Google Shape;1293;p63"/>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294" name="Google Shape;1294;p63"/>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295" name="Google Shape;1295;p63"/>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296" name="Google Shape;1296;p63">
            <a:hlinkClick action="ppaction://hlinksldjump" r:id="rId4"/>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297" name="Google Shape;1297;p63">
            <a:hlinkClick action="ppaction://hlinksldjump" r:id="rId5"/>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298" name="Google Shape;1298;p63">
            <a:hlinkClick action="ppaction://hlinksldjump" r:id="rId6"/>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299" name="Google Shape;1299;p63">
            <a:hlinkClick action="ppaction://hlinksldjump" r:id="rId7"/>
          </p:cNvPr>
          <p:cNvSpPr txBox="1"/>
          <p:nvPr/>
        </p:nvSpPr>
        <p:spPr>
          <a:xfrm>
            <a:off x="4756150" y="4335250"/>
            <a:ext cx="1479300" cy="3654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Example of activity data</a:t>
            </a:r>
            <a:endParaRPr>
              <a:solidFill>
                <a:schemeClr val="lt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4" name="Shape 1304"/>
        <p:cNvGrpSpPr/>
        <p:nvPr/>
      </p:nvGrpSpPr>
      <p:grpSpPr>
        <a:xfrm>
          <a:off x="0" y="0"/>
          <a:ext cx="0" cy="0"/>
          <a:chOff x="0" y="0"/>
          <a:chExt cx="0" cy="0"/>
        </a:xfrm>
      </p:grpSpPr>
      <p:sp>
        <p:nvSpPr>
          <p:cNvPr id="1305" name="Google Shape;1305;p64"/>
          <p:cNvSpPr txBox="1"/>
          <p:nvPr/>
        </p:nvSpPr>
        <p:spPr>
          <a:xfrm>
            <a:off x="490800" y="2271900"/>
            <a:ext cx="8267700" cy="358500"/>
          </a:xfrm>
          <a:prstGeom prst="rect">
            <a:avLst/>
          </a:prstGeom>
          <a:noFill/>
          <a:ln>
            <a:noFill/>
          </a:ln>
        </p:spPr>
        <p:txBody>
          <a:bodyPr anchorCtr="0" anchor="t" bIns="45700" lIns="91425" spcFirstLastPara="1" rIns="91425" wrap="square" tIns="45700">
            <a:normAutofit/>
          </a:bodyPr>
          <a:lstStyle/>
          <a:p>
            <a:pPr indent="-165100" lvl="0" marL="228600" rtl="0" algn="l">
              <a:lnSpc>
                <a:spcPct val="90000"/>
              </a:lnSpc>
              <a:spcBef>
                <a:spcPts val="0"/>
              </a:spcBef>
              <a:spcAft>
                <a:spcPts val="0"/>
              </a:spcAft>
              <a:buClr>
                <a:srgbClr val="000A3A"/>
              </a:buClr>
              <a:buSzPts val="1200"/>
              <a:buChar char="•"/>
            </a:pPr>
            <a:r>
              <a:rPr lang="en-ZA" sz="1200">
                <a:solidFill>
                  <a:srgbClr val="000A3A"/>
                </a:solidFill>
                <a:latin typeface="Open Sans"/>
                <a:ea typeface="Open Sans"/>
                <a:cs typeface="Open Sans"/>
                <a:sym typeface="Open Sans"/>
              </a:rPr>
              <a:t>Maximum implementation potential can be estimated based on:</a:t>
            </a:r>
            <a:endParaRPr sz="1200">
              <a:solidFill>
                <a:srgbClr val="000A3A"/>
              </a:solidFill>
              <a:latin typeface="Open Sans"/>
              <a:ea typeface="Open Sans"/>
              <a:cs typeface="Open Sans"/>
              <a:sym typeface="Open Sans"/>
            </a:endParaRPr>
          </a:p>
        </p:txBody>
      </p:sp>
      <p:sp>
        <p:nvSpPr>
          <p:cNvPr id="1306" name="Google Shape;1306;p64"/>
          <p:cNvSpPr txBox="1"/>
          <p:nvPr/>
        </p:nvSpPr>
        <p:spPr>
          <a:xfrm>
            <a:off x="311700" y="216425"/>
            <a:ext cx="8520600" cy="932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None/>
            </a:pPr>
            <a:r>
              <a:rPr b="1" lang="en-ZA" sz="2200">
                <a:solidFill>
                  <a:srgbClr val="9D97F0"/>
                </a:solidFill>
                <a:latin typeface="Open Sans"/>
                <a:ea typeface="Open Sans"/>
                <a:cs typeface="Open Sans"/>
                <a:sym typeface="Open Sans"/>
              </a:rPr>
              <a:t>8.2 Determine the maximum implementation </a:t>
            </a:r>
            <a:br>
              <a:rPr b="1" lang="en-ZA" sz="2200">
                <a:solidFill>
                  <a:srgbClr val="9D97F0"/>
                </a:solidFill>
                <a:latin typeface="Open Sans"/>
                <a:ea typeface="Open Sans"/>
                <a:cs typeface="Open Sans"/>
                <a:sym typeface="Open Sans"/>
              </a:rPr>
            </a:br>
            <a:r>
              <a:rPr b="1" lang="en-ZA" sz="2200">
                <a:solidFill>
                  <a:srgbClr val="9D97F0"/>
                </a:solidFill>
                <a:latin typeface="Open Sans"/>
                <a:ea typeface="Open Sans"/>
                <a:cs typeface="Open Sans"/>
                <a:sym typeface="Open Sans"/>
              </a:rPr>
              <a:t>potential (2/2)</a:t>
            </a:r>
            <a:endParaRPr b="1" sz="2200">
              <a:solidFill>
                <a:srgbClr val="9D97F0"/>
              </a:solidFill>
              <a:latin typeface="Open Sans"/>
              <a:ea typeface="Open Sans"/>
              <a:cs typeface="Open Sans"/>
              <a:sym typeface="Open Sans"/>
            </a:endParaRPr>
          </a:p>
          <a:p>
            <a:pPr indent="0" lvl="0" marL="0" rtl="0" algn="l">
              <a:lnSpc>
                <a:spcPct val="90000"/>
              </a:lnSpc>
              <a:spcBef>
                <a:spcPts val="0"/>
              </a:spcBef>
              <a:spcAft>
                <a:spcPts val="0"/>
              </a:spcAft>
              <a:buNone/>
            </a:pPr>
            <a:r>
              <a:t/>
            </a:r>
            <a:endParaRPr b="1" sz="2200">
              <a:solidFill>
                <a:srgbClr val="9D97F0"/>
              </a:solidFill>
              <a:latin typeface="Open Sans"/>
              <a:ea typeface="Open Sans"/>
              <a:cs typeface="Open Sans"/>
              <a:sym typeface="Open Sans"/>
            </a:endParaRPr>
          </a:p>
        </p:txBody>
      </p:sp>
      <p:sp>
        <p:nvSpPr>
          <p:cNvPr id="1307" name="Google Shape;1307;p64"/>
          <p:cNvSpPr/>
          <p:nvPr/>
        </p:nvSpPr>
        <p:spPr>
          <a:xfrm>
            <a:off x="995075" y="11508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308" name="Google Shape;1308;p64"/>
          <p:cNvSpPr/>
          <p:nvPr/>
        </p:nvSpPr>
        <p:spPr>
          <a:xfrm>
            <a:off x="2875612" y="11508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309" name="Google Shape;1309;p64"/>
          <p:cNvSpPr/>
          <p:nvPr/>
        </p:nvSpPr>
        <p:spPr>
          <a:xfrm>
            <a:off x="6636687" y="11508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310" name="Google Shape;1310;p64"/>
          <p:cNvSpPr/>
          <p:nvPr/>
        </p:nvSpPr>
        <p:spPr>
          <a:xfrm>
            <a:off x="2531739" y="14450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311" name="Google Shape;1311;p64"/>
          <p:cNvSpPr/>
          <p:nvPr/>
        </p:nvSpPr>
        <p:spPr>
          <a:xfrm>
            <a:off x="4417538" y="14450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312" name="Google Shape;1312;p64"/>
          <p:cNvSpPr/>
          <p:nvPr/>
        </p:nvSpPr>
        <p:spPr>
          <a:xfrm>
            <a:off x="6303337" y="14450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313" name="Google Shape;1313;p64"/>
          <p:cNvSpPr/>
          <p:nvPr/>
        </p:nvSpPr>
        <p:spPr>
          <a:xfrm>
            <a:off x="4756150" y="11508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314" name="Google Shape;1314;p64"/>
          <p:cNvSpPr/>
          <p:nvPr/>
        </p:nvSpPr>
        <p:spPr>
          <a:xfrm>
            <a:off x="428851" y="3025372"/>
            <a:ext cx="1522552" cy="1328031"/>
          </a:xfrm>
          <a:custGeom>
            <a:rect b="b" l="l" r="r" t="t"/>
            <a:pathLst>
              <a:path extrusionOk="0" h="2591280" w="1522552">
                <a:moveTo>
                  <a:pt x="0" y="0"/>
                </a:moveTo>
                <a:lnTo>
                  <a:pt x="1522552" y="0"/>
                </a:lnTo>
                <a:lnTo>
                  <a:pt x="1522552" y="2591280"/>
                </a:lnTo>
                <a:lnTo>
                  <a:pt x="0" y="2591280"/>
                </a:lnTo>
                <a:lnTo>
                  <a:pt x="0" y="0"/>
                </a:lnTo>
                <a:close/>
              </a:path>
            </a:pathLst>
          </a:custGeom>
          <a:solidFill>
            <a:srgbClr val="FFF0DA"/>
          </a:solidFill>
          <a:ln>
            <a:noFill/>
          </a:ln>
        </p:spPr>
        <p:txBody>
          <a:bodyPr anchorCtr="0" anchor="t" bIns="104000" lIns="69325" spcFirstLastPara="1" rIns="92450" wrap="square" tIns="69325">
            <a:noAutofit/>
          </a:bodyPr>
          <a:lstStyle/>
          <a:p>
            <a:pPr indent="-82550" lvl="1" marL="114300" marR="0" rtl="0" algn="l">
              <a:lnSpc>
                <a:spcPct val="90000"/>
              </a:lnSpc>
              <a:spcBef>
                <a:spcPts val="0"/>
              </a:spcBef>
              <a:spcAft>
                <a:spcPts val="0"/>
              </a:spcAft>
              <a:buClr>
                <a:srgbClr val="000A3A"/>
              </a:buClr>
              <a:buSzPts val="800"/>
              <a:buFont typeface="Open Sans"/>
              <a:buChar char="•"/>
            </a:pPr>
            <a:r>
              <a:rPr i="0" lang="en-ZA" sz="800" u="none" cap="none" strike="noStrike">
                <a:solidFill>
                  <a:srgbClr val="000A3A"/>
                </a:solidFill>
                <a:latin typeface="Open Sans"/>
                <a:ea typeface="Open Sans"/>
                <a:cs typeface="Open Sans"/>
                <a:sym typeface="Open Sans"/>
              </a:rPr>
              <a:t>Intended level of mitigation stated in the policy</a:t>
            </a:r>
            <a:endParaRPr sz="800">
              <a:solidFill>
                <a:srgbClr val="000A3A"/>
              </a:solidFill>
              <a:latin typeface="Open Sans"/>
              <a:ea typeface="Open Sans"/>
              <a:cs typeface="Open Sans"/>
              <a:sym typeface="Open Sans"/>
            </a:endParaRPr>
          </a:p>
        </p:txBody>
      </p:sp>
      <p:sp>
        <p:nvSpPr>
          <p:cNvPr id="1315" name="Google Shape;1315;p64"/>
          <p:cNvSpPr/>
          <p:nvPr/>
        </p:nvSpPr>
        <p:spPr>
          <a:xfrm>
            <a:off x="2164561" y="3025372"/>
            <a:ext cx="1522552" cy="1328031"/>
          </a:xfrm>
          <a:custGeom>
            <a:rect b="b" l="l" r="r" t="t"/>
            <a:pathLst>
              <a:path extrusionOk="0" h="2591280" w="1522552">
                <a:moveTo>
                  <a:pt x="0" y="0"/>
                </a:moveTo>
                <a:lnTo>
                  <a:pt x="1522552" y="0"/>
                </a:lnTo>
                <a:lnTo>
                  <a:pt x="1522552" y="2591280"/>
                </a:lnTo>
                <a:lnTo>
                  <a:pt x="0" y="2591280"/>
                </a:lnTo>
                <a:lnTo>
                  <a:pt x="0" y="0"/>
                </a:lnTo>
                <a:close/>
              </a:path>
            </a:pathLst>
          </a:custGeom>
          <a:solidFill>
            <a:srgbClr val="FFF0DA"/>
          </a:solidFill>
          <a:ln>
            <a:noFill/>
          </a:ln>
        </p:spPr>
        <p:txBody>
          <a:bodyPr anchorCtr="0" anchor="t" bIns="104000" lIns="69325" spcFirstLastPara="1" rIns="92450" wrap="square" tIns="69325">
            <a:noAutofit/>
          </a:bodyPr>
          <a:lstStyle/>
          <a:p>
            <a:pPr indent="-82550" lvl="1" marL="114300" marR="0" rtl="0" algn="l">
              <a:lnSpc>
                <a:spcPct val="90000"/>
              </a:lnSpc>
              <a:spcBef>
                <a:spcPts val="195"/>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Expected level of adoption of the practice or technology</a:t>
            </a:r>
            <a:endParaRPr sz="800">
              <a:solidFill>
                <a:srgbClr val="000A3A"/>
              </a:solidFill>
              <a:latin typeface="Open Sans"/>
              <a:ea typeface="Open Sans"/>
              <a:cs typeface="Open Sans"/>
              <a:sym typeface="Open Sans"/>
            </a:endParaRPr>
          </a:p>
          <a:p>
            <a:pPr indent="-82550" lvl="1" marL="114300" marR="0" rtl="0" algn="l">
              <a:lnSpc>
                <a:spcPct val="90000"/>
              </a:lnSpc>
              <a:spcBef>
                <a:spcPts val="195"/>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Assumes targeted stakeholders will fully comply where the policy is mandatory</a:t>
            </a:r>
            <a:endParaRPr sz="800">
              <a:solidFill>
                <a:srgbClr val="000A3A"/>
              </a:solidFill>
              <a:latin typeface="Open Sans"/>
              <a:ea typeface="Open Sans"/>
              <a:cs typeface="Open Sans"/>
              <a:sym typeface="Open Sans"/>
            </a:endParaRPr>
          </a:p>
        </p:txBody>
      </p:sp>
      <p:sp>
        <p:nvSpPr>
          <p:cNvPr id="1316" name="Google Shape;1316;p64"/>
          <p:cNvSpPr/>
          <p:nvPr/>
        </p:nvSpPr>
        <p:spPr>
          <a:xfrm>
            <a:off x="3853134" y="3025372"/>
            <a:ext cx="1632937" cy="1328031"/>
          </a:xfrm>
          <a:custGeom>
            <a:rect b="b" l="l" r="r" t="t"/>
            <a:pathLst>
              <a:path extrusionOk="0" h="2591280" w="1522552">
                <a:moveTo>
                  <a:pt x="0" y="0"/>
                </a:moveTo>
                <a:lnTo>
                  <a:pt x="1522552" y="0"/>
                </a:lnTo>
                <a:lnTo>
                  <a:pt x="1522552" y="2591280"/>
                </a:lnTo>
                <a:lnTo>
                  <a:pt x="0" y="2591280"/>
                </a:lnTo>
                <a:lnTo>
                  <a:pt x="0" y="0"/>
                </a:lnTo>
                <a:close/>
              </a:path>
            </a:pathLst>
          </a:custGeom>
          <a:solidFill>
            <a:srgbClr val="FFF0DA"/>
          </a:solidFill>
          <a:ln>
            <a:noFill/>
          </a:ln>
        </p:spPr>
        <p:txBody>
          <a:bodyPr anchorCtr="0" anchor="t" bIns="104000" lIns="69325" spcFirstLastPara="1" rIns="92450" wrap="square" tIns="69325">
            <a:noAutofit/>
          </a:bodyPr>
          <a:lstStyle/>
          <a:p>
            <a:pPr indent="-82550" lvl="1" marL="114300" marR="0" rtl="0" algn="l">
              <a:lnSpc>
                <a:spcPct val="90000"/>
              </a:lnSpc>
              <a:spcBef>
                <a:spcPts val="195"/>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Compare the cost of implementing mitigation practices or using technology to the total financing available for the policy </a:t>
            </a:r>
            <a:endParaRPr sz="800">
              <a:solidFill>
                <a:srgbClr val="000A3A"/>
              </a:solidFill>
              <a:latin typeface="Open Sans"/>
              <a:ea typeface="Open Sans"/>
              <a:cs typeface="Open Sans"/>
              <a:sym typeface="Open Sans"/>
            </a:endParaRPr>
          </a:p>
          <a:p>
            <a:pPr indent="-82550" lvl="1" marL="114300" marR="0" rtl="0" algn="l">
              <a:lnSpc>
                <a:spcPct val="90000"/>
              </a:lnSpc>
              <a:spcBef>
                <a:spcPts val="195"/>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 Assumes that total financing available can be used for the implementation</a:t>
            </a:r>
            <a:endParaRPr sz="800">
              <a:solidFill>
                <a:srgbClr val="000A3A"/>
              </a:solidFill>
              <a:latin typeface="Open Sans"/>
              <a:ea typeface="Open Sans"/>
              <a:cs typeface="Open Sans"/>
              <a:sym typeface="Open Sans"/>
            </a:endParaRPr>
          </a:p>
        </p:txBody>
      </p:sp>
      <p:sp>
        <p:nvSpPr>
          <p:cNvPr id="1317" name="Google Shape;1317;p64"/>
          <p:cNvSpPr/>
          <p:nvPr/>
        </p:nvSpPr>
        <p:spPr>
          <a:xfrm>
            <a:off x="5635979" y="3025372"/>
            <a:ext cx="1522552" cy="1328031"/>
          </a:xfrm>
          <a:custGeom>
            <a:rect b="b" l="l" r="r" t="t"/>
            <a:pathLst>
              <a:path extrusionOk="0" h="2591280" w="1522552">
                <a:moveTo>
                  <a:pt x="0" y="0"/>
                </a:moveTo>
                <a:lnTo>
                  <a:pt x="1522552" y="0"/>
                </a:lnTo>
                <a:lnTo>
                  <a:pt x="1522552" y="2591280"/>
                </a:lnTo>
                <a:lnTo>
                  <a:pt x="0" y="2591280"/>
                </a:lnTo>
                <a:lnTo>
                  <a:pt x="0" y="0"/>
                </a:lnTo>
                <a:close/>
              </a:path>
            </a:pathLst>
          </a:custGeom>
          <a:solidFill>
            <a:srgbClr val="FFF0DA"/>
          </a:solidFill>
          <a:ln>
            <a:noFill/>
          </a:ln>
        </p:spPr>
        <p:txBody>
          <a:bodyPr anchorCtr="0" anchor="t" bIns="104000" lIns="69325" spcFirstLastPara="1" rIns="92450" wrap="square" tIns="69325">
            <a:noAutofit/>
          </a:bodyPr>
          <a:lstStyle/>
          <a:p>
            <a:pPr indent="-82550" lvl="1" marL="114300" marR="0" rtl="0" algn="l">
              <a:lnSpc>
                <a:spcPct val="90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The current land area technically available for a change in management practice can be used as a proxy for the implementation potential</a:t>
            </a:r>
            <a:endParaRPr sz="800">
              <a:solidFill>
                <a:srgbClr val="000A3A"/>
              </a:solidFill>
              <a:latin typeface="Open Sans"/>
              <a:ea typeface="Open Sans"/>
              <a:cs typeface="Open Sans"/>
              <a:sym typeface="Open Sans"/>
            </a:endParaRPr>
          </a:p>
        </p:txBody>
      </p:sp>
      <p:sp>
        <p:nvSpPr>
          <p:cNvPr id="1318" name="Google Shape;1318;p64"/>
          <p:cNvSpPr/>
          <p:nvPr/>
        </p:nvSpPr>
        <p:spPr>
          <a:xfrm>
            <a:off x="7372485" y="3025372"/>
            <a:ext cx="1522552" cy="1328031"/>
          </a:xfrm>
          <a:custGeom>
            <a:rect b="b" l="l" r="r" t="t"/>
            <a:pathLst>
              <a:path extrusionOk="0" h="2591280" w="1522552">
                <a:moveTo>
                  <a:pt x="0" y="0"/>
                </a:moveTo>
                <a:lnTo>
                  <a:pt x="1522552" y="0"/>
                </a:lnTo>
                <a:lnTo>
                  <a:pt x="1522552" y="2591280"/>
                </a:lnTo>
                <a:lnTo>
                  <a:pt x="0" y="2591280"/>
                </a:lnTo>
                <a:lnTo>
                  <a:pt x="0" y="0"/>
                </a:lnTo>
                <a:close/>
              </a:path>
            </a:pathLst>
          </a:custGeom>
          <a:solidFill>
            <a:srgbClr val="FFF0DA"/>
          </a:solidFill>
          <a:ln>
            <a:noFill/>
          </a:ln>
        </p:spPr>
        <p:txBody>
          <a:bodyPr anchorCtr="0" anchor="t" bIns="104000" lIns="69325" spcFirstLastPara="1" rIns="92450" wrap="square" tIns="69325">
            <a:noAutofit/>
          </a:bodyPr>
          <a:lstStyle/>
          <a:p>
            <a:pPr indent="-82550" lvl="1" marL="114300" marR="0" rtl="0" algn="l">
              <a:lnSpc>
                <a:spcPct val="90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Can be paired with any of the approaches above to derive informed estimates</a:t>
            </a:r>
            <a:endParaRPr sz="800">
              <a:solidFill>
                <a:srgbClr val="000A3A"/>
              </a:solidFill>
              <a:latin typeface="Open Sans"/>
              <a:ea typeface="Open Sans"/>
              <a:cs typeface="Open Sans"/>
              <a:sym typeface="Open Sans"/>
            </a:endParaRPr>
          </a:p>
        </p:txBody>
      </p:sp>
      <p:sp>
        <p:nvSpPr>
          <p:cNvPr id="1319" name="Google Shape;1319;p64"/>
          <p:cNvSpPr/>
          <p:nvPr/>
        </p:nvSpPr>
        <p:spPr>
          <a:xfrm>
            <a:off x="428851" y="2684518"/>
            <a:ext cx="1522552" cy="350932"/>
          </a:xfrm>
          <a:custGeom>
            <a:rect b="b" l="l" r="r" t="t"/>
            <a:pathLst>
              <a:path extrusionOk="0" h="684746" w="1522552">
                <a:moveTo>
                  <a:pt x="0" y="0"/>
                </a:moveTo>
                <a:lnTo>
                  <a:pt x="1522552" y="0"/>
                </a:lnTo>
                <a:lnTo>
                  <a:pt x="1522552" y="684746"/>
                </a:lnTo>
                <a:lnTo>
                  <a:pt x="0" y="684746"/>
                </a:lnTo>
                <a:lnTo>
                  <a:pt x="0" y="0"/>
                </a:lnTo>
                <a:close/>
              </a:path>
            </a:pathLst>
          </a:custGeom>
          <a:solidFill>
            <a:srgbClr val="FF8E00"/>
          </a:solidFill>
          <a:ln>
            <a:noFill/>
          </a:ln>
        </p:spPr>
        <p:txBody>
          <a:bodyPr anchorCtr="0" anchor="ctr" bIns="52825" lIns="92450" spcFirstLastPara="1" rIns="92450" wrap="square" tIns="52825">
            <a:noAutofit/>
          </a:bodyPr>
          <a:lstStyle/>
          <a:p>
            <a:pPr indent="0" lvl="0" marL="0" rtl="0" algn="ctr">
              <a:lnSpc>
                <a:spcPct val="90000"/>
              </a:lnSpc>
              <a:spcBef>
                <a:spcPts val="0"/>
              </a:spcBef>
              <a:spcAft>
                <a:spcPts val="0"/>
              </a:spcAft>
              <a:buNone/>
            </a:pPr>
            <a:r>
              <a:rPr b="1" lang="en-ZA" sz="800">
                <a:solidFill>
                  <a:srgbClr val="000A3A"/>
                </a:solidFill>
                <a:latin typeface="Open Sans"/>
                <a:ea typeface="Open Sans"/>
                <a:cs typeface="Open Sans"/>
                <a:sym typeface="Open Sans"/>
              </a:rPr>
              <a:t>Mitigation goal</a:t>
            </a:r>
            <a:endParaRPr b="1" sz="800">
              <a:solidFill>
                <a:srgbClr val="000A3A"/>
              </a:solidFill>
              <a:latin typeface="Open Sans"/>
              <a:ea typeface="Open Sans"/>
              <a:cs typeface="Open Sans"/>
              <a:sym typeface="Open Sans"/>
            </a:endParaRPr>
          </a:p>
        </p:txBody>
      </p:sp>
      <p:sp>
        <p:nvSpPr>
          <p:cNvPr id="1320" name="Google Shape;1320;p64"/>
          <p:cNvSpPr/>
          <p:nvPr/>
        </p:nvSpPr>
        <p:spPr>
          <a:xfrm>
            <a:off x="2164561" y="2684518"/>
            <a:ext cx="1522552" cy="350932"/>
          </a:xfrm>
          <a:custGeom>
            <a:rect b="b" l="l" r="r" t="t"/>
            <a:pathLst>
              <a:path extrusionOk="0" h="684746" w="1522552">
                <a:moveTo>
                  <a:pt x="0" y="0"/>
                </a:moveTo>
                <a:lnTo>
                  <a:pt x="1522552" y="0"/>
                </a:lnTo>
                <a:lnTo>
                  <a:pt x="1522552" y="684746"/>
                </a:lnTo>
                <a:lnTo>
                  <a:pt x="0" y="684746"/>
                </a:lnTo>
                <a:lnTo>
                  <a:pt x="0" y="0"/>
                </a:lnTo>
                <a:close/>
              </a:path>
            </a:pathLst>
          </a:custGeom>
          <a:solidFill>
            <a:srgbClr val="FF8E00"/>
          </a:solidFill>
          <a:ln>
            <a:noFill/>
          </a:ln>
        </p:spPr>
        <p:txBody>
          <a:bodyPr anchorCtr="0" anchor="ctr" bIns="52825" lIns="92450" spcFirstLastPara="1" rIns="92450" wrap="square" tIns="52825">
            <a:noAutofit/>
          </a:bodyPr>
          <a:lstStyle/>
          <a:p>
            <a:pPr indent="0" lvl="0" marL="0" rtl="0" algn="ctr">
              <a:lnSpc>
                <a:spcPct val="90000"/>
              </a:lnSpc>
              <a:spcBef>
                <a:spcPts val="0"/>
              </a:spcBef>
              <a:spcAft>
                <a:spcPts val="0"/>
              </a:spcAft>
              <a:buNone/>
            </a:pPr>
            <a:r>
              <a:rPr b="1" lang="en-ZA" sz="800">
                <a:solidFill>
                  <a:srgbClr val="000A3A"/>
                </a:solidFill>
                <a:latin typeface="Open Sans"/>
                <a:ea typeface="Open Sans"/>
                <a:cs typeface="Open Sans"/>
                <a:sym typeface="Open Sans"/>
              </a:rPr>
              <a:t>Adoption of practices or technologies</a:t>
            </a:r>
            <a:endParaRPr b="1" sz="800" cap="small">
              <a:solidFill>
                <a:srgbClr val="000A3A"/>
              </a:solidFill>
              <a:latin typeface="Open Sans"/>
              <a:ea typeface="Open Sans"/>
              <a:cs typeface="Open Sans"/>
              <a:sym typeface="Open Sans"/>
            </a:endParaRPr>
          </a:p>
        </p:txBody>
      </p:sp>
      <p:sp>
        <p:nvSpPr>
          <p:cNvPr id="1321" name="Google Shape;1321;p64"/>
          <p:cNvSpPr/>
          <p:nvPr/>
        </p:nvSpPr>
        <p:spPr>
          <a:xfrm>
            <a:off x="3853135" y="2684518"/>
            <a:ext cx="1632937" cy="350932"/>
          </a:xfrm>
          <a:custGeom>
            <a:rect b="b" l="l" r="r" t="t"/>
            <a:pathLst>
              <a:path extrusionOk="0" h="684746" w="1522552">
                <a:moveTo>
                  <a:pt x="0" y="0"/>
                </a:moveTo>
                <a:lnTo>
                  <a:pt x="1522552" y="0"/>
                </a:lnTo>
                <a:lnTo>
                  <a:pt x="1522552" y="684746"/>
                </a:lnTo>
                <a:lnTo>
                  <a:pt x="0" y="684746"/>
                </a:lnTo>
                <a:lnTo>
                  <a:pt x="0" y="0"/>
                </a:lnTo>
                <a:close/>
              </a:path>
            </a:pathLst>
          </a:custGeom>
          <a:solidFill>
            <a:srgbClr val="FF8E00"/>
          </a:solidFill>
          <a:ln>
            <a:noFill/>
          </a:ln>
        </p:spPr>
        <p:txBody>
          <a:bodyPr anchorCtr="0" anchor="ctr" bIns="52825" lIns="92450" spcFirstLastPara="1" rIns="92450" wrap="square" tIns="52825">
            <a:noAutofit/>
          </a:bodyPr>
          <a:lstStyle/>
          <a:p>
            <a:pPr indent="0" lvl="0" marL="0" rtl="0" algn="ctr">
              <a:lnSpc>
                <a:spcPct val="90000"/>
              </a:lnSpc>
              <a:spcBef>
                <a:spcPts val="0"/>
              </a:spcBef>
              <a:spcAft>
                <a:spcPts val="0"/>
              </a:spcAft>
              <a:buNone/>
            </a:pPr>
            <a:r>
              <a:rPr b="1" lang="en-ZA" sz="800">
                <a:solidFill>
                  <a:srgbClr val="000A3A"/>
                </a:solidFill>
                <a:latin typeface="Open Sans"/>
                <a:ea typeface="Open Sans"/>
                <a:cs typeface="Open Sans"/>
                <a:sym typeface="Open Sans"/>
              </a:rPr>
              <a:t>Financial considerations</a:t>
            </a:r>
            <a:endParaRPr b="1" sz="800" cap="small">
              <a:solidFill>
                <a:srgbClr val="000A3A"/>
              </a:solidFill>
              <a:latin typeface="Open Sans"/>
              <a:ea typeface="Open Sans"/>
              <a:cs typeface="Open Sans"/>
              <a:sym typeface="Open Sans"/>
            </a:endParaRPr>
          </a:p>
        </p:txBody>
      </p:sp>
      <p:sp>
        <p:nvSpPr>
          <p:cNvPr id="1322" name="Google Shape;1322;p64"/>
          <p:cNvSpPr/>
          <p:nvPr/>
        </p:nvSpPr>
        <p:spPr>
          <a:xfrm>
            <a:off x="5635979" y="2684518"/>
            <a:ext cx="1522552" cy="350932"/>
          </a:xfrm>
          <a:custGeom>
            <a:rect b="b" l="l" r="r" t="t"/>
            <a:pathLst>
              <a:path extrusionOk="0" h="684746" w="1522552">
                <a:moveTo>
                  <a:pt x="0" y="0"/>
                </a:moveTo>
                <a:lnTo>
                  <a:pt x="1522552" y="0"/>
                </a:lnTo>
                <a:lnTo>
                  <a:pt x="1522552" y="684746"/>
                </a:lnTo>
                <a:lnTo>
                  <a:pt x="0" y="684746"/>
                </a:lnTo>
                <a:lnTo>
                  <a:pt x="0" y="0"/>
                </a:lnTo>
                <a:close/>
              </a:path>
            </a:pathLst>
          </a:custGeom>
          <a:solidFill>
            <a:srgbClr val="FF8E00"/>
          </a:solidFill>
          <a:ln>
            <a:noFill/>
          </a:ln>
        </p:spPr>
        <p:txBody>
          <a:bodyPr anchorCtr="0" anchor="ctr" bIns="52825" lIns="92450" spcFirstLastPara="1" rIns="92450" wrap="square" tIns="52825">
            <a:noAutofit/>
          </a:bodyPr>
          <a:lstStyle/>
          <a:p>
            <a:pPr indent="0" lvl="0" marL="0" rtl="0" algn="ctr">
              <a:lnSpc>
                <a:spcPct val="90000"/>
              </a:lnSpc>
              <a:spcBef>
                <a:spcPts val="0"/>
              </a:spcBef>
              <a:spcAft>
                <a:spcPts val="0"/>
              </a:spcAft>
              <a:buNone/>
            </a:pPr>
            <a:r>
              <a:rPr b="1" lang="en-ZA" sz="800">
                <a:solidFill>
                  <a:srgbClr val="000A3A"/>
                </a:solidFill>
                <a:latin typeface="Open Sans"/>
                <a:ea typeface="Open Sans"/>
                <a:cs typeface="Open Sans"/>
                <a:sym typeface="Open Sans"/>
              </a:rPr>
              <a:t>Land area and other resource potential</a:t>
            </a:r>
            <a:endParaRPr sz="800">
              <a:solidFill>
                <a:srgbClr val="000A3A"/>
              </a:solidFill>
              <a:latin typeface="Open Sans"/>
              <a:ea typeface="Open Sans"/>
              <a:cs typeface="Open Sans"/>
              <a:sym typeface="Open Sans"/>
            </a:endParaRPr>
          </a:p>
        </p:txBody>
      </p:sp>
      <p:sp>
        <p:nvSpPr>
          <p:cNvPr id="1323" name="Google Shape;1323;p64"/>
          <p:cNvSpPr/>
          <p:nvPr/>
        </p:nvSpPr>
        <p:spPr>
          <a:xfrm>
            <a:off x="7371689" y="2684518"/>
            <a:ext cx="1522552" cy="350932"/>
          </a:xfrm>
          <a:custGeom>
            <a:rect b="b" l="l" r="r" t="t"/>
            <a:pathLst>
              <a:path extrusionOk="0" h="684746" w="1522552">
                <a:moveTo>
                  <a:pt x="0" y="0"/>
                </a:moveTo>
                <a:lnTo>
                  <a:pt x="1522552" y="0"/>
                </a:lnTo>
                <a:lnTo>
                  <a:pt x="1522552" y="684746"/>
                </a:lnTo>
                <a:lnTo>
                  <a:pt x="0" y="684746"/>
                </a:lnTo>
                <a:lnTo>
                  <a:pt x="0" y="0"/>
                </a:lnTo>
                <a:close/>
              </a:path>
            </a:pathLst>
          </a:custGeom>
          <a:solidFill>
            <a:srgbClr val="FF8E00"/>
          </a:solidFill>
          <a:ln>
            <a:noFill/>
          </a:ln>
        </p:spPr>
        <p:txBody>
          <a:bodyPr anchorCtr="0" anchor="ctr" bIns="52825" lIns="92450" spcFirstLastPara="1" rIns="92450" wrap="square" tIns="52825">
            <a:noAutofit/>
          </a:bodyPr>
          <a:lstStyle/>
          <a:p>
            <a:pPr indent="0" lvl="0" marL="0" rtl="0" algn="ctr">
              <a:lnSpc>
                <a:spcPct val="90000"/>
              </a:lnSpc>
              <a:spcBef>
                <a:spcPts val="0"/>
              </a:spcBef>
              <a:spcAft>
                <a:spcPts val="0"/>
              </a:spcAft>
              <a:buNone/>
            </a:pPr>
            <a:r>
              <a:rPr b="1" lang="en-ZA" sz="800">
                <a:solidFill>
                  <a:srgbClr val="000A3A"/>
                </a:solidFill>
                <a:latin typeface="Open Sans"/>
                <a:ea typeface="Open Sans"/>
                <a:cs typeface="Open Sans"/>
                <a:sym typeface="Open Sans"/>
              </a:rPr>
              <a:t>Expert judgement</a:t>
            </a:r>
            <a:endParaRPr b="1" sz="800" cap="small">
              <a:solidFill>
                <a:srgbClr val="000A3A"/>
              </a:solidFill>
              <a:latin typeface="Open Sans"/>
              <a:ea typeface="Open Sans"/>
              <a:cs typeface="Open Sans"/>
              <a:sym typeface="Open Sans"/>
            </a:endParaRPr>
          </a:p>
        </p:txBody>
      </p:sp>
      <p:sp>
        <p:nvSpPr>
          <p:cNvPr id="1324" name="Google Shape;1324;p64"/>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325" name="Google Shape;1325;p64"/>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326" name="Google Shape;1326;p64"/>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327" name="Google Shape;1327;p64">
            <a:hlinkClick action="ppaction://hlinksldjump" r:id="rId3"/>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328" name="Google Shape;1328;p64">
            <a:hlinkClick action="ppaction://hlinksldjump" r:id="rId4"/>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329" name="Google Shape;1329;p64">
            <a:hlinkClick action="ppaction://hlinksldjump" r:id="rId5"/>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4" name="Shape 1334"/>
        <p:cNvGrpSpPr/>
        <p:nvPr/>
      </p:nvGrpSpPr>
      <p:grpSpPr>
        <a:xfrm>
          <a:off x="0" y="0"/>
          <a:ext cx="0" cy="0"/>
          <a:chOff x="0" y="0"/>
          <a:chExt cx="0" cy="0"/>
        </a:xfrm>
      </p:grpSpPr>
      <p:sp>
        <p:nvSpPr>
          <p:cNvPr id="1335" name="Google Shape;1335;p65"/>
          <p:cNvSpPr txBox="1"/>
          <p:nvPr>
            <p:ph idx="4294967295" type="title"/>
          </p:nvPr>
        </p:nvSpPr>
        <p:spPr>
          <a:xfrm>
            <a:off x="607820" y="159907"/>
            <a:ext cx="7120200" cy="6528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Chapter 8: Recap and next steps</a:t>
            </a:r>
            <a:endParaRPr/>
          </a:p>
        </p:txBody>
      </p:sp>
      <p:sp>
        <p:nvSpPr>
          <p:cNvPr id="1336" name="Google Shape;1336;p65"/>
          <p:cNvSpPr txBox="1"/>
          <p:nvPr/>
        </p:nvSpPr>
        <p:spPr>
          <a:xfrm>
            <a:off x="311700" y="6813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rgbClr val="000A3A"/>
                </a:solidFill>
                <a:latin typeface="Open Sans"/>
                <a:ea typeface="Open Sans"/>
                <a:cs typeface="Open Sans"/>
                <a:sym typeface="Open Sans"/>
              </a:rPr>
              <a:t>PART III: Assessing impacts</a:t>
            </a:r>
            <a:endParaRPr sz="1800">
              <a:solidFill>
                <a:srgbClr val="000A3A"/>
              </a:solidFill>
              <a:latin typeface="Open Sans"/>
              <a:ea typeface="Open Sans"/>
              <a:cs typeface="Open Sans"/>
              <a:sym typeface="Open Sans"/>
            </a:endParaRPr>
          </a:p>
        </p:txBody>
      </p:sp>
      <p:sp>
        <p:nvSpPr>
          <p:cNvPr id="1337" name="Google Shape;1337;p65"/>
          <p:cNvSpPr/>
          <p:nvPr/>
        </p:nvSpPr>
        <p:spPr>
          <a:xfrm>
            <a:off x="136050" y="1141300"/>
            <a:ext cx="32355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8" name="Google Shape;1338;p65"/>
          <p:cNvSpPr txBox="1"/>
          <p:nvPr/>
        </p:nvSpPr>
        <p:spPr>
          <a:xfrm>
            <a:off x="1361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7: </a:t>
            </a:r>
            <a:r>
              <a:rPr lang="en-ZA" sz="1200">
                <a:solidFill>
                  <a:srgbClr val="FFFFFF"/>
                </a:solidFill>
                <a:latin typeface="Open Sans"/>
                <a:ea typeface="Open Sans"/>
                <a:cs typeface="Open Sans"/>
                <a:sym typeface="Open Sans"/>
              </a:rPr>
              <a:t>Estimate baseline scenario and emissions</a:t>
            </a:r>
            <a:endParaRPr sz="1200">
              <a:solidFill>
                <a:srgbClr val="FFFFFF"/>
              </a:solidFill>
              <a:latin typeface="Open Sans"/>
              <a:ea typeface="Open Sans"/>
              <a:cs typeface="Open Sans"/>
              <a:sym typeface="Open Sans"/>
            </a:endParaRPr>
          </a:p>
        </p:txBody>
      </p:sp>
      <p:sp>
        <p:nvSpPr>
          <p:cNvPr id="1339" name="Google Shape;1339;p65"/>
          <p:cNvSpPr/>
          <p:nvPr/>
        </p:nvSpPr>
        <p:spPr>
          <a:xfrm>
            <a:off x="207050" y="1971750"/>
            <a:ext cx="7935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0" name="Google Shape;1340;p65"/>
          <p:cNvSpPr/>
          <p:nvPr/>
        </p:nvSpPr>
        <p:spPr>
          <a:xfrm>
            <a:off x="1061675" y="2258175"/>
            <a:ext cx="1048200" cy="24387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1" name="Google Shape;1341;p65"/>
          <p:cNvSpPr txBox="1"/>
          <p:nvPr/>
        </p:nvSpPr>
        <p:spPr>
          <a:xfrm>
            <a:off x="212250"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Determine the baseline scenario</a:t>
            </a:r>
            <a:endParaRPr sz="800">
              <a:solidFill>
                <a:srgbClr val="000A3A"/>
              </a:solidFill>
              <a:latin typeface="Open Sans"/>
              <a:ea typeface="Open Sans"/>
              <a:cs typeface="Open Sans"/>
              <a:sym typeface="Open Sans"/>
            </a:endParaRPr>
          </a:p>
        </p:txBody>
      </p:sp>
      <p:sp>
        <p:nvSpPr>
          <p:cNvPr id="1342" name="Google Shape;1342;p65"/>
          <p:cNvSpPr/>
          <p:nvPr/>
        </p:nvSpPr>
        <p:spPr>
          <a:xfrm>
            <a:off x="3434675" y="1141300"/>
            <a:ext cx="34761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3" name="Google Shape;1343;p65"/>
          <p:cNvSpPr/>
          <p:nvPr/>
        </p:nvSpPr>
        <p:spPr>
          <a:xfrm>
            <a:off x="3560900" y="1971750"/>
            <a:ext cx="10110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4" name="Google Shape;1344;p65"/>
          <p:cNvSpPr/>
          <p:nvPr/>
        </p:nvSpPr>
        <p:spPr>
          <a:xfrm>
            <a:off x="5787617" y="1971750"/>
            <a:ext cx="10110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5" name="Google Shape;1345;p65"/>
          <p:cNvSpPr txBox="1"/>
          <p:nvPr/>
        </p:nvSpPr>
        <p:spPr>
          <a:xfrm>
            <a:off x="34889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8: </a:t>
            </a:r>
            <a:r>
              <a:rPr lang="en-ZA" sz="1200">
                <a:solidFill>
                  <a:srgbClr val="FFFFFF"/>
                </a:solidFill>
                <a:latin typeface="Open Sans"/>
                <a:ea typeface="Open Sans"/>
                <a:cs typeface="Open Sans"/>
                <a:sym typeface="Open Sans"/>
              </a:rPr>
              <a:t>Estimate GHG </a:t>
            </a:r>
            <a:br>
              <a:rPr lang="en-ZA" sz="1200">
                <a:solidFill>
                  <a:srgbClr val="FFFFFF"/>
                </a:solidFill>
                <a:latin typeface="Open Sans"/>
                <a:ea typeface="Open Sans"/>
                <a:cs typeface="Open Sans"/>
                <a:sym typeface="Open Sans"/>
              </a:rPr>
            </a:br>
            <a:r>
              <a:rPr lang="en-ZA" sz="1200">
                <a:solidFill>
                  <a:srgbClr val="FFFFFF"/>
                </a:solidFill>
                <a:latin typeface="Open Sans"/>
                <a:ea typeface="Open Sans"/>
                <a:cs typeface="Open Sans"/>
                <a:sym typeface="Open Sans"/>
              </a:rPr>
              <a:t>impacts ex-ante</a:t>
            </a:r>
            <a:endParaRPr sz="1200">
              <a:solidFill>
                <a:srgbClr val="FFFFFF"/>
              </a:solidFill>
              <a:latin typeface="Open Sans"/>
              <a:ea typeface="Open Sans"/>
              <a:cs typeface="Open Sans"/>
              <a:sym typeface="Open Sans"/>
            </a:endParaRPr>
          </a:p>
        </p:txBody>
      </p:sp>
      <p:sp>
        <p:nvSpPr>
          <p:cNvPr id="1346" name="Google Shape;1346;p65"/>
          <p:cNvSpPr/>
          <p:nvPr/>
        </p:nvSpPr>
        <p:spPr>
          <a:xfrm>
            <a:off x="31032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347" name="Google Shape;1347;p65"/>
          <p:cNvSpPr/>
          <p:nvPr/>
        </p:nvSpPr>
        <p:spPr>
          <a:xfrm>
            <a:off x="4524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348" name="Google Shape;1348;p65"/>
          <p:cNvSpPr/>
          <p:nvPr/>
        </p:nvSpPr>
        <p:spPr>
          <a:xfrm>
            <a:off x="5667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349" name="Google Shape;1349;p65"/>
          <p:cNvSpPr txBox="1"/>
          <p:nvPr/>
        </p:nvSpPr>
        <p:spPr>
          <a:xfrm>
            <a:off x="3578575" y="2059675"/>
            <a:ext cx="9933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maximum implementation potential</a:t>
            </a:r>
            <a:endParaRPr sz="800">
              <a:solidFill>
                <a:srgbClr val="000A3A"/>
              </a:solidFill>
              <a:latin typeface="Open Sans"/>
              <a:ea typeface="Open Sans"/>
              <a:cs typeface="Open Sans"/>
              <a:sym typeface="Open Sans"/>
            </a:endParaRPr>
          </a:p>
        </p:txBody>
      </p:sp>
      <p:sp>
        <p:nvSpPr>
          <p:cNvPr id="1350" name="Google Shape;1350;p65"/>
          <p:cNvSpPr txBox="1"/>
          <p:nvPr/>
        </p:nvSpPr>
        <p:spPr>
          <a:xfrm>
            <a:off x="5787600" y="2101075"/>
            <a:ext cx="993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GHG impact on the policy</a:t>
            </a:r>
            <a:endParaRPr sz="800">
              <a:solidFill>
                <a:srgbClr val="000A3A"/>
              </a:solidFill>
              <a:latin typeface="Open Sans"/>
              <a:ea typeface="Open Sans"/>
              <a:cs typeface="Open Sans"/>
              <a:sym typeface="Open Sans"/>
            </a:endParaRPr>
          </a:p>
        </p:txBody>
      </p:sp>
      <p:sp>
        <p:nvSpPr>
          <p:cNvPr id="1351" name="Google Shape;1351;p65"/>
          <p:cNvSpPr/>
          <p:nvPr/>
        </p:nvSpPr>
        <p:spPr>
          <a:xfrm>
            <a:off x="2170997" y="1971750"/>
            <a:ext cx="10482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2" name="Google Shape;1352;p65"/>
          <p:cNvSpPr txBox="1"/>
          <p:nvPr/>
        </p:nvSpPr>
        <p:spPr>
          <a:xfrm>
            <a:off x="2191660" y="2052238"/>
            <a:ext cx="1048200" cy="4713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650">
                <a:solidFill>
                  <a:srgbClr val="000A3A"/>
                </a:solidFill>
                <a:latin typeface="Open Sans"/>
                <a:ea typeface="Open Sans"/>
                <a:cs typeface="Open Sans"/>
                <a:sym typeface="Open Sans"/>
              </a:rPr>
              <a:t>Estimate baseline for soil carbon sequestration</a:t>
            </a:r>
            <a:endParaRPr sz="650">
              <a:solidFill>
                <a:srgbClr val="000A3A"/>
              </a:solidFill>
              <a:latin typeface="Open Sans"/>
              <a:ea typeface="Open Sans"/>
              <a:cs typeface="Open Sans"/>
              <a:sym typeface="Open Sans"/>
            </a:endParaRPr>
          </a:p>
        </p:txBody>
      </p:sp>
      <p:cxnSp>
        <p:nvCxnSpPr>
          <p:cNvPr id="1353" name="Google Shape;1353;p65"/>
          <p:cNvCxnSpPr>
            <a:stCxn id="1354" idx="0"/>
            <a:endCxn id="1355" idx="0"/>
          </p:cNvCxnSpPr>
          <p:nvPr/>
        </p:nvCxnSpPr>
        <p:spPr>
          <a:xfrm>
            <a:off x="2695101" y="2571175"/>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1356" name="Google Shape;1356;p65"/>
          <p:cNvCxnSpPr>
            <a:stCxn id="1355" idx="0"/>
          </p:cNvCxnSpPr>
          <p:nvPr/>
        </p:nvCxnSpPr>
        <p:spPr>
          <a:xfrm>
            <a:off x="2695101" y="2979263"/>
            <a:ext cx="0" cy="408000"/>
          </a:xfrm>
          <a:prstGeom prst="straightConnector1">
            <a:avLst/>
          </a:prstGeom>
          <a:noFill/>
          <a:ln cap="flat" cmpd="sng" w="9525">
            <a:solidFill>
              <a:schemeClr val="dk2"/>
            </a:solidFill>
            <a:prstDash val="solid"/>
            <a:round/>
            <a:headEnd len="med" w="med" type="none"/>
            <a:tailEnd len="med" w="med" type="triangle"/>
          </a:ln>
        </p:spPr>
      </p:cxnSp>
      <p:sp>
        <p:nvSpPr>
          <p:cNvPr id="1354" name="Google Shape;1354;p65"/>
          <p:cNvSpPr txBox="1"/>
          <p:nvPr/>
        </p:nvSpPr>
        <p:spPr>
          <a:xfrm>
            <a:off x="2221551" y="2571175"/>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Stratify the land</a:t>
            </a:r>
            <a:endParaRPr sz="550">
              <a:solidFill>
                <a:srgbClr val="000A3A"/>
              </a:solidFill>
              <a:latin typeface="Open Sans"/>
              <a:ea typeface="Open Sans"/>
              <a:cs typeface="Open Sans"/>
              <a:sym typeface="Open Sans"/>
            </a:endParaRPr>
          </a:p>
        </p:txBody>
      </p:sp>
      <p:sp>
        <p:nvSpPr>
          <p:cNvPr id="1355" name="Google Shape;1355;p65"/>
          <p:cNvSpPr txBox="1"/>
          <p:nvPr/>
        </p:nvSpPr>
        <p:spPr>
          <a:xfrm>
            <a:off x="2221551" y="29792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land area in each stratum</a:t>
            </a:r>
            <a:endParaRPr sz="550">
              <a:solidFill>
                <a:srgbClr val="000A3A"/>
              </a:solidFill>
              <a:latin typeface="Open Sans"/>
              <a:ea typeface="Open Sans"/>
              <a:cs typeface="Open Sans"/>
              <a:sym typeface="Open Sans"/>
            </a:endParaRPr>
          </a:p>
        </p:txBody>
      </p:sp>
      <p:sp>
        <p:nvSpPr>
          <p:cNvPr id="1357" name="Google Shape;1357;p65"/>
          <p:cNvSpPr/>
          <p:nvPr/>
        </p:nvSpPr>
        <p:spPr>
          <a:xfrm>
            <a:off x="940771" y="1905575"/>
            <a:ext cx="1290000" cy="227100"/>
          </a:xfrm>
          <a:prstGeom prst="rightArrow">
            <a:avLst>
              <a:gd fmla="val 50000" name="adj1"/>
              <a:gd fmla="val 50000" name="adj2"/>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358" name="Google Shape;1358;p65"/>
          <p:cNvSpPr/>
          <p:nvPr/>
        </p:nvSpPr>
        <p:spPr>
          <a:xfrm>
            <a:off x="6973800" y="1141300"/>
            <a:ext cx="20238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9" name="Google Shape;1359;p65"/>
          <p:cNvSpPr/>
          <p:nvPr/>
        </p:nvSpPr>
        <p:spPr>
          <a:xfrm>
            <a:off x="7105599" y="1971750"/>
            <a:ext cx="8328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0" name="Google Shape;1360;p65"/>
          <p:cNvSpPr/>
          <p:nvPr/>
        </p:nvSpPr>
        <p:spPr>
          <a:xfrm>
            <a:off x="7999618" y="1971750"/>
            <a:ext cx="8328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1" name="Google Shape;1361;p65"/>
          <p:cNvSpPr txBox="1"/>
          <p:nvPr/>
        </p:nvSpPr>
        <p:spPr>
          <a:xfrm>
            <a:off x="7125125" y="1279500"/>
            <a:ext cx="1687500" cy="572700"/>
          </a:xfrm>
          <a:prstGeom prst="rect">
            <a:avLst/>
          </a:prstGeom>
          <a:noFill/>
          <a:ln>
            <a:noFill/>
          </a:ln>
        </p:spPr>
        <p:txBody>
          <a:bodyPr anchorCtr="0" anchor="t" bIns="45700" lIns="91425" spcFirstLastPara="1" rIns="91425" wrap="square" tIns="45700">
            <a:normAutofit fontScale="92500"/>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9: </a:t>
            </a:r>
            <a:r>
              <a:rPr lang="en-ZA" sz="1200">
                <a:solidFill>
                  <a:srgbClr val="FFFFFF"/>
                </a:solidFill>
                <a:latin typeface="Open Sans"/>
                <a:ea typeface="Open Sans"/>
                <a:cs typeface="Open Sans"/>
                <a:sym typeface="Open Sans"/>
              </a:rPr>
              <a:t>Estimate GHG impacts ex-post</a:t>
            </a:r>
            <a:endParaRPr sz="1200">
              <a:solidFill>
                <a:srgbClr val="FFFFFF"/>
              </a:solidFill>
              <a:latin typeface="Open Sans"/>
              <a:ea typeface="Open Sans"/>
              <a:cs typeface="Open Sans"/>
              <a:sym typeface="Open Sans"/>
            </a:endParaRPr>
          </a:p>
        </p:txBody>
      </p:sp>
      <p:sp>
        <p:nvSpPr>
          <p:cNvPr id="1362" name="Google Shape;1362;p65"/>
          <p:cNvSpPr txBox="1"/>
          <p:nvPr/>
        </p:nvSpPr>
        <p:spPr>
          <a:xfrm>
            <a:off x="7125134"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or update baseline</a:t>
            </a:r>
            <a:endParaRPr sz="800">
              <a:solidFill>
                <a:srgbClr val="000A3A"/>
              </a:solidFill>
              <a:latin typeface="Open Sans"/>
              <a:ea typeface="Open Sans"/>
              <a:cs typeface="Open Sans"/>
              <a:sym typeface="Open Sans"/>
            </a:endParaRPr>
          </a:p>
        </p:txBody>
      </p:sp>
      <p:sp>
        <p:nvSpPr>
          <p:cNvPr id="1363" name="Google Shape;1363;p65"/>
          <p:cNvSpPr txBox="1"/>
          <p:nvPr/>
        </p:nvSpPr>
        <p:spPr>
          <a:xfrm>
            <a:off x="8019156"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GHG impacts</a:t>
            </a:r>
            <a:endParaRPr sz="800">
              <a:solidFill>
                <a:srgbClr val="000A3A"/>
              </a:solidFill>
              <a:latin typeface="Open Sans"/>
              <a:ea typeface="Open Sans"/>
              <a:cs typeface="Open Sans"/>
              <a:sym typeface="Open Sans"/>
            </a:endParaRPr>
          </a:p>
        </p:txBody>
      </p:sp>
      <p:sp>
        <p:nvSpPr>
          <p:cNvPr id="1364" name="Google Shape;1364;p65"/>
          <p:cNvSpPr/>
          <p:nvPr/>
        </p:nvSpPr>
        <p:spPr>
          <a:xfrm>
            <a:off x="7887023" y="2202020"/>
            <a:ext cx="1569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365" name="Google Shape;1365;p65"/>
          <p:cNvSpPr/>
          <p:nvPr/>
        </p:nvSpPr>
        <p:spPr>
          <a:xfrm>
            <a:off x="67608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366" name="Google Shape;1366;p65"/>
          <p:cNvSpPr/>
          <p:nvPr/>
        </p:nvSpPr>
        <p:spPr>
          <a:xfrm>
            <a:off x="1061675" y="2258175"/>
            <a:ext cx="1048200" cy="24387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7" name="Google Shape;1367;p65"/>
          <p:cNvSpPr txBox="1"/>
          <p:nvPr/>
        </p:nvSpPr>
        <p:spPr>
          <a:xfrm>
            <a:off x="1082338" y="2330529"/>
            <a:ext cx="1048200" cy="423600"/>
          </a:xfrm>
          <a:prstGeom prst="rect">
            <a:avLst/>
          </a:prstGeom>
          <a:noFill/>
          <a:ln>
            <a:noFill/>
          </a:ln>
        </p:spPr>
        <p:txBody>
          <a:bodyPr anchorCtr="0" anchor="t" bIns="45700" lIns="91425" spcFirstLastPara="1" rIns="91425" wrap="square" tIns="45700">
            <a:normAutofit fontScale="85000"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baseline emissions for enteric fermentation</a:t>
            </a:r>
            <a:endParaRPr sz="800">
              <a:solidFill>
                <a:srgbClr val="000A3A"/>
              </a:solidFill>
              <a:latin typeface="Open Sans"/>
              <a:ea typeface="Open Sans"/>
              <a:cs typeface="Open Sans"/>
              <a:sym typeface="Open Sans"/>
            </a:endParaRPr>
          </a:p>
        </p:txBody>
      </p:sp>
      <p:sp>
        <p:nvSpPr>
          <p:cNvPr id="1368" name="Google Shape;1368;p65"/>
          <p:cNvSpPr txBox="1"/>
          <p:nvPr/>
        </p:nvSpPr>
        <p:spPr>
          <a:xfrm>
            <a:off x="1112226" y="4264459"/>
            <a:ext cx="947100" cy="1887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a:t>
            </a:r>
            <a:endParaRPr sz="550">
              <a:solidFill>
                <a:srgbClr val="000A3A"/>
              </a:solidFill>
              <a:latin typeface="Open Sans"/>
              <a:ea typeface="Open Sans"/>
              <a:cs typeface="Open Sans"/>
              <a:sym typeface="Open Sans"/>
            </a:endParaRPr>
          </a:p>
        </p:txBody>
      </p:sp>
      <p:cxnSp>
        <p:nvCxnSpPr>
          <p:cNvPr id="1369" name="Google Shape;1369;p65"/>
          <p:cNvCxnSpPr>
            <a:stCxn id="1370" idx="0"/>
            <a:endCxn id="1371" idx="0"/>
          </p:cNvCxnSpPr>
          <p:nvPr/>
        </p:nvCxnSpPr>
        <p:spPr>
          <a:xfrm>
            <a:off x="1585780" y="2797025"/>
            <a:ext cx="0" cy="366900"/>
          </a:xfrm>
          <a:prstGeom prst="straightConnector1">
            <a:avLst/>
          </a:prstGeom>
          <a:noFill/>
          <a:ln cap="flat" cmpd="sng" w="9525">
            <a:solidFill>
              <a:srgbClr val="000A3A"/>
            </a:solidFill>
            <a:prstDash val="solid"/>
            <a:round/>
            <a:headEnd len="med" w="med" type="none"/>
            <a:tailEnd len="med" w="med" type="triangle"/>
          </a:ln>
        </p:spPr>
      </p:cxnSp>
      <p:sp>
        <p:nvSpPr>
          <p:cNvPr id="1370" name="Google Shape;1370;p65"/>
          <p:cNvSpPr txBox="1"/>
          <p:nvPr/>
        </p:nvSpPr>
        <p:spPr>
          <a:xfrm>
            <a:off x="1112230" y="2797025"/>
            <a:ext cx="947100" cy="300300"/>
          </a:xfrm>
          <a:prstGeom prst="rect">
            <a:avLst/>
          </a:prstGeom>
          <a:solidFill>
            <a:schemeClr val="lt1"/>
          </a:solidFill>
          <a:ln>
            <a:noFill/>
          </a:ln>
        </p:spPr>
        <p:txBody>
          <a:bodyPr anchorCtr="0" anchor="t" bIns="45700" lIns="91425" spcFirstLastPara="1" rIns="91425" wrap="square" tIns="45700">
            <a:normAutofit fontScale="77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intended policy outcomes and target drivers</a:t>
            </a:r>
            <a:endParaRPr sz="550">
              <a:solidFill>
                <a:srgbClr val="000A3A"/>
              </a:solidFill>
              <a:latin typeface="Open Sans"/>
              <a:ea typeface="Open Sans"/>
              <a:cs typeface="Open Sans"/>
              <a:sym typeface="Open Sans"/>
            </a:endParaRPr>
          </a:p>
        </p:txBody>
      </p:sp>
      <p:cxnSp>
        <p:nvCxnSpPr>
          <p:cNvPr id="1372" name="Google Shape;1372;p65"/>
          <p:cNvCxnSpPr>
            <a:endCxn id="1373" idx="0"/>
          </p:cNvCxnSpPr>
          <p:nvPr/>
        </p:nvCxnSpPr>
        <p:spPr>
          <a:xfrm>
            <a:off x="1585780" y="3122733"/>
            <a:ext cx="0" cy="408000"/>
          </a:xfrm>
          <a:prstGeom prst="straightConnector1">
            <a:avLst/>
          </a:prstGeom>
          <a:noFill/>
          <a:ln cap="flat" cmpd="sng" w="9525">
            <a:solidFill>
              <a:srgbClr val="000A3A"/>
            </a:solidFill>
            <a:prstDash val="solid"/>
            <a:round/>
            <a:headEnd len="med" w="med" type="none"/>
            <a:tailEnd len="med" w="med" type="triangle"/>
          </a:ln>
        </p:spPr>
      </p:cxnSp>
      <p:sp>
        <p:nvSpPr>
          <p:cNvPr id="1371" name="Google Shape;1371;p65"/>
          <p:cNvSpPr txBox="1"/>
          <p:nvPr/>
        </p:nvSpPr>
        <p:spPr>
          <a:xfrm>
            <a:off x="1112230" y="3163874"/>
            <a:ext cx="947100" cy="300300"/>
          </a:xfrm>
          <a:prstGeom prst="rect">
            <a:avLst/>
          </a:prstGeom>
          <a:solidFill>
            <a:schemeClr val="lt1"/>
          </a:solidFill>
          <a:ln>
            <a:noFill/>
          </a:ln>
        </p:spPr>
        <p:txBody>
          <a:bodyPr anchorCtr="0" anchor="t" bIns="45700" lIns="91425" spcFirstLastPara="1" rIns="91425" wrap="square" tIns="45700">
            <a:normAutofit fontScale="77500"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livestock categories and feed characterisation</a:t>
            </a:r>
            <a:endParaRPr sz="550">
              <a:solidFill>
                <a:srgbClr val="000A3A"/>
              </a:solidFill>
              <a:latin typeface="Open Sans"/>
              <a:ea typeface="Open Sans"/>
              <a:cs typeface="Open Sans"/>
              <a:sym typeface="Open Sans"/>
            </a:endParaRPr>
          </a:p>
        </p:txBody>
      </p:sp>
      <p:cxnSp>
        <p:nvCxnSpPr>
          <p:cNvPr id="1374" name="Google Shape;1374;p65"/>
          <p:cNvCxnSpPr>
            <a:stCxn id="1371" idx="2"/>
            <a:endCxn id="1375" idx="0"/>
          </p:cNvCxnSpPr>
          <p:nvPr/>
        </p:nvCxnSpPr>
        <p:spPr>
          <a:xfrm>
            <a:off x="1585780" y="3464174"/>
            <a:ext cx="0" cy="433500"/>
          </a:xfrm>
          <a:prstGeom prst="straightConnector1">
            <a:avLst/>
          </a:prstGeom>
          <a:noFill/>
          <a:ln cap="flat" cmpd="sng" w="9525">
            <a:solidFill>
              <a:srgbClr val="000A3A"/>
            </a:solidFill>
            <a:prstDash val="solid"/>
            <a:round/>
            <a:headEnd len="med" w="med" type="none"/>
            <a:tailEnd len="med" w="med" type="triangle"/>
          </a:ln>
        </p:spPr>
      </p:cxnSp>
      <p:sp>
        <p:nvSpPr>
          <p:cNvPr id="1373" name="Google Shape;1373;p65"/>
          <p:cNvSpPr txBox="1"/>
          <p:nvPr/>
        </p:nvSpPr>
        <p:spPr>
          <a:xfrm>
            <a:off x="1112230" y="3530733"/>
            <a:ext cx="947100" cy="3003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baseline population</a:t>
            </a:r>
            <a:endParaRPr sz="550">
              <a:solidFill>
                <a:srgbClr val="000A3A"/>
              </a:solidFill>
              <a:latin typeface="Open Sans"/>
              <a:ea typeface="Open Sans"/>
              <a:cs typeface="Open Sans"/>
              <a:sym typeface="Open Sans"/>
            </a:endParaRPr>
          </a:p>
        </p:txBody>
      </p:sp>
      <p:cxnSp>
        <p:nvCxnSpPr>
          <p:cNvPr id="1376" name="Google Shape;1376;p65"/>
          <p:cNvCxnSpPr>
            <a:stCxn id="1373" idx="2"/>
            <a:endCxn id="1368" idx="0"/>
          </p:cNvCxnSpPr>
          <p:nvPr/>
        </p:nvCxnSpPr>
        <p:spPr>
          <a:xfrm>
            <a:off x="1585780" y="3831033"/>
            <a:ext cx="0" cy="433500"/>
          </a:xfrm>
          <a:prstGeom prst="straightConnector1">
            <a:avLst/>
          </a:prstGeom>
          <a:noFill/>
          <a:ln cap="flat" cmpd="sng" w="9525">
            <a:solidFill>
              <a:srgbClr val="000A3A"/>
            </a:solidFill>
            <a:prstDash val="solid"/>
            <a:round/>
            <a:headEnd len="med" w="med" type="none"/>
            <a:tailEnd len="med" w="med" type="triangle"/>
          </a:ln>
        </p:spPr>
      </p:cxnSp>
      <p:sp>
        <p:nvSpPr>
          <p:cNvPr id="1375" name="Google Shape;1375;p65"/>
          <p:cNvSpPr txBox="1"/>
          <p:nvPr/>
        </p:nvSpPr>
        <p:spPr>
          <a:xfrm>
            <a:off x="1112230" y="3897593"/>
            <a:ext cx="947100" cy="3003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Choose or derive EFs</a:t>
            </a:r>
            <a:endParaRPr sz="550">
              <a:solidFill>
                <a:srgbClr val="000A3A"/>
              </a:solidFill>
              <a:latin typeface="Open Sans"/>
              <a:ea typeface="Open Sans"/>
              <a:cs typeface="Open Sans"/>
              <a:sym typeface="Open Sans"/>
            </a:endParaRPr>
          </a:p>
        </p:txBody>
      </p:sp>
      <p:sp>
        <p:nvSpPr>
          <p:cNvPr id="1377" name="Google Shape;1377;p65"/>
          <p:cNvSpPr/>
          <p:nvPr/>
        </p:nvSpPr>
        <p:spPr>
          <a:xfrm rot="5400000">
            <a:off x="1201504" y="1794161"/>
            <a:ext cx="376800" cy="741300"/>
          </a:xfrm>
          <a:prstGeom prst="bentArrow">
            <a:avLst>
              <a:gd fmla="val 25000" name="adj1"/>
              <a:gd fmla="val 25000" name="adj2"/>
              <a:gd fmla="val 25000" name="adj3"/>
              <a:gd fmla="val 43750" name="adj4"/>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00000"/>
              </a:solidFill>
              <a:latin typeface="Arial"/>
              <a:ea typeface="Arial"/>
              <a:cs typeface="Arial"/>
              <a:sym typeface="Arial"/>
            </a:endParaRPr>
          </a:p>
        </p:txBody>
      </p:sp>
      <p:sp>
        <p:nvSpPr>
          <p:cNvPr id="1378" name="Google Shape;1378;p65"/>
          <p:cNvSpPr/>
          <p:nvPr/>
        </p:nvSpPr>
        <p:spPr>
          <a:xfrm>
            <a:off x="4674258" y="1971750"/>
            <a:ext cx="1011000" cy="2712900"/>
          </a:xfrm>
          <a:prstGeom prst="rect">
            <a:avLst/>
          </a:prstGeom>
          <a:solidFill>
            <a:srgbClr val="E4DEFF"/>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9" name="Google Shape;1379;p65"/>
          <p:cNvSpPr txBox="1"/>
          <p:nvPr/>
        </p:nvSpPr>
        <p:spPr>
          <a:xfrm>
            <a:off x="4732000" y="4064837"/>
            <a:ext cx="895500" cy="471300"/>
          </a:xfrm>
          <a:prstGeom prst="rect">
            <a:avLst/>
          </a:prstGeom>
          <a:solidFill>
            <a:srgbClr val="FFF0DA"/>
          </a:solidFill>
          <a:ln>
            <a:noFill/>
          </a:ln>
        </p:spPr>
        <p:txBody>
          <a:bodyPr anchorCtr="0" anchor="t" bIns="45700" lIns="91425" spcFirstLastPara="1" rIns="91425" wrap="square" tIns="45700">
            <a:normAutofit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other barriers</a:t>
            </a:r>
            <a:endParaRPr sz="550">
              <a:solidFill>
                <a:srgbClr val="000A3A"/>
              </a:solidFill>
              <a:latin typeface="Open Sans"/>
              <a:ea typeface="Open Sans"/>
              <a:cs typeface="Open Sans"/>
              <a:sym typeface="Open Sans"/>
            </a:endParaRPr>
          </a:p>
        </p:txBody>
      </p:sp>
      <p:cxnSp>
        <p:nvCxnSpPr>
          <p:cNvPr id="1380" name="Google Shape;1380;p65"/>
          <p:cNvCxnSpPr>
            <a:stCxn id="1381" idx="0"/>
            <a:endCxn id="1382" idx="0"/>
          </p:cNvCxnSpPr>
          <p:nvPr/>
        </p:nvCxnSpPr>
        <p:spPr>
          <a:xfrm>
            <a:off x="5194575" y="2735425"/>
            <a:ext cx="0" cy="732600"/>
          </a:xfrm>
          <a:prstGeom prst="straightConnector1">
            <a:avLst/>
          </a:prstGeom>
          <a:noFill/>
          <a:ln cap="flat" cmpd="sng" w="9525">
            <a:solidFill>
              <a:srgbClr val="000A3A"/>
            </a:solidFill>
            <a:prstDash val="solid"/>
            <a:round/>
            <a:headEnd len="med" w="med" type="none"/>
            <a:tailEnd len="med" w="med" type="triangle"/>
          </a:ln>
        </p:spPr>
      </p:cxnSp>
      <p:sp>
        <p:nvSpPr>
          <p:cNvPr id="1381" name="Google Shape;1381;p65"/>
          <p:cNvSpPr txBox="1"/>
          <p:nvPr/>
        </p:nvSpPr>
        <p:spPr>
          <a:xfrm>
            <a:off x="4746825" y="2735425"/>
            <a:ext cx="895500" cy="634200"/>
          </a:xfrm>
          <a:prstGeom prst="rect">
            <a:avLst/>
          </a:prstGeom>
          <a:solidFill>
            <a:srgbClr val="FFF0DA"/>
          </a:solidFill>
          <a:ln>
            <a:noFill/>
          </a:ln>
        </p:spPr>
        <p:txBody>
          <a:bodyPr anchorCtr="0" anchor="t" bIns="45700" lIns="91425" spcFirstLastPara="1" rIns="91425" wrap="square" tIns="45700">
            <a:normAutofit lnSpcReduction="2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implementation potential based on policy design and national circumstances</a:t>
            </a:r>
            <a:endParaRPr sz="550">
              <a:solidFill>
                <a:srgbClr val="000A3A"/>
              </a:solidFill>
              <a:latin typeface="Open Sans"/>
              <a:ea typeface="Open Sans"/>
              <a:cs typeface="Open Sans"/>
              <a:sym typeface="Open Sans"/>
            </a:endParaRPr>
          </a:p>
        </p:txBody>
      </p:sp>
      <p:cxnSp>
        <p:nvCxnSpPr>
          <p:cNvPr id="1383" name="Google Shape;1383;p65"/>
          <p:cNvCxnSpPr>
            <a:stCxn id="1381" idx="2"/>
            <a:endCxn id="1379" idx="0"/>
          </p:cNvCxnSpPr>
          <p:nvPr/>
        </p:nvCxnSpPr>
        <p:spPr>
          <a:xfrm flipH="1">
            <a:off x="5179875" y="3369625"/>
            <a:ext cx="14700" cy="695100"/>
          </a:xfrm>
          <a:prstGeom prst="straightConnector1">
            <a:avLst/>
          </a:prstGeom>
          <a:noFill/>
          <a:ln cap="flat" cmpd="sng" w="9525">
            <a:solidFill>
              <a:srgbClr val="000A3A"/>
            </a:solidFill>
            <a:prstDash val="solid"/>
            <a:round/>
            <a:headEnd len="med" w="med" type="none"/>
            <a:tailEnd len="med" w="med" type="triangle"/>
          </a:ln>
        </p:spPr>
      </p:cxnSp>
      <p:sp>
        <p:nvSpPr>
          <p:cNvPr id="1382" name="Google Shape;1382;p65"/>
          <p:cNvSpPr txBox="1"/>
          <p:nvPr/>
        </p:nvSpPr>
        <p:spPr>
          <a:xfrm>
            <a:off x="4746825" y="3467957"/>
            <a:ext cx="895500" cy="5376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financial feasibility</a:t>
            </a:r>
            <a:endParaRPr sz="550">
              <a:solidFill>
                <a:srgbClr val="000A3A"/>
              </a:solidFill>
              <a:latin typeface="Open Sans"/>
              <a:ea typeface="Open Sans"/>
              <a:cs typeface="Open Sans"/>
              <a:sym typeface="Open Sans"/>
            </a:endParaRPr>
          </a:p>
        </p:txBody>
      </p:sp>
      <p:sp>
        <p:nvSpPr>
          <p:cNvPr id="1384" name="Google Shape;1384;p65"/>
          <p:cNvSpPr txBox="1"/>
          <p:nvPr/>
        </p:nvSpPr>
        <p:spPr>
          <a:xfrm>
            <a:off x="5059935" y="4603227"/>
            <a:ext cx="613200" cy="2100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sp>
        <p:nvSpPr>
          <p:cNvPr id="1385" name="Google Shape;1385;p65"/>
          <p:cNvSpPr txBox="1"/>
          <p:nvPr/>
        </p:nvSpPr>
        <p:spPr>
          <a:xfrm>
            <a:off x="4720800" y="2101075"/>
            <a:ext cx="993300" cy="634200"/>
          </a:xfrm>
          <a:prstGeom prst="rect">
            <a:avLst/>
          </a:prstGeom>
          <a:noFill/>
          <a:ln>
            <a:noFill/>
          </a:ln>
        </p:spPr>
        <p:txBody>
          <a:bodyPr anchorCtr="0" anchor="t" bIns="45700" lIns="91425" spcFirstLastPara="1" rIns="91425" wrap="square" tIns="45700">
            <a:normAutofit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Refine the maximum implementation potential</a:t>
            </a:r>
            <a:endParaRPr sz="800">
              <a:solidFill>
                <a:srgbClr val="000A3A"/>
              </a:solidFill>
              <a:latin typeface="Open Sans"/>
              <a:ea typeface="Open Sans"/>
              <a:cs typeface="Open Sans"/>
              <a:sym typeface="Open Sans"/>
            </a:endParaRPr>
          </a:p>
        </p:txBody>
      </p:sp>
      <p:sp>
        <p:nvSpPr>
          <p:cNvPr id="1386" name="Google Shape;1386;p65"/>
          <p:cNvSpPr txBox="1"/>
          <p:nvPr/>
        </p:nvSpPr>
        <p:spPr>
          <a:xfrm>
            <a:off x="2221551" y="42035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 and removals</a:t>
            </a:r>
            <a:endParaRPr sz="550">
              <a:solidFill>
                <a:srgbClr val="000A3A"/>
              </a:solidFill>
              <a:latin typeface="Open Sans"/>
              <a:ea typeface="Open Sans"/>
              <a:cs typeface="Open Sans"/>
              <a:sym typeface="Open Sans"/>
            </a:endParaRPr>
          </a:p>
        </p:txBody>
      </p:sp>
      <p:sp>
        <p:nvSpPr>
          <p:cNvPr id="1387" name="Google Shape;1387;p65"/>
          <p:cNvSpPr txBox="1"/>
          <p:nvPr/>
        </p:nvSpPr>
        <p:spPr>
          <a:xfrm>
            <a:off x="2221551" y="33873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soil carbon stock for each stratum</a:t>
            </a:r>
            <a:endParaRPr sz="550">
              <a:solidFill>
                <a:srgbClr val="000A3A"/>
              </a:solidFill>
              <a:latin typeface="Open Sans"/>
              <a:ea typeface="Open Sans"/>
              <a:cs typeface="Open Sans"/>
              <a:sym typeface="Open Sans"/>
            </a:endParaRPr>
          </a:p>
        </p:txBody>
      </p:sp>
      <p:sp>
        <p:nvSpPr>
          <p:cNvPr id="1388" name="Google Shape;1388;p65"/>
          <p:cNvSpPr txBox="1"/>
          <p:nvPr/>
        </p:nvSpPr>
        <p:spPr>
          <a:xfrm>
            <a:off x="2221551" y="3795463"/>
            <a:ext cx="947100" cy="334200"/>
          </a:xfrm>
          <a:prstGeom prst="rect">
            <a:avLst/>
          </a:prstGeom>
          <a:solidFill>
            <a:schemeClr val="lt1"/>
          </a:solidFill>
          <a:ln>
            <a:noFill/>
          </a:ln>
        </p:spPr>
        <p:txBody>
          <a:bodyPr anchorCtr="0" anchor="t" bIns="45700" lIns="91425" spcFirstLastPara="1" rIns="91425" wrap="square" tIns="45700">
            <a:normAutofit fontScale="92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the net change in soil carbon stock</a:t>
            </a:r>
            <a:endParaRPr sz="550">
              <a:solidFill>
                <a:srgbClr val="000A3A"/>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3" name="Shape 1393"/>
        <p:cNvGrpSpPr/>
        <p:nvPr/>
      </p:nvGrpSpPr>
      <p:grpSpPr>
        <a:xfrm>
          <a:off x="0" y="0"/>
          <a:ext cx="0" cy="0"/>
          <a:chOff x="0" y="0"/>
          <a:chExt cx="0" cy="0"/>
        </a:xfrm>
      </p:grpSpPr>
      <p:sp>
        <p:nvSpPr>
          <p:cNvPr id="1394" name="Google Shape;1394;p66"/>
          <p:cNvSpPr txBox="1"/>
          <p:nvPr>
            <p:ph type="title"/>
          </p:nvPr>
        </p:nvSpPr>
        <p:spPr>
          <a:xfrm>
            <a:off x="311700" y="216425"/>
            <a:ext cx="8520600" cy="9189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00000"/>
              <a:buFont typeface="Arial"/>
              <a:buNone/>
            </a:pPr>
            <a:r>
              <a:rPr lang="en-ZA" sz="2400"/>
              <a:t>8.3 Account for policy design characteristics and national circumstances (1/2)</a:t>
            </a:r>
            <a:endParaRPr sz="2400"/>
          </a:p>
          <a:p>
            <a:pPr indent="0" lvl="0" marL="0" rtl="0" algn="l">
              <a:lnSpc>
                <a:spcPct val="90000"/>
              </a:lnSpc>
              <a:spcBef>
                <a:spcPts val="0"/>
              </a:spcBef>
              <a:spcAft>
                <a:spcPts val="0"/>
              </a:spcAft>
              <a:buClr>
                <a:srgbClr val="625852"/>
              </a:buClr>
              <a:buSzPct val="114285"/>
              <a:buFont typeface="Arial"/>
              <a:buNone/>
            </a:pPr>
            <a:r>
              <a:t/>
            </a:r>
            <a:endParaRPr/>
          </a:p>
        </p:txBody>
      </p:sp>
      <p:graphicFrame>
        <p:nvGraphicFramePr>
          <p:cNvPr id="1395" name="Google Shape;1395;p66"/>
          <p:cNvGraphicFramePr/>
          <p:nvPr/>
        </p:nvGraphicFramePr>
        <p:xfrm>
          <a:off x="6727440" y="2351736"/>
          <a:ext cx="3000000" cy="3000000"/>
        </p:xfrm>
        <a:graphic>
          <a:graphicData uri="http://schemas.openxmlformats.org/drawingml/2006/table">
            <a:tbl>
              <a:tblPr bandRow="1" firstRow="1">
                <a:noFill/>
                <a:tableStyleId>{95164267-2F31-401C-B09F-6C5BF810B2CB}</a:tableStyleId>
              </a:tblPr>
              <a:tblGrid>
                <a:gridCol w="798075"/>
                <a:gridCol w="1444050"/>
              </a:tblGrid>
              <a:tr h="293750">
                <a:tc>
                  <a:txBody>
                    <a:bodyPr/>
                    <a:lstStyle/>
                    <a:p>
                      <a:pPr indent="0" lvl="0" marL="0" marR="0" rtl="0" algn="ctr">
                        <a:spcBef>
                          <a:spcPts val="0"/>
                        </a:spcBef>
                        <a:spcAft>
                          <a:spcPts val="0"/>
                        </a:spcAft>
                        <a:buNone/>
                      </a:pPr>
                      <a:r>
                        <a:rPr lang="en-ZA" sz="800" u="none" cap="none" strike="noStrike"/>
                        <a:t>Score</a:t>
                      </a:r>
                      <a:endParaRPr sz="1100"/>
                    </a:p>
                  </a:txBody>
                  <a:tcPr marT="34300" marB="34300" marR="91450" marL="91450" anchor="ctr"/>
                </a:tc>
                <a:tc>
                  <a:txBody>
                    <a:bodyPr/>
                    <a:lstStyle/>
                    <a:p>
                      <a:pPr indent="0" lvl="0" marL="0" marR="0" rtl="0" algn="ctr">
                        <a:spcBef>
                          <a:spcPts val="0"/>
                        </a:spcBef>
                        <a:spcAft>
                          <a:spcPts val="0"/>
                        </a:spcAft>
                        <a:buNone/>
                      </a:pPr>
                      <a:r>
                        <a:rPr lang="en-ZA" sz="800" u="none" cap="none" strike="noStrike"/>
                        <a:t>Effect</a:t>
                      </a:r>
                      <a:endParaRPr sz="1100"/>
                    </a:p>
                  </a:txBody>
                  <a:tcPr marT="34300" marB="34300" marR="91450" marL="91450" anchor="ctr"/>
                </a:tc>
              </a:tr>
              <a:tr h="387375">
                <a:tc>
                  <a:txBody>
                    <a:bodyPr/>
                    <a:lstStyle/>
                    <a:p>
                      <a:pPr indent="0" lvl="0" marL="0" marR="0" rtl="0" algn="ctr">
                        <a:spcBef>
                          <a:spcPts val="0"/>
                        </a:spcBef>
                        <a:spcAft>
                          <a:spcPts val="0"/>
                        </a:spcAft>
                        <a:buNone/>
                      </a:pPr>
                      <a:r>
                        <a:rPr b="1" lang="en-ZA" sz="1100" u="none" cap="none" strike="noStrike">
                          <a:solidFill>
                            <a:srgbClr val="FAFAFA"/>
                          </a:solidFill>
                        </a:rPr>
                        <a:t>1</a:t>
                      </a:r>
                      <a:endParaRPr sz="1100"/>
                    </a:p>
                  </a:txBody>
                  <a:tcPr marT="34300" marB="34300" marR="91450" marL="91450" anchor="ctr">
                    <a:solidFill>
                      <a:srgbClr val="000A3A"/>
                    </a:solidFill>
                  </a:tcPr>
                </a:tc>
                <a:tc>
                  <a:txBody>
                    <a:bodyPr/>
                    <a:lstStyle/>
                    <a:p>
                      <a:pPr indent="0" lvl="0" marL="0" marR="0" rtl="0" algn="l">
                        <a:spcBef>
                          <a:spcPts val="0"/>
                        </a:spcBef>
                        <a:spcAft>
                          <a:spcPts val="0"/>
                        </a:spcAft>
                        <a:buNone/>
                      </a:pPr>
                      <a:r>
                        <a:rPr lang="en-ZA" sz="800" u="none" cap="none" strike="noStrike">
                          <a:solidFill>
                            <a:srgbClr val="FAFAFA"/>
                          </a:solidFill>
                        </a:rPr>
                        <a:t>Likely to have a positive effect</a:t>
                      </a:r>
                      <a:endParaRPr sz="1100"/>
                    </a:p>
                  </a:txBody>
                  <a:tcPr marT="34300" marB="34300" marR="91450" marL="91450" anchor="ctr">
                    <a:solidFill>
                      <a:srgbClr val="000A3A"/>
                    </a:solidFill>
                  </a:tcPr>
                </a:tc>
              </a:tr>
              <a:tr h="387375">
                <a:tc>
                  <a:txBody>
                    <a:bodyPr/>
                    <a:lstStyle/>
                    <a:p>
                      <a:pPr indent="0" lvl="0" marL="0" marR="0" rtl="0" algn="ctr">
                        <a:spcBef>
                          <a:spcPts val="0"/>
                        </a:spcBef>
                        <a:spcAft>
                          <a:spcPts val="0"/>
                        </a:spcAft>
                        <a:buNone/>
                      </a:pPr>
                      <a:r>
                        <a:rPr b="1" lang="en-ZA" sz="1100">
                          <a:solidFill>
                            <a:srgbClr val="FAFAFA"/>
                          </a:solidFill>
                        </a:rPr>
                        <a:t>2</a:t>
                      </a:r>
                      <a:endParaRPr sz="1100"/>
                    </a:p>
                  </a:txBody>
                  <a:tcPr marT="34300" marB="34300" marR="91450" marL="91450" anchor="ctr">
                    <a:solidFill>
                      <a:srgbClr val="9D97F0"/>
                    </a:solidFill>
                  </a:tcPr>
                </a:tc>
                <a:tc>
                  <a:txBody>
                    <a:bodyPr/>
                    <a:lstStyle/>
                    <a:p>
                      <a:pPr indent="0" lvl="0" marL="0" marR="0" rtl="0" algn="l">
                        <a:spcBef>
                          <a:spcPts val="0"/>
                        </a:spcBef>
                        <a:spcAft>
                          <a:spcPts val="0"/>
                        </a:spcAft>
                        <a:buNone/>
                      </a:pPr>
                      <a:r>
                        <a:rPr lang="en-ZA" sz="800">
                          <a:solidFill>
                            <a:srgbClr val="FAFAFA"/>
                          </a:solidFill>
                        </a:rPr>
                        <a:t>Likely to have no effect</a:t>
                      </a:r>
                      <a:endParaRPr sz="1100"/>
                    </a:p>
                  </a:txBody>
                  <a:tcPr marT="34300" marB="34300" marR="91450" marL="91450" anchor="ctr">
                    <a:solidFill>
                      <a:srgbClr val="9D97F0"/>
                    </a:solidFill>
                  </a:tcPr>
                </a:tc>
              </a:tr>
              <a:tr h="387375">
                <a:tc>
                  <a:txBody>
                    <a:bodyPr/>
                    <a:lstStyle/>
                    <a:p>
                      <a:pPr indent="0" lvl="0" marL="0" marR="0" rtl="0" algn="ctr">
                        <a:spcBef>
                          <a:spcPts val="0"/>
                        </a:spcBef>
                        <a:spcAft>
                          <a:spcPts val="0"/>
                        </a:spcAft>
                        <a:buNone/>
                      </a:pPr>
                      <a:r>
                        <a:rPr b="1" lang="en-ZA" sz="1100">
                          <a:solidFill>
                            <a:srgbClr val="3F3F3F"/>
                          </a:solidFill>
                        </a:rPr>
                        <a:t>3</a:t>
                      </a:r>
                      <a:endParaRPr sz="1100"/>
                    </a:p>
                  </a:txBody>
                  <a:tcPr marT="34300" marB="34300" marR="91450" marL="91450" anchor="ctr">
                    <a:solidFill>
                      <a:srgbClr val="E4DEFF"/>
                    </a:solidFill>
                  </a:tcPr>
                </a:tc>
                <a:tc>
                  <a:txBody>
                    <a:bodyPr/>
                    <a:lstStyle/>
                    <a:p>
                      <a:pPr indent="0" lvl="0" marL="0" marR="0" rtl="0" algn="l">
                        <a:spcBef>
                          <a:spcPts val="0"/>
                        </a:spcBef>
                        <a:spcAft>
                          <a:spcPts val="0"/>
                        </a:spcAft>
                        <a:buNone/>
                      </a:pPr>
                      <a:r>
                        <a:rPr lang="en-ZA" sz="800">
                          <a:solidFill>
                            <a:srgbClr val="3F3F3F"/>
                          </a:solidFill>
                        </a:rPr>
                        <a:t>Likely to have a negative effect</a:t>
                      </a:r>
                      <a:endParaRPr sz="1100"/>
                    </a:p>
                  </a:txBody>
                  <a:tcPr marT="34300" marB="34300" marR="91450" marL="91450" anchor="ctr">
                    <a:solidFill>
                      <a:srgbClr val="E4DEFF"/>
                    </a:solidFill>
                  </a:tcPr>
                </a:tc>
              </a:tr>
              <a:tr h="293750">
                <a:tc>
                  <a:txBody>
                    <a:bodyPr/>
                    <a:lstStyle/>
                    <a:p>
                      <a:pPr indent="0" lvl="0" marL="0" marR="0" rtl="0" algn="ctr">
                        <a:spcBef>
                          <a:spcPts val="0"/>
                        </a:spcBef>
                        <a:spcAft>
                          <a:spcPts val="0"/>
                        </a:spcAft>
                        <a:buNone/>
                      </a:pPr>
                      <a:r>
                        <a:rPr b="1" lang="en-ZA" sz="1100">
                          <a:solidFill>
                            <a:srgbClr val="3F3F3F"/>
                          </a:solidFill>
                        </a:rPr>
                        <a:t>4</a:t>
                      </a:r>
                      <a:endParaRPr sz="1100"/>
                    </a:p>
                  </a:txBody>
                  <a:tcPr marT="34300" marB="34300" marR="91450" marL="91450" anchor="ctr">
                    <a:solidFill>
                      <a:srgbClr val="E3E3E3"/>
                    </a:solidFill>
                  </a:tcPr>
                </a:tc>
                <a:tc>
                  <a:txBody>
                    <a:bodyPr/>
                    <a:lstStyle/>
                    <a:p>
                      <a:pPr indent="0" lvl="0" marL="0" marR="0" rtl="0" algn="l">
                        <a:spcBef>
                          <a:spcPts val="0"/>
                        </a:spcBef>
                        <a:spcAft>
                          <a:spcPts val="0"/>
                        </a:spcAft>
                        <a:buNone/>
                      </a:pPr>
                      <a:r>
                        <a:rPr lang="en-ZA" sz="800">
                          <a:solidFill>
                            <a:srgbClr val="3F3F3F"/>
                          </a:solidFill>
                        </a:rPr>
                        <a:t>Unknown</a:t>
                      </a:r>
                      <a:endParaRPr sz="1100"/>
                    </a:p>
                  </a:txBody>
                  <a:tcPr marT="34300" marB="34300" marR="91450" marL="91450" anchor="ctr">
                    <a:solidFill>
                      <a:srgbClr val="E3E3E3"/>
                    </a:solidFill>
                  </a:tcPr>
                </a:tc>
              </a:tr>
            </a:tbl>
          </a:graphicData>
        </a:graphic>
      </p:graphicFrame>
      <p:sp>
        <p:nvSpPr>
          <p:cNvPr id="1396" name="Google Shape;1396;p66"/>
          <p:cNvSpPr/>
          <p:nvPr/>
        </p:nvSpPr>
        <p:spPr>
          <a:xfrm>
            <a:off x="995075"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397" name="Google Shape;1397;p66"/>
          <p:cNvSpPr/>
          <p:nvPr/>
        </p:nvSpPr>
        <p:spPr>
          <a:xfrm>
            <a:off x="2875612"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398" name="Google Shape;1398;p66"/>
          <p:cNvSpPr/>
          <p:nvPr/>
        </p:nvSpPr>
        <p:spPr>
          <a:xfrm>
            <a:off x="6636687"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399" name="Google Shape;1399;p66"/>
          <p:cNvSpPr/>
          <p:nvPr/>
        </p:nvSpPr>
        <p:spPr>
          <a:xfrm>
            <a:off x="2531739"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00" name="Google Shape;1400;p66"/>
          <p:cNvSpPr/>
          <p:nvPr/>
        </p:nvSpPr>
        <p:spPr>
          <a:xfrm>
            <a:off x="4417538"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01" name="Google Shape;1401;p66"/>
          <p:cNvSpPr/>
          <p:nvPr/>
        </p:nvSpPr>
        <p:spPr>
          <a:xfrm>
            <a:off x="6303337"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02" name="Google Shape;1402;p66"/>
          <p:cNvSpPr/>
          <p:nvPr/>
        </p:nvSpPr>
        <p:spPr>
          <a:xfrm>
            <a:off x="4756150"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403" name="Google Shape;1403;p66"/>
          <p:cNvSpPr txBox="1"/>
          <p:nvPr/>
        </p:nvSpPr>
        <p:spPr>
          <a:xfrm>
            <a:off x="704575" y="2285400"/>
            <a:ext cx="5530800" cy="572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rPr lang="en-ZA" sz="1200">
                <a:solidFill>
                  <a:srgbClr val="FAFAFA"/>
                </a:solidFill>
                <a:highlight>
                  <a:srgbClr val="000A3A"/>
                </a:highlight>
                <a:latin typeface="Open Sans"/>
                <a:ea typeface="Open Sans"/>
                <a:cs typeface="Open Sans"/>
                <a:sym typeface="Open Sans"/>
              </a:rPr>
              <a:t>Step 1: Analyse policy design characteristics and national circumstances</a:t>
            </a:r>
            <a:endParaRPr sz="1200">
              <a:solidFill>
                <a:srgbClr val="FAFAFA"/>
              </a:solidFill>
              <a:highlight>
                <a:srgbClr val="000A3A"/>
              </a:highlight>
              <a:latin typeface="Open Sans"/>
              <a:ea typeface="Open Sans"/>
              <a:cs typeface="Open Sans"/>
              <a:sym typeface="Open Sans"/>
            </a:endParaRPr>
          </a:p>
        </p:txBody>
      </p:sp>
      <p:sp>
        <p:nvSpPr>
          <p:cNvPr id="1404" name="Google Shape;1404;p66"/>
          <p:cNvSpPr txBox="1"/>
          <p:nvPr/>
        </p:nvSpPr>
        <p:spPr>
          <a:xfrm>
            <a:off x="630675" y="2645475"/>
            <a:ext cx="5269800" cy="2002200"/>
          </a:xfrm>
          <a:prstGeom prst="rect">
            <a:avLst/>
          </a:prstGeom>
          <a:noFill/>
          <a:ln>
            <a:noFill/>
          </a:ln>
        </p:spPr>
        <p:txBody>
          <a:bodyPr anchorCtr="0" anchor="t" bIns="45700" lIns="91425" spcFirstLastPara="1" rIns="91425" wrap="square" tIns="45700">
            <a:normAutofit/>
          </a:bodyPr>
          <a:lstStyle/>
          <a:p>
            <a:pPr indent="-184150" lvl="0" marL="228600" marR="0" rtl="0" algn="l">
              <a:lnSpc>
                <a:spcPct val="90000"/>
              </a:lnSpc>
              <a:spcBef>
                <a:spcPts val="600"/>
              </a:spcBef>
              <a:spcAft>
                <a:spcPts val="0"/>
              </a:spcAft>
              <a:buClr>
                <a:srgbClr val="625852"/>
              </a:buClr>
              <a:buSzPts val="1100"/>
              <a:buFont typeface="Open Sans"/>
              <a:buChar char="•"/>
            </a:pPr>
            <a:r>
              <a:rPr lang="en-ZA" sz="1100">
                <a:solidFill>
                  <a:srgbClr val="625852"/>
                </a:solidFill>
                <a:latin typeface="Open Sans"/>
                <a:ea typeface="Open Sans"/>
                <a:cs typeface="Open Sans"/>
                <a:sym typeface="Open Sans"/>
              </a:rPr>
              <a:t>Compile information on the policy design characteristics and national circumstances using the questions provided in the template</a:t>
            </a:r>
            <a:endParaRPr sz="1100">
              <a:solidFill>
                <a:srgbClr val="625852"/>
              </a:solidFill>
              <a:latin typeface="Open Sans"/>
              <a:ea typeface="Open Sans"/>
              <a:cs typeface="Open Sans"/>
              <a:sym typeface="Open Sans"/>
            </a:endParaRPr>
          </a:p>
          <a:p>
            <a:pPr indent="-184150" lvl="0" marL="228600" marR="0" rtl="0" algn="l">
              <a:lnSpc>
                <a:spcPct val="90000"/>
              </a:lnSpc>
              <a:spcBef>
                <a:spcPts val="600"/>
              </a:spcBef>
              <a:spcAft>
                <a:spcPts val="0"/>
              </a:spcAft>
              <a:buClr>
                <a:srgbClr val="625852"/>
              </a:buClr>
              <a:buSzPts val="1100"/>
              <a:buFont typeface="Open Sans"/>
              <a:buChar char="•"/>
            </a:pPr>
            <a:r>
              <a:rPr lang="en-ZA" sz="1100">
                <a:solidFill>
                  <a:srgbClr val="625852"/>
                </a:solidFill>
                <a:latin typeface="Open Sans"/>
                <a:ea typeface="Open Sans"/>
                <a:cs typeface="Open Sans"/>
                <a:sym typeface="Open Sans"/>
              </a:rPr>
              <a:t>Information can be gathered through expert elicitations, desk reviews and stakeholder consultations</a:t>
            </a:r>
            <a:endParaRPr sz="1100">
              <a:solidFill>
                <a:srgbClr val="625852"/>
              </a:solidFill>
              <a:latin typeface="Open Sans"/>
              <a:ea typeface="Open Sans"/>
              <a:cs typeface="Open Sans"/>
              <a:sym typeface="Open Sans"/>
            </a:endParaRPr>
          </a:p>
          <a:p>
            <a:pPr indent="-184150" lvl="0" marL="228600" marR="0" rtl="0" algn="l">
              <a:lnSpc>
                <a:spcPct val="90000"/>
              </a:lnSpc>
              <a:spcBef>
                <a:spcPts val="600"/>
              </a:spcBef>
              <a:spcAft>
                <a:spcPts val="0"/>
              </a:spcAft>
              <a:buClr>
                <a:srgbClr val="625852"/>
              </a:buClr>
              <a:buSzPts val="1100"/>
              <a:buFont typeface="Open Sans"/>
              <a:buChar char="•"/>
            </a:pPr>
            <a:r>
              <a:rPr lang="en-ZA" sz="1100">
                <a:solidFill>
                  <a:srgbClr val="625852"/>
                </a:solidFill>
                <a:latin typeface="Open Sans"/>
                <a:ea typeface="Open Sans"/>
                <a:cs typeface="Open Sans"/>
                <a:sym typeface="Open Sans"/>
              </a:rPr>
              <a:t>Answer each question and score each response based on its potential to have a positive or negative effect on the effectiveness of the policy (see example provided in the template)</a:t>
            </a:r>
            <a:endParaRPr sz="1100">
              <a:solidFill>
                <a:srgbClr val="625852"/>
              </a:solidFill>
              <a:latin typeface="Open Sans"/>
              <a:ea typeface="Open Sans"/>
              <a:cs typeface="Open Sans"/>
              <a:sym typeface="Open Sans"/>
            </a:endParaRPr>
          </a:p>
        </p:txBody>
      </p:sp>
      <p:pic>
        <p:nvPicPr>
          <p:cNvPr id="1405" name="Google Shape;1405;p66">
            <a:hlinkClick r:id="rId3"/>
          </p:cNvPr>
          <p:cNvPicPr preferRelativeResize="0"/>
          <p:nvPr/>
        </p:nvPicPr>
        <p:blipFill rotWithShape="1">
          <a:blip r:embed="rId4">
            <a:alphaModFix/>
          </a:blip>
          <a:srcRect b="0" l="0" r="0" t="0"/>
          <a:stretch/>
        </p:blipFill>
        <p:spPr>
          <a:xfrm>
            <a:off x="5613649" y="4200500"/>
            <a:ext cx="981600" cy="411300"/>
          </a:xfrm>
          <a:prstGeom prst="roundRect">
            <a:avLst>
              <a:gd fmla="val 16667" name="adj"/>
            </a:avLst>
          </a:prstGeom>
          <a:noFill/>
          <a:ln>
            <a:noFill/>
          </a:ln>
        </p:spPr>
      </p:pic>
      <p:sp>
        <p:nvSpPr>
          <p:cNvPr id="1406" name="Google Shape;1406;p66">
            <a:hlinkClick action="ppaction://hlinksldjump" r:id="rId5"/>
          </p:cNvPr>
          <p:cNvSpPr txBox="1"/>
          <p:nvPr/>
        </p:nvSpPr>
        <p:spPr>
          <a:xfrm>
            <a:off x="3826101" y="4179350"/>
            <a:ext cx="1695900" cy="4536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Questions for identifying policy design</a:t>
            </a:r>
            <a:endParaRPr>
              <a:solidFill>
                <a:schemeClr val="lt1"/>
              </a:solidFill>
            </a:endParaRPr>
          </a:p>
        </p:txBody>
      </p:sp>
      <p:pic>
        <p:nvPicPr>
          <p:cNvPr id="1407" name="Google Shape;1407;p66"/>
          <p:cNvPicPr preferRelativeResize="0"/>
          <p:nvPr/>
        </p:nvPicPr>
        <p:blipFill rotWithShape="1">
          <a:blip r:embed="rId6">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408" name="Google Shape;1408;p66"/>
          <p:cNvSpPr txBox="1"/>
          <p:nvPr/>
        </p:nvSpPr>
        <p:spPr>
          <a:xfrm>
            <a:off x="1073875" y="4493300"/>
            <a:ext cx="2752200" cy="465600"/>
          </a:xfrm>
          <a:prstGeom prst="rect">
            <a:avLst/>
          </a:prstGeom>
          <a:noFill/>
          <a:ln>
            <a:noFill/>
          </a:ln>
        </p:spPr>
        <p:txBody>
          <a:bodyPr anchorCtr="0" anchor="ctr" bIns="45700" lIns="91425" spcFirstLastPara="1" rIns="91425" wrap="square" tIns="45700">
            <a:normAutofit fontScale="7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Analyse policy design characteristics and national circumstances that may reduce the effectiveness of the policy, and account for their effect on the maximum implementation potential</a:t>
            </a:r>
            <a:endParaRPr i="1" sz="1000">
              <a:solidFill>
                <a:srgbClr val="09294E"/>
              </a:solidFill>
              <a:latin typeface="Open Sans"/>
              <a:ea typeface="Open Sans"/>
              <a:cs typeface="Open Sans"/>
              <a:sym typeface="Open Sans"/>
            </a:endParaRPr>
          </a:p>
        </p:txBody>
      </p:sp>
      <p:sp>
        <p:nvSpPr>
          <p:cNvPr id="1409" name="Google Shape;1409;p66"/>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410" name="Google Shape;1410;p66"/>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411" name="Google Shape;1411;p66"/>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412" name="Google Shape;1412;p66">
            <a:hlinkClick action="ppaction://hlinksldjump" r:id="rId7"/>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413" name="Google Shape;1413;p66">
            <a:hlinkClick action="ppaction://hlinksldjump" r:id="rId8"/>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414" name="Google Shape;1414;p66">
            <a:hlinkClick action="ppaction://hlinksldjump" r:id="rId9"/>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cxnSp>
        <p:nvCxnSpPr>
          <p:cNvPr id="1415" name="Google Shape;1415;p66"/>
          <p:cNvCxnSpPr>
            <a:stCxn id="1407" idx="6"/>
            <a:endCxn id="1408" idx="1"/>
          </p:cNvCxnSpPr>
          <p:nvPr/>
        </p:nvCxnSpPr>
        <p:spPr>
          <a:xfrm>
            <a:off x="871800" y="4726100"/>
            <a:ext cx="202200" cy="0"/>
          </a:xfrm>
          <a:prstGeom prst="straightConnector1">
            <a:avLst/>
          </a:prstGeom>
          <a:noFill/>
          <a:ln cap="flat" cmpd="sng" w="9525">
            <a:solidFill>
              <a:schemeClr val="dk1"/>
            </a:solidFill>
            <a:prstDash val="solid"/>
            <a:round/>
            <a:headEnd len="med" w="med" type="none"/>
            <a:tailEnd len="med" w="med" type="oval"/>
          </a:ln>
        </p:spPr>
      </p:cxn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9" name="Shape 1419"/>
        <p:cNvGrpSpPr/>
        <p:nvPr/>
      </p:nvGrpSpPr>
      <p:grpSpPr>
        <a:xfrm>
          <a:off x="0" y="0"/>
          <a:ext cx="0" cy="0"/>
          <a:chOff x="0" y="0"/>
          <a:chExt cx="0" cy="0"/>
        </a:xfrm>
      </p:grpSpPr>
      <p:sp>
        <p:nvSpPr>
          <p:cNvPr id="1420" name="Google Shape;1420;p67"/>
          <p:cNvSpPr txBox="1"/>
          <p:nvPr>
            <p:ph type="title"/>
          </p:nvPr>
        </p:nvSpPr>
        <p:spPr>
          <a:xfrm>
            <a:off x="311700" y="216425"/>
            <a:ext cx="8520600" cy="10170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00000"/>
              <a:buFont typeface="Arial"/>
              <a:buNone/>
            </a:pPr>
            <a:r>
              <a:rPr lang="en-ZA" sz="2400">
                <a:latin typeface="Arial"/>
                <a:ea typeface="Arial"/>
                <a:cs typeface="Arial"/>
                <a:sym typeface="Arial"/>
              </a:rPr>
              <a:t>8.3 Account for policy design characteristics and national circumstances (2/2)</a:t>
            </a:r>
            <a:endParaRPr sz="2400">
              <a:latin typeface="Arial"/>
              <a:ea typeface="Arial"/>
              <a:cs typeface="Arial"/>
              <a:sym typeface="Arial"/>
            </a:endParaRPr>
          </a:p>
          <a:p>
            <a:pPr indent="0" lvl="0" marL="0" rtl="0" algn="l">
              <a:lnSpc>
                <a:spcPct val="90000"/>
              </a:lnSpc>
              <a:spcBef>
                <a:spcPts val="0"/>
              </a:spcBef>
              <a:spcAft>
                <a:spcPts val="0"/>
              </a:spcAft>
              <a:buClr>
                <a:srgbClr val="625852"/>
              </a:buClr>
              <a:buSzPct val="100000"/>
              <a:buFont typeface="Arial"/>
              <a:buNone/>
            </a:pPr>
            <a:r>
              <a:t/>
            </a:r>
            <a:endParaRPr sz="2400"/>
          </a:p>
        </p:txBody>
      </p:sp>
      <p:sp>
        <p:nvSpPr>
          <p:cNvPr id="1421" name="Google Shape;1421;p67"/>
          <p:cNvSpPr/>
          <p:nvPr/>
        </p:nvSpPr>
        <p:spPr>
          <a:xfrm>
            <a:off x="995075"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422" name="Google Shape;1422;p67"/>
          <p:cNvSpPr/>
          <p:nvPr/>
        </p:nvSpPr>
        <p:spPr>
          <a:xfrm>
            <a:off x="2875612"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423" name="Google Shape;1423;p67"/>
          <p:cNvSpPr/>
          <p:nvPr/>
        </p:nvSpPr>
        <p:spPr>
          <a:xfrm>
            <a:off x="6636687"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424" name="Google Shape;1424;p67"/>
          <p:cNvSpPr/>
          <p:nvPr/>
        </p:nvSpPr>
        <p:spPr>
          <a:xfrm>
            <a:off x="2531739"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25" name="Google Shape;1425;p67"/>
          <p:cNvSpPr/>
          <p:nvPr/>
        </p:nvSpPr>
        <p:spPr>
          <a:xfrm>
            <a:off x="4417538"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26" name="Google Shape;1426;p67"/>
          <p:cNvSpPr/>
          <p:nvPr/>
        </p:nvSpPr>
        <p:spPr>
          <a:xfrm>
            <a:off x="6303337"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27" name="Google Shape;1427;p67"/>
          <p:cNvSpPr/>
          <p:nvPr/>
        </p:nvSpPr>
        <p:spPr>
          <a:xfrm>
            <a:off x="4756150"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428" name="Google Shape;1428;p67"/>
          <p:cNvSpPr txBox="1"/>
          <p:nvPr/>
        </p:nvSpPr>
        <p:spPr>
          <a:xfrm>
            <a:off x="995075" y="2437800"/>
            <a:ext cx="2691000" cy="1110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rPr lang="en-ZA" sz="1200">
                <a:solidFill>
                  <a:srgbClr val="FAFAFA"/>
                </a:solidFill>
                <a:highlight>
                  <a:srgbClr val="000A3A"/>
                </a:highlight>
                <a:latin typeface="Open Sans"/>
                <a:ea typeface="Open Sans"/>
                <a:cs typeface="Open Sans"/>
                <a:sym typeface="Open Sans"/>
              </a:rPr>
              <a:t>Step 2: </a:t>
            </a:r>
            <a:r>
              <a:rPr lang="en-ZA" sz="1200">
                <a:solidFill>
                  <a:srgbClr val="FAFAFA"/>
                </a:solidFill>
                <a:highlight>
                  <a:srgbClr val="000A3A"/>
                </a:highlight>
                <a:latin typeface="Open Sans"/>
                <a:ea typeface="Open Sans"/>
                <a:cs typeface="Open Sans"/>
                <a:sym typeface="Open Sans"/>
              </a:rPr>
              <a:t>Evaluate the overall distribution of scores and estimate the effect on maximum implementation potential</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p:txBody>
      </p:sp>
      <p:pic>
        <p:nvPicPr>
          <p:cNvPr id="1429" name="Google Shape;1429;p67"/>
          <p:cNvPicPr preferRelativeResize="0"/>
          <p:nvPr/>
        </p:nvPicPr>
        <p:blipFill rotWithShape="1">
          <a:blip r:embed="rId3">
            <a:alphaModFix/>
          </a:blip>
          <a:srcRect b="0" l="0" r="0" t="0"/>
          <a:stretch/>
        </p:blipFill>
        <p:spPr>
          <a:xfrm>
            <a:off x="3686075" y="2493535"/>
            <a:ext cx="2813100" cy="1592100"/>
          </a:xfrm>
          <a:prstGeom prst="rect">
            <a:avLst/>
          </a:prstGeom>
          <a:noFill/>
          <a:ln>
            <a:noFill/>
          </a:ln>
        </p:spPr>
      </p:pic>
      <p:sp>
        <p:nvSpPr>
          <p:cNvPr id="1430" name="Google Shape;1430;p67"/>
          <p:cNvSpPr/>
          <p:nvPr/>
        </p:nvSpPr>
        <p:spPr>
          <a:xfrm>
            <a:off x="6531795" y="2843285"/>
            <a:ext cx="1475700" cy="393000"/>
          </a:xfrm>
          <a:prstGeom prst="wedgeRoundRectCallout">
            <a:avLst>
              <a:gd fmla="val -86949" name="adj1"/>
              <a:gd fmla="val -40857" name="adj2"/>
              <a:gd fmla="val 16667" name="adj3"/>
            </a:avLst>
          </a:prstGeom>
          <a:solidFill>
            <a:srgbClr val="A0C7F4"/>
          </a:solidFill>
          <a:ln cap="flat" cmpd="sng" w="12700">
            <a:solidFill>
              <a:srgbClr val="A0C7F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700">
                <a:solidFill>
                  <a:schemeClr val="dk2"/>
                </a:solidFill>
                <a:latin typeface="Open Sans"/>
                <a:ea typeface="Open Sans"/>
                <a:cs typeface="Open Sans"/>
                <a:sym typeface="Open Sans"/>
              </a:rPr>
              <a:t>Downward adjustment of implementation potential</a:t>
            </a:r>
            <a:endParaRPr sz="700">
              <a:solidFill>
                <a:schemeClr val="dk2"/>
              </a:solidFill>
              <a:latin typeface="Open Sans"/>
              <a:ea typeface="Open Sans"/>
              <a:cs typeface="Open Sans"/>
              <a:sym typeface="Open Sans"/>
            </a:endParaRPr>
          </a:p>
        </p:txBody>
      </p:sp>
      <p:sp>
        <p:nvSpPr>
          <p:cNvPr id="1431" name="Google Shape;1431;p67"/>
          <p:cNvSpPr/>
          <p:nvPr/>
        </p:nvSpPr>
        <p:spPr>
          <a:xfrm>
            <a:off x="6531904" y="3440446"/>
            <a:ext cx="1475700" cy="243900"/>
          </a:xfrm>
          <a:prstGeom prst="wedgeRoundRectCallout">
            <a:avLst>
              <a:gd fmla="val -56184" name="adj1"/>
              <a:gd fmla="val 49192" name="adj2"/>
              <a:gd fmla="val 16667" name="adj3"/>
            </a:avLst>
          </a:prstGeom>
          <a:solidFill>
            <a:srgbClr val="E3E3E3"/>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700">
                <a:solidFill>
                  <a:srgbClr val="000A3A"/>
                </a:solidFill>
                <a:latin typeface="Open Sans"/>
                <a:ea typeface="Open Sans"/>
                <a:cs typeface="Open Sans"/>
                <a:sym typeface="Open Sans"/>
              </a:rPr>
              <a:t>Gather more information</a:t>
            </a:r>
            <a:endParaRPr sz="700">
              <a:solidFill>
                <a:srgbClr val="000A3A"/>
              </a:solidFill>
              <a:latin typeface="Open Sans"/>
              <a:ea typeface="Open Sans"/>
              <a:cs typeface="Open Sans"/>
              <a:sym typeface="Open Sans"/>
            </a:endParaRPr>
          </a:p>
        </p:txBody>
      </p:sp>
      <p:sp>
        <p:nvSpPr>
          <p:cNvPr id="1432" name="Google Shape;1432;p67"/>
          <p:cNvSpPr/>
          <p:nvPr/>
        </p:nvSpPr>
        <p:spPr>
          <a:xfrm>
            <a:off x="5381892" y="3962767"/>
            <a:ext cx="1133400" cy="328500"/>
          </a:xfrm>
          <a:prstGeom prst="wedgeRoundRectCallout">
            <a:avLst>
              <a:gd fmla="val -10563" name="adj1"/>
              <a:gd fmla="val -107678" name="adj2"/>
              <a:gd fmla="val 16667" name="adj3"/>
            </a:avLst>
          </a:prstGeom>
          <a:solidFill>
            <a:srgbClr val="E3E3E3"/>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700">
                <a:solidFill>
                  <a:srgbClr val="000A3A"/>
                </a:solidFill>
                <a:latin typeface="Open Sans"/>
                <a:ea typeface="Open Sans"/>
                <a:cs typeface="Open Sans"/>
                <a:sym typeface="Open Sans"/>
              </a:rPr>
              <a:t>Describe and justify reduction</a:t>
            </a:r>
            <a:endParaRPr sz="700">
              <a:solidFill>
                <a:srgbClr val="000A3A"/>
              </a:solidFill>
              <a:latin typeface="Open Sans"/>
              <a:ea typeface="Open Sans"/>
              <a:cs typeface="Open Sans"/>
              <a:sym typeface="Open Sans"/>
            </a:endParaRPr>
          </a:p>
        </p:txBody>
      </p:sp>
      <p:sp>
        <p:nvSpPr>
          <p:cNvPr id="1433" name="Google Shape;1433;p67"/>
          <p:cNvSpPr/>
          <p:nvPr/>
        </p:nvSpPr>
        <p:spPr>
          <a:xfrm>
            <a:off x="6821156" y="3962767"/>
            <a:ext cx="1827000" cy="328500"/>
          </a:xfrm>
          <a:prstGeom prst="roundRect">
            <a:avLst>
              <a:gd fmla="val 16667" name="adj"/>
            </a:avLst>
          </a:prstGeom>
          <a:solidFill>
            <a:srgbClr val="FFC465"/>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700">
                <a:solidFill>
                  <a:srgbClr val="3F3F3F"/>
                </a:solidFill>
                <a:latin typeface="Open Sans"/>
                <a:ea typeface="Open Sans"/>
                <a:cs typeface="Open Sans"/>
                <a:sym typeface="Open Sans"/>
              </a:rPr>
              <a:t>Possibly reconsider policy design or add corrective actions</a:t>
            </a:r>
            <a:endParaRPr sz="700">
              <a:latin typeface="Open Sans"/>
              <a:ea typeface="Open Sans"/>
              <a:cs typeface="Open Sans"/>
              <a:sym typeface="Open Sans"/>
            </a:endParaRPr>
          </a:p>
        </p:txBody>
      </p:sp>
      <p:cxnSp>
        <p:nvCxnSpPr>
          <p:cNvPr id="1434" name="Google Shape;1434;p67"/>
          <p:cNvCxnSpPr>
            <a:stCxn id="1432" idx="3"/>
            <a:endCxn id="1433" idx="1"/>
          </p:cNvCxnSpPr>
          <p:nvPr/>
        </p:nvCxnSpPr>
        <p:spPr>
          <a:xfrm>
            <a:off x="6515292" y="4127017"/>
            <a:ext cx="306000" cy="0"/>
          </a:xfrm>
          <a:prstGeom prst="straightConnector1">
            <a:avLst/>
          </a:prstGeom>
          <a:noFill/>
          <a:ln cap="flat" cmpd="sng" w="9525">
            <a:solidFill>
              <a:srgbClr val="000A3A"/>
            </a:solidFill>
            <a:prstDash val="solid"/>
            <a:round/>
            <a:headEnd len="med" w="med" type="none"/>
            <a:tailEnd len="med" w="med" type="triangle"/>
          </a:ln>
        </p:spPr>
      </p:cxnSp>
      <p:sp>
        <p:nvSpPr>
          <p:cNvPr id="1435" name="Google Shape;1435;p67"/>
          <p:cNvSpPr/>
          <p:nvPr/>
        </p:nvSpPr>
        <p:spPr>
          <a:xfrm>
            <a:off x="5345445" y="2339322"/>
            <a:ext cx="1475700" cy="393000"/>
          </a:xfrm>
          <a:prstGeom prst="wedgeRoundRectCallout">
            <a:avLst>
              <a:gd fmla="val -80199" name="adj1"/>
              <a:gd fmla="val 66216" name="adj2"/>
              <a:gd fmla="val 16667" name="adj3"/>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700">
                <a:solidFill>
                  <a:srgbClr val="FFFFFF"/>
                </a:solidFill>
                <a:latin typeface="Open Sans"/>
                <a:ea typeface="Open Sans"/>
                <a:cs typeface="Open Sans"/>
                <a:sym typeface="Open Sans"/>
              </a:rPr>
              <a:t>Less need to refine implementation potential</a:t>
            </a:r>
            <a:endParaRPr sz="700">
              <a:solidFill>
                <a:srgbClr val="FFFFFF"/>
              </a:solidFill>
              <a:latin typeface="Open Sans"/>
              <a:ea typeface="Open Sans"/>
              <a:cs typeface="Open Sans"/>
              <a:sym typeface="Open Sans"/>
            </a:endParaRPr>
          </a:p>
        </p:txBody>
      </p:sp>
      <p:sp>
        <p:nvSpPr>
          <p:cNvPr id="1436" name="Google Shape;1436;p67"/>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437" name="Google Shape;1437;p67"/>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438" name="Google Shape;1438;p67"/>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439" name="Google Shape;1439;p67">
            <a:hlinkClick action="ppaction://hlinksldjump" r:id="rId4"/>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440" name="Google Shape;1440;p67">
            <a:hlinkClick action="ppaction://hlinksldjump" r:id="rId5"/>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441" name="Google Shape;1441;p67">
            <a:hlinkClick action="ppaction://hlinksldjump" r:id="rId6"/>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6" name="Shape 1446"/>
        <p:cNvGrpSpPr/>
        <p:nvPr/>
      </p:nvGrpSpPr>
      <p:grpSpPr>
        <a:xfrm>
          <a:off x="0" y="0"/>
          <a:ext cx="0" cy="0"/>
          <a:chOff x="0" y="0"/>
          <a:chExt cx="0" cy="0"/>
        </a:xfrm>
      </p:grpSpPr>
      <p:sp>
        <p:nvSpPr>
          <p:cNvPr id="1447" name="Google Shape;1447;p68"/>
          <p:cNvSpPr txBox="1"/>
          <p:nvPr>
            <p:ph type="title"/>
          </p:nvPr>
        </p:nvSpPr>
        <p:spPr>
          <a:xfrm>
            <a:off x="311700" y="216425"/>
            <a:ext cx="8520600" cy="7788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8.4 Account for financial feasibility (1/6)</a:t>
            </a:r>
            <a:endParaRPr/>
          </a:p>
          <a:p>
            <a:pPr indent="0" lvl="0" marL="0" rtl="0" algn="l">
              <a:lnSpc>
                <a:spcPct val="90000"/>
              </a:lnSpc>
              <a:spcBef>
                <a:spcPts val="0"/>
              </a:spcBef>
              <a:spcAft>
                <a:spcPts val="0"/>
              </a:spcAft>
              <a:buClr>
                <a:srgbClr val="625852"/>
              </a:buClr>
              <a:buSzPct val="114285"/>
              <a:buFont typeface="Arial"/>
              <a:buNone/>
            </a:pPr>
            <a:r>
              <a:t/>
            </a:r>
            <a:endParaRPr/>
          </a:p>
        </p:txBody>
      </p:sp>
      <p:sp>
        <p:nvSpPr>
          <p:cNvPr id="1448" name="Google Shape;1448;p68"/>
          <p:cNvSpPr txBox="1"/>
          <p:nvPr/>
        </p:nvSpPr>
        <p:spPr>
          <a:xfrm>
            <a:off x="533400" y="2311914"/>
            <a:ext cx="7469400" cy="2193900"/>
          </a:xfrm>
          <a:prstGeom prst="rect">
            <a:avLst/>
          </a:prstGeom>
          <a:noFill/>
          <a:ln>
            <a:noFill/>
          </a:ln>
        </p:spPr>
        <p:txBody>
          <a:bodyPr anchorCtr="0" anchor="t" bIns="45700" lIns="91425" spcFirstLastPara="1" rIns="91425" wrap="square" tIns="45700">
            <a:normAutofit/>
          </a:bodyPr>
          <a:lstStyle/>
          <a:p>
            <a:pPr indent="-190500" lvl="0" marL="228600" rtl="0" algn="l">
              <a:lnSpc>
                <a:spcPct val="90000"/>
              </a:lnSpc>
              <a:spcBef>
                <a:spcPts val="0"/>
              </a:spcBef>
              <a:spcAft>
                <a:spcPts val="0"/>
              </a:spcAft>
              <a:buClr>
                <a:schemeClr val="dk2"/>
              </a:buClr>
              <a:buSzPts val="1600"/>
              <a:buFont typeface="Open Sans"/>
              <a:buChar char="•"/>
            </a:pPr>
            <a:r>
              <a:rPr lang="en-ZA" sz="1600">
                <a:solidFill>
                  <a:schemeClr val="dk2"/>
                </a:solidFill>
                <a:latin typeface="Open Sans"/>
                <a:ea typeface="Open Sans"/>
                <a:cs typeface="Open Sans"/>
                <a:sym typeface="Open Sans"/>
              </a:rPr>
              <a:t>No single way to perform a financial feasibility analysis and it can be:</a:t>
            </a:r>
            <a:endParaRPr sz="1600">
              <a:solidFill>
                <a:schemeClr val="dk2"/>
              </a:solidFill>
              <a:latin typeface="Open Sans"/>
              <a:ea typeface="Open Sans"/>
              <a:cs typeface="Open Sans"/>
              <a:sym typeface="Open Sans"/>
            </a:endParaRPr>
          </a:p>
          <a:p>
            <a:pPr indent="-215900" lvl="1" marL="685800" rtl="0" algn="l">
              <a:lnSpc>
                <a:spcPct val="90000"/>
              </a:lnSpc>
              <a:spcBef>
                <a:spcPts val="500"/>
              </a:spcBef>
              <a:spcAft>
                <a:spcPts val="0"/>
              </a:spcAft>
              <a:buClr>
                <a:schemeClr val="dk2"/>
              </a:buClr>
              <a:buSzPts val="1600"/>
              <a:buFont typeface="Open Sans"/>
              <a:buChar char="•"/>
            </a:pPr>
            <a:r>
              <a:rPr lang="en-ZA" sz="1600">
                <a:solidFill>
                  <a:schemeClr val="dk2"/>
                </a:solidFill>
                <a:latin typeface="Open Sans"/>
                <a:ea typeface="Open Sans"/>
                <a:cs typeface="Open Sans"/>
                <a:sym typeface="Open Sans"/>
              </a:rPr>
              <a:t>A complex and rigorous assessment (e.g., detailed return on investment model)</a:t>
            </a:r>
            <a:endParaRPr sz="1600">
              <a:solidFill>
                <a:schemeClr val="dk2"/>
              </a:solidFill>
              <a:latin typeface="Open Sans"/>
              <a:ea typeface="Open Sans"/>
              <a:cs typeface="Open Sans"/>
              <a:sym typeface="Open Sans"/>
            </a:endParaRPr>
          </a:p>
          <a:p>
            <a:pPr indent="-215900" lvl="1" marL="685800" rtl="0" algn="l">
              <a:lnSpc>
                <a:spcPct val="90000"/>
              </a:lnSpc>
              <a:spcBef>
                <a:spcPts val="500"/>
              </a:spcBef>
              <a:spcAft>
                <a:spcPts val="0"/>
              </a:spcAft>
              <a:buClr>
                <a:schemeClr val="dk2"/>
              </a:buClr>
              <a:buSzPts val="1600"/>
              <a:buFont typeface="Open Sans"/>
              <a:buChar char="•"/>
            </a:pPr>
            <a:r>
              <a:rPr lang="en-ZA" sz="1600">
                <a:solidFill>
                  <a:schemeClr val="dk2"/>
                </a:solidFill>
                <a:latin typeface="Open Sans"/>
                <a:ea typeface="Open Sans"/>
                <a:cs typeface="Open Sans"/>
                <a:sym typeface="Open Sans"/>
              </a:rPr>
              <a:t>A simple analysis (e.g., checklist of financial costs and benefits)</a:t>
            </a:r>
            <a:endParaRPr sz="1600">
              <a:solidFill>
                <a:schemeClr val="dk2"/>
              </a:solidFill>
              <a:latin typeface="Open Sans"/>
              <a:ea typeface="Open Sans"/>
              <a:cs typeface="Open Sans"/>
              <a:sym typeface="Open Sans"/>
            </a:endParaRPr>
          </a:p>
          <a:p>
            <a:pPr indent="-190500" lvl="0" marL="228600" rtl="0" algn="l">
              <a:lnSpc>
                <a:spcPct val="90000"/>
              </a:lnSpc>
              <a:spcBef>
                <a:spcPts val="1000"/>
              </a:spcBef>
              <a:spcAft>
                <a:spcPts val="0"/>
              </a:spcAft>
              <a:buClr>
                <a:schemeClr val="dk2"/>
              </a:buClr>
              <a:buSzPts val="1600"/>
              <a:buFont typeface="Open Sans"/>
              <a:buChar char="•"/>
            </a:pPr>
            <a:r>
              <a:rPr lang="en-ZA" sz="1600">
                <a:solidFill>
                  <a:schemeClr val="dk2"/>
                </a:solidFill>
                <a:latin typeface="Open Sans"/>
                <a:ea typeface="Open Sans"/>
                <a:cs typeface="Open Sans"/>
                <a:sym typeface="Open Sans"/>
              </a:rPr>
              <a:t>Method applied depends on the data available</a:t>
            </a:r>
            <a:endParaRPr sz="1600">
              <a:solidFill>
                <a:schemeClr val="dk2"/>
              </a:solidFill>
              <a:latin typeface="Open Sans"/>
              <a:ea typeface="Open Sans"/>
              <a:cs typeface="Open Sans"/>
              <a:sym typeface="Open Sans"/>
            </a:endParaRPr>
          </a:p>
        </p:txBody>
      </p:sp>
      <p:pic>
        <p:nvPicPr>
          <p:cNvPr id="1449" name="Google Shape;1449;p68"/>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450" name="Google Shape;1450;p68"/>
          <p:cNvSpPr txBox="1"/>
          <p:nvPr/>
        </p:nvSpPr>
        <p:spPr>
          <a:xfrm>
            <a:off x="1073875" y="4180100"/>
            <a:ext cx="3088500" cy="7788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Analyse the financial feasibility of the policy for each stakeholder group, and account for the effect on the implementation potential of the policy</a:t>
            </a:r>
            <a:endParaRPr i="1" sz="1000">
              <a:solidFill>
                <a:srgbClr val="09294E"/>
              </a:solidFill>
              <a:latin typeface="Open Sans"/>
              <a:ea typeface="Open Sans"/>
              <a:cs typeface="Open Sans"/>
              <a:sym typeface="Open Sans"/>
            </a:endParaRPr>
          </a:p>
        </p:txBody>
      </p:sp>
      <p:cxnSp>
        <p:nvCxnSpPr>
          <p:cNvPr id="1451" name="Google Shape;1451;p68"/>
          <p:cNvCxnSpPr>
            <a:stCxn id="1450" idx="1"/>
          </p:cNvCxnSpPr>
          <p:nvPr/>
        </p:nvCxnSpPr>
        <p:spPr>
          <a:xfrm>
            <a:off x="1073875" y="4569500"/>
            <a:ext cx="0" cy="0"/>
          </a:xfrm>
          <a:prstGeom prst="straightConnector1">
            <a:avLst/>
          </a:prstGeom>
          <a:noFill/>
          <a:ln cap="flat" cmpd="sng" w="9525">
            <a:solidFill>
              <a:srgbClr val="000A3A"/>
            </a:solidFill>
            <a:prstDash val="solid"/>
            <a:round/>
            <a:headEnd len="med" w="med" type="none"/>
            <a:tailEnd len="med" w="med" type="none"/>
          </a:ln>
        </p:spPr>
      </p:cxnSp>
      <p:cxnSp>
        <p:nvCxnSpPr>
          <p:cNvPr id="1452" name="Google Shape;1452;p68"/>
          <p:cNvCxnSpPr>
            <a:stCxn id="1449" idx="6"/>
            <a:endCxn id="1450" idx="1"/>
          </p:cNvCxnSpPr>
          <p:nvPr/>
        </p:nvCxnSpPr>
        <p:spPr>
          <a:xfrm flipH="1" rot="10800000">
            <a:off x="871800" y="4569500"/>
            <a:ext cx="202200" cy="156600"/>
          </a:xfrm>
          <a:prstGeom prst="straightConnector1">
            <a:avLst/>
          </a:prstGeom>
          <a:noFill/>
          <a:ln cap="flat" cmpd="sng" w="9525">
            <a:solidFill>
              <a:srgbClr val="9D97F0"/>
            </a:solidFill>
            <a:prstDash val="solid"/>
            <a:round/>
            <a:headEnd len="med" w="med" type="none"/>
            <a:tailEnd len="med" w="med" type="oval"/>
          </a:ln>
        </p:spPr>
      </p:cxnSp>
      <p:sp>
        <p:nvSpPr>
          <p:cNvPr id="1453" name="Google Shape;1453;p68"/>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454" name="Google Shape;1454;p68"/>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455" name="Google Shape;1455;p68"/>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456" name="Google Shape;1456;p68">
            <a:hlinkClick action="ppaction://hlinksldjump" r:id="rId4"/>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457" name="Google Shape;1457;p68">
            <a:hlinkClick action="ppaction://hlinksldjump" r:id="rId5"/>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458" name="Google Shape;1458;p68">
            <a:hlinkClick action="ppaction://hlinksldjump" r:id="rId6"/>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459" name="Google Shape;1459;p68">
            <a:hlinkClick action="ppaction://hlinksldjump" r:id="rId7"/>
          </p:cNvPr>
          <p:cNvSpPr txBox="1"/>
          <p:nvPr/>
        </p:nvSpPr>
        <p:spPr>
          <a:xfrm>
            <a:off x="4734025" y="4144700"/>
            <a:ext cx="2222100" cy="3909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Questions to consider</a:t>
            </a:r>
            <a:endParaRPr>
              <a:solidFill>
                <a:schemeClr val="lt1"/>
              </a:solidFill>
            </a:endParaRPr>
          </a:p>
        </p:txBody>
      </p:sp>
      <p:sp>
        <p:nvSpPr>
          <p:cNvPr id="1460" name="Google Shape;1460;p68"/>
          <p:cNvSpPr/>
          <p:nvPr/>
        </p:nvSpPr>
        <p:spPr>
          <a:xfrm>
            <a:off x="385475"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461" name="Google Shape;1461;p68"/>
          <p:cNvSpPr/>
          <p:nvPr/>
        </p:nvSpPr>
        <p:spPr>
          <a:xfrm>
            <a:off x="2266012"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chemeClr val="lt2"/>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462" name="Google Shape;1462;p68"/>
          <p:cNvSpPr/>
          <p:nvPr/>
        </p:nvSpPr>
        <p:spPr>
          <a:xfrm>
            <a:off x="6027087"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463" name="Google Shape;1463;p68"/>
          <p:cNvSpPr/>
          <p:nvPr/>
        </p:nvSpPr>
        <p:spPr>
          <a:xfrm>
            <a:off x="1922139"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64" name="Google Shape;1464;p68"/>
          <p:cNvSpPr/>
          <p:nvPr/>
        </p:nvSpPr>
        <p:spPr>
          <a:xfrm>
            <a:off x="3807938"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65" name="Google Shape;1465;p68"/>
          <p:cNvSpPr/>
          <p:nvPr/>
        </p:nvSpPr>
        <p:spPr>
          <a:xfrm>
            <a:off x="5693737"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66" name="Google Shape;1466;p68"/>
          <p:cNvSpPr/>
          <p:nvPr/>
        </p:nvSpPr>
        <p:spPr>
          <a:xfrm>
            <a:off x="4146550"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chemeClr val="accent1"/>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1" name="Shape 1471"/>
        <p:cNvGrpSpPr/>
        <p:nvPr/>
      </p:nvGrpSpPr>
      <p:grpSpPr>
        <a:xfrm>
          <a:off x="0" y="0"/>
          <a:ext cx="0" cy="0"/>
          <a:chOff x="0" y="0"/>
          <a:chExt cx="0" cy="0"/>
        </a:xfrm>
      </p:grpSpPr>
      <p:sp>
        <p:nvSpPr>
          <p:cNvPr id="1472" name="Google Shape;1472;p69"/>
          <p:cNvSpPr txBox="1"/>
          <p:nvPr>
            <p:ph type="title"/>
          </p:nvPr>
        </p:nvSpPr>
        <p:spPr>
          <a:xfrm>
            <a:off x="311700" y="216425"/>
            <a:ext cx="8520600" cy="7086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8.4 Account for financial feasibility (2/6)</a:t>
            </a:r>
            <a:endParaRPr/>
          </a:p>
          <a:p>
            <a:pPr indent="0" lvl="0" marL="0" rtl="0" algn="l">
              <a:lnSpc>
                <a:spcPct val="90000"/>
              </a:lnSpc>
              <a:spcBef>
                <a:spcPts val="0"/>
              </a:spcBef>
              <a:spcAft>
                <a:spcPts val="0"/>
              </a:spcAft>
              <a:buClr>
                <a:srgbClr val="625852"/>
              </a:buClr>
              <a:buSzPct val="114285"/>
              <a:buFont typeface="Arial"/>
              <a:buNone/>
            </a:pPr>
            <a:r>
              <a:t/>
            </a:r>
            <a:endParaRPr/>
          </a:p>
        </p:txBody>
      </p:sp>
      <p:grpSp>
        <p:nvGrpSpPr>
          <p:cNvPr id="1473" name="Google Shape;1473;p69"/>
          <p:cNvGrpSpPr/>
          <p:nvPr/>
        </p:nvGrpSpPr>
        <p:grpSpPr>
          <a:xfrm>
            <a:off x="846192" y="1930868"/>
            <a:ext cx="7555029" cy="2487128"/>
            <a:chOff x="613109" y="2574491"/>
            <a:chExt cx="7555029" cy="3316170"/>
          </a:xfrm>
        </p:grpSpPr>
        <p:sp>
          <p:nvSpPr>
            <p:cNvPr id="1474" name="Google Shape;1474;p69"/>
            <p:cNvSpPr/>
            <p:nvPr/>
          </p:nvSpPr>
          <p:spPr>
            <a:xfrm>
              <a:off x="613109" y="2574491"/>
              <a:ext cx="1051500" cy="7302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STEP 1</a:t>
              </a:r>
              <a:endParaRPr sz="1200">
                <a:latin typeface="Open Sans"/>
                <a:ea typeface="Open Sans"/>
                <a:cs typeface="Open Sans"/>
                <a:sym typeface="Open Sans"/>
              </a:endParaRPr>
            </a:p>
          </p:txBody>
        </p:sp>
        <p:sp>
          <p:nvSpPr>
            <p:cNvPr id="1475" name="Google Shape;1475;p69"/>
            <p:cNvSpPr/>
            <p:nvPr/>
          </p:nvSpPr>
          <p:spPr>
            <a:xfrm>
              <a:off x="1779268" y="2574491"/>
              <a:ext cx="6378000" cy="7302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200">
                  <a:solidFill>
                    <a:srgbClr val="FAFAFA"/>
                  </a:solidFill>
                  <a:latin typeface="Open Sans"/>
                  <a:ea typeface="Open Sans"/>
                  <a:cs typeface="Open Sans"/>
                  <a:sym typeface="Open Sans"/>
                </a:rPr>
                <a:t>Identify stakeholder groups to analyse</a:t>
              </a:r>
              <a:endParaRPr sz="1200">
                <a:latin typeface="Open Sans"/>
                <a:ea typeface="Open Sans"/>
                <a:cs typeface="Open Sans"/>
                <a:sym typeface="Open Sans"/>
              </a:endParaRPr>
            </a:p>
          </p:txBody>
        </p:sp>
        <p:sp>
          <p:nvSpPr>
            <p:cNvPr id="1476" name="Google Shape;1476;p69"/>
            <p:cNvSpPr/>
            <p:nvPr/>
          </p:nvSpPr>
          <p:spPr>
            <a:xfrm>
              <a:off x="613109" y="3437343"/>
              <a:ext cx="1051500" cy="7302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STEP 2</a:t>
              </a:r>
              <a:endParaRPr sz="1200">
                <a:latin typeface="Open Sans"/>
                <a:ea typeface="Open Sans"/>
                <a:cs typeface="Open Sans"/>
                <a:sym typeface="Open Sans"/>
              </a:endParaRPr>
            </a:p>
          </p:txBody>
        </p:sp>
        <p:sp>
          <p:nvSpPr>
            <p:cNvPr id="1477" name="Google Shape;1477;p69"/>
            <p:cNvSpPr/>
            <p:nvPr/>
          </p:nvSpPr>
          <p:spPr>
            <a:xfrm>
              <a:off x="1779268" y="3436455"/>
              <a:ext cx="6378000" cy="7302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None/>
              </a:pPr>
              <a:r>
                <a:rPr lang="en-ZA" sz="1200">
                  <a:solidFill>
                    <a:srgbClr val="FAFAFA"/>
                  </a:solidFill>
                  <a:latin typeface="Open Sans"/>
                  <a:ea typeface="Open Sans"/>
                  <a:cs typeface="Open Sans"/>
                  <a:sym typeface="Open Sans"/>
                </a:rPr>
                <a:t>Calculate net cash flows for each stakeholder group</a:t>
              </a:r>
              <a:endParaRPr sz="1200">
                <a:latin typeface="Open Sans"/>
                <a:ea typeface="Open Sans"/>
                <a:cs typeface="Open Sans"/>
                <a:sym typeface="Open Sans"/>
              </a:endParaRPr>
            </a:p>
          </p:txBody>
        </p:sp>
        <p:sp>
          <p:nvSpPr>
            <p:cNvPr id="1478" name="Google Shape;1478;p69"/>
            <p:cNvSpPr/>
            <p:nvPr/>
          </p:nvSpPr>
          <p:spPr>
            <a:xfrm>
              <a:off x="613109" y="4300195"/>
              <a:ext cx="1051500" cy="7422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STEP 3</a:t>
              </a:r>
              <a:endParaRPr sz="1200">
                <a:latin typeface="Open Sans"/>
                <a:ea typeface="Open Sans"/>
                <a:cs typeface="Open Sans"/>
                <a:sym typeface="Open Sans"/>
              </a:endParaRPr>
            </a:p>
          </p:txBody>
        </p:sp>
        <p:sp>
          <p:nvSpPr>
            <p:cNvPr id="1479" name="Google Shape;1479;p69"/>
            <p:cNvSpPr/>
            <p:nvPr/>
          </p:nvSpPr>
          <p:spPr>
            <a:xfrm>
              <a:off x="1790138" y="4298419"/>
              <a:ext cx="6378000" cy="7302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None/>
              </a:pPr>
              <a:r>
                <a:rPr lang="en-ZA" sz="1200">
                  <a:solidFill>
                    <a:srgbClr val="FAFAFA"/>
                  </a:solidFill>
                  <a:latin typeface="Open Sans"/>
                  <a:ea typeface="Open Sans"/>
                  <a:cs typeface="Open Sans"/>
                  <a:sym typeface="Open Sans"/>
                </a:rPr>
                <a:t>Assess financial feasibility</a:t>
              </a:r>
              <a:endParaRPr sz="1200">
                <a:latin typeface="Open Sans"/>
                <a:ea typeface="Open Sans"/>
                <a:cs typeface="Open Sans"/>
                <a:sym typeface="Open Sans"/>
              </a:endParaRPr>
            </a:p>
          </p:txBody>
        </p:sp>
        <p:sp>
          <p:nvSpPr>
            <p:cNvPr id="1480" name="Google Shape;1480;p69"/>
            <p:cNvSpPr/>
            <p:nvPr/>
          </p:nvSpPr>
          <p:spPr>
            <a:xfrm>
              <a:off x="613109" y="5175161"/>
              <a:ext cx="1051500" cy="7155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STEP 4</a:t>
              </a:r>
              <a:endParaRPr sz="1200">
                <a:latin typeface="Open Sans"/>
                <a:ea typeface="Open Sans"/>
                <a:cs typeface="Open Sans"/>
                <a:sym typeface="Open Sans"/>
              </a:endParaRPr>
            </a:p>
          </p:txBody>
        </p:sp>
        <p:sp>
          <p:nvSpPr>
            <p:cNvPr id="1481" name="Google Shape;1481;p69"/>
            <p:cNvSpPr/>
            <p:nvPr/>
          </p:nvSpPr>
          <p:spPr>
            <a:xfrm>
              <a:off x="1790138" y="5160382"/>
              <a:ext cx="6378000" cy="7302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None/>
              </a:pPr>
              <a:r>
                <a:rPr lang="en-ZA" sz="1200">
                  <a:solidFill>
                    <a:srgbClr val="FAFAFA"/>
                  </a:solidFill>
                  <a:latin typeface="Open Sans"/>
                  <a:ea typeface="Open Sans"/>
                  <a:cs typeface="Open Sans"/>
                  <a:sym typeface="Open Sans"/>
                </a:rPr>
                <a:t>Estimate the extent to which financial aspects will limit policy outcomes</a:t>
              </a:r>
              <a:endParaRPr sz="1200">
                <a:latin typeface="Open Sans"/>
                <a:ea typeface="Open Sans"/>
                <a:cs typeface="Open Sans"/>
                <a:sym typeface="Open Sans"/>
              </a:endParaRPr>
            </a:p>
          </p:txBody>
        </p:sp>
        <p:sp>
          <p:nvSpPr>
            <p:cNvPr id="1482" name="Google Shape;1482;p69"/>
            <p:cNvSpPr/>
            <p:nvPr/>
          </p:nvSpPr>
          <p:spPr>
            <a:xfrm rot="5400000">
              <a:off x="1012681" y="3263935"/>
              <a:ext cx="302700" cy="2931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AFAFA"/>
                </a:solidFill>
                <a:latin typeface="Open Sans"/>
                <a:ea typeface="Open Sans"/>
                <a:cs typeface="Open Sans"/>
                <a:sym typeface="Open Sans"/>
              </a:endParaRPr>
            </a:p>
          </p:txBody>
        </p:sp>
        <p:sp>
          <p:nvSpPr>
            <p:cNvPr id="1483" name="Google Shape;1483;p69"/>
            <p:cNvSpPr/>
            <p:nvPr/>
          </p:nvSpPr>
          <p:spPr>
            <a:xfrm rot="5400000">
              <a:off x="1012681" y="4134146"/>
              <a:ext cx="302700" cy="2931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AFAFA"/>
                </a:solidFill>
                <a:latin typeface="Open Sans"/>
                <a:ea typeface="Open Sans"/>
                <a:cs typeface="Open Sans"/>
                <a:sym typeface="Open Sans"/>
              </a:endParaRPr>
            </a:p>
          </p:txBody>
        </p:sp>
        <p:sp>
          <p:nvSpPr>
            <p:cNvPr id="1484" name="Google Shape;1484;p69"/>
            <p:cNvSpPr/>
            <p:nvPr/>
          </p:nvSpPr>
          <p:spPr>
            <a:xfrm rot="5400000">
              <a:off x="1012681" y="4981949"/>
              <a:ext cx="302700" cy="2931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AFAFA"/>
                </a:solidFill>
                <a:latin typeface="Open Sans"/>
                <a:ea typeface="Open Sans"/>
                <a:cs typeface="Open Sans"/>
                <a:sym typeface="Open Sans"/>
              </a:endParaRPr>
            </a:p>
          </p:txBody>
        </p:sp>
      </p:grpSp>
      <p:sp>
        <p:nvSpPr>
          <p:cNvPr id="1485" name="Google Shape;1485;p69"/>
          <p:cNvSpPr/>
          <p:nvPr/>
        </p:nvSpPr>
        <p:spPr>
          <a:xfrm>
            <a:off x="1011538"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486" name="Google Shape;1486;p69"/>
          <p:cNvSpPr/>
          <p:nvPr/>
        </p:nvSpPr>
        <p:spPr>
          <a:xfrm>
            <a:off x="2892075"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487" name="Google Shape;1487;p69"/>
          <p:cNvSpPr/>
          <p:nvPr/>
        </p:nvSpPr>
        <p:spPr>
          <a:xfrm>
            <a:off x="6653150"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488" name="Google Shape;1488;p69"/>
          <p:cNvSpPr/>
          <p:nvPr/>
        </p:nvSpPr>
        <p:spPr>
          <a:xfrm>
            <a:off x="4772612"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489" name="Google Shape;1489;p69"/>
          <p:cNvSpPr/>
          <p:nvPr/>
        </p:nvSpPr>
        <p:spPr>
          <a:xfrm>
            <a:off x="2543939"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90" name="Google Shape;1490;p69"/>
          <p:cNvSpPr/>
          <p:nvPr/>
        </p:nvSpPr>
        <p:spPr>
          <a:xfrm>
            <a:off x="4429738"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91" name="Google Shape;1491;p69"/>
          <p:cNvSpPr/>
          <p:nvPr/>
        </p:nvSpPr>
        <p:spPr>
          <a:xfrm>
            <a:off x="6315537"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492" name="Google Shape;1492;p69"/>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493" name="Google Shape;1493;p69"/>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494" name="Google Shape;1494;p69"/>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495" name="Google Shape;1495;p69">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496" name="Google Shape;1496;p69">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497" name="Google Shape;1497;p69">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2" name="Shape 1502"/>
        <p:cNvGrpSpPr/>
        <p:nvPr/>
      </p:nvGrpSpPr>
      <p:grpSpPr>
        <a:xfrm>
          <a:off x="0" y="0"/>
          <a:ext cx="0" cy="0"/>
          <a:chOff x="0" y="0"/>
          <a:chExt cx="0" cy="0"/>
        </a:xfrm>
      </p:grpSpPr>
      <p:sp>
        <p:nvSpPr>
          <p:cNvPr id="1503" name="Google Shape;1503;p7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8.4 Account for financial feasibility (3/6)</a:t>
            </a:r>
            <a:endParaRPr/>
          </a:p>
          <a:p>
            <a:pPr indent="0" lvl="0" marL="0" rtl="0" algn="l">
              <a:lnSpc>
                <a:spcPct val="90000"/>
              </a:lnSpc>
              <a:spcBef>
                <a:spcPts val="0"/>
              </a:spcBef>
              <a:spcAft>
                <a:spcPts val="0"/>
              </a:spcAft>
              <a:buClr>
                <a:srgbClr val="625852"/>
              </a:buClr>
              <a:buSzPct val="114285"/>
              <a:buFont typeface="Arial"/>
              <a:buNone/>
            </a:pPr>
            <a:r>
              <a:t/>
            </a:r>
            <a:endParaRPr/>
          </a:p>
        </p:txBody>
      </p:sp>
      <p:sp>
        <p:nvSpPr>
          <p:cNvPr id="1504" name="Google Shape;1504;p70"/>
          <p:cNvSpPr txBox="1"/>
          <p:nvPr/>
        </p:nvSpPr>
        <p:spPr>
          <a:xfrm>
            <a:off x="865653" y="2401386"/>
            <a:ext cx="7488000" cy="2125200"/>
          </a:xfrm>
          <a:prstGeom prst="rect">
            <a:avLst/>
          </a:prstGeom>
          <a:noFill/>
          <a:ln>
            <a:noFill/>
          </a:ln>
        </p:spPr>
        <p:txBody>
          <a:bodyPr anchorCtr="0" anchor="t" bIns="45700" lIns="91425" spcFirstLastPara="1" rIns="91425" wrap="square" tIns="45700">
            <a:normAutofit/>
          </a:bodyPr>
          <a:lstStyle/>
          <a:p>
            <a:pPr indent="-175260" lvl="0" marL="228600" marR="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Stakeholders of the policy were identified in Part II, Chapter 6</a:t>
            </a:r>
            <a:endParaRPr sz="1200">
              <a:solidFill>
                <a:srgbClr val="000A3A"/>
              </a:solidFill>
              <a:latin typeface="Open Sans"/>
              <a:ea typeface="Open Sans"/>
              <a:cs typeface="Open Sans"/>
              <a:sym typeface="Open Sans"/>
            </a:endParaRPr>
          </a:p>
          <a:p>
            <a:pPr indent="-175260" lvl="0" marL="228600" marR="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The net costs and benefits for each group should be assessed separately</a:t>
            </a:r>
            <a:endParaRPr sz="1200">
              <a:solidFill>
                <a:srgbClr val="000A3A"/>
              </a:solidFill>
              <a:latin typeface="Open Sans"/>
              <a:ea typeface="Open Sans"/>
              <a:cs typeface="Open Sans"/>
              <a:sym typeface="Open Sans"/>
            </a:endParaRPr>
          </a:p>
          <a:p>
            <a:pPr indent="-175260" lvl="0" marL="228600" marR="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Where there is insufficient data to analyse all groups separately, at a minimum include:</a:t>
            </a:r>
            <a:endParaRPr sz="1200">
              <a:solidFill>
                <a:srgbClr val="000A3A"/>
              </a:solidFill>
              <a:latin typeface="Open Sans"/>
              <a:ea typeface="Open Sans"/>
              <a:cs typeface="Open Sans"/>
              <a:sym typeface="Open Sans"/>
            </a:endParaRPr>
          </a:p>
          <a:p>
            <a:pPr indent="-191452" lvl="1" marL="685800" marR="0" rtl="0" algn="l">
              <a:lnSpc>
                <a:spcPct val="115000"/>
              </a:lnSpc>
              <a:spcBef>
                <a:spcPts val="500"/>
              </a:spcBef>
              <a:spcAft>
                <a:spcPts val="0"/>
              </a:spcAft>
              <a:buClr>
                <a:srgbClr val="000A3A"/>
              </a:buClr>
              <a:buSzPts val="1200"/>
              <a:buFont typeface="Open Sans"/>
              <a:buChar char="○"/>
            </a:pPr>
            <a:r>
              <a:rPr i="0" lang="en-ZA" sz="1200" u="none" cap="none" strike="noStrike">
                <a:solidFill>
                  <a:srgbClr val="000A3A"/>
                </a:solidFill>
                <a:latin typeface="Open Sans"/>
                <a:ea typeface="Open Sans"/>
                <a:cs typeface="Open Sans"/>
                <a:sym typeface="Open Sans"/>
              </a:rPr>
              <a:t>Stakeholders with official land tenure rights or de facto control of lands addressed by the policy</a:t>
            </a:r>
            <a:endParaRPr sz="1200">
              <a:solidFill>
                <a:srgbClr val="000A3A"/>
              </a:solidFill>
              <a:latin typeface="Open Sans"/>
              <a:ea typeface="Open Sans"/>
              <a:cs typeface="Open Sans"/>
              <a:sym typeface="Open Sans"/>
            </a:endParaRPr>
          </a:p>
          <a:p>
            <a:pPr indent="-191452" lvl="1" marL="685800" marR="0" rtl="0" algn="l">
              <a:lnSpc>
                <a:spcPct val="115000"/>
              </a:lnSpc>
              <a:spcBef>
                <a:spcPts val="500"/>
              </a:spcBef>
              <a:spcAft>
                <a:spcPts val="0"/>
              </a:spcAft>
              <a:buClr>
                <a:srgbClr val="000A3A"/>
              </a:buClr>
              <a:buSzPts val="1200"/>
              <a:buFont typeface="Open Sans"/>
              <a:buChar char="○"/>
            </a:pPr>
            <a:r>
              <a:rPr i="0" lang="en-ZA" sz="1200" u="none" cap="none" strike="noStrike">
                <a:solidFill>
                  <a:srgbClr val="000A3A"/>
                </a:solidFill>
                <a:latin typeface="Open Sans"/>
                <a:ea typeface="Open Sans"/>
                <a:cs typeface="Open Sans"/>
                <a:sym typeface="Open Sans"/>
              </a:rPr>
              <a:t>Stakeholders that use the lands addressed by the policy but have limited actual control over the lands</a:t>
            </a:r>
            <a:endParaRPr sz="1200">
              <a:solidFill>
                <a:srgbClr val="000A3A"/>
              </a:solidFill>
              <a:latin typeface="Open Sans"/>
              <a:ea typeface="Open Sans"/>
              <a:cs typeface="Open Sans"/>
              <a:sym typeface="Open Sans"/>
            </a:endParaRPr>
          </a:p>
        </p:txBody>
      </p:sp>
      <p:sp>
        <p:nvSpPr>
          <p:cNvPr id="1505" name="Google Shape;1505;p70"/>
          <p:cNvSpPr/>
          <p:nvPr/>
        </p:nvSpPr>
        <p:spPr>
          <a:xfrm>
            <a:off x="7464325" y="1749325"/>
            <a:ext cx="1051500" cy="1122600"/>
          </a:xfrm>
          <a:prstGeom prst="roundRect">
            <a:avLst>
              <a:gd fmla="val 16667" name="adj"/>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1506" name="Google Shape;1506;p70"/>
          <p:cNvSpPr/>
          <p:nvPr/>
        </p:nvSpPr>
        <p:spPr>
          <a:xfrm>
            <a:off x="1011538"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507" name="Google Shape;1507;p70"/>
          <p:cNvSpPr/>
          <p:nvPr/>
        </p:nvSpPr>
        <p:spPr>
          <a:xfrm>
            <a:off x="2892075"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508" name="Google Shape;1508;p70"/>
          <p:cNvSpPr/>
          <p:nvPr/>
        </p:nvSpPr>
        <p:spPr>
          <a:xfrm>
            <a:off x="6653150"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509" name="Google Shape;1509;p70"/>
          <p:cNvSpPr/>
          <p:nvPr/>
        </p:nvSpPr>
        <p:spPr>
          <a:xfrm>
            <a:off x="4772612"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510" name="Google Shape;1510;p70"/>
          <p:cNvSpPr/>
          <p:nvPr/>
        </p:nvSpPr>
        <p:spPr>
          <a:xfrm>
            <a:off x="2543939"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511" name="Google Shape;1511;p70"/>
          <p:cNvSpPr/>
          <p:nvPr/>
        </p:nvSpPr>
        <p:spPr>
          <a:xfrm>
            <a:off x="4429738"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512" name="Google Shape;1512;p70"/>
          <p:cNvSpPr/>
          <p:nvPr/>
        </p:nvSpPr>
        <p:spPr>
          <a:xfrm>
            <a:off x="6315537"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513" name="Google Shape;1513;p70"/>
          <p:cNvSpPr txBox="1"/>
          <p:nvPr/>
        </p:nvSpPr>
        <p:spPr>
          <a:xfrm>
            <a:off x="866325" y="2024275"/>
            <a:ext cx="5530800" cy="572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rPr lang="en-ZA" sz="1200">
                <a:solidFill>
                  <a:srgbClr val="FAFAFA"/>
                </a:solidFill>
                <a:highlight>
                  <a:srgbClr val="000A3A"/>
                </a:highlight>
                <a:latin typeface="Open Sans"/>
                <a:ea typeface="Open Sans"/>
                <a:cs typeface="Open Sans"/>
                <a:sym typeface="Open Sans"/>
              </a:rPr>
              <a:t>Step 1: Identify stakeholder groups to analyse</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p:txBody>
      </p:sp>
      <p:pic>
        <p:nvPicPr>
          <p:cNvPr id="1514" name="Google Shape;1514;p70">
            <a:hlinkClick r:id="rId4"/>
          </p:cNvPr>
          <p:cNvPicPr preferRelativeResize="0"/>
          <p:nvPr/>
        </p:nvPicPr>
        <p:blipFill rotWithShape="1">
          <a:blip r:embed="rId5">
            <a:alphaModFix/>
          </a:blip>
          <a:srcRect b="0" l="0" r="0" t="0"/>
          <a:stretch/>
        </p:blipFill>
        <p:spPr>
          <a:xfrm>
            <a:off x="865649" y="4439025"/>
            <a:ext cx="981600" cy="411300"/>
          </a:xfrm>
          <a:prstGeom prst="roundRect">
            <a:avLst>
              <a:gd fmla="val 16667" name="adj"/>
            </a:avLst>
          </a:prstGeom>
          <a:noFill/>
          <a:ln>
            <a:noFill/>
          </a:ln>
        </p:spPr>
      </p:pic>
      <p:sp>
        <p:nvSpPr>
          <p:cNvPr id="1515" name="Google Shape;1515;p70"/>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516" name="Google Shape;1516;p70"/>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517" name="Google Shape;1517;p70"/>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518" name="Google Shape;1518;p70">
            <a:hlinkClick action="ppaction://hlinksldjump" r:id="rId6"/>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519" name="Google Shape;1519;p70">
            <a:hlinkClick action="ppaction://hlinksldjump" r:id="rId7"/>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520" name="Google Shape;1520;p70">
            <a:hlinkClick action="ppaction://hlinksldjump" r:id="rId8"/>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6"/>
          <p:cNvSpPr/>
          <p:nvPr/>
        </p:nvSpPr>
        <p:spPr>
          <a:xfrm>
            <a:off x="136050" y="1141300"/>
            <a:ext cx="32355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26"/>
          <p:cNvSpPr/>
          <p:nvPr/>
        </p:nvSpPr>
        <p:spPr>
          <a:xfrm>
            <a:off x="1061675" y="2258175"/>
            <a:ext cx="1048200" cy="24387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6"/>
          <p:cNvSpPr txBox="1"/>
          <p:nvPr>
            <p:ph idx="4294967295" type="title"/>
          </p:nvPr>
        </p:nvSpPr>
        <p:spPr>
          <a:xfrm>
            <a:off x="607820" y="7507"/>
            <a:ext cx="7120200" cy="6528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Part III: Analysis map</a:t>
            </a:r>
            <a:endParaRPr/>
          </a:p>
        </p:txBody>
      </p:sp>
      <p:sp>
        <p:nvSpPr>
          <p:cNvPr id="227" name="Google Shape;227;p26"/>
          <p:cNvSpPr txBox="1"/>
          <p:nvPr/>
        </p:nvSpPr>
        <p:spPr>
          <a:xfrm>
            <a:off x="1082338" y="2330529"/>
            <a:ext cx="1048200" cy="423600"/>
          </a:xfrm>
          <a:prstGeom prst="rect">
            <a:avLst/>
          </a:prstGeom>
          <a:noFill/>
          <a:ln>
            <a:noFill/>
          </a:ln>
        </p:spPr>
        <p:txBody>
          <a:bodyPr anchorCtr="0" anchor="t" bIns="45700" lIns="91425" spcFirstLastPara="1" rIns="91425" wrap="square" tIns="45700">
            <a:normAutofit fontScale="85000"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baseline emissions for enteric fermentation</a:t>
            </a:r>
            <a:endParaRPr sz="800">
              <a:solidFill>
                <a:srgbClr val="000A3A"/>
              </a:solidFill>
              <a:latin typeface="Open Sans"/>
              <a:ea typeface="Open Sans"/>
              <a:cs typeface="Open Sans"/>
              <a:sym typeface="Open Sans"/>
            </a:endParaRPr>
          </a:p>
        </p:txBody>
      </p:sp>
      <p:sp>
        <p:nvSpPr>
          <p:cNvPr id="228" name="Google Shape;228;p26"/>
          <p:cNvSpPr txBox="1"/>
          <p:nvPr/>
        </p:nvSpPr>
        <p:spPr>
          <a:xfrm>
            <a:off x="311700" y="6813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rgbClr val="000A3A"/>
                </a:solidFill>
                <a:latin typeface="Open Sans"/>
                <a:ea typeface="Open Sans"/>
                <a:cs typeface="Open Sans"/>
                <a:sym typeface="Open Sans"/>
              </a:rPr>
              <a:t>PART III: Assessing impacts</a:t>
            </a:r>
            <a:endParaRPr sz="1800">
              <a:solidFill>
                <a:srgbClr val="000A3A"/>
              </a:solidFill>
              <a:latin typeface="Open Sans"/>
              <a:ea typeface="Open Sans"/>
              <a:cs typeface="Open Sans"/>
              <a:sym typeface="Open Sans"/>
            </a:endParaRPr>
          </a:p>
        </p:txBody>
      </p:sp>
      <p:sp>
        <p:nvSpPr>
          <p:cNvPr id="229" name="Google Shape;229;p26"/>
          <p:cNvSpPr txBox="1"/>
          <p:nvPr/>
        </p:nvSpPr>
        <p:spPr>
          <a:xfrm>
            <a:off x="1361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7: </a:t>
            </a:r>
            <a:r>
              <a:rPr lang="en-ZA" sz="1200">
                <a:solidFill>
                  <a:srgbClr val="FFFFFF"/>
                </a:solidFill>
                <a:latin typeface="Open Sans"/>
                <a:ea typeface="Open Sans"/>
                <a:cs typeface="Open Sans"/>
                <a:sym typeface="Open Sans"/>
              </a:rPr>
              <a:t>Estimate baseline scenario and emissions</a:t>
            </a:r>
            <a:endParaRPr sz="1200">
              <a:solidFill>
                <a:srgbClr val="FFFFFF"/>
              </a:solidFill>
              <a:latin typeface="Open Sans"/>
              <a:ea typeface="Open Sans"/>
              <a:cs typeface="Open Sans"/>
              <a:sym typeface="Open Sans"/>
            </a:endParaRPr>
          </a:p>
        </p:txBody>
      </p:sp>
      <p:sp>
        <p:nvSpPr>
          <p:cNvPr id="230" name="Google Shape;230;p26"/>
          <p:cNvSpPr/>
          <p:nvPr/>
        </p:nvSpPr>
        <p:spPr>
          <a:xfrm>
            <a:off x="207050" y="1971750"/>
            <a:ext cx="7935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26"/>
          <p:cNvSpPr txBox="1"/>
          <p:nvPr/>
        </p:nvSpPr>
        <p:spPr>
          <a:xfrm>
            <a:off x="212250"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Determine the baseline scenario</a:t>
            </a:r>
            <a:endParaRPr sz="800">
              <a:solidFill>
                <a:srgbClr val="000A3A"/>
              </a:solidFill>
              <a:latin typeface="Open Sans"/>
              <a:ea typeface="Open Sans"/>
              <a:cs typeface="Open Sans"/>
              <a:sym typeface="Open Sans"/>
            </a:endParaRPr>
          </a:p>
        </p:txBody>
      </p:sp>
      <p:sp>
        <p:nvSpPr>
          <p:cNvPr id="232" name="Google Shape;232;p26"/>
          <p:cNvSpPr/>
          <p:nvPr/>
        </p:nvSpPr>
        <p:spPr>
          <a:xfrm>
            <a:off x="3434675" y="1141300"/>
            <a:ext cx="34761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26"/>
          <p:cNvSpPr/>
          <p:nvPr/>
        </p:nvSpPr>
        <p:spPr>
          <a:xfrm>
            <a:off x="6973800" y="1141300"/>
            <a:ext cx="20238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26"/>
          <p:cNvSpPr txBox="1"/>
          <p:nvPr/>
        </p:nvSpPr>
        <p:spPr>
          <a:xfrm>
            <a:off x="1112226" y="4264459"/>
            <a:ext cx="947100" cy="188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a:t>
            </a:r>
            <a:endParaRPr sz="550">
              <a:solidFill>
                <a:srgbClr val="000A3A"/>
              </a:solidFill>
              <a:latin typeface="Open Sans"/>
              <a:ea typeface="Open Sans"/>
              <a:cs typeface="Open Sans"/>
              <a:sym typeface="Open Sans"/>
            </a:endParaRPr>
          </a:p>
        </p:txBody>
      </p:sp>
      <p:sp>
        <p:nvSpPr>
          <p:cNvPr id="235" name="Google Shape;235;p26"/>
          <p:cNvSpPr/>
          <p:nvPr/>
        </p:nvSpPr>
        <p:spPr>
          <a:xfrm>
            <a:off x="3560900" y="1971750"/>
            <a:ext cx="10110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26"/>
          <p:cNvSpPr/>
          <p:nvPr/>
        </p:nvSpPr>
        <p:spPr>
          <a:xfrm>
            <a:off x="4674258" y="1971750"/>
            <a:ext cx="10110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6"/>
          <p:cNvSpPr/>
          <p:nvPr/>
        </p:nvSpPr>
        <p:spPr>
          <a:xfrm>
            <a:off x="5787617" y="1971750"/>
            <a:ext cx="10110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26"/>
          <p:cNvSpPr/>
          <p:nvPr/>
        </p:nvSpPr>
        <p:spPr>
          <a:xfrm>
            <a:off x="7105599" y="1971750"/>
            <a:ext cx="8328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26"/>
          <p:cNvSpPr/>
          <p:nvPr/>
        </p:nvSpPr>
        <p:spPr>
          <a:xfrm>
            <a:off x="7999618" y="1971750"/>
            <a:ext cx="8328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6"/>
          <p:cNvSpPr txBox="1"/>
          <p:nvPr/>
        </p:nvSpPr>
        <p:spPr>
          <a:xfrm>
            <a:off x="34889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8: </a:t>
            </a:r>
            <a:r>
              <a:rPr lang="en-ZA" sz="1200">
                <a:solidFill>
                  <a:srgbClr val="FFFFFF"/>
                </a:solidFill>
                <a:latin typeface="Open Sans"/>
                <a:ea typeface="Open Sans"/>
                <a:cs typeface="Open Sans"/>
                <a:sym typeface="Open Sans"/>
              </a:rPr>
              <a:t>Estimate GHG </a:t>
            </a:r>
            <a:br>
              <a:rPr lang="en-ZA" sz="1200">
                <a:solidFill>
                  <a:srgbClr val="FFFFFF"/>
                </a:solidFill>
                <a:latin typeface="Open Sans"/>
                <a:ea typeface="Open Sans"/>
                <a:cs typeface="Open Sans"/>
                <a:sym typeface="Open Sans"/>
              </a:rPr>
            </a:br>
            <a:r>
              <a:rPr lang="en-ZA" sz="1200">
                <a:solidFill>
                  <a:srgbClr val="FFFFFF"/>
                </a:solidFill>
                <a:latin typeface="Open Sans"/>
                <a:ea typeface="Open Sans"/>
                <a:cs typeface="Open Sans"/>
                <a:sym typeface="Open Sans"/>
              </a:rPr>
              <a:t>impacts ex-ante</a:t>
            </a:r>
            <a:endParaRPr sz="1200">
              <a:solidFill>
                <a:srgbClr val="FFFFFF"/>
              </a:solidFill>
              <a:latin typeface="Open Sans"/>
              <a:ea typeface="Open Sans"/>
              <a:cs typeface="Open Sans"/>
              <a:sym typeface="Open Sans"/>
            </a:endParaRPr>
          </a:p>
        </p:txBody>
      </p:sp>
      <p:sp>
        <p:nvSpPr>
          <p:cNvPr id="241" name="Google Shape;241;p26"/>
          <p:cNvSpPr txBox="1"/>
          <p:nvPr/>
        </p:nvSpPr>
        <p:spPr>
          <a:xfrm>
            <a:off x="7125125" y="1279500"/>
            <a:ext cx="1687500" cy="572700"/>
          </a:xfrm>
          <a:prstGeom prst="rect">
            <a:avLst/>
          </a:prstGeom>
          <a:noFill/>
          <a:ln>
            <a:noFill/>
          </a:ln>
        </p:spPr>
        <p:txBody>
          <a:bodyPr anchorCtr="0" anchor="t" bIns="45700" lIns="91425" spcFirstLastPara="1" rIns="91425" wrap="square" tIns="45700">
            <a:normAutofit fontScale="92500"/>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9: </a:t>
            </a:r>
            <a:r>
              <a:rPr lang="en-ZA" sz="1200">
                <a:solidFill>
                  <a:srgbClr val="FFFFFF"/>
                </a:solidFill>
                <a:latin typeface="Open Sans"/>
                <a:ea typeface="Open Sans"/>
                <a:cs typeface="Open Sans"/>
                <a:sym typeface="Open Sans"/>
              </a:rPr>
              <a:t>Estimate GHG impacts ex-post</a:t>
            </a:r>
            <a:endParaRPr sz="1200">
              <a:solidFill>
                <a:srgbClr val="FFFFFF"/>
              </a:solidFill>
              <a:latin typeface="Open Sans"/>
              <a:ea typeface="Open Sans"/>
              <a:cs typeface="Open Sans"/>
              <a:sym typeface="Open Sans"/>
            </a:endParaRPr>
          </a:p>
        </p:txBody>
      </p:sp>
      <p:sp>
        <p:nvSpPr>
          <p:cNvPr id="242" name="Google Shape;242;p26"/>
          <p:cNvSpPr txBox="1"/>
          <p:nvPr/>
        </p:nvSpPr>
        <p:spPr>
          <a:xfrm>
            <a:off x="7125134"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or update baseline</a:t>
            </a:r>
            <a:endParaRPr sz="800">
              <a:solidFill>
                <a:srgbClr val="000A3A"/>
              </a:solidFill>
              <a:latin typeface="Open Sans"/>
              <a:ea typeface="Open Sans"/>
              <a:cs typeface="Open Sans"/>
              <a:sym typeface="Open Sans"/>
            </a:endParaRPr>
          </a:p>
        </p:txBody>
      </p:sp>
      <p:sp>
        <p:nvSpPr>
          <p:cNvPr id="243" name="Google Shape;243;p26"/>
          <p:cNvSpPr txBox="1"/>
          <p:nvPr/>
        </p:nvSpPr>
        <p:spPr>
          <a:xfrm>
            <a:off x="8019156"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GHG impacts</a:t>
            </a:r>
            <a:endParaRPr sz="800">
              <a:solidFill>
                <a:srgbClr val="000A3A"/>
              </a:solidFill>
              <a:latin typeface="Open Sans"/>
              <a:ea typeface="Open Sans"/>
              <a:cs typeface="Open Sans"/>
              <a:sym typeface="Open Sans"/>
            </a:endParaRPr>
          </a:p>
        </p:txBody>
      </p:sp>
      <p:sp>
        <p:nvSpPr>
          <p:cNvPr id="244" name="Google Shape;244;p26"/>
          <p:cNvSpPr/>
          <p:nvPr/>
        </p:nvSpPr>
        <p:spPr>
          <a:xfrm>
            <a:off x="31032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45" name="Google Shape;245;p26"/>
          <p:cNvSpPr/>
          <p:nvPr/>
        </p:nvSpPr>
        <p:spPr>
          <a:xfrm>
            <a:off x="7887023" y="2202020"/>
            <a:ext cx="1569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46" name="Google Shape;246;p26"/>
          <p:cNvSpPr/>
          <p:nvPr/>
        </p:nvSpPr>
        <p:spPr>
          <a:xfrm>
            <a:off x="4524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47" name="Google Shape;247;p26"/>
          <p:cNvSpPr/>
          <p:nvPr/>
        </p:nvSpPr>
        <p:spPr>
          <a:xfrm>
            <a:off x="5667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48" name="Google Shape;248;p26"/>
          <p:cNvSpPr/>
          <p:nvPr/>
        </p:nvSpPr>
        <p:spPr>
          <a:xfrm>
            <a:off x="67608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49" name="Google Shape;249;p26"/>
          <p:cNvSpPr txBox="1"/>
          <p:nvPr/>
        </p:nvSpPr>
        <p:spPr>
          <a:xfrm>
            <a:off x="3578575" y="2059675"/>
            <a:ext cx="9933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maximum implementation potential</a:t>
            </a:r>
            <a:endParaRPr sz="800">
              <a:solidFill>
                <a:srgbClr val="000A3A"/>
              </a:solidFill>
              <a:latin typeface="Open Sans"/>
              <a:ea typeface="Open Sans"/>
              <a:cs typeface="Open Sans"/>
              <a:sym typeface="Open Sans"/>
            </a:endParaRPr>
          </a:p>
        </p:txBody>
      </p:sp>
      <p:sp>
        <p:nvSpPr>
          <p:cNvPr id="250" name="Google Shape;250;p26"/>
          <p:cNvSpPr txBox="1"/>
          <p:nvPr/>
        </p:nvSpPr>
        <p:spPr>
          <a:xfrm>
            <a:off x="5787600" y="2101075"/>
            <a:ext cx="993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GHG impact on the policy</a:t>
            </a:r>
            <a:endParaRPr sz="800">
              <a:solidFill>
                <a:srgbClr val="000A3A"/>
              </a:solidFill>
              <a:latin typeface="Open Sans"/>
              <a:ea typeface="Open Sans"/>
              <a:cs typeface="Open Sans"/>
              <a:sym typeface="Open Sans"/>
            </a:endParaRPr>
          </a:p>
        </p:txBody>
      </p:sp>
      <p:sp>
        <p:nvSpPr>
          <p:cNvPr id="251" name="Google Shape;251;p26"/>
          <p:cNvSpPr txBox="1"/>
          <p:nvPr/>
        </p:nvSpPr>
        <p:spPr>
          <a:xfrm>
            <a:off x="4720800" y="2101075"/>
            <a:ext cx="993300" cy="634200"/>
          </a:xfrm>
          <a:prstGeom prst="rect">
            <a:avLst/>
          </a:prstGeom>
          <a:noFill/>
          <a:ln>
            <a:noFill/>
          </a:ln>
        </p:spPr>
        <p:txBody>
          <a:bodyPr anchorCtr="0" anchor="t" bIns="45700" lIns="91425" spcFirstLastPara="1" rIns="91425" wrap="square" tIns="45700">
            <a:normAutofit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Refine the maximum implementation potential</a:t>
            </a:r>
            <a:endParaRPr sz="800">
              <a:solidFill>
                <a:srgbClr val="000A3A"/>
              </a:solidFill>
              <a:latin typeface="Open Sans"/>
              <a:ea typeface="Open Sans"/>
              <a:cs typeface="Open Sans"/>
              <a:sym typeface="Open Sans"/>
            </a:endParaRPr>
          </a:p>
        </p:txBody>
      </p:sp>
      <p:sp>
        <p:nvSpPr>
          <p:cNvPr id="252" name="Google Shape;252;p26"/>
          <p:cNvSpPr txBox="1"/>
          <p:nvPr/>
        </p:nvSpPr>
        <p:spPr>
          <a:xfrm>
            <a:off x="4732000" y="4064837"/>
            <a:ext cx="895500" cy="471300"/>
          </a:xfrm>
          <a:prstGeom prst="rect">
            <a:avLst/>
          </a:prstGeom>
          <a:solidFill>
            <a:srgbClr val="FFF0DA"/>
          </a:solidFill>
          <a:ln>
            <a:noFill/>
          </a:ln>
        </p:spPr>
        <p:txBody>
          <a:bodyPr anchorCtr="0" anchor="t" bIns="45700" lIns="91425" spcFirstLastPara="1" rIns="91425" wrap="square" tIns="45700">
            <a:normAutofit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other barriers</a:t>
            </a:r>
            <a:endParaRPr sz="550">
              <a:solidFill>
                <a:srgbClr val="000A3A"/>
              </a:solidFill>
              <a:latin typeface="Open Sans"/>
              <a:ea typeface="Open Sans"/>
              <a:cs typeface="Open Sans"/>
              <a:sym typeface="Open Sans"/>
            </a:endParaRPr>
          </a:p>
        </p:txBody>
      </p:sp>
      <p:cxnSp>
        <p:nvCxnSpPr>
          <p:cNvPr id="253" name="Google Shape;253;p26"/>
          <p:cNvCxnSpPr/>
          <p:nvPr/>
        </p:nvCxnSpPr>
        <p:spPr>
          <a:xfrm>
            <a:off x="1585775" y="2806625"/>
            <a:ext cx="0" cy="399600"/>
          </a:xfrm>
          <a:prstGeom prst="straightConnector1">
            <a:avLst/>
          </a:prstGeom>
          <a:noFill/>
          <a:ln cap="flat" cmpd="sng" w="9525">
            <a:solidFill>
              <a:srgbClr val="000A3A"/>
            </a:solidFill>
            <a:prstDash val="solid"/>
            <a:round/>
            <a:headEnd len="med" w="med" type="none"/>
            <a:tailEnd len="med" w="med" type="triangle"/>
          </a:ln>
        </p:spPr>
      </p:cxnSp>
      <p:cxnSp>
        <p:nvCxnSpPr>
          <p:cNvPr id="254" name="Google Shape;254;p26"/>
          <p:cNvCxnSpPr>
            <a:endCxn id="255" idx="0"/>
          </p:cNvCxnSpPr>
          <p:nvPr/>
        </p:nvCxnSpPr>
        <p:spPr>
          <a:xfrm>
            <a:off x="1585780" y="3122733"/>
            <a:ext cx="0" cy="408000"/>
          </a:xfrm>
          <a:prstGeom prst="straightConnector1">
            <a:avLst/>
          </a:prstGeom>
          <a:noFill/>
          <a:ln cap="flat" cmpd="sng" w="9525">
            <a:solidFill>
              <a:srgbClr val="000A3A"/>
            </a:solidFill>
            <a:prstDash val="solid"/>
            <a:round/>
            <a:headEnd len="med" w="med" type="none"/>
            <a:tailEnd len="med" w="med" type="triangle"/>
          </a:ln>
        </p:spPr>
      </p:cxnSp>
      <p:sp>
        <p:nvSpPr>
          <p:cNvPr id="256" name="Google Shape;256;p26"/>
          <p:cNvSpPr txBox="1"/>
          <p:nvPr/>
        </p:nvSpPr>
        <p:spPr>
          <a:xfrm>
            <a:off x="1112225" y="3129975"/>
            <a:ext cx="947100" cy="334200"/>
          </a:xfrm>
          <a:prstGeom prst="rect">
            <a:avLst/>
          </a:prstGeom>
          <a:solidFill>
            <a:srgbClr val="FFF0DA"/>
          </a:solid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livestock categories and feed characterisation</a:t>
            </a:r>
            <a:endParaRPr sz="550">
              <a:solidFill>
                <a:srgbClr val="000A3A"/>
              </a:solidFill>
              <a:latin typeface="Open Sans"/>
              <a:ea typeface="Open Sans"/>
              <a:cs typeface="Open Sans"/>
              <a:sym typeface="Open Sans"/>
            </a:endParaRPr>
          </a:p>
        </p:txBody>
      </p:sp>
      <p:cxnSp>
        <p:nvCxnSpPr>
          <p:cNvPr id="257" name="Google Shape;257;p26"/>
          <p:cNvCxnSpPr>
            <a:stCxn id="256" idx="2"/>
            <a:endCxn id="258" idx="0"/>
          </p:cNvCxnSpPr>
          <p:nvPr/>
        </p:nvCxnSpPr>
        <p:spPr>
          <a:xfrm>
            <a:off x="1585775" y="3464175"/>
            <a:ext cx="0" cy="433500"/>
          </a:xfrm>
          <a:prstGeom prst="straightConnector1">
            <a:avLst/>
          </a:prstGeom>
          <a:noFill/>
          <a:ln cap="flat" cmpd="sng" w="9525">
            <a:solidFill>
              <a:srgbClr val="000A3A"/>
            </a:solidFill>
            <a:prstDash val="solid"/>
            <a:round/>
            <a:headEnd len="med" w="med" type="none"/>
            <a:tailEnd len="med" w="med" type="triangle"/>
          </a:ln>
        </p:spPr>
      </p:cxnSp>
      <p:sp>
        <p:nvSpPr>
          <p:cNvPr id="255" name="Google Shape;255;p26"/>
          <p:cNvSpPr txBox="1"/>
          <p:nvPr/>
        </p:nvSpPr>
        <p:spPr>
          <a:xfrm>
            <a:off x="1112230" y="3530733"/>
            <a:ext cx="947100" cy="300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baseline population</a:t>
            </a:r>
            <a:endParaRPr sz="550">
              <a:solidFill>
                <a:srgbClr val="000A3A"/>
              </a:solidFill>
              <a:latin typeface="Open Sans"/>
              <a:ea typeface="Open Sans"/>
              <a:cs typeface="Open Sans"/>
              <a:sym typeface="Open Sans"/>
            </a:endParaRPr>
          </a:p>
        </p:txBody>
      </p:sp>
      <p:cxnSp>
        <p:nvCxnSpPr>
          <p:cNvPr id="259" name="Google Shape;259;p26"/>
          <p:cNvCxnSpPr>
            <a:stCxn id="255" idx="2"/>
            <a:endCxn id="234" idx="0"/>
          </p:cNvCxnSpPr>
          <p:nvPr/>
        </p:nvCxnSpPr>
        <p:spPr>
          <a:xfrm>
            <a:off x="1585780" y="3831033"/>
            <a:ext cx="0" cy="433500"/>
          </a:xfrm>
          <a:prstGeom prst="straightConnector1">
            <a:avLst/>
          </a:prstGeom>
          <a:noFill/>
          <a:ln cap="flat" cmpd="sng" w="9525">
            <a:solidFill>
              <a:srgbClr val="000A3A"/>
            </a:solidFill>
            <a:prstDash val="solid"/>
            <a:round/>
            <a:headEnd len="med" w="med" type="none"/>
            <a:tailEnd len="med" w="med" type="triangle"/>
          </a:ln>
        </p:spPr>
      </p:cxnSp>
      <p:sp>
        <p:nvSpPr>
          <p:cNvPr id="258" name="Google Shape;258;p26"/>
          <p:cNvSpPr txBox="1"/>
          <p:nvPr/>
        </p:nvSpPr>
        <p:spPr>
          <a:xfrm>
            <a:off x="1112230" y="3897593"/>
            <a:ext cx="947100" cy="300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Choose or derive EFs</a:t>
            </a:r>
            <a:endParaRPr sz="550">
              <a:solidFill>
                <a:srgbClr val="000A3A"/>
              </a:solidFill>
              <a:latin typeface="Open Sans"/>
              <a:ea typeface="Open Sans"/>
              <a:cs typeface="Open Sans"/>
              <a:sym typeface="Open Sans"/>
            </a:endParaRPr>
          </a:p>
        </p:txBody>
      </p:sp>
      <p:cxnSp>
        <p:nvCxnSpPr>
          <p:cNvPr id="260" name="Google Shape;260;p26"/>
          <p:cNvCxnSpPr>
            <a:stCxn id="261" idx="0"/>
            <a:endCxn id="262" idx="0"/>
          </p:cNvCxnSpPr>
          <p:nvPr/>
        </p:nvCxnSpPr>
        <p:spPr>
          <a:xfrm>
            <a:off x="5194575" y="2735425"/>
            <a:ext cx="0" cy="732600"/>
          </a:xfrm>
          <a:prstGeom prst="straightConnector1">
            <a:avLst/>
          </a:prstGeom>
          <a:noFill/>
          <a:ln cap="flat" cmpd="sng" w="9525">
            <a:solidFill>
              <a:srgbClr val="000A3A"/>
            </a:solidFill>
            <a:prstDash val="solid"/>
            <a:round/>
            <a:headEnd len="med" w="med" type="none"/>
            <a:tailEnd len="med" w="med" type="triangle"/>
          </a:ln>
        </p:spPr>
      </p:cxnSp>
      <p:sp>
        <p:nvSpPr>
          <p:cNvPr id="261" name="Google Shape;261;p26"/>
          <p:cNvSpPr txBox="1"/>
          <p:nvPr/>
        </p:nvSpPr>
        <p:spPr>
          <a:xfrm>
            <a:off x="4746825" y="2735425"/>
            <a:ext cx="895500" cy="634200"/>
          </a:xfrm>
          <a:prstGeom prst="rect">
            <a:avLst/>
          </a:prstGeom>
          <a:solidFill>
            <a:srgbClr val="FFF0DA"/>
          </a:solidFill>
          <a:ln>
            <a:noFill/>
          </a:ln>
        </p:spPr>
        <p:txBody>
          <a:bodyPr anchorCtr="0" anchor="t" bIns="45700" lIns="91425" spcFirstLastPara="1" rIns="91425" wrap="square" tIns="45700">
            <a:normAutofit lnSpcReduction="2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implementation potential based on policy design and national circumstances</a:t>
            </a:r>
            <a:endParaRPr sz="550">
              <a:solidFill>
                <a:srgbClr val="000A3A"/>
              </a:solidFill>
              <a:latin typeface="Open Sans"/>
              <a:ea typeface="Open Sans"/>
              <a:cs typeface="Open Sans"/>
              <a:sym typeface="Open Sans"/>
            </a:endParaRPr>
          </a:p>
        </p:txBody>
      </p:sp>
      <p:cxnSp>
        <p:nvCxnSpPr>
          <p:cNvPr id="263" name="Google Shape;263;p26"/>
          <p:cNvCxnSpPr>
            <a:stCxn id="261" idx="2"/>
            <a:endCxn id="252" idx="0"/>
          </p:cNvCxnSpPr>
          <p:nvPr/>
        </p:nvCxnSpPr>
        <p:spPr>
          <a:xfrm flipH="1">
            <a:off x="5179875" y="3369625"/>
            <a:ext cx="14700" cy="695100"/>
          </a:xfrm>
          <a:prstGeom prst="straightConnector1">
            <a:avLst/>
          </a:prstGeom>
          <a:noFill/>
          <a:ln cap="flat" cmpd="sng" w="9525">
            <a:solidFill>
              <a:srgbClr val="000A3A"/>
            </a:solidFill>
            <a:prstDash val="solid"/>
            <a:round/>
            <a:headEnd len="med" w="med" type="none"/>
            <a:tailEnd len="med" w="med" type="triangle"/>
          </a:ln>
        </p:spPr>
      </p:cxnSp>
      <p:sp>
        <p:nvSpPr>
          <p:cNvPr id="262" name="Google Shape;262;p26"/>
          <p:cNvSpPr txBox="1"/>
          <p:nvPr/>
        </p:nvSpPr>
        <p:spPr>
          <a:xfrm>
            <a:off x="4746825" y="3467957"/>
            <a:ext cx="895500" cy="5376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financial feasibility</a:t>
            </a:r>
            <a:endParaRPr sz="550">
              <a:solidFill>
                <a:srgbClr val="000A3A"/>
              </a:solidFill>
              <a:latin typeface="Open Sans"/>
              <a:ea typeface="Open Sans"/>
              <a:cs typeface="Open Sans"/>
              <a:sym typeface="Open Sans"/>
            </a:endParaRPr>
          </a:p>
        </p:txBody>
      </p:sp>
      <p:sp>
        <p:nvSpPr>
          <p:cNvPr id="264" name="Google Shape;264;p26"/>
          <p:cNvSpPr/>
          <p:nvPr/>
        </p:nvSpPr>
        <p:spPr>
          <a:xfrm>
            <a:off x="2170997" y="1971750"/>
            <a:ext cx="10482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26"/>
          <p:cNvSpPr txBox="1"/>
          <p:nvPr/>
        </p:nvSpPr>
        <p:spPr>
          <a:xfrm>
            <a:off x="2191660" y="2052238"/>
            <a:ext cx="1048200" cy="4713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650">
                <a:solidFill>
                  <a:srgbClr val="000A3A"/>
                </a:solidFill>
                <a:latin typeface="Open Sans"/>
                <a:ea typeface="Open Sans"/>
                <a:cs typeface="Open Sans"/>
                <a:sym typeface="Open Sans"/>
              </a:rPr>
              <a:t>Estimate baseline for soil carbon sequestratio</a:t>
            </a:r>
            <a:r>
              <a:rPr lang="en-ZA" sz="650">
                <a:solidFill>
                  <a:srgbClr val="000A3A"/>
                </a:solidFill>
                <a:latin typeface="Open Sans"/>
                <a:ea typeface="Open Sans"/>
                <a:cs typeface="Open Sans"/>
                <a:sym typeface="Open Sans"/>
              </a:rPr>
              <a:t>n</a:t>
            </a:r>
            <a:endParaRPr sz="650">
              <a:solidFill>
                <a:srgbClr val="000A3A"/>
              </a:solidFill>
              <a:latin typeface="Open Sans"/>
              <a:ea typeface="Open Sans"/>
              <a:cs typeface="Open Sans"/>
              <a:sym typeface="Open Sans"/>
            </a:endParaRPr>
          </a:p>
        </p:txBody>
      </p:sp>
      <p:sp>
        <p:nvSpPr>
          <p:cNvPr id="266" name="Google Shape;266;p26"/>
          <p:cNvSpPr txBox="1"/>
          <p:nvPr/>
        </p:nvSpPr>
        <p:spPr>
          <a:xfrm>
            <a:off x="5059935" y="4603227"/>
            <a:ext cx="613200" cy="2100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sp>
        <p:nvSpPr>
          <p:cNvPr id="267" name="Google Shape;267;p26"/>
          <p:cNvSpPr txBox="1"/>
          <p:nvPr/>
        </p:nvSpPr>
        <p:spPr>
          <a:xfrm>
            <a:off x="1462989" y="4636027"/>
            <a:ext cx="613200" cy="1701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sp>
        <p:nvSpPr>
          <p:cNvPr id="268" name="Google Shape;268;p26"/>
          <p:cNvSpPr txBox="1"/>
          <p:nvPr/>
        </p:nvSpPr>
        <p:spPr>
          <a:xfrm>
            <a:off x="2528778" y="4611666"/>
            <a:ext cx="613200" cy="1893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cxnSp>
        <p:nvCxnSpPr>
          <p:cNvPr id="269" name="Google Shape;269;p26"/>
          <p:cNvCxnSpPr>
            <a:stCxn id="270" idx="0"/>
            <a:endCxn id="271" idx="0"/>
          </p:cNvCxnSpPr>
          <p:nvPr/>
        </p:nvCxnSpPr>
        <p:spPr>
          <a:xfrm>
            <a:off x="2695101" y="2571175"/>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272" name="Google Shape;272;p26"/>
          <p:cNvCxnSpPr>
            <a:stCxn id="271" idx="0"/>
            <a:endCxn id="273" idx="0"/>
          </p:cNvCxnSpPr>
          <p:nvPr/>
        </p:nvCxnSpPr>
        <p:spPr>
          <a:xfrm>
            <a:off x="2695101" y="2979263"/>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274" name="Google Shape;274;p26"/>
          <p:cNvCxnSpPr>
            <a:stCxn id="273" idx="0"/>
            <a:endCxn id="275" idx="0"/>
          </p:cNvCxnSpPr>
          <p:nvPr/>
        </p:nvCxnSpPr>
        <p:spPr>
          <a:xfrm>
            <a:off x="2695101" y="3387363"/>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276" name="Google Shape;276;p26"/>
          <p:cNvCxnSpPr>
            <a:stCxn id="275" idx="0"/>
            <a:endCxn id="277" idx="0"/>
          </p:cNvCxnSpPr>
          <p:nvPr/>
        </p:nvCxnSpPr>
        <p:spPr>
          <a:xfrm>
            <a:off x="2695101" y="3795463"/>
            <a:ext cx="0" cy="408000"/>
          </a:xfrm>
          <a:prstGeom prst="straightConnector1">
            <a:avLst/>
          </a:prstGeom>
          <a:noFill/>
          <a:ln cap="flat" cmpd="sng" w="9525">
            <a:solidFill>
              <a:schemeClr val="dk2"/>
            </a:solidFill>
            <a:prstDash val="solid"/>
            <a:round/>
            <a:headEnd len="med" w="med" type="none"/>
            <a:tailEnd len="med" w="med" type="triangle"/>
          </a:ln>
        </p:spPr>
      </p:cxnSp>
      <p:sp>
        <p:nvSpPr>
          <p:cNvPr id="277" name="Google Shape;277;p26"/>
          <p:cNvSpPr txBox="1"/>
          <p:nvPr/>
        </p:nvSpPr>
        <p:spPr>
          <a:xfrm>
            <a:off x="2221551" y="4203563"/>
            <a:ext cx="947100" cy="3342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 and removals</a:t>
            </a:r>
            <a:endParaRPr sz="550">
              <a:solidFill>
                <a:srgbClr val="000A3A"/>
              </a:solidFill>
              <a:latin typeface="Open Sans"/>
              <a:ea typeface="Open Sans"/>
              <a:cs typeface="Open Sans"/>
              <a:sym typeface="Open Sans"/>
            </a:endParaRPr>
          </a:p>
        </p:txBody>
      </p:sp>
      <p:sp>
        <p:nvSpPr>
          <p:cNvPr id="270" name="Google Shape;270;p26"/>
          <p:cNvSpPr txBox="1"/>
          <p:nvPr/>
        </p:nvSpPr>
        <p:spPr>
          <a:xfrm>
            <a:off x="2221551" y="2571175"/>
            <a:ext cx="947100" cy="3342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Stratify the land</a:t>
            </a:r>
            <a:endParaRPr sz="550">
              <a:solidFill>
                <a:srgbClr val="000A3A"/>
              </a:solidFill>
              <a:latin typeface="Open Sans"/>
              <a:ea typeface="Open Sans"/>
              <a:cs typeface="Open Sans"/>
              <a:sym typeface="Open Sans"/>
            </a:endParaRPr>
          </a:p>
        </p:txBody>
      </p:sp>
      <p:sp>
        <p:nvSpPr>
          <p:cNvPr id="271" name="Google Shape;271;p26"/>
          <p:cNvSpPr txBox="1"/>
          <p:nvPr/>
        </p:nvSpPr>
        <p:spPr>
          <a:xfrm>
            <a:off x="2221551" y="2979263"/>
            <a:ext cx="947100" cy="3342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land area in each stratum</a:t>
            </a:r>
            <a:endParaRPr sz="550">
              <a:solidFill>
                <a:srgbClr val="000A3A"/>
              </a:solidFill>
              <a:latin typeface="Open Sans"/>
              <a:ea typeface="Open Sans"/>
              <a:cs typeface="Open Sans"/>
              <a:sym typeface="Open Sans"/>
            </a:endParaRPr>
          </a:p>
        </p:txBody>
      </p:sp>
      <p:sp>
        <p:nvSpPr>
          <p:cNvPr id="273" name="Google Shape;273;p26"/>
          <p:cNvSpPr txBox="1"/>
          <p:nvPr/>
        </p:nvSpPr>
        <p:spPr>
          <a:xfrm>
            <a:off x="2221551" y="3387363"/>
            <a:ext cx="947100" cy="3342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soil carbon stock for each stratum</a:t>
            </a:r>
            <a:endParaRPr sz="550">
              <a:solidFill>
                <a:srgbClr val="000A3A"/>
              </a:solidFill>
              <a:latin typeface="Open Sans"/>
              <a:ea typeface="Open Sans"/>
              <a:cs typeface="Open Sans"/>
              <a:sym typeface="Open Sans"/>
            </a:endParaRPr>
          </a:p>
        </p:txBody>
      </p:sp>
      <p:sp>
        <p:nvSpPr>
          <p:cNvPr id="275" name="Google Shape;275;p26"/>
          <p:cNvSpPr txBox="1"/>
          <p:nvPr/>
        </p:nvSpPr>
        <p:spPr>
          <a:xfrm>
            <a:off x="2221551" y="3795463"/>
            <a:ext cx="947100" cy="334200"/>
          </a:xfrm>
          <a:prstGeom prst="rect">
            <a:avLst/>
          </a:prstGeom>
          <a:solidFill>
            <a:srgbClr val="FFF0DA"/>
          </a:solidFill>
          <a:ln>
            <a:noFill/>
          </a:ln>
        </p:spPr>
        <p:txBody>
          <a:bodyPr anchorCtr="0" anchor="t" bIns="45700" lIns="91425" spcFirstLastPara="1" rIns="91425" wrap="square" tIns="45700">
            <a:normAutofit fontScale="92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the net change in soil carbon stock</a:t>
            </a:r>
            <a:endParaRPr sz="550">
              <a:solidFill>
                <a:srgbClr val="000A3A"/>
              </a:solidFill>
              <a:latin typeface="Open Sans"/>
              <a:ea typeface="Open Sans"/>
              <a:cs typeface="Open Sans"/>
              <a:sym typeface="Open Sans"/>
            </a:endParaRPr>
          </a:p>
        </p:txBody>
      </p:sp>
      <p:sp>
        <p:nvSpPr>
          <p:cNvPr id="278" name="Google Shape;278;p26"/>
          <p:cNvSpPr/>
          <p:nvPr/>
        </p:nvSpPr>
        <p:spPr>
          <a:xfrm>
            <a:off x="940771" y="1905575"/>
            <a:ext cx="1290000" cy="227100"/>
          </a:xfrm>
          <a:prstGeom prst="rightArrow">
            <a:avLst>
              <a:gd fmla="val 50000" name="adj1"/>
              <a:gd fmla="val 50000" name="adj2"/>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279" name="Google Shape;279;p26"/>
          <p:cNvSpPr/>
          <p:nvPr/>
        </p:nvSpPr>
        <p:spPr>
          <a:xfrm rot="5400000">
            <a:off x="1201504" y="1794161"/>
            <a:ext cx="376800" cy="741300"/>
          </a:xfrm>
          <a:prstGeom prst="bentArrow">
            <a:avLst>
              <a:gd fmla="val 25000" name="adj1"/>
              <a:gd fmla="val 25000" name="adj2"/>
              <a:gd fmla="val 25000" name="adj3"/>
              <a:gd fmla="val 43750" name="adj4"/>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00000"/>
              </a:solidFill>
              <a:latin typeface="Arial"/>
              <a:ea typeface="Arial"/>
              <a:cs typeface="Arial"/>
              <a:sym typeface="Arial"/>
            </a:endParaRPr>
          </a:p>
        </p:txBody>
      </p:sp>
      <p:sp>
        <p:nvSpPr>
          <p:cNvPr id="280" name="Google Shape;280;p26"/>
          <p:cNvSpPr txBox="1"/>
          <p:nvPr/>
        </p:nvSpPr>
        <p:spPr>
          <a:xfrm>
            <a:off x="1112225" y="2730425"/>
            <a:ext cx="947100" cy="366900"/>
          </a:xfrm>
          <a:prstGeom prst="rect">
            <a:avLst/>
          </a:prstGeom>
          <a:solidFill>
            <a:srgbClr val="FFF0DA"/>
          </a:solid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intended policy outcomes and target drivers</a:t>
            </a:r>
            <a:endParaRPr sz="550">
              <a:solidFill>
                <a:srgbClr val="000A3A"/>
              </a:solidFill>
              <a:latin typeface="Open Sans"/>
              <a:ea typeface="Open Sans"/>
              <a:cs typeface="Open Sans"/>
              <a:sym typeface="Open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5" name="Shape 1525"/>
        <p:cNvGrpSpPr/>
        <p:nvPr/>
      </p:nvGrpSpPr>
      <p:grpSpPr>
        <a:xfrm>
          <a:off x="0" y="0"/>
          <a:ext cx="0" cy="0"/>
          <a:chOff x="0" y="0"/>
          <a:chExt cx="0" cy="0"/>
        </a:xfrm>
      </p:grpSpPr>
      <p:sp>
        <p:nvSpPr>
          <p:cNvPr id="1526" name="Google Shape;1526;p71"/>
          <p:cNvSpPr/>
          <p:nvPr/>
        </p:nvSpPr>
        <p:spPr>
          <a:xfrm>
            <a:off x="6605796" y="2594840"/>
            <a:ext cx="1936500" cy="1869300"/>
          </a:xfrm>
          <a:prstGeom prst="ellipse">
            <a:avLst/>
          </a:prstGeom>
          <a:solidFill>
            <a:srgbClr val="000A3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27" name="Google Shape;1527;p71"/>
          <p:cNvSpPr/>
          <p:nvPr/>
        </p:nvSpPr>
        <p:spPr>
          <a:xfrm>
            <a:off x="6670568" y="2692008"/>
            <a:ext cx="1807800" cy="1704900"/>
          </a:xfrm>
          <a:prstGeom prst="ellipse">
            <a:avLst/>
          </a:prstGeom>
          <a:solidFill>
            <a:srgbClr val="FAFAFA"/>
          </a:solidFill>
          <a:ln cap="flat" cmpd="sng" w="12700">
            <a:solidFill>
              <a:srgbClr val="E3E3E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28" name="Google Shape;1528;p71"/>
          <p:cNvSpPr txBox="1"/>
          <p:nvPr/>
        </p:nvSpPr>
        <p:spPr>
          <a:xfrm>
            <a:off x="6928877" y="3026974"/>
            <a:ext cx="1291500" cy="968400"/>
          </a:xfrm>
          <a:prstGeom prst="rect">
            <a:avLst/>
          </a:prstGeom>
          <a:noFill/>
          <a:ln>
            <a:noFill/>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Clr>
                <a:srgbClr val="9D97F0"/>
              </a:buClr>
              <a:buSzPts val="1200"/>
              <a:buFont typeface="Arial"/>
              <a:buNone/>
            </a:pPr>
            <a:r>
              <a:rPr lang="en-ZA" sz="1000">
                <a:solidFill>
                  <a:srgbClr val="000A3A"/>
                </a:solidFill>
                <a:latin typeface="Open Sans"/>
                <a:ea typeface="Open Sans"/>
                <a:cs typeface="Open Sans"/>
                <a:sym typeface="Open Sans"/>
              </a:rPr>
              <a:t>Estimate the net cash flow for a typical stakeholder in the policy scenario</a:t>
            </a:r>
            <a:endParaRPr sz="1000">
              <a:solidFill>
                <a:srgbClr val="000A3A"/>
              </a:solidFill>
              <a:latin typeface="Open Sans"/>
              <a:ea typeface="Open Sans"/>
              <a:cs typeface="Open Sans"/>
              <a:sym typeface="Open Sans"/>
            </a:endParaRPr>
          </a:p>
        </p:txBody>
      </p:sp>
      <p:sp>
        <p:nvSpPr>
          <p:cNvPr id="1529" name="Google Shape;1529;p71"/>
          <p:cNvSpPr/>
          <p:nvPr/>
        </p:nvSpPr>
        <p:spPr>
          <a:xfrm rot="2638700">
            <a:off x="4612515" y="2577574"/>
            <a:ext cx="1903551" cy="1903551"/>
          </a:xfrm>
          <a:prstGeom prst="teardrop">
            <a:avLst>
              <a:gd fmla="val 100000" name="adj"/>
            </a:avLst>
          </a:prstGeom>
          <a:solidFill>
            <a:srgbClr val="000A3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30" name="Google Shape;1530;p71"/>
          <p:cNvSpPr/>
          <p:nvPr/>
        </p:nvSpPr>
        <p:spPr>
          <a:xfrm>
            <a:off x="4668950" y="2692008"/>
            <a:ext cx="1807800" cy="1704900"/>
          </a:xfrm>
          <a:prstGeom prst="ellipse">
            <a:avLst/>
          </a:prstGeom>
          <a:solidFill>
            <a:srgbClr val="FAFAFA"/>
          </a:solidFill>
          <a:ln cap="flat" cmpd="sng" w="12700">
            <a:solidFill>
              <a:srgbClr val="E3E3E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31" name="Google Shape;1531;p71"/>
          <p:cNvSpPr txBox="1"/>
          <p:nvPr/>
        </p:nvSpPr>
        <p:spPr>
          <a:xfrm>
            <a:off x="4927261" y="3026974"/>
            <a:ext cx="1291500" cy="968400"/>
          </a:xfrm>
          <a:prstGeom prst="rect">
            <a:avLst/>
          </a:prstGeom>
          <a:noFill/>
          <a:ln>
            <a:noFill/>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Clr>
                <a:srgbClr val="9D97F0"/>
              </a:buClr>
              <a:buSzPts val="1200"/>
              <a:buFont typeface="Arial"/>
              <a:buNone/>
            </a:pPr>
            <a:r>
              <a:rPr lang="en-ZA" sz="1000">
                <a:solidFill>
                  <a:srgbClr val="000A3A"/>
                </a:solidFill>
                <a:latin typeface="Open Sans"/>
                <a:ea typeface="Open Sans"/>
                <a:cs typeface="Open Sans"/>
                <a:sym typeface="Open Sans"/>
              </a:rPr>
              <a:t>Estimate the policy scenario costs and revenues over the assessment period separately for each stakeholder group</a:t>
            </a:r>
            <a:endParaRPr sz="1000">
              <a:solidFill>
                <a:srgbClr val="000A3A"/>
              </a:solidFill>
              <a:latin typeface="Open Sans"/>
              <a:ea typeface="Open Sans"/>
              <a:cs typeface="Open Sans"/>
              <a:sym typeface="Open Sans"/>
            </a:endParaRPr>
          </a:p>
        </p:txBody>
      </p:sp>
      <p:sp>
        <p:nvSpPr>
          <p:cNvPr id="1532" name="Google Shape;1532;p71"/>
          <p:cNvSpPr/>
          <p:nvPr/>
        </p:nvSpPr>
        <p:spPr>
          <a:xfrm rot="2638700">
            <a:off x="2619207" y="2577574"/>
            <a:ext cx="1903551" cy="1903551"/>
          </a:xfrm>
          <a:prstGeom prst="teardrop">
            <a:avLst>
              <a:gd fmla="val 100000" name="adj"/>
            </a:avLst>
          </a:prstGeom>
          <a:solidFill>
            <a:srgbClr val="000A3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33" name="Google Shape;1533;p71"/>
          <p:cNvSpPr/>
          <p:nvPr/>
        </p:nvSpPr>
        <p:spPr>
          <a:xfrm>
            <a:off x="2667334" y="2692008"/>
            <a:ext cx="1807800" cy="1704900"/>
          </a:xfrm>
          <a:prstGeom prst="ellipse">
            <a:avLst/>
          </a:prstGeom>
          <a:solidFill>
            <a:srgbClr val="FAFAFA"/>
          </a:solidFill>
          <a:ln cap="flat" cmpd="sng" w="12700">
            <a:solidFill>
              <a:srgbClr val="E3E3E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34" name="Google Shape;1534;p71"/>
          <p:cNvSpPr txBox="1"/>
          <p:nvPr/>
        </p:nvSpPr>
        <p:spPr>
          <a:xfrm>
            <a:off x="2925644" y="3026974"/>
            <a:ext cx="1291500" cy="968400"/>
          </a:xfrm>
          <a:prstGeom prst="rect">
            <a:avLst/>
          </a:prstGeom>
          <a:noFill/>
          <a:ln>
            <a:noFill/>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Clr>
                <a:srgbClr val="9D97F0"/>
              </a:buClr>
              <a:buSzPts val="1200"/>
              <a:buFont typeface="Arial"/>
              <a:buNone/>
            </a:pPr>
            <a:r>
              <a:rPr lang="en-ZA" sz="1000">
                <a:solidFill>
                  <a:srgbClr val="000A3A"/>
                </a:solidFill>
                <a:latin typeface="Open Sans"/>
                <a:ea typeface="Open Sans"/>
                <a:cs typeface="Open Sans"/>
                <a:sym typeface="Open Sans"/>
              </a:rPr>
              <a:t>Estimate the baseline scenario net cash flow (i.e., revenue minus costs) over the assessment period</a:t>
            </a:r>
            <a:endParaRPr sz="1000">
              <a:solidFill>
                <a:srgbClr val="000A3A"/>
              </a:solidFill>
              <a:latin typeface="Open Sans"/>
              <a:ea typeface="Open Sans"/>
              <a:cs typeface="Open Sans"/>
              <a:sym typeface="Open Sans"/>
            </a:endParaRPr>
          </a:p>
        </p:txBody>
      </p:sp>
      <p:sp>
        <p:nvSpPr>
          <p:cNvPr id="1535" name="Google Shape;1535;p71"/>
          <p:cNvSpPr/>
          <p:nvPr/>
        </p:nvSpPr>
        <p:spPr>
          <a:xfrm rot="2638700">
            <a:off x="617593" y="2577574"/>
            <a:ext cx="1903551" cy="1903551"/>
          </a:xfrm>
          <a:prstGeom prst="teardrop">
            <a:avLst>
              <a:gd fmla="val 100000" name="adj"/>
            </a:avLst>
          </a:prstGeom>
          <a:solidFill>
            <a:srgbClr val="000A3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36" name="Google Shape;1536;p71"/>
          <p:cNvSpPr/>
          <p:nvPr/>
        </p:nvSpPr>
        <p:spPr>
          <a:xfrm>
            <a:off x="665717" y="2692008"/>
            <a:ext cx="1807800" cy="1704900"/>
          </a:xfrm>
          <a:prstGeom prst="ellipse">
            <a:avLst/>
          </a:prstGeom>
          <a:solidFill>
            <a:srgbClr val="FAFAFA"/>
          </a:solidFill>
          <a:ln cap="flat" cmpd="sng" w="12700">
            <a:solidFill>
              <a:srgbClr val="E3E3E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37" name="Google Shape;1537;p71"/>
          <p:cNvSpPr txBox="1"/>
          <p:nvPr/>
        </p:nvSpPr>
        <p:spPr>
          <a:xfrm>
            <a:off x="924028" y="3026974"/>
            <a:ext cx="1291500" cy="968400"/>
          </a:xfrm>
          <a:prstGeom prst="rect">
            <a:avLst/>
          </a:prstGeom>
          <a:noFill/>
          <a:ln>
            <a:noFill/>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Clr>
                <a:srgbClr val="9D97F0"/>
              </a:buClr>
              <a:buSzPts val="1200"/>
              <a:buFont typeface="Arial"/>
              <a:buNone/>
            </a:pPr>
            <a:r>
              <a:rPr lang="en-ZA" sz="1000">
                <a:solidFill>
                  <a:srgbClr val="000A3A"/>
                </a:solidFill>
                <a:latin typeface="Open Sans"/>
                <a:ea typeface="Open Sans"/>
                <a:cs typeface="Open Sans"/>
                <a:sym typeface="Open Sans"/>
              </a:rPr>
              <a:t>Estimate baseline scenario costs and revenues using present day data for a typical stakeholder</a:t>
            </a:r>
            <a:endParaRPr sz="1000">
              <a:solidFill>
                <a:srgbClr val="000A3A"/>
              </a:solidFill>
              <a:latin typeface="Open Sans"/>
              <a:ea typeface="Open Sans"/>
              <a:cs typeface="Open Sans"/>
              <a:sym typeface="Open Sans"/>
            </a:endParaRPr>
          </a:p>
        </p:txBody>
      </p:sp>
      <p:sp>
        <p:nvSpPr>
          <p:cNvPr id="1538" name="Google Shape;1538;p71"/>
          <p:cNvSpPr txBox="1"/>
          <p:nvPr/>
        </p:nvSpPr>
        <p:spPr>
          <a:xfrm>
            <a:off x="311700" y="216425"/>
            <a:ext cx="8520600" cy="572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None/>
            </a:pPr>
            <a:r>
              <a:rPr b="1" lang="en-ZA" sz="2200">
                <a:solidFill>
                  <a:srgbClr val="9D97F0"/>
                </a:solidFill>
                <a:latin typeface="Open Sans"/>
                <a:ea typeface="Open Sans"/>
                <a:cs typeface="Open Sans"/>
                <a:sym typeface="Open Sans"/>
              </a:rPr>
              <a:t>8.4 Account for financial feasibility (4/6)</a:t>
            </a:r>
            <a:endParaRPr b="1" sz="2200">
              <a:solidFill>
                <a:srgbClr val="9D97F0"/>
              </a:solidFill>
              <a:latin typeface="Open Sans"/>
              <a:ea typeface="Open Sans"/>
              <a:cs typeface="Open Sans"/>
              <a:sym typeface="Open Sans"/>
            </a:endParaRPr>
          </a:p>
        </p:txBody>
      </p:sp>
      <p:sp>
        <p:nvSpPr>
          <p:cNvPr id="1539" name="Google Shape;1539;p71"/>
          <p:cNvSpPr/>
          <p:nvPr/>
        </p:nvSpPr>
        <p:spPr>
          <a:xfrm>
            <a:off x="1011538"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540" name="Google Shape;1540;p71"/>
          <p:cNvSpPr/>
          <p:nvPr/>
        </p:nvSpPr>
        <p:spPr>
          <a:xfrm>
            <a:off x="2892075"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541" name="Google Shape;1541;p71"/>
          <p:cNvSpPr/>
          <p:nvPr/>
        </p:nvSpPr>
        <p:spPr>
          <a:xfrm>
            <a:off x="6653150"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542" name="Google Shape;1542;p71"/>
          <p:cNvSpPr/>
          <p:nvPr/>
        </p:nvSpPr>
        <p:spPr>
          <a:xfrm>
            <a:off x="4772612"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543" name="Google Shape;1543;p71"/>
          <p:cNvSpPr/>
          <p:nvPr/>
        </p:nvSpPr>
        <p:spPr>
          <a:xfrm>
            <a:off x="2543939"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544" name="Google Shape;1544;p71"/>
          <p:cNvSpPr/>
          <p:nvPr/>
        </p:nvSpPr>
        <p:spPr>
          <a:xfrm>
            <a:off x="4429738"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545" name="Google Shape;1545;p71"/>
          <p:cNvSpPr/>
          <p:nvPr/>
        </p:nvSpPr>
        <p:spPr>
          <a:xfrm>
            <a:off x="6315537"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546" name="Google Shape;1546;p71"/>
          <p:cNvSpPr/>
          <p:nvPr/>
        </p:nvSpPr>
        <p:spPr>
          <a:xfrm>
            <a:off x="5264050" y="1818575"/>
            <a:ext cx="612000" cy="572700"/>
          </a:xfrm>
          <a:prstGeom prst="roundRect">
            <a:avLst>
              <a:gd fmla="val 16667" name="adj"/>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1547" name="Google Shape;1547;p71"/>
          <p:cNvSpPr txBox="1"/>
          <p:nvPr/>
        </p:nvSpPr>
        <p:spPr>
          <a:xfrm>
            <a:off x="805575" y="2077713"/>
            <a:ext cx="5530800" cy="572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rPr lang="en-ZA" sz="1200">
                <a:solidFill>
                  <a:srgbClr val="FAFAFA"/>
                </a:solidFill>
                <a:highlight>
                  <a:srgbClr val="000A3A"/>
                </a:highlight>
                <a:latin typeface="Open Sans"/>
                <a:ea typeface="Open Sans"/>
                <a:cs typeface="Open Sans"/>
                <a:sym typeface="Open Sans"/>
              </a:rPr>
              <a:t>Step 2: Calculate net cash flows for each stakeholder group</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p:txBody>
      </p:sp>
      <p:sp>
        <p:nvSpPr>
          <p:cNvPr id="1548" name="Google Shape;1548;p71">
            <a:hlinkClick action="ppaction://hlinksldjump" r:id="rId4"/>
          </p:cNvPr>
          <p:cNvSpPr txBox="1"/>
          <p:nvPr/>
        </p:nvSpPr>
        <p:spPr>
          <a:xfrm>
            <a:off x="3473736" y="4589331"/>
            <a:ext cx="1001400" cy="368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Common financial terms</a:t>
            </a:r>
            <a:endParaRPr>
              <a:solidFill>
                <a:schemeClr val="lt1"/>
              </a:solidFill>
            </a:endParaRPr>
          </a:p>
        </p:txBody>
      </p:sp>
      <p:sp>
        <p:nvSpPr>
          <p:cNvPr id="1549" name="Google Shape;1549;p71"/>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550" name="Google Shape;1550;p71"/>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551" name="Google Shape;1551;p71"/>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552" name="Google Shape;1552;p71">
            <a:hlinkClick action="ppaction://hlinksldjump" r:id="rId5"/>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553" name="Google Shape;1553;p71">
            <a:hlinkClick action="ppaction://hlinksldjump" r:id="rId6"/>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554" name="Google Shape;1554;p71">
            <a:hlinkClick action="ppaction://hlinksldjump" r:id="rId7"/>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9" name="Shape 1559"/>
        <p:cNvGrpSpPr/>
        <p:nvPr/>
      </p:nvGrpSpPr>
      <p:grpSpPr>
        <a:xfrm>
          <a:off x="0" y="0"/>
          <a:ext cx="0" cy="0"/>
          <a:chOff x="0" y="0"/>
          <a:chExt cx="0" cy="0"/>
        </a:xfrm>
      </p:grpSpPr>
      <p:sp>
        <p:nvSpPr>
          <p:cNvPr id="1560" name="Google Shape;1560;p7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8.4 Account for financial feasibility (5/6)</a:t>
            </a:r>
            <a:endParaRPr/>
          </a:p>
          <a:p>
            <a:pPr indent="0" lvl="0" marL="0" rtl="0" algn="l">
              <a:lnSpc>
                <a:spcPct val="90000"/>
              </a:lnSpc>
              <a:spcBef>
                <a:spcPts val="0"/>
              </a:spcBef>
              <a:spcAft>
                <a:spcPts val="0"/>
              </a:spcAft>
              <a:buClr>
                <a:srgbClr val="625852"/>
              </a:buClr>
              <a:buSzPct val="114285"/>
              <a:buFont typeface="Arial"/>
              <a:buNone/>
            </a:pPr>
            <a:r>
              <a:t/>
            </a:r>
            <a:endParaRPr/>
          </a:p>
        </p:txBody>
      </p:sp>
      <p:sp>
        <p:nvSpPr>
          <p:cNvPr id="1561" name="Google Shape;1561;p72"/>
          <p:cNvSpPr/>
          <p:nvPr/>
        </p:nvSpPr>
        <p:spPr>
          <a:xfrm>
            <a:off x="5703525" y="2041757"/>
            <a:ext cx="1778400" cy="1668900"/>
          </a:xfrm>
          <a:prstGeom prst="ellipse">
            <a:avLst/>
          </a:prstGeom>
          <a:solidFill>
            <a:srgbClr val="000A3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62" name="Google Shape;1562;p72"/>
          <p:cNvSpPr/>
          <p:nvPr/>
        </p:nvSpPr>
        <p:spPr>
          <a:xfrm>
            <a:off x="5762573" y="2097393"/>
            <a:ext cx="1660500" cy="1557600"/>
          </a:xfrm>
          <a:prstGeom prst="ellipse">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63" name="Google Shape;1563;p72"/>
          <p:cNvSpPr txBox="1"/>
          <p:nvPr/>
        </p:nvSpPr>
        <p:spPr>
          <a:xfrm>
            <a:off x="5999924" y="2319939"/>
            <a:ext cx="1185600" cy="1112400"/>
          </a:xfrm>
          <a:prstGeom prst="rect">
            <a:avLst/>
          </a:prstGeom>
          <a:noFill/>
          <a:ln cap="flat" cmpd="sng" w="9525">
            <a:solidFill>
              <a:srgbClr val="FAFAFA"/>
            </a:solidFill>
            <a:prstDash val="solid"/>
            <a:round/>
            <a:headEnd len="sm" w="sm" type="none"/>
            <a:tailEnd len="sm" w="sm" type="none"/>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Clr>
                <a:srgbClr val="9D97F0"/>
              </a:buClr>
              <a:buSzPts val="1200"/>
              <a:buFont typeface="Arial"/>
              <a:buNone/>
            </a:pPr>
            <a:r>
              <a:rPr lang="en-ZA" sz="1000">
                <a:solidFill>
                  <a:srgbClr val="000A3A"/>
                </a:solidFill>
                <a:latin typeface="Open Sans"/>
                <a:ea typeface="Open Sans"/>
                <a:cs typeface="Open Sans"/>
                <a:sym typeface="Open Sans"/>
              </a:rPr>
              <a:t>When cash flow is positive, compare the discounted cash flow and rate of return in the baseline and policy cases</a:t>
            </a:r>
            <a:endParaRPr sz="1000">
              <a:solidFill>
                <a:srgbClr val="000A3A"/>
              </a:solidFill>
              <a:latin typeface="Open Sans"/>
              <a:ea typeface="Open Sans"/>
              <a:cs typeface="Open Sans"/>
              <a:sym typeface="Open Sans"/>
            </a:endParaRPr>
          </a:p>
        </p:txBody>
      </p:sp>
      <p:sp>
        <p:nvSpPr>
          <p:cNvPr id="1564" name="Google Shape;1564;p72"/>
          <p:cNvSpPr/>
          <p:nvPr/>
        </p:nvSpPr>
        <p:spPr>
          <a:xfrm rot="2590182">
            <a:off x="3894595" y="2015846"/>
            <a:ext cx="1720208" cy="1720208"/>
          </a:xfrm>
          <a:prstGeom prst="teardrop">
            <a:avLst>
              <a:gd fmla="val 100000" name="adj"/>
            </a:avLst>
          </a:prstGeom>
          <a:solidFill>
            <a:srgbClr val="000A3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65" name="Google Shape;1565;p72"/>
          <p:cNvSpPr/>
          <p:nvPr/>
        </p:nvSpPr>
        <p:spPr>
          <a:xfrm>
            <a:off x="3924549" y="2097393"/>
            <a:ext cx="1660500" cy="1557600"/>
          </a:xfrm>
          <a:prstGeom prst="ellipse">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66" name="Google Shape;1566;p72"/>
          <p:cNvSpPr txBox="1"/>
          <p:nvPr/>
        </p:nvSpPr>
        <p:spPr>
          <a:xfrm>
            <a:off x="4161900" y="2319939"/>
            <a:ext cx="1185600" cy="1112400"/>
          </a:xfrm>
          <a:prstGeom prst="rect">
            <a:avLst/>
          </a:prstGeom>
          <a:noFill/>
          <a:ln cap="flat" cmpd="sng" w="9525">
            <a:solidFill>
              <a:srgbClr val="FAFAFA"/>
            </a:solidFill>
            <a:prstDash val="solid"/>
            <a:round/>
            <a:headEnd len="sm" w="sm" type="none"/>
            <a:tailEnd len="sm" w="sm" type="none"/>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Clr>
                <a:srgbClr val="9D97F0"/>
              </a:buClr>
              <a:buSzPts val="1200"/>
              <a:buFont typeface="Arial"/>
              <a:buNone/>
            </a:pPr>
            <a:r>
              <a:rPr lang="en-ZA" sz="1000">
                <a:solidFill>
                  <a:srgbClr val="000A3A"/>
                </a:solidFill>
                <a:latin typeface="Open Sans"/>
                <a:ea typeface="Open Sans"/>
                <a:cs typeface="Open Sans"/>
                <a:sym typeface="Open Sans"/>
              </a:rPr>
              <a:t>Determine whether the total net cash flow for the policy scenario is positive</a:t>
            </a:r>
            <a:endParaRPr sz="1000">
              <a:solidFill>
                <a:srgbClr val="000A3A"/>
              </a:solidFill>
              <a:latin typeface="Open Sans"/>
              <a:ea typeface="Open Sans"/>
              <a:cs typeface="Open Sans"/>
              <a:sym typeface="Open Sans"/>
            </a:endParaRPr>
          </a:p>
        </p:txBody>
      </p:sp>
      <p:sp>
        <p:nvSpPr>
          <p:cNvPr id="1567" name="Google Shape;1567;p72"/>
          <p:cNvSpPr/>
          <p:nvPr/>
        </p:nvSpPr>
        <p:spPr>
          <a:xfrm rot="2590182">
            <a:off x="2056571" y="2015846"/>
            <a:ext cx="1720208" cy="1720208"/>
          </a:xfrm>
          <a:prstGeom prst="teardrop">
            <a:avLst>
              <a:gd fmla="val 100000" name="adj"/>
            </a:avLst>
          </a:prstGeom>
          <a:solidFill>
            <a:srgbClr val="000A3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68" name="Google Shape;1568;p72"/>
          <p:cNvSpPr/>
          <p:nvPr/>
        </p:nvSpPr>
        <p:spPr>
          <a:xfrm>
            <a:off x="2086525" y="2097393"/>
            <a:ext cx="1660500" cy="1557600"/>
          </a:xfrm>
          <a:prstGeom prst="ellipse">
            <a:avLst/>
          </a:prstGeom>
          <a:solidFill>
            <a:srgbClr val="FAFAFA"/>
          </a:solidFill>
          <a:ln cap="flat" cmpd="sng" w="12700">
            <a:solidFill>
              <a:srgbClr val="FAFAFA"/>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0A3A"/>
              </a:solidFill>
              <a:latin typeface="Open Sans"/>
              <a:ea typeface="Open Sans"/>
              <a:cs typeface="Open Sans"/>
              <a:sym typeface="Open Sans"/>
            </a:endParaRPr>
          </a:p>
        </p:txBody>
      </p:sp>
      <p:sp>
        <p:nvSpPr>
          <p:cNvPr id="1569" name="Google Shape;1569;p72"/>
          <p:cNvSpPr txBox="1"/>
          <p:nvPr/>
        </p:nvSpPr>
        <p:spPr>
          <a:xfrm>
            <a:off x="2323877" y="2319939"/>
            <a:ext cx="1185600" cy="1112400"/>
          </a:xfrm>
          <a:prstGeom prst="rect">
            <a:avLst/>
          </a:prstGeom>
          <a:noFill/>
          <a:ln cap="flat" cmpd="sng" w="9525">
            <a:solidFill>
              <a:srgbClr val="FAFAFA"/>
            </a:solidFill>
            <a:prstDash val="solid"/>
            <a:round/>
            <a:headEnd len="sm" w="sm" type="none"/>
            <a:tailEnd len="sm" w="sm" type="none"/>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Clr>
                <a:srgbClr val="9D97F0"/>
              </a:buClr>
              <a:buSzPts val="1200"/>
              <a:buFont typeface="Arial"/>
              <a:buNone/>
            </a:pPr>
            <a:r>
              <a:rPr lang="en-ZA" sz="1000">
                <a:solidFill>
                  <a:srgbClr val="000A3A"/>
                </a:solidFill>
                <a:latin typeface="Open Sans"/>
                <a:ea typeface="Open Sans"/>
                <a:cs typeface="Open Sans"/>
                <a:sym typeface="Open Sans"/>
              </a:rPr>
              <a:t>Determine whether the total net cash flow (from step 2) for the policy exceeds that of the baseline scenario</a:t>
            </a:r>
            <a:endParaRPr sz="1000">
              <a:solidFill>
                <a:srgbClr val="000A3A"/>
              </a:solidFill>
              <a:latin typeface="Open Sans"/>
              <a:ea typeface="Open Sans"/>
              <a:cs typeface="Open Sans"/>
              <a:sym typeface="Open Sans"/>
            </a:endParaRPr>
          </a:p>
        </p:txBody>
      </p:sp>
      <p:sp>
        <p:nvSpPr>
          <p:cNvPr id="1570" name="Google Shape;1570;p72"/>
          <p:cNvSpPr txBox="1"/>
          <p:nvPr/>
        </p:nvSpPr>
        <p:spPr>
          <a:xfrm>
            <a:off x="805575" y="1925313"/>
            <a:ext cx="5530800" cy="572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rPr lang="en-ZA" sz="1200">
                <a:solidFill>
                  <a:srgbClr val="FAFAFA"/>
                </a:solidFill>
                <a:highlight>
                  <a:srgbClr val="000A3A"/>
                </a:highlight>
                <a:latin typeface="Open Sans"/>
                <a:ea typeface="Open Sans"/>
                <a:cs typeface="Open Sans"/>
                <a:sym typeface="Open Sans"/>
              </a:rPr>
              <a:t>Step 3: Assess financial feasibility</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p:txBody>
      </p:sp>
      <p:sp>
        <p:nvSpPr>
          <p:cNvPr id="1571" name="Google Shape;1571;p72"/>
          <p:cNvSpPr txBox="1"/>
          <p:nvPr/>
        </p:nvSpPr>
        <p:spPr>
          <a:xfrm>
            <a:off x="1141825" y="3932825"/>
            <a:ext cx="944700" cy="400200"/>
          </a:xfrm>
          <a:prstGeom prst="rect">
            <a:avLst/>
          </a:prstGeom>
          <a:solidFill>
            <a:srgbClr val="FF8E00"/>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a:solidFill>
                  <a:srgbClr val="FAFAFA"/>
                </a:solidFill>
                <a:latin typeface="Open Sans"/>
                <a:ea typeface="Open Sans"/>
                <a:cs typeface="Open Sans"/>
                <a:sym typeface="Open Sans"/>
              </a:rPr>
              <a:t>Financially feasible if:</a:t>
            </a:r>
            <a:endParaRPr sz="1000">
              <a:solidFill>
                <a:srgbClr val="FAFAFA"/>
              </a:solidFill>
              <a:latin typeface="Open Sans"/>
              <a:ea typeface="Open Sans"/>
              <a:cs typeface="Open Sans"/>
              <a:sym typeface="Open Sans"/>
            </a:endParaRPr>
          </a:p>
        </p:txBody>
      </p:sp>
      <p:grpSp>
        <p:nvGrpSpPr>
          <p:cNvPr id="1572" name="Google Shape;1572;p72"/>
          <p:cNvGrpSpPr/>
          <p:nvPr/>
        </p:nvGrpSpPr>
        <p:grpSpPr>
          <a:xfrm>
            <a:off x="4408505" y="3856513"/>
            <a:ext cx="573495" cy="573430"/>
            <a:chOff x="105930" y="271"/>
            <a:chExt cx="645900" cy="645900"/>
          </a:xfrm>
        </p:grpSpPr>
        <p:sp>
          <p:nvSpPr>
            <p:cNvPr id="1573" name="Google Shape;1573;p72"/>
            <p:cNvSpPr/>
            <p:nvPr/>
          </p:nvSpPr>
          <p:spPr>
            <a:xfrm>
              <a:off x="105930" y="271"/>
              <a:ext cx="645900" cy="645900"/>
            </a:xfrm>
            <a:prstGeom prst="ellipse">
              <a:avLst/>
            </a:prstGeom>
            <a:solidFill>
              <a:srgbClr val="000A3A"/>
            </a:solidFill>
            <a:ln cap="flat" cmpd="sng" w="127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sp>
          <p:nvSpPr>
            <p:cNvPr id="1574" name="Google Shape;1574;p72"/>
            <p:cNvSpPr txBox="1"/>
            <p:nvPr/>
          </p:nvSpPr>
          <p:spPr>
            <a:xfrm>
              <a:off x="200504" y="94845"/>
              <a:ext cx="456600" cy="456600"/>
            </a:xfrm>
            <a:prstGeom prst="rect">
              <a:avLst/>
            </a:prstGeom>
            <a:solidFill>
              <a:srgbClr val="000A3A"/>
            </a:solid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FFFFFF"/>
                </a:buClr>
                <a:buSzPts val="800"/>
                <a:buFont typeface="Arial"/>
                <a:buNone/>
              </a:pPr>
              <a:r>
                <a:rPr lang="en-ZA" sz="600">
                  <a:solidFill>
                    <a:srgbClr val="FFFFFF"/>
                  </a:solidFill>
                  <a:latin typeface="Open Sans"/>
                  <a:ea typeface="Open Sans"/>
                  <a:cs typeface="Open Sans"/>
                  <a:sym typeface="Open Sans"/>
                </a:rPr>
                <a:t>Net cash flow for policy scenario</a:t>
              </a:r>
              <a:endParaRPr sz="600">
                <a:latin typeface="Open Sans"/>
                <a:ea typeface="Open Sans"/>
                <a:cs typeface="Open Sans"/>
                <a:sym typeface="Open Sans"/>
              </a:endParaRPr>
            </a:p>
          </p:txBody>
        </p:sp>
      </p:grpSp>
      <p:sp>
        <p:nvSpPr>
          <p:cNvPr id="1575" name="Google Shape;1575;p72"/>
          <p:cNvSpPr/>
          <p:nvPr/>
        </p:nvSpPr>
        <p:spPr>
          <a:xfrm>
            <a:off x="4829327" y="3905893"/>
            <a:ext cx="454800" cy="473700"/>
          </a:xfrm>
          <a:prstGeom prst="mathPlus">
            <a:avLst>
              <a:gd fmla="val 23520" name="adj1"/>
            </a:avLst>
          </a:prstGeom>
          <a:solidFill>
            <a:srgbClr val="FF8E00"/>
          </a:solidFill>
          <a:ln cap="flat" cmpd="sng" w="12700">
            <a:solidFill>
              <a:srgbClr val="FF8E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rgbClr val="FFFFFF"/>
              </a:solidFill>
              <a:latin typeface="Open Sans"/>
              <a:ea typeface="Open Sans"/>
              <a:cs typeface="Open Sans"/>
              <a:sym typeface="Open Sans"/>
            </a:endParaRPr>
          </a:p>
        </p:txBody>
      </p:sp>
      <p:sp>
        <p:nvSpPr>
          <p:cNvPr id="1576" name="Google Shape;1576;p72"/>
          <p:cNvSpPr/>
          <p:nvPr/>
        </p:nvSpPr>
        <p:spPr>
          <a:xfrm>
            <a:off x="5829347" y="3856272"/>
            <a:ext cx="573600" cy="573300"/>
          </a:xfrm>
          <a:prstGeom prst="ellipse">
            <a:avLst/>
          </a:prstGeom>
          <a:solidFill>
            <a:srgbClr val="000A3A"/>
          </a:solidFill>
          <a:ln cap="flat" cmpd="sng" w="127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sp>
        <p:nvSpPr>
          <p:cNvPr id="1577" name="Google Shape;1577;p72"/>
          <p:cNvSpPr txBox="1"/>
          <p:nvPr/>
        </p:nvSpPr>
        <p:spPr>
          <a:xfrm>
            <a:off x="5913319" y="3940235"/>
            <a:ext cx="405300" cy="405300"/>
          </a:xfrm>
          <a:prstGeom prst="rect">
            <a:avLst/>
          </a:prstGeom>
          <a:solidFill>
            <a:srgbClr val="000A3A"/>
          </a:solid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FFFFFF"/>
              </a:buClr>
              <a:buSzPts val="800"/>
              <a:buFont typeface="Arial"/>
              <a:buNone/>
            </a:pPr>
            <a:r>
              <a:rPr lang="en-ZA" sz="600">
                <a:solidFill>
                  <a:srgbClr val="FFFFFF"/>
                </a:solidFill>
                <a:latin typeface="Open Sans"/>
                <a:ea typeface="Open Sans"/>
                <a:cs typeface="Open Sans"/>
                <a:sym typeface="Open Sans"/>
              </a:rPr>
              <a:t>Rate of return on policy scenario</a:t>
            </a:r>
            <a:endParaRPr sz="600">
              <a:latin typeface="Open Sans"/>
              <a:ea typeface="Open Sans"/>
              <a:cs typeface="Open Sans"/>
              <a:sym typeface="Open Sans"/>
            </a:endParaRPr>
          </a:p>
        </p:txBody>
      </p:sp>
      <p:sp>
        <p:nvSpPr>
          <p:cNvPr id="1578" name="Google Shape;1578;p72"/>
          <p:cNvSpPr/>
          <p:nvPr/>
        </p:nvSpPr>
        <p:spPr>
          <a:xfrm>
            <a:off x="6449303" y="3976671"/>
            <a:ext cx="332700" cy="332700"/>
          </a:xfrm>
          <a:prstGeom prst="chevron">
            <a:avLst>
              <a:gd fmla="val 50000" name="adj"/>
            </a:avLst>
          </a:prstGeom>
          <a:solidFill>
            <a:srgbClr val="FF8E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grpSp>
        <p:nvGrpSpPr>
          <p:cNvPr id="1579" name="Google Shape;1579;p72"/>
          <p:cNvGrpSpPr/>
          <p:nvPr/>
        </p:nvGrpSpPr>
        <p:grpSpPr>
          <a:xfrm>
            <a:off x="2274459" y="3846212"/>
            <a:ext cx="1572581" cy="573430"/>
            <a:chOff x="105930" y="271"/>
            <a:chExt cx="1771124" cy="645900"/>
          </a:xfrm>
        </p:grpSpPr>
        <p:sp>
          <p:nvSpPr>
            <p:cNvPr id="1580" name="Google Shape;1580;p72"/>
            <p:cNvSpPr/>
            <p:nvPr/>
          </p:nvSpPr>
          <p:spPr>
            <a:xfrm>
              <a:off x="105930" y="271"/>
              <a:ext cx="645900" cy="645900"/>
            </a:xfrm>
            <a:prstGeom prst="ellipse">
              <a:avLst/>
            </a:prstGeom>
            <a:solidFill>
              <a:srgbClr val="000A3A"/>
            </a:solidFill>
            <a:ln cap="flat" cmpd="sng" w="127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sp>
          <p:nvSpPr>
            <p:cNvPr id="1581" name="Google Shape;1581;p72"/>
            <p:cNvSpPr txBox="1"/>
            <p:nvPr/>
          </p:nvSpPr>
          <p:spPr>
            <a:xfrm>
              <a:off x="200504" y="94845"/>
              <a:ext cx="456600" cy="456600"/>
            </a:xfrm>
            <a:prstGeom prst="rect">
              <a:avLst/>
            </a:prstGeom>
            <a:solidFill>
              <a:srgbClr val="000A3A"/>
            </a:solid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FFFFFF"/>
                </a:buClr>
                <a:buSzPts val="800"/>
                <a:buFont typeface="Arial"/>
                <a:buNone/>
              </a:pPr>
              <a:r>
                <a:rPr lang="en-ZA" sz="600">
                  <a:solidFill>
                    <a:srgbClr val="FFFFFF"/>
                  </a:solidFill>
                  <a:latin typeface="Open Sans"/>
                  <a:ea typeface="Open Sans"/>
                  <a:cs typeface="Open Sans"/>
                  <a:sym typeface="Open Sans"/>
                </a:rPr>
                <a:t>Net cash flow for policy scenario</a:t>
              </a:r>
              <a:endParaRPr sz="600">
                <a:latin typeface="Open Sans"/>
                <a:ea typeface="Open Sans"/>
                <a:cs typeface="Open Sans"/>
                <a:sym typeface="Open Sans"/>
              </a:endParaRPr>
            </a:p>
          </p:txBody>
        </p:sp>
        <p:sp>
          <p:nvSpPr>
            <p:cNvPr id="1582" name="Google Shape;1582;p72"/>
            <p:cNvSpPr/>
            <p:nvPr/>
          </p:nvSpPr>
          <p:spPr>
            <a:xfrm>
              <a:off x="804158" y="135886"/>
              <a:ext cx="374700" cy="374700"/>
            </a:xfrm>
            <a:prstGeom prst="chevron">
              <a:avLst>
                <a:gd fmla="val 50000" name="adj"/>
              </a:avLst>
            </a:prstGeom>
            <a:solidFill>
              <a:srgbClr val="FF8E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sp>
          <p:nvSpPr>
            <p:cNvPr id="1583" name="Google Shape;1583;p72"/>
            <p:cNvSpPr/>
            <p:nvPr/>
          </p:nvSpPr>
          <p:spPr>
            <a:xfrm>
              <a:off x="1231154" y="271"/>
              <a:ext cx="645900" cy="645900"/>
            </a:xfrm>
            <a:prstGeom prst="ellipse">
              <a:avLst/>
            </a:prstGeom>
            <a:solidFill>
              <a:srgbClr val="000A3A"/>
            </a:solidFill>
            <a:ln cap="flat" cmpd="sng" w="127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sp>
          <p:nvSpPr>
            <p:cNvPr id="1584" name="Google Shape;1584;p72"/>
            <p:cNvSpPr txBox="1"/>
            <p:nvPr/>
          </p:nvSpPr>
          <p:spPr>
            <a:xfrm>
              <a:off x="1325728" y="94845"/>
              <a:ext cx="456600" cy="456600"/>
            </a:xfrm>
            <a:prstGeom prst="rect">
              <a:avLst/>
            </a:prstGeom>
            <a:solidFill>
              <a:srgbClr val="000A3A"/>
            </a:solid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FFFFFF"/>
                </a:buClr>
                <a:buSzPts val="800"/>
                <a:buFont typeface="Arial"/>
                <a:buNone/>
              </a:pPr>
              <a:r>
                <a:rPr lang="en-ZA" sz="600">
                  <a:solidFill>
                    <a:srgbClr val="FFFFFF"/>
                  </a:solidFill>
                  <a:latin typeface="Open Sans"/>
                  <a:ea typeface="Open Sans"/>
                  <a:cs typeface="Open Sans"/>
                  <a:sym typeface="Open Sans"/>
                </a:rPr>
                <a:t>Net cash flow for baseline scenario</a:t>
              </a:r>
              <a:endParaRPr sz="600">
                <a:latin typeface="Open Sans"/>
                <a:ea typeface="Open Sans"/>
                <a:cs typeface="Open Sans"/>
                <a:sym typeface="Open Sans"/>
              </a:endParaRPr>
            </a:p>
          </p:txBody>
        </p:sp>
      </p:grpSp>
      <p:sp>
        <p:nvSpPr>
          <p:cNvPr id="1585" name="Google Shape;1585;p72"/>
          <p:cNvSpPr/>
          <p:nvPr/>
        </p:nvSpPr>
        <p:spPr>
          <a:xfrm>
            <a:off x="6828433" y="3856272"/>
            <a:ext cx="573600" cy="573300"/>
          </a:xfrm>
          <a:prstGeom prst="ellipse">
            <a:avLst/>
          </a:prstGeom>
          <a:solidFill>
            <a:srgbClr val="000A3A"/>
          </a:solidFill>
          <a:ln cap="flat" cmpd="sng" w="127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600">
              <a:latin typeface="Open Sans"/>
              <a:ea typeface="Open Sans"/>
              <a:cs typeface="Open Sans"/>
              <a:sym typeface="Open Sans"/>
            </a:endParaRPr>
          </a:p>
        </p:txBody>
      </p:sp>
      <p:sp>
        <p:nvSpPr>
          <p:cNvPr id="1586" name="Google Shape;1586;p72"/>
          <p:cNvSpPr txBox="1"/>
          <p:nvPr/>
        </p:nvSpPr>
        <p:spPr>
          <a:xfrm>
            <a:off x="6912405" y="3940235"/>
            <a:ext cx="405300" cy="405300"/>
          </a:xfrm>
          <a:prstGeom prst="rect">
            <a:avLst/>
          </a:prstGeom>
          <a:solidFill>
            <a:srgbClr val="000A3A"/>
          </a:solid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FFFFFF"/>
              </a:buClr>
              <a:buSzPts val="800"/>
              <a:buFont typeface="Arial"/>
              <a:buNone/>
            </a:pPr>
            <a:r>
              <a:rPr lang="en-ZA" sz="600">
                <a:solidFill>
                  <a:srgbClr val="FFFFFF"/>
                </a:solidFill>
                <a:latin typeface="Open Sans"/>
                <a:ea typeface="Open Sans"/>
                <a:cs typeface="Open Sans"/>
                <a:sym typeface="Open Sans"/>
              </a:rPr>
              <a:t>Rate of return on baseline scenario</a:t>
            </a:r>
            <a:endParaRPr sz="600">
              <a:latin typeface="Open Sans"/>
              <a:ea typeface="Open Sans"/>
              <a:cs typeface="Open Sans"/>
              <a:sym typeface="Open Sans"/>
            </a:endParaRPr>
          </a:p>
        </p:txBody>
      </p:sp>
      <p:sp>
        <p:nvSpPr>
          <p:cNvPr id="1587" name="Google Shape;1587;p72"/>
          <p:cNvSpPr txBox="1"/>
          <p:nvPr/>
        </p:nvSpPr>
        <p:spPr>
          <a:xfrm>
            <a:off x="7373973" y="4011436"/>
            <a:ext cx="737100" cy="246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1000">
                <a:solidFill>
                  <a:srgbClr val="0D3B73"/>
                </a:solidFill>
                <a:latin typeface="Open Sans"/>
                <a:ea typeface="Open Sans"/>
                <a:cs typeface="Open Sans"/>
                <a:sym typeface="Open Sans"/>
              </a:rPr>
              <a:t>by 3%</a:t>
            </a:r>
            <a:endParaRPr sz="1000">
              <a:latin typeface="Open Sans"/>
              <a:ea typeface="Open Sans"/>
              <a:cs typeface="Open Sans"/>
              <a:sym typeface="Open Sans"/>
            </a:endParaRPr>
          </a:p>
        </p:txBody>
      </p:sp>
      <p:sp>
        <p:nvSpPr>
          <p:cNvPr id="1588" name="Google Shape;1588;p72"/>
          <p:cNvSpPr/>
          <p:nvPr/>
        </p:nvSpPr>
        <p:spPr>
          <a:xfrm>
            <a:off x="874562" y="2216413"/>
            <a:ext cx="721200" cy="551100"/>
          </a:xfrm>
          <a:prstGeom prst="roundRect">
            <a:avLst>
              <a:gd fmla="val 16667" name="adj"/>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589" name="Google Shape;1589;p72"/>
          <p:cNvSpPr/>
          <p:nvPr/>
        </p:nvSpPr>
        <p:spPr>
          <a:xfrm>
            <a:off x="1011538"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590" name="Google Shape;1590;p72"/>
          <p:cNvSpPr/>
          <p:nvPr/>
        </p:nvSpPr>
        <p:spPr>
          <a:xfrm>
            <a:off x="2892075"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591" name="Google Shape;1591;p72"/>
          <p:cNvSpPr/>
          <p:nvPr/>
        </p:nvSpPr>
        <p:spPr>
          <a:xfrm>
            <a:off x="6653150"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592" name="Google Shape;1592;p72"/>
          <p:cNvSpPr/>
          <p:nvPr/>
        </p:nvSpPr>
        <p:spPr>
          <a:xfrm>
            <a:off x="4772612"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593" name="Google Shape;1593;p72"/>
          <p:cNvSpPr/>
          <p:nvPr/>
        </p:nvSpPr>
        <p:spPr>
          <a:xfrm>
            <a:off x="2543939"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594" name="Google Shape;1594;p72"/>
          <p:cNvSpPr/>
          <p:nvPr/>
        </p:nvSpPr>
        <p:spPr>
          <a:xfrm>
            <a:off x="4429738"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595" name="Google Shape;1595;p72"/>
          <p:cNvSpPr/>
          <p:nvPr/>
        </p:nvSpPr>
        <p:spPr>
          <a:xfrm>
            <a:off x="6315537"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596" name="Google Shape;1596;p72"/>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597" name="Google Shape;1597;p72"/>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598" name="Google Shape;1598;p72"/>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599" name="Google Shape;1599;p72">
            <a:hlinkClick action="ppaction://hlinksldjump" r:id="rId4"/>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600" name="Google Shape;1600;p72">
            <a:hlinkClick action="ppaction://hlinksldjump" r:id="rId5"/>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601" name="Google Shape;1601;p72">
            <a:hlinkClick action="ppaction://hlinksldjump" r:id="rId6"/>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6" name="Shape 1606"/>
        <p:cNvGrpSpPr/>
        <p:nvPr/>
      </p:nvGrpSpPr>
      <p:grpSpPr>
        <a:xfrm>
          <a:off x="0" y="0"/>
          <a:ext cx="0" cy="0"/>
          <a:chOff x="0" y="0"/>
          <a:chExt cx="0" cy="0"/>
        </a:xfrm>
      </p:grpSpPr>
      <p:sp>
        <p:nvSpPr>
          <p:cNvPr id="1607" name="Google Shape;1607;p73"/>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8.4 Account for financial feasibility (6/6)</a:t>
            </a:r>
            <a:endParaRPr/>
          </a:p>
          <a:p>
            <a:pPr indent="0" lvl="0" marL="0" rtl="0" algn="l">
              <a:lnSpc>
                <a:spcPct val="90000"/>
              </a:lnSpc>
              <a:spcBef>
                <a:spcPts val="0"/>
              </a:spcBef>
              <a:spcAft>
                <a:spcPts val="0"/>
              </a:spcAft>
              <a:buClr>
                <a:srgbClr val="625852"/>
              </a:buClr>
              <a:buSzPct val="114285"/>
              <a:buFont typeface="Arial"/>
              <a:buNone/>
            </a:pPr>
            <a:r>
              <a:t/>
            </a:r>
            <a:endParaRPr/>
          </a:p>
        </p:txBody>
      </p:sp>
      <p:sp>
        <p:nvSpPr>
          <p:cNvPr id="1608" name="Google Shape;1608;p73"/>
          <p:cNvSpPr txBox="1"/>
          <p:nvPr/>
        </p:nvSpPr>
        <p:spPr>
          <a:xfrm>
            <a:off x="370149" y="2855675"/>
            <a:ext cx="1968300" cy="11256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rgbClr val="625852"/>
              </a:buClr>
              <a:buSzPts val="1800"/>
              <a:buFont typeface="Arial"/>
              <a:buNone/>
            </a:pPr>
            <a:r>
              <a:rPr lang="en-ZA">
                <a:solidFill>
                  <a:srgbClr val="000A3A"/>
                </a:solidFill>
                <a:latin typeface="Open Sans"/>
                <a:ea typeface="Open Sans"/>
                <a:cs typeface="Open Sans"/>
                <a:sym typeface="Open Sans"/>
              </a:rPr>
              <a:t>Decide how the implementation potential of the policy will be affected:</a:t>
            </a:r>
            <a:endParaRPr>
              <a:solidFill>
                <a:srgbClr val="000A3A"/>
              </a:solidFill>
              <a:latin typeface="Open Sans"/>
              <a:ea typeface="Open Sans"/>
              <a:cs typeface="Open Sans"/>
              <a:sym typeface="Open Sans"/>
            </a:endParaRPr>
          </a:p>
        </p:txBody>
      </p:sp>
      <p:sp>
        <p:nvSpPr>
          <p:cNvPr id="1609" name="Google Shape;1609;p73"/>
          <p:cNvSpPr txBox="1"/>
          <p:nvPr/>
        </p:nvSpPr>
        <p:spPr>
          <a:xfrm>
            <a:off x="805575" y="1925325"/>
            <a:ext cx="4169700" cy="572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rPr lang="en-ZA" sz="1200">
                <a:solidFill>
                  <a:srgbClr val="FAFAFA"/>
                </a:solidFill>
                <a:highlight>
                  <a:srgbClr val="000A3A"/>
                </a:highlight>
                <a:latin typeface="Open Sans"/>
                <a:ea typeface="Open Sans"/>
                <a:cs typeface="Open Sans"/>
                <a:sym typeface="Open Sans"/>
              </a:rPr>
              <a:t>Step 4: Estimate the extent to which financial aspects will limit policy outcomes</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p:txBody>
      </p:sp>
      <p:sp>
        <p:nvSpPr>
          <p:cNvPr id="1610" name="Google Shape;1610;p73"/>
          <p:cNvSpPr/>
          <p:nvPr/>
        </p:nvSpPr>
        <p:spPr>
          <a:xfrm>
            <a:off x="2112628" y="2458217"/>
            <a:ext cx="4991700" cy="1031700"/>
          </a:xfrm>
          <a:prstGeom prst="rightArrow">
            <a:avLst>
              <a:gd fmla="val 50000" name="adj1"/>
              <a:gd fmla="val 50000" name="adj2"/>
            </a:avLst>
          </a:prstGeom>
          <a:solidFill>
            <a:srgbClr val="E4DEFF"/>
          </a:solidFill>
          <a:ln>
            <a:noFill/>
          </a:ln>
        </p:spPr>
        <p:txBody>
          <a:bodyPr anchorCtr="0" anchor="ctr" bIns="45700" lIns="91425" spcFirstLastPara="1" rIns="91425" wrap="square" tIns="45700">
            <a:noAutofit/>
          </a:bodyPr>
          <a:lstStyle/>
          <a:p>
            <a:pPr indent="0" lvl="0" marL="0" marR="0" rtl="0" algn="l">
              <a:lnSpc>
                <a:spcPct val="110000"/>
              </a:lnSpc>
              <a:spcBef>
                <a:spcPts val="0"/>
              </a:spcBef>
              <a:spcAft>
                <a:spcPts val="0"/>
              </a:spcAft>
              <a:buNone/>
            </a:pPr>
            <a:r>
              <a:rPr lang="en-ZA" sz="800">
                <a:solidFill>
                  <a:srgbClr val="000A3A"/>
                </a:solidFill>
                <a:latin typeface="Open Sans"/>
                <a:ea typeface="Open Sans"/>
                <a:cs typeface="Open Sans"/>
                <a:sym typeface="Open Sans"/>
              </a:rPr>
              <a:t>Policy </a:t>
            </a:r>
            <a:r>
              <a:rPr b="1" lang="en-ZA" sz="800">
                <a:solidFill>
                  <a:srgbClr val="000A3A"/>
                </a:solidFill>
                <a:latin typeface="Open Sans"/>
                <a:ea typeface="Open Sans"/>
                <a:cs typeface="Open Sans"/>
                <a:sym typeface="Open Sans"/>
              </a:rPr>
              <a:t>does not provide sufficient incentive </a:t>
            </a:r>
            <a:r>
              <a:rPr lang="en-ZA" sz="800">
                <a:solidFill>
                  <a:srgbClr val="000A3A"/>
                </a:solidFill>
                <a:latin typeface="Open Sans"/>
                <a:ea typeface="Open Sans"/>
                <a:cs typeface="Open Sans"/>
                <a:sym typeface="Open Sans"/>
              </a:rPr>
              <a:t>for stakeholders </a:t>
            </a:r>
            <a:br>
              <a:rPr lang="en-ZA" sz="800">
                <a:solidFill>
                  <a:srgbClr val="000A3A"/>
                </a:solidFill>
                <a:latin typeface="Open Sans"/>
                <a:ea typeface="Open Sans"/>
                <a:cs typeface="Open Sans"/>
                <a:sym typeface="Open Sans"/>
              </a:rPr>
            </a:br>
            <a:r>
              <a:rPr lang="en-ZA" sz="800">
                <a:solidFill>
                  <a:srgbClr val="000A3A"/>
                </a:solidFill>
                <a:latin typeface="Open Sans"/>
                <a:ea typeface="Open Sans"/>
                <a:cs typeface="Open Sans"/>
                <a:sym typeface="Open Sans"/>
              </a:rPr>
              <a:t>to participate or respond to the policy</a:t>
            </a:r>
            <a:endParaRPr sz="800">
              <a:solidFill>
                <a:srgbClr val="000A3A"/>
              </a:solidFill>
              <a:latin typeface="Open Sans"/>
              <a:ea typeface="Open Sans"/>
              <a:cs typeface="Open Sans"/>
              <a:sym typeface="Open Sans"/>
            </a:endParaRPr>
          </a:p>
        </p:txBody>
      </p:sp>
      <p:sp>
        <p:nvSpPr>
          <p:cNvPr id="1611" name="Google Shape;1611;p73"/>
          <p:cNvSpPr/>
          <p:nvPr/>
        </p:nvSpPr>
        <p:spPr>
          <a:xfrm>
            <a:off x="2112628" y="3548489"/>
            <a:ext cx="4991700" cy="1031700"/>
          </a:xfrm>
          <a:prstGeom prst="rightArrow">
            <a:avLst>
              <a:gd fmla="val 50000" name="adj1"/>
              <a:gd fmla="val 50000" name="adj2"/>
            </a:avLst>
          </a:prstGeom>
          <a:solidFill>
            <a:srgbClr val="E4DEFF"/>
          </a:solidFill>
          <a:ln>
            <a:noFill/>
          </a:ln>
        </p:spPr>
        <p:txBody>
          <a:bodyPr anchorCtr="0" anchor="ctr" bIns="45700" lIns="91425" spcFirstLastPara="1" rIns="91425" wrap="square" tIns="45700">
            <a:noAutofit/>
          </a:bodyPr>
          <a:lstStyle/>
          <a:p>
            <a:pPr indent="0" lvl="0" marL="0" marR="0" rtl="0" algn="l">
              <a:lnSpc>
                <a:spcPct val="110000"/>
              </a:lnSpc>
              <a:spcBef>
                <a:spcPts val="0"/>
              </a:spcBef>
              <a:spcAft>
                <a:spcPts val="0"/>
              </a:spcAft>
              <a:buNone/>
            </a:pPr>
            <a:r>
              <a:rPr lang="en-ZA" sz="800">
                <a:solidFill>
                  <a:srgbClr val="000A3A"/>
                </a:solidFill>
                <a:latin typeface="Open Sans"/>
                <a:ea typeface="Open Sans"/>
                <a:cs typeface="Open Sans"/>
                <a:sym typeface="Open Sans"/>
              </a:rPr>
              <a:t>Policy </a:t>
            </a:r>
            <a:r>
              <a:rPr b="1" lang="en-ZA" sz="800">
                <a:solidFill>
                  <a:srgbClr val="000A3A"/>
                </a:solidFill>
                <a:latin typeface="Open Sans"/>
                <a:ea typeface="Open Sans"/>
                <a:cs typeface="Open Sans"/>
                <a:sym typeface="Open Sans"/>
              </a:rPr>
              <a:t>does provide sufficient incentive </a:t>
            </a:r>
            <a:r>
              <a:rPr lang="en-ZA" sz="800">
                <a:solidFill>
                  <a:srgbClr val="000A3A"/>
                </a:solidFill>
                <a:latin typeface="Open Sans"/>
                <a:ea typeface="Open Sans"/>
                <a:cs typeface="Open Sans"/>
                <a:sym typeface="Open Sans"/>
              </a:rPr>
              <a:t>for stakeholders </a:t>
            </a:r>
            <a:br>
              <a:rPr lang="en-ZA" sz="800">
                <a:solidFill>
                  <a:srgbClr val="000A3A"/>
                </a:solidFill>
                <a:latin typeface="Open Sans"/>
                <a:ea typeface="Open Sans"/>
                <a:cs typeface="Open Sans"/>
                <a:sym typeface="Open Sans"/>
              </a:rPr>
            </a:br>
            <a:r>
              <a:rPr lang="en-ZA" sz="800">
                <a:solidFill>
                  <a:srgbClr val="000A3A"/>
                </a:solidFill>
                <a:latin typeface="Open Sans"/>
                <a:ea typeface="Open Sans"/>
                <a:cs typeface="Open Sans"/>
                <a:sym typeface="Open Sans"/>
              </a:rPr>
              <a:t>to participate or respond to the policy</a:t>
            </a:r>
            <a:endParaRPr sz="800">
              <a:solidFill>
                <a:srgbClr val="000A3A"/>
              </a:solidFill>
              <a:latin typeface="Open Sans"/>
              <a:ea typeface="Open Sans"/>
              <a:cs typeface="Open Sans"/>
              <a:sym typeface="Open Sans"/>
            </a:endParaRPr>
          </a:p>
        </p:txBody>
      </p:sp>
      <p:sp>
        <p:nvSpPr>
          <p:cNvPr id="1612" name="Google Shape;1612;p73"/>
          <p:cNvSpPr/>
          <p:nvPr/>
        </p:nvSpPr>
        <p:spPr>
          <a:xfrm>
            <a:off x="7150594" y="2636079"/>
            <a:ext cx="1653000" cy="614700"/>
          </a:xfrm>
          <a:prstGeom prst="rect">
            <a:avLst/>
          </a:prstGeom>
          <a:solidFill>
            <a:srgbClr val="FFC465"/>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rgbClr val="3F3F3F"/>
                </a:solidFill>
                <a:latin typeface="Open Sans"/>
                <a:ea typeface="Open Sans"/>
                <a:cs typeface="Open Sans"/>
                <a:sym typeface="Open Sans"/>
              </a:rPr>
              <a:t>Reconsider policy design or </a:t>
            </a:r>
            <a:r>
              <a:rPr b="1" lang="en-ZA" sz="800">
                <a:solidFill>
                  <a:srgbClr val="3F3F3F"/>
                </a:solidFill>
                <a:latin typeface="Open Sans"/>
                <a:ea typeface="Open Sans"/>
                <a:cs typeface="Open Sans"/>
                <a:sym typeface="Open Sans"/>
              </a:rPr>
              <a:t>refine the implementation potential</a:t>
            </a:r>
            <a:endParaRPr sz="800">
              <a:latin typeface="Open Sans"/>
              <a:ea typeface="Open Sans"/>
              <a:cs typeface="Open Sans"/>
              <a:sym typeface="Open Sans"/>
            </a:endParaRPr>
          </a:p>
        </p:txBody>
      </p:sp>
      <p:sp>
        <p:nvSpPr>
          <p:cNvPr id="1613" name="Google Shape;1613;p73"/>
          <p:cNvSpPr/>
          <p:nvPr/>
        </p:nvSpPr>
        <p:spPr>
          <a:xfrm>
            <a:off x="7200928" y="3800732"/>
            <a:ext cx="1653000" cy="551100"/>
          </a:xfrm>
          <a:prstGeom prst="rect">
            <a:avLst/>
          </a:prstGeom>
          <a:solidFill>
            <a:srgbClr val="FFC465"/>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rgbClr val="3F3F3F"/>
                </a:solidFill>
                <a:latin typeface="Open Sans"/>
                <a:ea typeface="Open Sans"/>
                <a:cs typeface="Open Sans"/>
                <a:sym typeface="Open Sans"/>
              </a:rPr>
              <a:t>Proceed to next step </a:t>
            </a:r>
            <a:r>
              <a:rPr b="1" lang="en-ZA" sz="800">
                <a:solidFill>
                  <a:srgbClr val="3F3F3F"/>
                </a:solidFill>
                <a:latin typeface="Open Sans"/>
                <a:ea typeface="Open Sans"/>
                <a:cs typeface="Open Sans"/>
                <a:sym typeface="Open Sans"/>
              </a:rPr>
              <a:t>without refining the implementation potential</a:t>
            </a:r>
            <a:endParaRPr sz="800">
              <a:latin typeface="Open Sans"/>
              <a:ea typeface="Open Sans"/>
              <a:cs typeface="Open Sans"/>
              <a:sym typeface="Open Sans"/>
            </a:endParaRPr>
          </a:p>
        </p:txBody>
      </p:sp>
      <p:sp>
        <p:nvSpPr>
          <p:cNvPr id="1614" name="Google Shape;1614;p73"/>
          <p:cNvSpPr/>
          <p:nvPr/>
        </p:nvSpPr>
        <p:spPr>
          <a:xfrm>
            <a:off x="1011538"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615" name="Google Shape;1615;p73"/>
          <p:cNvSpPr/>
          <p:nvPr/>
        </p:nvSpPr>
        <p:spPr>
          <a:xfrm>
            <a:off x="2892075"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616" name="Google Shape;1616;p73"/>
          <p:cNvSpPr/>
          <p:nvPr/>
        </p:nvSpPr>
        <p:spPr>
          <a:xfrm>
            <a:off x="6653150"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617" name="Google Shape;1617;p73"/>
          <p:cNvSpPr/>
          <p:nvPr/>
        </p:nvSpPr>
        <p:spPr>
          <a:xfrm>
            <a:off x="4772612" y="78912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618" name="Google Shape;1618;p73"/>
          <p:cNvSpPr/>
          <p:nvPr/>
        </p:nvSpPr>
        <p:spPr>
          <a:xfrm>
            <a:off x="2543939"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619" name="Google Shape;1619;p73"/>
          <p:cNvSpPr/>
          <p:nvPr/>
        </p:nvSpPr>
        <p:spPr>
          <a:xfrm>
            <a:off x="4429738"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620" name="Google Shape;1620;p73"/>
          <p:cNvSpPr/>
          <p:nvPr/>
        </p:nvSpPr>
        <p:spPr>
          <a:xfrm>
            <a:off x="6315537" y="1113943"/>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621" name="Google Shape;1621;p73"/>
          <p:cNvSpPr/>
          <p:nvPr/>
        </p:nvSpPr>
        <p:spPr>
          <a:xfrm>
            <a:off x="4714250" y="1893263"/>
            <a:ext cx="721200" cy="551100"/>
          </a:xfrm>
          <a:prstGeom prst="roundRect">
            <a:avLst>
              <a:gd fmla="val 16667" name="adj"/>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622" name="Google Shape;1622;p73"/>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623" name="Google Shape;1623;p73"/>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624" name="Google Shape;1624;p73"/>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625" name="Google Shape;1625;p73">
            <a:hlinkClick action="ppaction://hlinksldjump" r:id="rId4"/>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626" name="Google Shape;1626;p73">
            <a:hlinkClick action="ppaction://hlinksldjump" r:id="rId5"/>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627" name="Google Shape;1627;p73">
            <a:hlinkClick action="ppaction://hlinksldjump" r:id="rId6"/>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2" name="Shape 1632"/>
        <p:cNvGrpSpPr/>
        <p:nvPr/>
      </p:nvGrpSpPr>
      <p:grpSpPr>
        <a:xfrm>
          <a:off x="0" y="0"/>
          <a:ext cx="0" cy="0"/>
          <a:chOff x="0" y="0"/>
          <a:chExt cx="0" cy="0"/>
        </a:xfrm>
      </p:grpSpPr>
      <p:sp>
        <p:nvSpPr>
          <p:cNvPr id="1633" name="Google Shape;1633;p7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8.5 Account for other barriers (1/2)</a:t>
            </a:r>
            <a:endParaRPr/>
          </a:p>
          <a:p>
            <a:pPr indent="0" lvl="0" marL="0" rtl="0" algn="l">
              <a:lnSpc>
                <a:spcPct val="90000"/>
              </a:lnSpc>
              <a:spcBef>
                <a:spcPts val="0"/>
              </a:spcBef>
              <a:spcAft>
                <a:spcPts val="0"/>
              </a:spcAft>
              <a:buClr>
                <a:srgbClr val="625852"/>
              </a:buClr>
              <a:buSzPct val="114285"/>
              <a:buFont typeface="Arial"/>
              <a:buNone/>
            </a:pPr>
            <a:r>
              <a:t/>
            </a:r>
            <a:endParaRPr/>
          </a:p>
        </p:txBody>
      </p:sp>
      <p:graphicFrame>
        <p:nvGraphicFramePr>
          <p:cNvPr id="1634" name="Google Shape;1634;p74"/>
          <p:cNvGraphicFramePr/>
          <p:nvPr/>
        </p:nvGraphicFramePr>
        <p:xfrm>
          <a:off x="6727440" y="2351736"/>
          <a:ext cx="3000000" cy="3000000"/>
        </p:xfrm>
        <a:graphic>
          <a:graphicData uri="http://schemas.openxmlformats.org/drawingml/2006/table">
            <a:tbl>
              <a:tblPr bandRow="1" firstRow="1">
                <a:noFill/>
                <a:tableStyleId>{95164267-2F31-401C-B09F-6C5BF810B2CB}</a:tableStyleId>
              </a:tblPr>
              <a:tblGrid>
                <a:gridCol w="798075"/>
                <a:gridCol w="1444050"/>
              </a:tblGrid>
              <a:tr h="293750">
                <a:tc>
                  <a:txBody>
                    <a:bodyPr/>
                    <a:lstStyle/>
                    <a:p>
                      <a:pPr indent="0" lvl="0" marL="0" marR="0" rtl="0" algn="ctr">
                        <a:spcBef>
                          <a:spcPts val="0"/>
                        </a:spcBef>
                        <a:spcAft>
                          <a:spcPts val="0"/>
                        </a:spcAft>
                        <a:buNone/>
                      </a:pPr>
                      <a:r>
                        <a:rPr lang="en-ZA" sz="800" u="none" cap="none" strike="noStrike"/>
                        <a:t>Score</a:t>
                      </a:r>
                      <a:endParaRPr sz="1100"/>
                    </a:p>
                  </a:txBody>
                  <a:tcPr marT="34300" marB="34300" marR="91450" marL="91450" anchor="ctr"/>
                </a:tc>
                <a:tc>
                  <a:txBody>
                    <a:bodyPr/>
                    <a:lstStyle/>
                    <a:p>
                      <a:pPr indent="0" lvl="0" marL="0" marR="0" rtl="0" algn="ctr">
                        <a:spcBef>
                          <a:spcPts val="0"/>
                        </a:spcBef>
                        <a:spcAft>
                          <a:spcPts val="0"/>
                        </a:spcAft>
                        <a:buNone/>
                      </a:pPr>
                      <a:r>
                        <a:rPr lang="en-ZA" sz="800" u="none" cap="none" strike="noStrike"/>
                        <a:t>Effect</a:t>
                      </a:r>
                      <a:endParaRPr sz="1100"/>
                    </a:p>
                  </a:txBody>
                  <a:tcPr marT="34300" marB="34300" marR="91450" marL="91450" anchor="ctr"/>
                </a:tc>
              </a:tr>
              <a:tr h="387375">
                <a:tc>
                  <a:txBody>
                    <a:bodyPr/>
                    <a:lstStyle/>
                    <a:p>
                      <a:pPr indent="0" lvl="0" marL="0" marR="0" rtl="0" algn="ctr">
                        <a:spcBef>
                          <a:spcPts val="0"/>
                        </a:spcBef>
                        <a:spcAft>
                          <a:spcPts val="0"/>
                        </a:spcAft>
                        <a:buNone/>
                      </a:pPr>
                      <a:r>
                        <a:rPr b="1" lang="en-ZA" sz="1100" u="none" cap="none" strike="noStrike">
                          <a:solidFill>
                            <a:srgbClr val="FAFAFA"/>
                          </a:solidFill>
                        </a:rPr>
                        <a:t>1</a:t>
                      </a:r>
                      <a:endParaRPr sz="1100"/>
                    </a:p>
                  </a:txBody>
                  <a:tcPr marT="34300" marB="34300" marR="91450" marL="91450" anchor="ctr">
                    <a:solidFill>
                      <a:srgbClr val="000A3A"/>
                    </a:solidFill>
                  </a:tcPr>
                </a:tc>
                <a:tc>
                  <a:txBody>
                    <a:bodyPr/>
                    <a:lstStyle/>
                    <a:p>
                      <a:pPr indent="0" lvl="0" marL="0" marR="0" rtl="0" algn="l">
                        <a:spcBef>
                          <a:spcPts val="0"/>
                        </a:spcBef>
                        <a:spcAft>
                          <a:spcPts val="0"/>
                        </a:spcAft>
                        <a:buNone/>
                      </a:pPr>
                      <a:r>
                        <a:rPr lang="en-ZA" sz="800">
                          <a:solidFill>
                            <a:srgbClr val="FAFAFA"/>
                          </a:solidFill>
                        </a:rPr>
                        <a:t>Likely to have no effect</a:t>
                      </a:r>
                      <a:endParaRPr sz="800">
                        <a:solidFill>
                          <a:srgbClr val="FAFAFA"/>
                        </a:solidFill>
                      </a:endParaRPr>
                    </a:p>
                  </a:txBody>
                  <a:tcPr marT="34300" marB="34300" marR="91450" marL="91450" anchor="ctr">
                    <a:solidFill>
                      <a:srgbClr val="000A3A"/>
                    </a:solidFill>
                  </a:tcPr>
                </a:tc>
              </a:tr>
              <a:tr h="387375">
                <a:tc>
                  <a:txBody>
                    <a:bodyPr/>
                    <a:lstStyle/>
                    <a:p>
                      <a:pPr indent="0" lvl="0" marL="0" marR="0" rtl="0" algn="ctr">
                        <a:spcBef>
                          <a:spcPts val="0"/>
                        </a:spcBef>
                        <a:spcAft>
                          <a:spcPts val="0"/>
                        </a:spcAft>
                        <a:buNone/>
                      </a:pPr>
                      <a:r>
                        <a:rPr b="1" lang="en-ZA" sz="1100">
                          <a:solidFill>
                            <a:srgbClr val="FAFAFA"/>
                          </a:solidFill>
                        </a:rPr>
                        <a:t>2</a:t>
                      </a:r>
                      <a:endParaRPr sz="1100"/>
                    </a:p>
                  </a:txBody>
                  <a:tcPr marT="34300" marB="34300" marR="91450" marL="91450" anchor="ctr">
                    <a:solidFill>
                      <a:srgbClr val="9D97F0"/>
                    </a:solidFill>
                  </a:tcPr>
                </a:tc>
                <a:tc>
                  <a:txBody>
                    <a:bodyPr/>
                    <a:lstStyle/>
                    <a:p>
                      <a:pPr indent="0" lvl="0" marL="0" marR="0" rtl="0" algn="l">
                        <a:spcBef>
                          <a:spcPts val="0"/>
                        </a:spcBef>
                        <a:spcAft>
                          <a:spcPts val="0"/>
                        </a:spcAft>
                        <a:buNone/>
                      </a:pPr>
                      <a:r>
                        <a:rPr lang="en-ZA" sz="800">
                          <a:solidFill>
                            <a:srgbClr val="FAFAFA"/>
                          </a:solidFill>
                        </a:rPr>
                        <a:t>Likely to limit effectiveness</a:t>
                      </a:r>
                      <a:endParaRPr sz="800">
                        <a:solidFill>
                          <a:srgbClr val="FAFAFA"/>
                        </a:solidFill>
                      </a:endParaRPr>
                    </a:p>
                  </a:txBody>
                  <a:tcPr marT="34300" marB="34300" marR="91450" marL="91450" anchor="ctr">
                    <a:solidFill>
                      <a:srgbClr val="9D97F0"/>
                    </a:solidFill>
                  </a:tcPr>
                </a:tc>
              </a:tr>
              <a:tr h="387375">
                <a:tc>
                  <a:txBody>
                    <a:bodyPr/>
                    <a:lstStyle/>
                    <a:p>
                      <a:pPr indent="0" lvl="0" marL="0" marR="0" rtl="0" algn="ctr">
                        <a:spcBef>
                          <a:spcPts val="0"/>
                        </a:spcBef>
                        <a:spcAft>
                          <a:spcPts val="0"/>
                        </a:spcAft>
                        <a:buNone/>
                      </a:pPr>
                      <a:r>
                        <a:rPr b="1" lang="en-ZA" sz="1100">
                          <a:solidFill>
                            <a:srgbClr val="3F3F3F"/>
                          </a:solidFill>
                        </a:rPr>
                        <a:t>3</a:t>
                      </a:r>
                      <a:endParaRPr sz="1100"/>
                    </a:p>
                  </a:txBody>
                  <a:tcPr marT="34300" marB="34300" marR="91450" marL="91450" anchor="ctr">
                    <a:solidFill>
                      <a:srgbClr val="E4DEFF"/>
                    </a:solidFill>
                  </a:tcPr>
                </a:tc>
                <a:tc>
                  <a:txBody>
                    <a:bodyPr/>
                    <a:lstStyle/>
                    <a:p>
                      <a:pPr indent="0" lvl="0" marL="0" marR="0" rtl="0" algn="l">
                        <a:spcBef>
                          <a:spcPts val="0"/>
                        </a:spcBef>
                        <a:spcAft>
                          <a:spcPts val="0"/>
                        </a:spcAft>
                        <a:buNone/>
                      </a:pPr>
                      <a:r>
                        <a:rPr lang="en-ZA" sz="800">
                          <a:solidFill>
                            <a:srgbClr val="3F3F3F"/>
                          </a:solidFill>
                        </a:rPr>
                        <a:t>Likely to prevent implementation</a:t>
                      </a:r>
                      <a:endParaRPr sz="800">
                        <a:solidFill>
                          <a:srgbClr val="3F3F3F"/>
                        </a:solidFill>
                      </a:endParaRPr>
                    </a:p>
                  </a:txBody>
                  <a:tcPr marT="34300" marB="34300" marR="91450" marL="91450" anchor="ctr">
                    <a:solidFill>
                      <a:srgbClr val="E4DEFF"/>
                    </a:solidFill>
                  </a:tcPr>
                </a:tc>
              </a:tr>
              <a:tr h="293750">
                <a:tc>
                  <a:txBody>
                    <a:bodyPr/>
                    <a:lstStyle/>
                    <a:p>
                      <a:pPr indent="0" lvl="0" marL="0" marR="0" rtl="0" algn="ctr">
                        <a:spcBef>
                          <a:spcPts val="0"/>
                        </a:spcBef>
                        <a:spcAft>
                          <a:spcPts val="0"/>
                        </a:spcAft>
                        <a:buNone/>
                      </a:pPr>
                      <a:r>
                        <a:rPr b="1" lang="en-ZA" sz="1100">
                          <a:solidFill>
                            <a:srgbClr val="3F3F3F"/>
                          </a:solidFill>
                        </a:rPr>
                        <a:t>4</a:t>
                      </a:r>
                      <a:endParaRPr sz="1100"/>
                    </a:p>
                  </a:txBody>
                  <a:tcPr marT="34300" marB="34300" marR="91450" marL="91450" anchor="ctr">
                    <a:solidFill>
                      <a:srgbClr val="E3E3E3"/>
                    </a:solidFill>
                  </a:tcPr>
                </a:tc>
                <a:tc>
                  <a:txBody>
                    <a:bodyPr/>
                    <a:lstStyle/>
                    <a:p>
                      <a:pPr indent="0" lvl="0" marL="0" marR="0" rtl="0" algn="l">
                        <a:spcBef>
                          <a:spcPts val="0"/>
                        </a:spcBef>
                        <a:spcAft>
                          <a:spcPts val="0"/>
                        </a:spcAft>
                        <a:buNone/>
                      </a:pPr>
                      <a:r>
                        <a:rPr lang="en-ZA" sz="800">
                          <a:solidFill>
                            <a:srgbClr val="3F3F3F"/>
                          </a:solidFill>
                        </a:rPr>
                        <a:t>Unknown</a:t>
                      </a:r>
                      <a:endParaRPr sz="1100"/>
                    </a:p>
                  </a:txBody>
                  <a:tcPr marT="34300" marB="34300" marR="91450" marL="91450" anchor="ctr">
                    <a:solidFill>
                      <a:srgbClr val="E3E3E3"/>
                    </a:solidFill>
                  </a:tcPr>
                </a:tc>
              </a:tr>
            </a:tbl>
          </a:graphicData>
        </a:graphic>
      </p:graphicFrame>
      <p:pic>
        <p:nvPicPr>
          <p:cNvPr id="1635" name="Google Shape;1635;p74"/>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636" name="Google Shape;1636;p74"/>
          <p:cNvSpPr txBox="1"/>
          <p:nvPr/>
        </p:nvSpPr>
        <p:spPr>
          <a:xfrm>
            <a:off x="1119525" y="4101350"/>
            <a:ext cx="3281100" cy="7116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Analyse other barriers that could reduce the effectiveness of the policy and account for their effect on the implementation potential</a:t>
            </a:r>
            <a:endParaRPr i="1" sz="1000">
              <a:solidFill>
                <a:srgbClr val="09294E"/>
              </a:solidFill>
              <a:latin typeface="Open Sans"/>
              <a:ea typeface="Open Sans"/>
              <a:cs typeface="Open Sans"/>
              <a:sym typeface="Open Sans"/>
            </a:endParaRPr>
          </a:p>
        </p:txBody>
      </p:sp>
      <p:cxnSp>
        <p:nvCxnSpPr>
          <p:cNvPr id="1637" name="Google Shape;1637;p74"/>
          <p:cNvCxnSpPr>
            <a:stCxn id="1636" idx="1"/>
          </p:cNvCxnSpPr>
          <p:nvPr/>
        </p:nvCxnSpPr>
        <p:spPr>
          <a:xfrm>
            <a:off x="1119525" y="4457150"/>
            <a:ext cx="0" cy="0"/>
          </a:xfrm>
          <a:prstGeom prst="straightConnector1">
            <a:avLst/>
          </a:prstGeom>
          <a:noFill/>
          <a:ln cap="flat" cmpd="sng" w="9525">
            <a:solidFill>
              <a:srgbClr val="000A3A"/>
            </a:solidFill>
            <a:prstDash val="solid"/>
            <a:round/>
            <a:headEnd len="med" w="med" type="none"/>
            <a:tailEnd len="med" w="med" type="none"/>
          </a:ln>
        </p:spPr>
      </p:cxnSp>
      <p:cxnSp>
        <p:nvCxnSpPr>
          <p:cNvPr id="1638" name="Google Shape;1638;p74"/>
          <p:cNvCxnSpPr>
            <a:stCxn id="1635" idx="6"/>
            <a:endCxn id="1636" idx="1"/>
          </p:cNvCxnSpPr>
          <p:nvPr/>
        </p:nvCxnSpPr>
        <p:spPr>
          <a:xfrm flipH="1" rot="10800000">
            <a:off x="871800" y="4457000"/>
            <a:ext cx="247800" cy="269100"/>
          </a:xfrm>
          <a:prstGeom prst="straightConnector1">
            <a:avLst/>
          </a:prstGeom>
          <a:noFill/>
          <a:ln cap="flat" cmpd="sng" w="9525">
            <a:solidFill>
              <a:srgbClr val="9D97F0"/>
            </a:solidFill>
            <a:prstDash val="solid"/>
            <a:round/>
            <a:headEnd len="med" w="med" type="none"/>
            <a:tailEnd len="med" w="med" type="oval"/>
          </a:ln>
        </p:spPr>
      </p:cxnSp>
      <p:sp>
        <p:nvSpPr>
          <p:cNvPr id="1639" name="Google Shape;1639;p74"/>
          <p:cNvSpPr/>
          <p:nvPr/>
        </p:nvSpPr>
        <p:spPr>
          <a:xfrm>
            <a:off x="995075"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640" name="Google Shape;1640;p74"/>
          <p:cNvSpPr/>
          <p:nvPr/>
        </p:nvSpPr>
        <p:spPr>
          <a:xfrm>
            <a:off x="2875612"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641" name="Google Shape;1641;p74"/>
          <p:cNvSpPr/>
          <p:nvPr/>
        </p:nvSpPr>
        <p:spPr>
          <a:xfrm>
            <a:off x="6636687"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642" name="Google Shape;1642;p74"/>
          <p:cNvSpPr/>
          <p:nvPr/>
        </p:nvSpPr>
        <p:spPr>
          <a:xfrm>
            <a:off x="2531739"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643" name="Google Shape;1643;p74"/>
          <p:cNvSpPr/>
          <p:nvPr/>
        </p:nvSpPr>
        <p:spPr>
          <a:xfrm>
            <a:off x="4417538"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644" name="Google Shape;1644;p74"/>
          <p:cNvSpPr/>
          <p:nvPr/>
        </p:nvSpPr>
        <p:spPr>
          <a:xfrm>
            <a:off x="6303337"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645" name="Google Shape;1645;p74"/>
          <p:cNvSpPr/>
          <p:nvPr/>
        </p:nvSpPr>
        <p:spPr>
          <a:xfrm>
            <a:off x="4756150"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646" name="Google Shape;1646;p74"/>
          <p:cNvSpPr txBox="1"/>
          <p:nvPr/>
        </p:nvSpPr>
        <p:spPr>
          <a:xfrm>
            <a:off x="704575" y="2285400"/>
            <a:ext cx="5530800" cy="572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rPr lang="en-ZA" sz="1200">
                <a:solidFill>
                  <a:srgbClr val="FAFAFA"/>
                </a:solidFill>
                <a:highlight>
                  <a:srgbClr val="000A3A"/>
                </a:highlight>
                <a:latin typeface="Open Sans"/>
                <a:ea typeface="Open Sans"/>
                <a:cs typeface="Open Sans"/>
                <a:sym typeface="Open Sans"/>
              </a:rPr>
              <a:t>Step 1: Analyse institutional, cultural and physical barriers</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p:txBody>
      </p:sp>
      <p:sp>
        <p:nvSpPr>
          <p:cNvPr id="1647" name="Google Shape;1647;p74"/>
          <p:cNvSpPr txBox="1"/>
          <p:nvPr/>
        </p:nvSpPr>
        <p:spPr>
          <a:xfrm>
            <a:off x="630675" y="2645475"/>
            <a:ext cx="5844300" cy="2002200"/>
          </a:xfrm>
          <a:prstGeom prst="rect">
            <a:avLst/>
          </a:prstGeom>
          <a:noFill/>
          <a:ln>
            <a:noFill/>
          </a:ln>
        </p:spPr>
        <p:txBody>
          <a:bodyPr anchorCtr="0" anchor="t" bIns="45700" lIns="91425" spcFirstLastPara="1" rIns="91425" wrap="square" tIns="45700">
            <a:noAutofit/>
          </a:bodyPr>
          <a:lstStyle/>
          <a:p>
            <a:pPr indent="-279400" lvl="0" marL="457200" rtl="0" algn="l">
              <a:lnSpc>
                <a:spcPct val="110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Compile information on the barriers</a:t>
            </a:r>
            <a:endParaRPr sz="800">
              <a:solidFill>
                <a:srgbClr val="000A3A"/>
              </a:solidFill>
              <a:latin typeface="Open Sans"/>
              <a:ea typeface="Open Sans"/>
              <a:cs typeface="Open Sans"/>
              <a:sym typeface="Open Sans"/>
            </a:endParaRPr>
          </a:p>
          <a:p>
            <a:pPr indent="-279400" lvl="0" marL="457200" rtl="0" algn="l">
              <a:lnSpc>
                <a:spcPct val="110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Consider how the barriers may affect the implementation potential using the questions in the example</a:t>
            </a:r>
            <a:endParaRPr sz="800">
              <a:solidFill>
                <a:srgbClr val="000A3A"/>
              </a:solidFill>
              <a:latin typeface="Open Sans"/>
              <a:ea typeface="Open Sans"/>
              <a:cs typeface="Open Sans"/>
              <a:sym typeface="Open Sans"/>
            </a:endParaRPr>
          </a:p>
          <a:p>
            <a:pPr indent="-279400" lvl="0" marL="457200" rtl="0" algn="l">
              <a:lnSpc>
                <a:spcPct val="110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Information can be gathered through:</a:t>
            </a:r>
            <a:endParaRPr sz="800">
              <a:solidFill>
                <a:srgbClr val="000A3A"/>
              </a:solidFill>
              <a:latin typeface="Open Sans"/>
              <a:ea typeface="Open Sans"/>
              <a:cs typeface="Open Sans"/>
              <a:sym typeface="Open Sans"/>
            </a:endParaRPr>
          </a:p>
          <a:p>
            <a:pPr indent="-279400" lvl="1" marL="914400" rtl="0" algn="l">
              <a:lnSpc>
                <a:spcPct val="110000"/>
              </a:lnSpc>
              <a:spcBef>
                <a:spcPts val="50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Expert elicitation</a:t>
            </a:r>
            <a:endParaRPr sz="800">
              <a:solidFill>
                <a:srgbClr val="000A3A"/>
              </a:solidFill>
              <a:latin typeface="Open Sans"/>
              <a:ea typeface="Open Sans"/>
              <a:cs typeface="Open Sans"/>
              <a:sym typeface="Open Sans"/>
            </a:endParaRPr>
          </a:p>
          <a:p>
            <a:pPr indent="-279400" lvl="1" marL="914400" rtl="0" algn="l">
              <a:lnSpc>
                <a:spcPct val="110000"/>
              </a:lnSpc>
              <a:spcBef>
                <a:spcPts val="50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Desk reviews</a:t>
            </a:r>
            <a:endParaRPr sz="800">
              <a:solidFill>
                <a:srgbClr val="000A3A"/>
              </a:solidFill>
              <a:latin typeface="Open Sans"/>
              <a:ea typeface="Open Sans"/>
              <a:cs typeface="Open Sans"/>
              <a:sym typeface="Open Sans"/>
            </a:endParaRPr>
          </a:p>
          <a:p>
            <a:pPr indent="-279400" lvl="1" marL="914400" rtl="0" algn="l">
              <a:lnSpc>
                <a:spcPct val="110000"/>
              </a:lnSpc>
              <a:spcBef>
                <a:spcPts val="50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Stakeholder consultation</a:t>
            </a:r>
            <a:endParaRPr sz="800">
              <a:solidFill>
                <a:srgbClr val="000A3A"/>
              </a:solidFill>
              <a:latin typeface="Open Sans"/>
              <a:ea typeface="Open Sans"/>
              <a:cs typeface="Open Sans"/>
              <a:sym typeface="Open Sans"/>
            </a:endParaRPr>
          </a:p>
          <a:p>
            <a:pPr indent="-279400" lvl="0" marL="457200" rtl="0" algn="l">
              <a:lnSpc>
                <a:spcPct val="110000"/>
              </a:lnSpc>
              <a:spcBef>
                <a:spcPts val="50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Answer each question and score each response based on its potential to limit the effectiveness of the policy</a:t>
            </a:r>
            <a:endParaRPr sz="800">
              <a:solidFill>
                <a:srgbClr val="000A3A"/>
              </a:solidFill>
              <a:latin typeface="Open Sans"/>
              <a:ea typeface="Open Sans"/>
              <a:cs typeface="Open Sans"/>
              <a:sym typeface="Open Sans"/>
            </a:endParaRPr>
          </a:p>
        </p:txBody>
      </p:sp>
      <p:pic>
        <p:nvPicPr>
          <p:cNvPr id="1648" name="Google Shape;1648;p74">
            <a:hlinkClick r:id="rId4"/>
          </p:cNvPr>
          <p:cNvPicPr preferRelativeResize="0"/>
          <p:nvPr/>
        </p:nvPicPr>
        <p:blipFill rotWithShape="1">
          <a:blip r:embed="rId5">
            <a:alphaModFix/>
          </a:blip>
          <a:srcRect b="0" l="0" r="0" t="0"/>
          <a:stretch/>
        </p:blipFill>
        <p:spPr>
          <a:xfrm>
            <a:off x="5613649" y="4124300"/>
            <a:ext cx="981600" cy="411300"/>
          </a:xfrm>
          <a:prstGeom prst="roundRect">
            <a:avLst>
              <a:gd fmla="val 16667" name="adj"/>
            </a:avLst>
          </a:prstGeom>
          <a:noFill/>
          <a:ln>
            <a:noFill/>
          </a:ln>
        </p:spPr>
      </p:pic>
      <p:pic>
        <p:nvPicPr>
          <p:cNvPr descr="Research with solid fill" id="1649" name="Google Shape;1649;p74"/>
          <p:cNvPicPr preferRelativeResize="0"/>
          <p:nvPr/>
        </p:nvPicPr>
        <p:blipFill rotWithShape="1">
          <a:blip r:embed="rId6">
            <a:alphaModFix/>
          </a:blip>
          <a:srcRect b="0" l="0" r="0" t="0"/>
          <a:stretch/>
        </p:blipFill>
        <p:spPr>
          <a:xfrm>
            <a:off x="4962222" y="2175226"/>
            <a:ext cx="572700" cy="572700"/>
          </a:xfrm>
          <a:prstGeom prst="rect">
            <a:avLst/>
          </a:prstGeom>
          <a:noFill/>
          <a:ln>
            <a:noFill/>
          </a:ln>
        </p:spPr>
      </p:pic>
      <p:sp>
        <p:nvSpPr>
          <p:cNvPr id="1650" name="Google Shape;1650;p74">
            <a:hlinkClick action="ppaction://hlinksldjump" r:id="rId7"/>
          </p:cNvPr>
          <p:cNvSpPr txBox="1"/>
          <p:nvPr/>
        </p:nvSpPr>
        <p:spPr>
          <a:xfrm>
            <a:off x="4648350" y="4134025"/>
            <a:ext cx="901800" cy="3918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Table for scoring</a:t>
            </a:r>
            <a:endParaRPr>
              <a:solidFill>
                <a:schemeClr val="lt1"/>
              </a:solidFill>
            </a:endParaRPr>
          </a:p>
        </p:txBody>
      </p:sp>
      <p:sp>
        <p:nvSpPr>
          <p:cNvPr id="1651" name="Google Shape;1651;p74"/>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652" name="Google Shape;1652;p74"/>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653" name="Google Shape;1653;p74"/>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654" name="Google Shape;1654;p74">
            <a:hlinkClick action="ppaction://hlinksldjump" r:id="rId8"/>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655" name="Google Shape;1655;p74">
            <a:hlinkClick action="ppaction://hlinksldjump" r:id="rId9"/>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656" name="Google Shape;1656;p74">
            <a:hlinkClick action="ppaction://hlinksldjump" r:id="rId10"/>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1" name="Shape 1661"/>
        <p:cNvGrpSpPr/>
        <p:nvPr/>
      </p:nvGrpSpPr>
      <p:grpSpPr>
        <a:xfrm>
          <a:off x="0" y="0"/>
          <a:ext cx="0" cy="0"/>
          <a:chOff x="0" y="0"/>
          <a:chExt cx="0" cy="0"/>
        </a:xfrm>
      </p:grpSpPr>
      <p:sp>
        <p:nvSpPr>
          <p:cNvPr id="1662" name="Google Shape;1662;p7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8.5 Account for other barriers (2/2)</a:t>
            </a:r>
            <a:endParaRPr/>
          </a:p>
          <a:p>
            <a:pPr indent="0" lvl="0" marL="0" rtl="0" algn="l">
              <a:lnSpc>
                <a:spcPct val="90000"/>
              </a:lnSpc>
              <a:spcBef>
                <a:spcPts val="0"/>
              </a:spcBef>
              <a:spcAft>
                <a:spcPts val="0"/>
              </a:spcAft>
              <a:buClr>
                <a:srgbClr val="625852"/>
              </a:buClr>
              <a:buSzPct val="114285"/>
              <a:buFont typeface="Arial"/>
              <a:buNone/>
            </a:pPr>
            <a:r>
              <a:t/>
            </a:r>
            <a:endParaRPr/>
          </a:p>
        </p:txBody>
      </p:sp>
      <p:sp>
        <p:nvSpPr>
          <p:cNvPr id="1663" name="Google Shape;1663;p75"/>
          <p:cNvSpPr/>
          <p:nvPr/>
        </p:nvSpPr>
        <p:spPr>
          <a:xfrm>
            <a:off x="995075"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3F3F3F"/>
                </a:solidFill>
                <a:latin typeface="Open Sans"/>
                <a:ea typeface="Open Sans"/>
                <a:cs typeface="Open Sans"/>
                <a:sym typeface="Open Sans"/>
              </a:rPr>
              <a:t>Estimate the maximum implementation potential of the policy</a:t>
            </a:r>
            <a:endParaRPr sz="800">
              <a:solidFill>
                <a:srgbClr val="3F3F3F"/>
              </a:solidFill>
              <a:latin typeface="Open Sans"/>
              <a:ea typeface="Open Sans"/>
              <a:cs typeface="Open Sans"/>
              <a:sym typeface="Open Sans"/>
            </a:endParaRPr>
          </a:p>
        </p:txBody>
      </p:sp>
      <p:sp>
        <p:nvSpPr>
          <p:cNvPr id="1664" name="Google Shape;1664;p75"/>
          <p:cNvSpPr/>
          <p:nvPr/>
        </p:nvSpPr>
        <p:spPr>
          <a:xfrm>
            <a:off x="2875612"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bated on policy design characteristics and national circumstances</a:t>
            </a:r>
            <a:endParaRPr sz="800">
              <a:solidFill>
                <a:srgbClr val="000A3A"/>
              </a:solidFill>
              <a:latin typeface="Open Sans"/>
              <a:ea typeface="Open Sans"/>
              <a:cs typeface="Open Sans"/>
              <a:sym typeface="Open Sans"/>
            </a:endParaRPr>
          </a:p>
        </p:txBody>
      </p:sp>
      <p:sp>
        <p:nvSpPr>
          <p:cNvPr id="1665" name="Google Shape;1665;p75"/>
          <p:cNvSpPr/>
          <p:nvPr/>
        </p:nvSpPr>
        <p:spPr>
          <a:xfrm>
            <a:off x="6636687"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other barriers</a:t>
            </a:r>
            <a:endParaRPr sz="800">
              <a:solidFill>
                <a:srgbClr val="000A3A"/>
              </a:solidFill>
              <a:latin typeface="Open Sans"/>
              <a:ea typeface="Open Sans"/>
              <a:cs typeface="Open Sans"/>
              <a:sym typeface="Open Sans"/>
            </a:endParaRPr>
          </a:p>
        </p:txBody>
      </p:sp>
      <p:sp>
        <p:nvSpPr>
          <p:cNvPr id="1666" name="Google Shape;1666;p75"/>
          <p:cNvSpPr/>
          <p:nvPr/>
        </p:nvSpPr>
        <p:spPr>
          <a:xfrm>
            <a:off x="2531739"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667" name="Google Shape;1667;p75"/>
          <p:cNvSpPr/>
          <p:nvPr/>
        </p:nvSpPr>
        <p:spPr>
          <a:xfrm>
            <a:off x="4417538"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668" name="Google Shape;1668;p75"/>
          <p:cNvSpPr/>
          <p:nvPr/>
        </p:nvSpPr>
        <p:spPr>
          <a:xfrm>
            <a:off x="6303337" y="1368818"/>
            <a:ext cx="284502" cy="262382"/>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1669" name="Google Shape;1669;p75"/>
          <p:cNvSpPr/>
          <p:nvPr/>
        </p:nvSpPr>
        <p:spPr>
          <a:xfrm>
            <a:off x="4756150" y="1074675"/>
            <a:ext cx="1479315" cy="912020"/>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None/>
            </a:pPr>
            <a:r>
              <a:rPr lang="en-ZA" sz="800">
                <a:solidFill>
                  <a:srgbClr val="000A3A"/>
                </a:solidFill>
                <a:latin typeface="Open Sans"/>
                <a:ea typeface="Open Sans"/>
                <a:cs typeface="Open Sans"/>
                <a:sym typeface="Open Sans"/>
              </a:rPr>
              <a:t>Refine the implementation potential based on financial feasibility</a:t>
            </a:r>
            <a:endParaRPr sz="800">
              <a:solidFill>
                <a:srgbClr val="000A3A"/>
              </a:solidFill>
              <a:latin typeface="Open Sans"/>
              <a:ea typeface="Open Sans"/>
              <a:cs typeface="Open Sans"/>
              <a:sym typeface="Open Sans"/>
            </a:endParaRPr>
          </a:p>
        </p:txBody>
      </p:sp>
      <p:sp>
        <p:nvSpPr>
          <p:cNvPr id="1670" name="Google Shape;1670;p75"/>
          <p:cNvSpPr txBox="1"/>
          <p:nvPr/>
        </p:nvSpPr>
        <p:spPr>
          <a:xfrm>
            <a:off x="704575" y="2590200"/>
            <a:ext cx="3093600" cy="572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rPr lang="en-ZA" sz="1200">
                <a:solidFill>
                  <a:srgbClr val="FAFAFA"/>
                </a:solidFill>
                <a:highlight>
                  <a:srgbClr val="000A3A"/>
                </a:highlight>
                <a:latin typeface="Open Sans"/>
                <a:ea typeface="Open Sans"/>
                <a:cs typeface="Open Sans"/>
                <a:sym typeface="Open Sans"/>
              </a:rPr>
              <a:t>Step 2: Evaluate the overall distribution of scores and estimate the effect on implementation potential</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a:p>
            <a:pPr indent="0" lvl="0" marL="0" rtl="0" algn="l">
              <a:lnSpc>
                <a:spcPct val="115000"/>
              </a:lnSpc>
              <a:spcBef>
                <a:spcPts val="1000"/>
              </a:spcBef>
              <a:spcAft>
                <a:spcPts val="0"/>
              </a:spcAft>
              <a:buNone/>
            </a:pPr>
            <a:r>
              <a:t/>
            </a:r>
            <a:endParaRPr sz="1200">
              <a:solidFill>
                <a:srgbClr val="FAFAFA"/>
              </a:solidFill>
              <a:highlight>
                <a:srgbClr val="000A3A"/>
              </a:highlight>
              <a:latin typeface="Open Sans"/>
              <a:ea typeface="Open Sans"/>
              <a:cs typeface="Open Sans"/>
              <a:sym typeface="Open Sans"/>
            </a:endParaRPr>
          </a:p>
        </p:txBody>
      </p:sp>
      <p:pic>
        <p:nvPicPr>
          <p:cNvPr descr="Normal Distribution with solid fill" id="1671" name="Google Shape;1671;p75"/>
          <p:cNvPicPr preferRelativeResize="0"/>
          <p:nvPr/>
        </p:nvPicPr>
        <p:blipFill rotWithShape="1">
          <a:blip r:embed="rId3">
            <a:alphaModFix/>
          </a:blip>
          <a:srcRect b="0" l="0" r="0" t="0"/>
          <a:stretch/>
        </p:blipFill>
        <p:spPr>
          <a:xfrm>
            <a:off x="809503" y="3336826"/>
            <a:ext cx="672600" cy="672600"/>
          </a:xfrm>
          <a:prstGeom prst="rect">
            <a:avLst/>
          </a:prstGeom>
          <a:noFill/>
          <a:ln>
            <a:noFill/>
          </a:ln>
        </p:spPr>
      </p:pic>
      <p:pic>
        <p:nvPicPr>
          <p:cNvPr id="1672" name="Google Shape;1672;p75"/>
          <p:cNvPicPr preferRelativeResize="0"/>
          <p:nvPr/>
        </p:nvPicPr>
        <p:blipFill rotWithShape="1">
          <a:blip r:embed="rId4">
            <a:alphaModFix/>
          </a:blip>
          <a:srcRect b="0" l="0" r="0" t="0"/>
          <a:stretch/>
        </p:blipFill>
        <p:spPr>
          <a:xfrm>
            <a:off x="4195203" y="2382237"/>
            <a:ext cx="2664900" cy="1747800"/>
          </a:xfrm>
          <a:prstGeom prst="rect">
            <a:avLst/>
          </a:prstGeom>
          <a:noFill/>
          <a:ln>
            <a:noFill/>
          </a:ln>
        </p:spPr>
      </p:pic>
      <p:sp>
        <p:nvSpPr>
          <p:cNvPr id="1673" name="Google Shape;1673;p75"/>
          <p:cNvSpPr/>
          <p:nvPr/>
        </p:nvSpPr>
        <p:spPr>
          <a:xfrm>
            <a:off x="5915158" y="2168350"/>
            <a:ext cx="1542900" cy="410700"/>
          </a:xfrm>
          <a:prstGeom prst="wedgeRoundRectCallout">
            <a:avLst>
              <a:gd fmla="val -91839" name="adj1"/>
              <a:gd fmla="val 66989" name="adj2"/>
              <a:gd fmla="val 16667" name="adj3"/>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600">
                <a:solidFill>
                  <a:srgbClr val="FFFFFF"/>
                </a:solidFill>
                <a:latin typeface="Open Sans"/>
                <a:ea typeface="Open Sans"/>
                <a:cs typeface="Open Sans"/>
                <a:sym typeface="Open Sans"/>
              </a:rPr>
              <a:t>Less need to refine implementation potential</a:t>
            </a:r>
            <a:endParaRPr sz="600">
              <a:solidFill>
                <a:srgbClr val="FFFFFF"/>
              </a:solidFill>
              <a:latin typeface="Open Sans"/>
              <a:ea typeface="Open Sans"/>
              <a:cs typeface="Open Sans"/>
              <a:sym typeface="Open Sans"/>
            </a:endParaRPr>
          </a:p>
        </p:txBody>
      </p:sp>
      <p:sp>
        <p:nvSpPr>
          <p:cNvPr id="1674" name="Google Shape;1674;p75"/>
          <p:cNvSpPr/>
          <p:nvPr/>
        </p:nvSpPr>
        <p:spPr>
          <a:xfrm>
            <a:off x="6876257" y="3483923"/>
            <a:ext cx="1542900" cy="254700"/>
          </a:xfrm>
          <a:prstGeom prst="wedgeRoundRectCallout">
            <a:avLst>
              <a:gd fmla="val -56184" name="adj1"/>
              <a:gd fmla="val 49192" name="adj2"/>
              <a:gd fmla="val 16667" name="adj3"/>
            </a:avLst>
          </a:prstGeom>
          <a:solidFill>
            <a:srgbClr val="E3E3E3"/>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600">
                <a:solidFill>
                  <a:srgbClr val="000A3A"/>
                </a:solidFill>
                <a:latin typeface="Open Sans"/>
                <a:ea typeface="Open Sans"/>
                <a:cs typeface="Open Sans"/>
                <a:sym typeface="Open Sans"/>
              </a:rPr>
              <a:t>Gather more information</a:t>
            </a:r>
            <a:endParaRPr sz="600">
              <a:solidFill>
                <a:srgbClr val="000A3A"/>
              </a:solidFill>
              <a:latin typeface="Open Sans"/>
              <a:ea typeface="Open Sans"/>
              <a:cs typeface="Open Sans"/>
              <a:sym typeface="Open Sans"/>
            </a:endParaRPr>
          </a:p>
        </p:txBody>
      </p:sp>
      <p:sp>
        <p:nvSpPr>
          <p:cNvPr id="1675" name="Google Shape;1675;p75"/>
          <p:cNvSpPr/>
          <p:nvPr/>
        </p:nvSpPr>
        <p:spPr>
          <a:xfrm>
            <a:off x="6218135" y="3958299"/>
            <a:ext cx="1542900" cy="343200"/>
          </a:xfrm>
          <a:prstGeom prst="wedgeRoundRectCallout">
            <a:avLst>
              <a:gd fmla="val -46606" name="adj1"/>
              <a:gd fmla="val -97568" name="adj2"/>
              <a:gd fmla="val 16667" name="adj3"/>
            </a:avLst>
          </a:prstGeom>
          <a:solidFill>
            <a:srgbClr val="E3E3E3"/>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600">
                <a:solidFill>
                  <a:srgbClr val="000A3A"/>
                </a:solidFill>
                <a:latin typeface="Open Sans"/>
                <a:ea typeface="Open Sans"/>
                <a:cs typeface="Open Sans"/>
                <a:sym typeface="Open Sans"/>
              </a:rPr>
              <a:t>Barrier is crucial and can render policy ineffective</a:t>
            </a:r>
            <a:endParaRPr sz="600">
              <a:solidFill>
                <a:srgbClr val="000A3A"/>
              </a:solidFill>
              <a:latin typeface="Open Sans"/>
              <a:ea typeface="Open Sans"/>
              <a:cs typeface="Open Sans"/>
              <a:sym typeface="Open Sans"/>
            </a:endParaRPr>
          </a:p>
        </p:txBody>
      </p:sp>
      <p:sp>
        <p:nvSpPr>
          <p:cNvPr id="1676" name="Google Shape;1676;p75"/>
          <p:cNvSpPr/>
          <p:nvPr/>
        </p:nvSpPr>
        <p:spPr>
          <a:xfrm>
            <a:off x="8024972" y="3958299"/>
            <a:ext cx="919500" cy="343200"/>
          </a:xfrm>
          <a:prstGeom prst="roundRect">
            <a:avLst>
              <a:gd fmla="val 16667" name="adj"/>
            </a:avLst>
          </a:prstGeom>
          <a:solidFill>
            <a:srgbClr val="FFC465"/>
          </a:solidFill>
          <a:ln cap="flat" cmpd="sng" w="12700">
            <a:solidFill>
              <a:srgbClr val="F6D74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600">
                <a:solidFill>
                  <a:srgbClr val="3F3F3F"/>
                </a:solidFill>
                <a:latin typeface="Open Sans"/>
                <a:ea typeface="Open Sans"/>
                <a:cs typeface="Open Sans"/>
                <a:sym typeface="Open Sans"/>
              </a:rPr>
              <a:t>Reconsider policy design</a:t>
            </a:r>
            <a:endParaRPr sz="600">
              <a:latin typeface="Open Sans"/>
              <a:ea typeface="Open Sans"/>
              <a:cs typeface="Open Sans"/>
              <a:sym typeface="Open Sans"/>
            </a:endParaRPr>
          </a:p>
        </p:txBody>
      </p:sp>
      <p:sp>
        <p:nvSpPr>
          <p:cNvPr id="1677" name="Google Shape;1677;p75"/>
          <p:cNvSpPr/>
          <p:nvPr/>
        </p:nvSpPr>
        <p:spPr>
          <a:xfrm>
            <a:off x="3204899" y="3958299"/>
            <a:ext cx="2336100" cy="343200"/>
          </a:xfrm>
          <a:prstGeom prst="wedgeRoundRectCallout">
            <a:avLst>
              <a:gd fmla="val 55479" name="adj1"/>
              <a:gd fmla="val -101481" name="adj2"/>
              <a:gd fmla="val 16667" name="adj3"/>
            </a:avLst>
          </a:prstGeom>
          <a:solidFill>
            <a:srgbClr val="E3E3E3"/>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600">
                <a:solidFill>
                  <a:srgbClr val="000A3A"/>
                </a:solidFill>
                <a:latin typeface="Open Sans"/>
                <a:ea typeface="Open Sans"/>
                <a:cs typeface="Open Sans"/>
                <a:sym typeface="Open Sans"/>
              </a:rPr>
              <a:t>Estimate (and justify) to what extent the barrier will decrease policy effectiveness</a:t>
            </a:r>
            <a:endParaRPr sz="600">
              <a:solidFill>
                <a:srgbClr val="000A3A"/>
              </a:solidFill>
              <a:latin typeface="Open Sans"/>
              <a:ea typeface="Open Sans"/>
              <a:cs typeface="Open Sans"/>
              <a:sym typeface="Open Sans"/>
            </a:endParaRPr>
          </a:p>
        </p:txBody>
      </p:sp>
      <p:cxnSp>
        <p:nvCxnSpPr>
          <p:cNvPr id="1678" name="Google Shape;1678;p75"/>
          <p:cNvCxnSpPr>
            <a:stCxn id="1675" idx="3"/>
            <a:endCxn id="1676" idx="1"/>
          </p:cNvCxnSpPr>
          <p:nvPr/>
        </p:nvCxnSpPr>
        <p:spPr>
          <a:xfrm>
            <a:off x="7761035" y="4129899"/>
            <a:ext cx="264000" cy="0"/>
          </a:xfrm>
          <a:prstGeom prst="straightConnector1">
            <a:avLst/>
          </a:prstGeom>
          <a:noFill/>
          <a:ln cap="flat" cmpd="sng" w="9525">
            <a:solidFill>
              <a:srgbClr val="000A3A"/>
            </a:solidFill>
            <a:prstDash val="solid"/>
            <a:round/>
            <a:headEnd len="med" w="med" type="none"/>
            <a:tailEnd len="med" w="med" type="triangle"/>
          </a:ln>
        </p:spPr>
      </p:cxnSp>
      <p:sp>
        <p:nvSpPr>
          <p:cNvPr id="1679" name="Google Shape;1679;p75">
            <a:hlinkClick action="ppaction://hlinksldjump" r:id="rId5"/>
          </p:cNvPr>
          <p:cNvSpPr txBox="1"/>
          <p:nvPr/>
        </p:nvSpPr>
        <p:spPr>
          <a:xfrm>
            <a:off x="3491780" y="4525559"/>
            <a:ext cx="1065600" cy="4149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Open Sans"/>
                <a:ea typeface="Open Sans"/>
                <a:cs typeface="Open Sans"/>
                <a:sym typeface="Open Sans"/>
              </a:rPr>
              <a:t>Additional considerations</a:t>
            </a:r>
            <a:endParaRPr b="1">
              <a:solidFill>
                <a:schemeClr val="lt1"/>
              </a:solidFill>
              <a:latin typeface="Open Sans"/>
              <a:ea typeface="Open Sans"/>
              <a:cs typeface="Open Sans"/>
              <a:sym typeface="Open Sans"/>
            </a:endParaRPr>
          </a:p>
        </p:txBody>
      </p:sp>
      <p:sp>
        <p:nvSpPr>
          <p:cNvPr id="1680" name="Google Shape;1680;p75"/>
          <p:cNvSpPr/>
          <p:nvPr/>
        </p:nvSpPr>
        <p:spPr>
          <a:xfrm>
            <a:off x="6909845" y="2834997"/>
            <a:ext cx="1475700" cy="393000"/>
          </a:xfrm>
          <a:prstGeom prst="wedgeRoundRectCallout">
            <a:avLst>
              <a:gd fmla="val -99417" name="adj1"/>
              <a:gd fmla="val -8218" name="adj2"/>
              <a:gd fmla="val 16667" name="adj3"/>
            </a:avLst>
          </a:prstGeom>
          <a:solidFill>
            <a:srgbClr val="A0C7F4"/>
          </a:solidFill>
          <a:ln cap="flat" cmpd="sng" w="12700">
            <a:solidFill>
              <a:srgbClr val="A0C7F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700">
                <a:solidFill>
                  <a:schemeClr val="dk2"/>
                </a:solidFill>
                <a:latin typeface="Open Sans"/>
                <a:ea typeface="Open Sans"/>
                <a:cs typeface="Open Sans"/>
                <a:sym typeface="Open Sans"/>
              </a:rPr>
              <a:t>Downward adjustment of implementation potential</a:t>
            </a:r>
            <a:endParaRPr sz="700">
              <a:solidFill>
                <a:schemeClr val="dk2"/>
              </a:solidFill>
              <a:latin typeface="Open Sans"/>
              <a:ea typeface="Open Sans"/>
              <a:cs typeface="Open Sans"/>
              <a:sym typeface="Open Sans"/>
            </a:endParaRPr>
          </a:p>
        </p:txBody>
      </p:sp>
      <p:sp>
        <p:nvSpPr>
          <p:cNvPr id="1681" name="Google Shape;1681;p75"/>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682" name="Google Shape;1682;p75"/>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683" name="Google Shape;1683;p75"/>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684" name="Google Shape;1684;p75">
            <a:hlinkClick action="ppaction://hlinksldjump" r:id="rId6"/>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685" name="Google Shape;1685;p75">
            <a:hlinkClick action="ppaction://hlinksldjump" r:id="rId7"/>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686" name="Google Shape;1686;p75">
            <a:hlinkClick action="ppaction://hlinksldjump" r:id="rId8"/>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1" name="Shape 1691"/>
        <p:cNvGrpSpPr/>
        <p:nvPr/>
      </p:nvGrpSpPr>
      <p:grpSpPr>
        <a:xfrm>
          <a:off x="0" y="0"/>
          <a:ext cx="0" cy="0"/>
          <a:chOff x="0" y="0"/>
          <a:chExt cx="0" cy="0"/>
        </a:xfrm>
      </p:grpSpPr>
      <p:sp>
        <p:nvSpPr>
          <p:cNvPr id="1692" name="Google Shape;1692;p76"/>
          <p:cNvSpPr txBox="1"/>
          <p:nvPr>
            <p:ph idx="4294967295" type="title"/>
          </p:nvPr>
        </p:nvSpPr>
        <p:spPr>
          <a:xfrm>
            <a:off x="607820" y="7507"/>
            <a:ext cx="7120200" cy="6528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Chapter 8: Recap and next steps</a:t>
            </a:r>
            <a:endParaRPr/>
          </a:p>
        </p:txBody>
      </p:sp>
      <p:sp>
        <p:nvSpPr>
          <p:cNvPr id="1693" name="Google Shape;1693;p76"/>
          <p:cNvSpPr txBox="1"/>
          <p:nvPr/>
        </p:nvSpPr>
        <p:spPr>
          <a:xfrm>
            <a:off x="311700" y="6813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rgbClr val="000A3A"/>
                </a:solidFill>
                <a:latin typeface="Open Sans"/>
                <a:ea typeface="Open Sans"/>
                <a:cs typeface="Open Sans"/>
                <a:sym typeface="Open Sans"/>
              </a:rPr>
              <a:t>PART III: Assessing impacts</a:t>
            </a:r>
            <a:endParaRPr sz="1800">
              <a:solidFill>
                <a:srgbClr val="000A3A"/>
              </a:solidFill>
              <a:latin typeface="Open Sans"/>
              <a:ea typeface="Open Sans"/>
              <a:cs typeface="Open Sans"/>
              <a:sym typeface="Open Sans"/>
            </a:endParaRPr>
          </a:p>
        </p:txBody>
      </p:sp>
      <p:sp>
        <p:nvSpPr>
          <p:cNvPr id="1694" name="Google Shape;1694;p76"/>
          <p:cNvSpPr/>
          <p:nvPr/>
        </p:nvSpPr>
        <p:spPr>
          <a:xfrm>
            <a:off x="136050" y="1141300"/>
            <a:ext cx="32355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5" name="Google Shape;1695;p76"/>
          <p:cNvSpPr txBox="1"/>
          <p:nvPr/>
        </p:nvSpPr>
        <p:spPr>
          <a:xfrm>
            <a:off x="1361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7: </a:t>
            </a:r>
            <a:r>
              <a:rPr lang="en-ZA" sz="1200">
                <a:solidFill>
                  <a:srgbClr val="FFFFFF"/>
                </a:solidFill>
                <a:latin typeface="Open Sans"/>
                <a:ea typeface="Open Sans"/>
                <a:cs typeface="Open Sans"/>
                <a:sym typeface="Open Sans"/>
              </a:rPr>
              <a:t>Estimate baseline scenario and emissions</a:t>
            </a:r>
            <a:endParaRPr sz="1200">
              <a:solidFill>
                <a:srgbClr val="FFFFFF"/>
              </a:solidFill>
              <a:latin typeface="Open Sans"/>
              <a:ea typeface="Open Sans"/>
              <a:cs typeface="Open Sans"/>
              <a:sym typeface="Open Sans"/>
            </a:endParaRPr>
          </a:p>
        </p:txBody>
      </p:sp>
      <p:sp>
        <p:nvSpPr>
          <p:cNvPr id="1696" name="Google Shape;1696;p76"/>
          <p:cNvSpPr/>
          <p:nvPr/>
        </p:nvSpPr>
        <p:spPr>
          <a:xfrm>
            <a:off x="207050" y="1971750"/>
            <a:ext cx="7935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7" name="Google Shape;1697;p76"/>
          <p:cNvSpPr/>
          <p:nvPr/>
        </p:nvSpPr>
        <p:spPr>
          <a:xfrm>
            <a:off x="1061675" y="2258175"/>
            <a:ext cx="1048200" cy="24387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8" name="Google Shape;1698;p76"/>
          <p:cNvSpPr txBox="1"/>
          <p:nvPr/>
        </p:nvSpPr>
        <p:spPr>
          <a:xfrm>
            <a:off x="212250"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Determine the baseline scenario</a:t>
            </a:r>
            <a:endParaRPr sz="800">
              <a:solidFill>
                <a:srgbClr val="000A3A"/>
              </a:solidFill>
              <a:latin typeface="Open Sans"/>
              <a:ea typeface="Open Sans"/>
              <a:cs typeface="Open Sans"/>
              <a:sym typeface="Open Sans"/>
            </a:endParaRPr>
          </a:p>
        </p:txBody>
      </p:sp>
      <p:sp>
        <p:nvSpPr>
          <p:cNvPr id="1699" name="Google Shape;1699;p76"/>
          <p:cNvSpPr/>
          <p:nvPr/>
        </p:nvSpPr>
        <p:spPr>
          <a:xfrm>
            <a:off x="3434675" y="1141300"/>
            <a:ext cx="34761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0" name="Google Shape;1700;p76"/>
          <p:cNvSpPr/>
          <p:nvPr/>
        </p:nvSpPr>
        <p:spPr>
          <a:xfrm>
            <a:off x="3560900" y="1971750"/>
            <a:ext cx="10110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1" name="Google Shape;1701;p76"/>
          <p:cNvSpPr/>
          <p:nvPr/>
        </p:nvSpPr>
        <p:spPr>
          <a:xfrm>
            <a:off x="5787617" y="1971750"/>
            <a:ext cx="1011000" cy="2712900"/>
          </a:xfrm>
          <a:prstGeom prst="rect">
            <a:avLst/>
          </a:prstGeom>
          <a:solidFill>
            <a:srgbClr val="E4DEFF"/>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2" name="Google Shape;1702;p76"/>
          <p:cNvSpPr txBox="1"/>
          <p:nvPr/>
        </p:nvSpPr>
        <p:spPr>
          <a:xfrm>
            <a:off x="34889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8: </a:t>
            </a:r>
            <a:r>
              <a:rPr lang="en-ZA" sz="1200">
                <a:solidFill>
                  <a:srgbClr val="FFFFFF"/>
                </a:solidFill>
                <a:latin typeface="Open Sans"/>
                <a:ea typeface="Open Sans"/>
                <a:cs typeface="Open Sans"/>
                <a:sym typeface="Open Sans"/>
              </a:rPr>
              <a:t>Estimate GHG </a:t>
            </a:r>
            <a:br>
              <a:rPr lang="en-ZA" sz="1200">
                <a:solidFill>
                  <a:srgbClr val="FFFFFF"/>
                </a:solidFill>
                <a:latin typeface="Open Sans"/>
                <a:ea typeface="Open Sans"/>
                <a:cs typeface="Open Sans"/>
                <a:sym typeface="Open Sans"/>
              </a:rPr>
            </a:br>
            <a:r>
              <a:rPr lang="en-ZA" sz="1200">
                <a:solidFill>
                  <a:srgbClr val="FFFFFF"/>
                </a:solidFill>
                <a:latin typeface="Open Sans"/>
                <a:ea typeface="Open Sans"/>
                <a:cs typeface="Open Sans"/>
                <a:sym typeface="Open Sans"/>
              </a:rPr>
              <a:t>impacts ex-ante</a:t>
            </a:r>
            <a:endParaRPr sz="1200">
              <a:solidFill>
                <a:srgbClr val="FFFFFF"/>
              </a:solidFill>
              <a:latin typeface="Open Sans"/>
              <a:ea typeface="Open Sans"/>
              <a:cs typeface="Open Sans"/>
              <a:sym typeface="Open Sans"/>
            </a:endParaRPr>
          </a:p>
        </p:txBody>
      </p:sp>
      <p:sp>
        <p:nvSpPr>
          <p:cNvPr id="1703" name="Google Shape;1703;p76"/>
          <p:cNvSpPr/>
          <p:nvPr/>
        </p:nvSpPr>
        <p:spPr>
          <a:xfrm>
            <a:off x="31032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704" name="Google Shape;1704;p76"/>
          <p:cNvSpPr/>
          <p:nvPr/>
        </p:nvSpPr>
        <p:spPr>
          <a:xfrm>
            <a:off x="4524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705" name="Google Shape;1705;p76"/>
          <p:cNvSpPr/>
          <p:nvPr/>
        </p:nvSpPr>
        <p:spPr>
          <a:xfrm>
            <a:off x="5667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706" name="Google Shape;1706;p76"/>
          <p:cNvSpPr txBox="1"/>
          <p:nvPr/>
        </p:nvSpPr>
        <p:spPr>
          <a:xfrm>
            <a:off x="3578575" y="2059675"/>
            <a:ext cx="9933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maximum implementation potential</a:t>
            </a:r>
            <a:endParaRPr sz="800">
              <a:solidFill>
                <a:srgbClr val="000A3A"/>
              </a:solidFill>
              <a:latin typeface="Open Sans"/>
              <a:ea typeface="Open Sans"/>
              <a:cs typeface="Open Sans"/>
              <a:sym typeface="Open Sans"/>
            </a:endParaRPr>
          </a:p>
        </p:txBody>
      </p:sp>
      <p:sp>
        <p:nvSpPr>
          <p:cNvPr id="1707" name="Google Shape;1707;p76"/>
          <p:cNvSpPr txBox="1"/>
          <p:nvPr/>
        </p:nvSpPr>
        <p:spPr>
          <a:xfrm>
            <a:off x="5787600" y="2101075"/>
            <a:ext cx="993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GHG impact on the policy</a:t>
            </a:r>
            <a:endParaRPr sz="800">
              <a:solidFill>
                <a:srgbClr val="000A3A"/>
              </a:solidFill>
              <a:latin typeface="Open Sans"/>
              <a:ea typeface="Open Sans"/>
              <a:cs typeface="Open Sans"/>
              <a:sym typeface="Open Sans"/>
            </a:endParaRPr>
          </a:p>
        </p:txBody>
      </p:sp>
      <p:sp>
        <p:nvSpPr>
          <p:cNvPr id="1708" name="Google Shape;1708;p76"/>
          <p:cNvSpPr/>
          <p:nvPr/>
        </p:nvSpPr>
        <p:spPr>
          <a:xfrm>
            <a:off x="2170997" y="1971750"/>
            <a:ext cx="10482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9" name="Google Shape;1709;p76"/>
          <p:cNvSpPr txBox="1"/>
          <p:nvPr/>
        </p:nvSpPr>
        <p:spPr>
          <a:xfrm>
            <a:off x="2191660" y="2052238"/>
            <a:ext cx="1048200" cy="4713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650">
                <a:solidFill>
                  <a:srgbClr val="000A3A"/>
                </a:solidFill>
                <a:latin typeface="Open Sans"/>
                <a:ea typeface="Open Sans"/>
                <a:cs typeface="Open Sans"/>
                <a:sym typeface="Open Sans"/>
              </a:rPr>
              <a:t>Estimate baseline for soil carbon sequestration</a:t>
            </a:r>
            <a:endParaRPr sz="650">
              <a:solidFill>
                <a:srgbClr val="000A3A"/>
              </a:solidFill>
              <a:latin typeface="Open Sans"/>
              <a:ea typeface="Open Sans"/>
              <a:cs typeface="Open Sans"/>
              <a:sym typeface="Open Sans"/>
            </a:endParaRPr>
          </a:p>
        </p:txBody>
      </p:sp>
      <p:cxnSp>
        <p:nvCxnSpPr>
          <p:cNvPr id="1710" name="Google Shape;1710;p76"/>
          <p:cNvCxnSpPr>
            <a:stCxn id="1711" idx="0"/>
            <a:endCxn id="1712" idx="0"/>
          </p:cNvCxnSpPr>
          <p:nvPr/>
        </p:nvCxnSpPr>
        <p:spPr>
          <a:xfrm>
            <a:off x="2695101" y="2571175"/>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1713" name="Google Shape;1713;p76"/>
          <p:cNvCxnSpPr>
            <a:stCxn id="1712" idx="0"/>
          </p:cNvCxnSpPr>
          <p:nvPr/>
        </p:nvCxnSpPr>
        <p:spPr>
          <a:xfrm>
            <a:off x="2695101" y="2979263"/>
            <a:ext cx="0" cy="408000"/>
          </a:xfrm>
          <a:prstGeom prst="straightConnector1">
            <a:avLst/>
          </a:prstGeom>
          <a:noFill/>
          <a:ln cap="flat" cmpd="sng" w="9525">
            <a:solidFill>
              <a:schemeClr val="dk2"/>
            </a:solidFill>
            <a:prstDash val="solid"/>
            <a:round/>
            <a:headEnd len="med" w="med" type="none"/>
            <a:tailEnd len="med" w="med" type="triangle"/>
          </a:ln>
        </p:spPr>
      </p:cxnSp>
      <p:sp>
        <p:nvSpPr>
          <p:cNvPr id="1711" name="Google Shape;1711;p76"/>
          <p:cNvSpPr txBox="1"/>
          <p:nvPr/>
        </p:nvSpPr>
        <p:spPr>
          <a:xfrm>
            <a:off x="2221551" y="2571175"/>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Stratify the land</a:t>
            </a:r>
            <a:endParaRPr sz="550">
              <a:solidFill>
                <a:srgbClr val="000A3A"/>
              </a:solidFill>
              <a:latin typeface="Open Sans"/>
              <a:ea typeface="Open Sans"/>
              <a:cs typeface="Open Sans"/>
              <a:sym typeface="Open Sans"/>
            </a:endParaRPr>
          </a:p>
        </p:txBody>
      </p:sp>
      <p:sp>
        <p:nvSpPr>
          <p:cNvPr id="1712" name="Google Shape;1712;p76"/>
          <p:cNvSpPr txBox="1"/>
          <p:nvPr/>
        </p:nvSpPr>
        <p:spPr>
          <a:xfrm>
            <a:off x="2221551" y="29792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land area in each stratum</a:t>
            </a:r>
            <a:endParaRPr sz="550">
              <a:solidFill>
                <a:srgbClr val="000A3A"/>
              </a:solidFill>
              <a:latin typeface="Open Sans"/>
              <a:ea typeface="Open Sans"/>
              <a:cs typeface="Open Sans"/>
              <a:sym typeface="Open Sans"/>
            </a:endParaRPr>
          </a:p>
        </p:txBody>
      </p:sp>
      <p:sp>
        <p:nvSpPr>
          <p:cNvPr id="1714" name="Google Shape;1714;p76"/>
          <p:cNvSpPr/>
          <p:nvPr/>
        </p:nvSpPr>
        <p:spPr>
          <a:xfrm>
            <a:off x="940771" y="1905575"/>
            <a:ext cx="1290000" cy="227100"/>
          </a:xfrm>
          <a:prstGeom prst="rightArrow">
            <a:avLst>
              <a:gd fmla="val 50000" name="adj1"/>
              <a:gd fmla="val 50000" name="adj2"/>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715" name="Google Shape;1715;p76"/>
          <p:cNvSpPr/>
          <p:nvPr/>
        </p:nvSpPr>
        <p:spPr>
          <a:xfrm>
            <a:off x="6973800" y="1141300"/>
            <a:ext cx="20238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6" name="Google Shape;1716;p76"/>
          <p:cNvSpPr/>
          <p:nvPr/>
        </p:nvSpPr>
        <p:spPr>
          <a:xfrm>
            <a:off x="7105599" y="1971750"/>
            <a:ext cx="8328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7" name="Google Shape;1717;p76"/>
          <p:cNvSpPr/>
          <p:nvPr/>
        </p:nvSpPr>
        <p:spPr>
          <a:xfrm>
            <a:off x="7999618" y="1971750"/>
            <a:ext cx="8328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8" name="Google Shape;1718;p76"/>
          <p:cNvSpPr txBox="1"/>
          <p:nvPr/>
        </p:nvSpPr>
        <p:spPr>
          <a:xfrm>
            <a:off x="7125125" y="1279500"/>
            <a:ext cx="1687500" cy="572700"/>
          </a:xfrm>
          <a:prstGeom prst="rect">
            <a:avLst/>
          </a:prstGeom>
          <a:noFill/>
          <a:ln>
            <a:noFill/>
          </a:ln>
        </p:spPr>
        <p:txBody>
          <a:bodyPr anchorCtr="0" anchor="t" bIns="45700" lIns="91425" spcFirstLastPara="1" rIns="91425" wrap="square" tIns="45700">
            <a:normAutofit fontScale="92500"/>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9: </a:t>
            </a:r>
            <a:r>
              <a:rPr lang="en-ZA" sz="1200">
                <a:solidFill>
                  <a:srgbClr val="FFFFFF"/>
                </a:solidFill>
                <a:latin typeface="Open Sans"/>
                <a:ea typeface="Open Sans"/>
                <a:cs typeface="Open Sans"/>
                <a:sym typeface="Open Sans"/>
              </a:rPr>
              <a:t>Estimate GHG impacts ex-post</a:t>
            </a:r>
            <a:endParaRPr sz="1200">
              <a:solidFill>
                <a:srgbClr val="FFFFFF"/>
              </a:solidFill>
              <a:latin typeface="Open Sans"/>
              <a:ea typeface="Open Sans"/>
              <a:cs typeface="Open Sans"/>
              <a:sym typeface="Open Sans"/>
            </a:endParaRPr>
          </a:p>
        </p:txBody>
      </p:sp>
      <p:sp>
        <p:nvSpPr>
          <p:cNvPr id="1719" name="Google Shape;1719;p76"/>
          <p:cNvSpPr txBox="1"/>
          <p:nvPr/>
        </p:nvSpPr>
        <p:spPr>
          <a:xfrm>
            <a:off x="7125134"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or update baseline</a:t>
            </a:r>
            <a:endParaRPr sz="800">
              <a:solidFill>
                <a:srgbClr val="000A3A"/>
              </a:solidFill>
              <a:latin typeface="Open Sans"/>
              <a:ea typeface="Open Sans"/>
              <a:cs typeface="Open Sans"/>
              <a:sym typeface="Open Sans"/>
            </a:endParaRPr>
          </a:p>
        </p:txBody>
      </p:sp>
      <p:sp>
        <p:nvSpPr>
          <p:cNvPr id="1720" name="Google Shape;1720;p76"/>
          <p:cNvSpPr txBox="1"/>
          <p:nvPr/>
        </p:nvSpPr>
        <p:spPr>
          <a:xfrm>
            <a:off x="8019156"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GHG impacts</a:t>
            </a:r>
            <a:endParaRPr sz="800">
              <a:solidFill>
                <a:srgbClr val="000A3A"/>
              </a:solidFill>
              <a:latin typeface="Open Sans"/>
              <a:ea typeface="Open Sans"/>
              <a:cs typeface="Open Sans"/>
              <a:sym typeface="Open Sans"/>
            </a:endParaRPr>
          </a:p>
        </p:txBody>
      </p:sp>
      <p:sp>
        <p:nvSpPr>
          <p:cNvPr id="1721" name="Google Shape;1721;p76"/>
          <p:cNvSpPr/>
          <p:nvPr/>
        </p:nvSpPr>
        <p:spPr>
          <a:xfrm>
            <a:off x="7887023" y="2202020"/>
            <a:ext cx="1569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722" name="Google Shape;1722;p76"/>
          <p:cNvSpPr/>
          <p:nvPr/>
        </p:nvSpPr>
        <p:spPr>
          <a:xfrm>
            <a:off x="67608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723" name="Google Shape;1723;p76"/>
          <p:cNvSpPr/>
          <p:nvPr/>
        </p:nvSpPr>
        <p:spPr>
          <a:xfrm>
            <a:off x="1061675" y="2258175"/>
            <a:ext cx="1048200" cy="24387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4" name="Google Shape;1724;p76"/>
          <p:cNvSpPr txBox="1"/>
          <p:nvPr/>
        </p:nvSpPr>
        <p:spPr>
          <a:xfrm>
            <a:off x="1082338" y="2330529"/>
            <a:ext cx="1048200" cy="423600"/>
          </a:xfrm>
          <a:prstGeom prst="rect">
            <a:avLst/>
          </a:prstGeom>
          <a:noFill/>
          <a:ln>
            <a:noFill/>
          </a:ln>
        </p:spPr>
        <p:txBody>
          <a:bodyPr anchorCtr="0" anchor="t" bIns="45700" lIns="91425" spcFirstLastPara="1" rIns="91425" wrap="square" tIns="45700">
            <a:normAutofit fontScale="85000"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baseline emissions for enteric fermentation</a:t>
            </a:r>
            <a:endParaRPr sz="800">
              <a:solidFill>
                <a:srgbClr val="000A3A"/>
              </a:solidFill>
              <a:latin typeface="Open Sans"/>
              <a:ea typeface="Open Sans"/>
              <a:cs typeface="Open Sans"/>
              <a:sym typeface="Open Sans"/>
            </a:endParaRPr>
          </a:p>
        </p:txBody>
      </p:sp>
      <p:sp>
        <p:nvSpPr>
          <p:cNvPr id="1725" name="Google Shape;1725;p76"/>
          <p:cNvSpPr txBox="1"/>
          <p:nvPr/>
        </p:nvSpPr>
        <p:spPr>
          <a:xfrm>
            <a:off x="1112226" y="4264459"/>
            <a:ext cx="947100" cy="1887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a:t>
            </a:r>
            <a:endParaRPr sz="550">
              <a:solidFill>
                <a:srgbClr val="000A3A"/>
              </a:solidFill>
              <a:latin typeface="Open Sans"/>
              <a:ea typeface="Open Sans"/>
              <a:cs typeface="Open Sans"/>
              <a:sym typeface="Open Sans"/>
            </a:endParaRPr>
          </a:p>
        </p:txBody>
      </p:sp>
      <p:cxnSp>
        <p:nvCxnSpPr>
          <p:cNvPr id="1726" name="Google Shape;1726;p76"/>
          <p:cNvCxnSpPr>
            <a:stCxn id="1727" idx="0"/>
            <a:endCxn id="1728" idx="0"/>
          </p:cNvCxnSpPr>
          <p:nvPr/>
        </p:nvCxnSpPr>
        <p:spPr>
          <a:xfrm>
            <a:off x="1585780" y="2797025"/>
            <a:ext cx="0" cy="366900"/>
          </a:xfrm>
          <a:prstGeom prst="straightConnector1">
            <a:avLst/>
          </a:prstGeom>
          <a:noFill/>
          <a:ln cap="flat" cmpd="sng" w="9525">
            <a:solidFill>
              <a:srgbClr val="000A3A"/>
            </a:solidFill>
            <a:prstDash val="solid"/>
            <a:round/>
            <a:headEnd len="med" w="med" type="none"/>
            <a:tailEnd len="med" w="med" type="triangle"/>
          </a:ln>
        </p:spPr>
      </p:cxnSp>
      <p:sp>
        <p:nvSpPr>
          <p:cNvPr id="1727" name="Google Shape;1727;p76"/>
          <p:cNvSpPr txBox="1"/>
          <p:nvPr/>
        </p:nvSpPr>
        <p:spPr>
          <a:xfrm>
            <a:off x="1112230" y="2797025"/>
            <a:ext cx="947100" cy="300300"/>
          </a:xfrm>
          <a:prstGeom prst="rect">
            <a:avLst/>
          </a:prstGeom>
          <a:solidFill>
            <a:schemeClr val="lt1"/>
          </a:solidFill>
          <a:ln>
            <a:noFill/>
          </a:ln>
        </p:spPr>
        <p:txBody>
          <a:bodyPr anchorCtr="0" anchor="t" bIns="45700" lIns="91425" spcFirstLastPara="1" rIns="91425" wrap="square" tIns="45700">
            <a:normAutofit fontScale="77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intended policy outcomes and target drivers</a:t>
            </a:r>
            <a:endParaRPr sz="550">
              <a:solidFill>
                <a:srgbClr val="000A3A"/>
              </a:solidFill>
              <a:latin typeface="Open Sans"/>
              <a:ea typeface="Open Sans"/>
              <a:cs typeface="Open Sans"/>
              <a:sym typeface="Open Sans"/>
            </a:endParaRPr>
          </a:p>
        </p:txBody>
      </p:sp>
      <p:cxnSp>
        <p:nvCxnSpPr>
          <p:cNvPr id="1729" name="Google Shape;1729;p76"/>
          <p:cNvCxnSpPr>
            <a:endCxn id="1730" idx="0"/>
          </p:cNvCxnSpPr>
          <p:nvPr/>
        </p:nvCxnSpPr>
        <p:spPr>
          <a:xfrm>
            <a:off x="1585780" y="3122733"/>
            <a:ext cx="0" cy="408000"/>
          </a:xfrm>
          <a:prstGeom prst="straightConnector1">
            <a:avLst/>
          </a:prstGeom>
          <a:noFill/>
          <a:ln cap="flat" cmpd="sng" w="9525">
            <a:solidFill>
              <a:srgbClr val="000A3A"/>
            </a:solidFill>
            <a:prstDash val="solid"/>
            <a:round/>
            <a:headEnd len="med" w="med" type="none"/>
            <a:tailEnd len="med" w="med" type="triangle"/>
          </a:ln>
        </p:spPr>
      </p:cxnSp>
      <p:sp>
        <p:nvSpPr>
          <p:cNvPr id="1728" name="Google Shape;1728;p76"/>
          <p:cNvSpPr txBox="1"/>
          <p:nvPr/>
        </p:nvSpPr>
        <p:spPr>
          <a:xfrm>
            <a:off x="1112230" y="3163874"/>
            <a:ext cx="947100" cy="300300"/>
          </a:xfrm>
          <a:prstGeom prst="rect">
            <a:avLst/>
          </a:prstGeom>
          <a:solidFill>
            <a:schemeClr val="lt1"/>
          </a:solidFill>
          <a:ln>
            <a:noFill/>
          </a:ln>
        </p:spPr>
        <p:txBody>
          <a:bodyPr anchorCtr="0" anchor="t" bIns="45700" lIns="91425" spcFirstLastPara="1" rIns="91425" wrap="square" tIns="45700">
            <a:normAutofit fontScale="77500"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livestock categories and feed characterisation</a:t>
            </a:r>
            <a:endParaRPr sz="550">
              <a:solidFill>
                <a:srgbClr val="000A3A"/>
              </a:solidFill>
              <a:latin typeface="Open Sans"/>
              <a:ea typeface="Open Sans"/>
              <a:cs typeface="Open Sans"/>
              <a:sym typeface="Open Sans"/>
            </a:endParaRPr>
          </a:p>
        </p:txBody>
      </p:sp>
      <p:cxnSp>
        <p:nvCxnSpPr>
          <p:cNvPr id="1731" name="Google Shape;1731;p76"/>
          <p:cNvCxnSpPr>
            <a:stCxn id="1728" idx="2"/>
            <a:endCxn id="1732" idx="0"/>
          </p:cNvCxnSpPr>
          <p:nvPr/>
        </p:nvCxnSpPr>
        <p:spPr>
          <a:xfrm>
            <a:off x="1585780" y="3464174"/>
            <a:ext cx="0" cy="433500"/>
          </a:xfrm>
          <a:prstGeom prst="straightConnector1">
            <a:avLst/>
          </a:prstGeom>
          <a:noFill/>
          <a:ln cap="flat" cmpd="sng" w="9525">
            <a:solidFill>
              <a:srgbClr val="000A3A"/>
            </a:solidFill>
            <a:prstDash val="solid"/>
            <a:round/>
            <a:headEnd len="med" w="med" type="none"/>
            <a:tailEnd len="med" w="med" type="triangle"/>
          </a:ln>
        </p:spPr>
      </p:cxnSp>
      <p:sp>
        <p:nvSpPr>
          <p:cNvPr id="1730" name="Google Shape;1730;p76"/>
          <p:cNvSpPr txBox="1"/>
          <p:nvPr/>
        </p:nvSpPr>
        <p:spPr>
          <a:xfrm>
            <a:off x="1112230" y="3530733"/>
            <a:ext cx="947100" cy="3003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baseline population</a:t>
            </a:r>
            <a:endParaRPr sz="550">
              <a:solidFill>
                <a:srgbClr val="000A3A"/>
              </a:solidFill>
              <a:latin typeface="Open Sans"/>
              <a:ea typeface="Open Sans"/>
              <a:cs typeface="Open Sans"/>
              <a:sym typeface="Open Sans"/>
            </a:endParaRPr>
          </a:p>
        </p:txBody>
      </p:sp>
      <p:cxnSp>
        <p:nvCxnSpPr>
          <p:cNvPr id="1733" name="Google Shape;1733;p76"/>
          <p:cNvCxnSpPr>
            <a:stCxn id="1730" idx="2"/>
            <a:endCxn id="1725" idx="0"/>
          </p:cNvCxnSpPr>
          <p:nvPr/>
        </p:nvCxnSpPr>
        <p:spPr>
          <a:xfrm>
            <a:off x="1585780" y="3831033"/>
            <a:ext cx="0" cy="433500"/>
          </a:xfrm>
          <a:prstGeom prst="straightConnector1">
            <a:avLst/>
          </a:prstGeom>
          <a:noFill/>
          <a:ln cap="flat" cmpd="sng" w="9525">
            <a:solidFill>
              <a:srgbClr val="000A3A"/>
            </a:solidFill>
            <a:prstDash val="solid"/>
            <a:round/>
            <a:headEnd len="med" w="med" type="none"/>
            <a:tailEnd len="med" w="med" type="triangle"/>
          </a:ln>
        </p:spPr>
      </p:cxnSp>
      <p:sp>
        <p:nvSpPr>
          <p:cNvPr id="1732" name="Google Shape;1732;p76"/>
          <p:cNvSpPr txBox="1"/>
          <p:nvPr/>
        </p:nvSpPr>
        <p:spPr>
          <a:xfrm>
            <a:off x="1112230" y="3897593"/>
            <a:ext cx="947100" cy="3003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Choose or derive EFs</a:t>
            </a:r>
            <a:endParaRPr sz="550">
              <a:solidFill>
                <a:srgbClr val="000A3A"/>
              </a:solidFill>
              <a:latin typeface="Open Sans"/>
              <a:ea typeface="Open Sans"/>
              <a:cs typeface="Open Sans"/>
              <a:sym typeface="Open Sans"/>
            </a:endParaRPr>
          </a:p>
        </p:txBody>
      </p:sp>
      <p:sp>
        <p:nvSpPr>
          <p:cNvPr id="1734" name="Google Shape;1734;p76"/>
          <p:cNvSpPr/>
          <p:nvPr/>
        </p:nvSpPr>
        <p:spPr>
          <a:xfrm rot="5400000">
            <a:off x="1201504" y="1794161"/>
            <a:ext cx="376800" cy="741300"/>
          </a:xfrm>
          <a:prstGeom prst="bentArrow">
            <a:avLst>
              <a:gd fmla="val 25000" name="adj1"/>
              <a:gd fmla="val 25000" name="adj2"/>
              <a:gd fmla="val 25000" name="adj3"/>
              <a:gd fmla="val 43750" name="adj4"/>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00000"/>
              </a:solidFill>
              <a:latin typeface="Arial"/>
              <a:ea typeface="Arial"/>
              <a:cs typeface="Arial"/>
              <a:sym typeface="Arial"/>
            </a:endParaRPr>
          </a:p>
        </p:txBody>
      </p:sp>
      <p:sp>
        <p:nvSpPr>
          <p:cNvPr id="1735" name="Google Shape;1735;p76"/>
          <p:cNvSpPr/>
          <p:nvPr/>
        </p:nvSpPr>
        <p:spPr>
          <a:xfrm>
            <a:off x="4674258" y="1971750"/>
            <a:ext cx="1011000" cy="27129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6" name="Google Shape;1736;p76"/>
          <p:cNvSpPr txBox="1"/>
          <p:nvPr/>
        </p:nvSpPr>
        <p:spPr>
          <a:xfrm>
            <a:off x="4732000" y="4064837"/>
            <a:ext cx="895500" cy="471300"/>
          </a:xfrm>
          <a:prstGeom prst="rect">
            <a:avLst/>
          </a:prstGeom>
          <a:solidFill>
            <a:schemeClr val="lt1"/>
          </a:solidFill>
          <a:ln>
            <a:noFill/>
          </a:ln>
        </p:spPr>
        <p:txBody>
          <a:bodyPr anchorCtr="0" anchor="t" bIns="45700" lIns="91425" spcFirstLastPara="1" rIns="91425" wrap="square" tIns="45700">
            <a:normAutofit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other barriers</a:t>
            </a:r>
            <a:endParaRPr sz="550">
              <a:solidFill>
                <a:srgbClr val="000A3A"/>
              </a:solidFill>
              <a:latin typeface="Open Sans"/>
              <a:ea typeface="Open Sans"/>
              <a:cs typeface="Open Sans"/>
              <a:sym typeface="Open Sans"/>
            </a:endParaRPr>
          </a:p>
        </p:txBody>
      </p:sp>
      <p:cxnSp>
        <p:nvCxnSpPr>
          <p:cNvPr id="1737" name="Google Shape;1737;p76"/>
          <p:cNvCxnSpPr>
            <a:stCxn id="1738" idx="0"/>
            <a:endCxn id="1739" idx="0"/>
          </p:cNvCxnSpPr>
          <p:nvPr/>
        </p:nvCxnSpPr>
        <p:spPr>
          <a:xfrm>
            <a:off x="5194575" y="2735425"/>
            <a:ext cx="0" cy="732600"/>
          </a:xfrm>
          <a:prstGeom prst="straightConnector1">
            <a:avLst/>
          </a:prstGeom>
          <a:noFill/>
          <a:ln cap="flat" cmpd="sng" w="9525">
            <a:solidFill>
              <a:srgbClr val="000A3A"/>
            </a:solidFill>
            <a:prstDash val="solid"/>
            <a:round/>
            <a:headEnd len="med" w="med" type="none"/>
            <a:tailEnd len="med" w="med" type="triangle"/>
          </a:ln>
        </p:spPr>
      </p:cxnSp>
      <p:sp>
        <p:nvSpPr>
          <p:cNvPr id="1738" name="Google Shape;1738;p76"/>
          <p:cNvSpPr txBox="1"/>
          <p:nvPr/>
        </p:nvSpPr>
        <p:spPr>
          <a:xfrm>
            <a:off x="4746825" y="2735425"/>
            <a:ext cx="895500" cy="634200"/>
          </a:xfrm>
          <a:prstGeom prst="rect">
            <a:avLst/>
          </a:prstGeom>
          <a:solidFill>
            <a:schemeClr val="lt1"/>
          </a:solidFill>
          <a:ln>
            <a:noFill/>
          </a:ln>
        </p:spPr>
        <p:txBody>
          <a:bodyPr anchorCtr="0" anchor="t" bIns="45700" lIns="91425" spcFirstLastPara="1" rIns="91425" wrap="square" tIns="45700">
            <a:normAutofit lnSpcReduction="2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implementation potential based on policy design and national circumstances</a:t>
            </a:r>
            <a:endParaRPr sz="550">
              <a:solidFill>
                <a:srgbClr val="000A3A"/>
              </a:solidFill>
              <a:latin typeface="Open Sans"/>
              <a:ea typeface="Open Sans"/>
              <a:cs typeface="Open Sans"/>
              <a:sym typeface="Open Sans"/>
            </a:endParaRPr>
          </a:p>
        </p:txBody>
      </p:sp>
      <p:cxnSp>
        <p:nvCxnSpPr>
          <p:cNvPr id="1740" name="Google Shape;1740;p76"/>
          <p:cNvCxnSpPr>
            <a:stCxn id="1738" idx="2"/>
            <a:endCxn id="1736" idx="0"/>
          </p:cNvCxnSpPr>
          <p:nvPr/>
        </p:nvCxnSpPr>
        <p:spPr>
          <a:xfrm flipH="1">
            <a:off x="5179875" y="3369625"/>
            <a:ext cx="14700" cy="695100"/>
          </a:xfrm>
          <a:prstGeom prst="straightConnector1">
            <a:avLst/>
          </a:prstGeom>
          <a:noFill/>
          <a:ln cap="flat" cmpd="sng" w="9525">
            <a:solidFill>
              <a:srgbClr val="000A3A"/>
            </a:solidFill>
            <a:prstDash val="solid"/>
            <a:round/>
            <a:headEnd len="med" w="med" type="none"/>
            <a:tailEnd len="med" w="med" type="triangle"/>
          </a:ln>
        </p:spPr>
      </p:cxnSp>
      <p:sp>
        <p:nvSpPr>
          <p:cNvPr id="1739" name="Google Shape;1739;p76"/>
          <p:cNvSpPr txBox="1"/>
          <p:nvPr/>
        </p:nvSpPr>
        <p:spPr>
          <a:xfrm>
            <a:off x="4746825" y="3467957"/>
            <a:ext cx="895500" cy="5376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financial feasibility</a:t>
            </a:r>
            <a:endParaRPr sz="550">
              <a:solidFill>
                <a:srgbClr val="000A3A"/>
              </a:solidFill>
              <a:latin typeface="Open Sans"/>
              <a:ea typeface="Open Sans"/>
              <a:cs typeface="Open Sans"/>
              <a:sym typeface="Open Sans"/>
            </a:endParaRPr>
          </a:p>
        </p:txBody>
      </p:sp>
      <p:sp>
        <p:nvSpPr>
          <p:cNvPr id="1741" name="Google Shape;1741;p76"/>
          <p:cNvSpPr txBox="1"/>
          <p:nvPr/>
        </p:nvSpPr>
        <p:spPr>
          <a:xfrm>
            <a:off x="4720800" y="2101075"/>
            <a:ext cx="993300" cy="634200"/>
          </a:xfrm>
          <a:prstGeom prst="rect">
            <a:avLst/>
          </a:prstGeom>
          <a:noFill/>
          <a:ln>
            <a:noFill/>
          </a:ln>
        </p:spPr>
        <p:txBody>
          <a:bodyPr anchorCtr="0" anchor="t" bIns="45700" lIns="91425" spcFirstLastPara="1" rIns="91425" wrap="square" tIns="45700">
            <a:normAutofit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Refine the maximum implementation potential</a:t>
            </a:r>
            <a:endParaRPr sz="800">
              <a:solidFill>
                <a:srgbClr val="000A3A"/>
              </a:solidFill>
              <a:latin typeface="Open Sans"/>
              <a:ea typeface="Open Sans"/>
              <a:cs typeface="Open Sans"/>
              <a:sym typeface="Open Sans"/>
            </a:endParaRPr>
          </a:p>
        </p:txBody>
      </p:sp>
      <p:sp>
        <p:nvSpPr>
          <p:cNvPr id="1742" name="Google Shape;1742;p76"/>
          <p:cNvSpPr txBox="1"/>
          <p:nvPr/>
        </p:nvSpPr>
        <p:spPr>
          <a:xfrm>
            <a:off x="2221551" y="42035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 and removals</a:t>
            </a:r>
            <a:endParaRPr sz="550">
              <a:solidFill>
                <a:srgbClr val="000A3A"/>
              </a:solidFill>
              <a:latin typeface="Open Sans"/>
              <a:ea typeface="Open Sans"/>
              <a:cs typeface="Open Sans"/>
              <a:sym typeface="Open Sans"/>
            </a:endParaRPr>
          </a:p>
        </p:txBody>
      </p:sp>
      <p:sp>
        <p:nvSpPr>
          <p:cNvPr id="1743" name="Google Shape;1743;p76"/>
          <p:cNvSpPr txBox="1"/>
          <p:nvPr/>
        </p:nvSpPr>
        <p:spPr>
          <a:xfrm>
            <a:off x="2221551" y="33873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soil carbon stock for each stratum</a:t>
            </a:r>
            <a:endParaRPr sz="550">
              <a:solidFill>
                <a:srgbClr val="000A3A"/>
              </a:solidFill>
              <a:latin typeface="Open Sans"/>
              <a:ea typeface="Open Sans"/>
              <a:cs typeface="Open Sans"/>
              <a:sym typeface="Open Sans"/>
            </a:endParaRPr>
          </a:p>
        </p:txBody>
      </p:sp>
      <p:sp>
        <p:nvSpPr>
          <p:cNvPr id="1744" name="Google Shape;1744;p76"/>
          <p:cNvSpPr txBox="1"/>
          <p:nvPr/>
        </p:nvSpPr>
        <p:spPr>
          <a:xfrm>
            <a:off x="2221551" y="3795463"/>
            <a:ext cx="947100" cy="334200"/>
          </a:xfrm>
          <a:prstGeom prst="rect">
            <a:avLst/>
          </a:prstGeom>
          <a:solidFill>
            <a:schemeClr val="lt1"/>
          </a:solidFill>
          <a:ln>
            <a:noFill/>
          </a:ln>
        </p:spPr>
        <p:txBody>
          <a:bodyPr anchorCtr="0" anchor="t" bIns="45700" lIns="91425" spcFirstLastPara="1" rIns="91425" wrap="square" tIns="45700">
            <a:normAutofit fontScale="92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the net change in soil carbon stock</a:t>
            </a:r>
            <a:endParaRPr sz="550">
              <a:solidFill>
                <a:srgbClr val="000A3A"/>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9" name="Shape 1749"/>
        <p:cNvGrpSpPr/>
        <p:nvPr/>
      </p:nvGrpSpPr>
      <p:grpSpPr>
        <a:xfrm>
          <a:off x="0" y="0"/>
          <a:ext cx="0" cy="0"/>
          <a:chOff x="0" y="0"/>
          <a:chExt cx="0" cy="0"/>
        </a:xfrm>
      </p:grpSpPr>
      <p:sp>
        <p:nvSpPr>
          <p:cNvPr id="1750" name="Google Shape;1750;p77"/>
          <p:cNvSpPr txBox="1"/>
          <p:nvPr>
            <p:ph type="title"/>
          </p:nvPr>
        </p:nvSpPr>
        <p:spPr>
          <a:xfrm>
            <a:off x="311700" y="216425"/>
            <a:ext cx="8520600" cy="631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8.6 Estimate GHG impacts</a:t>
            </a:r>
            <a:endParaRPr/>
          </a:p>
          <a:p>
            <a:pPr indent="0" lvl="0" marL="0" rtl="0" algn="l">
              <a:lnSpc>
                <a:spcPct val="90000"/>
              </a:lnSpc>
              <a:spcBef>
                <a:spcPts val="0"/>
              </a:spcBef>
              <a:spcAft>
                <a:spcPts val="0"/>
              </a:spcAft>
              <a:buClr>
                <a:srgbClr val="625852"/>
              </a:buClr>
              <a:buSzPct val="114285"/>
              <a:buFont typeface="Arial"/>
              <a:buNone/>
            </a:pPr>
            <a:r>
              <a:t/>
            </a:r>
            <a:endParaRPr/>
          </a:p>
        </p:txBody>
      </p:sp>
      <p:sp>
        <p:nvSpPr>
          <p:cNvPr id="1751" name="Google Shape;1751;p77"/>
          <p:cNvSpPr/>
          <p:nvPr/>
        </p:nvSpPr>
        <p:spPr>
          <a:xfrm>
            <a:off x="571875" y="1180400"/>
            <a:ext cx="4147500" cy="30540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2" name="Google Shape;1752;p77"/>
          <p:cNvSpPr/>
          <p:nvPr/>
        </p:nvSpPr>
        <p:spPr>
          <a:xfrm>
            <a:off x="884625" y="1409003"/>
            <a:ext cx="3522000" cy="2749200"/>
          </a:xfrm>
          <a:prstGeom prst="rect">
            <a:avLst/>
          </a:prstGeom>
          <a:noFill/>
          <a:ln>
            <a:noFill/>
          </a:ln>
        </p:spPr>
        <p:txBody>
          <a:bodyPr anchorCtr="0" anchor="ctr" bIns="45700" lIns="91425" spcFirstLastPara="1" rIns="91425" wrap="square" tIns="45700">
            <a:noAutofit/>
          </a:bodyPr>
          <a:lstStyle/>
          <a:p>
            <a:pPr indent="0" lvl="0" marL="0" marR="0" rtl="0" algn="l">
              <a:lnSpc>
                <a:spcPct val="115000"/>
              </a:lnSpc>
              <a:spcBef>
                <a:spcPts val="400"/>
              </a:spcBef>
              <a:spcAft>
                <a:spcPts val="0"/>
              </a:spcAft>
              <a:buNone/>
            </a:pPr>
            <a:r>
              <a:rPr lang="en-ZA" sz="1000">
                <a:solidFill>
                  <a:srgbClr val="000A3A"/>
                </a:solidFill>
                <a:latin typeface="Open Sans"/>
                <a:ea typeface="Open Sans"/>
                <a:cs typeface="Open Sans"/>
                <a:sym typeface="Open Sans"/>
              </a:rPr>
              <a:t>Use the likely implementation potential of the policy to determine the most likely policy scenario</a:t>
            </a:r>
            <a:endParaRPr sz="1000">
              <a:solidFill>
                <a:srgbClr val="000A3A"/>
              </a:solidFill>
              <a:latin typeface="Open Sans"/>
              <a:ea typeface="Open Sans"/>
              <a:cs typeface="Open Sans"/>
              <a:sym typeface="Open Sans"/>
            </a:endParaRPr>
          </a:p>
          <a:p>
            <a:pPr indent="0" lvl="0" marL="0" marR="0" rtl="0" algn="l">
              <a:lnSpc>
                <a:spcPct val="115000"/>
              </a:lnSpc>
              <a:spcBef>
                <a:spcPts val="400"/>
              </a:spcBef>
              <a:spcAft>
                <a:spcPts val="0"/>
              </a:spcAft>
              <a:buNone/>
            </a:pPr>
            <a:r>
              <a:t/>
            </a:r>
            <a:endParaRPr sz="1000">
              <a:solidFill>
                <a:srgbClr val="000A3A"/>
              </a:solidFill>
              <a:latin typeface="Open Sans"/>
              <a:ea typeface="Open Sans"/>
              <a:cs typeface="Open Sans"/>
              <a:sym typeface="Open Sans"/>
            </a:endParaRPr>
          </a:p>
          <a:p>
            <a:pPr indent="-292100" lvl="0" marL="457200" marR="0" rtl="0" algn="l">
              <a:lnSpc>
                <a:spcPct val="115000"/>
              </a:lnSpc>
              <a:spcBef>
                <a:spcPts val="400"/>
              </a:spcBef>
              <a:spcAft>
                <a:spcPts val="0"/>
              </a:spcAft>
              <a:buClr>
                <a:srgbClr val="000A3A"/>
              </a:buClr>
              <a:buSzPts val="1000"/>
              <a:buFont typeface="Open Sans"/>
              <a:buAutoNum type="alphaLcParenR"/>
            </a:pPr>
            <a:r>
              <a:rPr lang="en-ZA" sz="1000">
                <a:solidFill>
                  <a:srgbClr val="000A3A"/>
                </a:solidFill>
                <a:latin typeface="Open Sans"/>
                <a:ea typeface="Open Sans"/>
                <a:cs typeface="Open Sans"/>
                <a:sym typeface="Open Sans"/>
              </a:rPr>
              <a:t>Derive new parameter values and new emission factors that reflect the situation under the policy scenario.</a:t>
            </a:r>
            <a:endParaRPr sz="1000">
              <a:solidFill>
                <a:srgbClr val="000A3A"/>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0A3A"/>
              </a:buClr>
              <a:buSzPts val="1000"/>
              <a:buFont typeface="Open Sans"/>
              <a:buAutoNum type="alphaLcParenR"/>
            </a:pPr>
            <a:r>
              <a:rPr lang="en-ZA" sz="1000">
                <a:solidFill>
                  <a:srgbClr val="000A3A"/>
                </a:solidFill>
                <a:latin typeface="Open Sans"/>
                <a:ea typeface="Open Sans"/>
                <a:cs typeface="Open Sans"/>
                <a:sym typeface="Open Sans"/>
              </a:rPr>
              <a:t> Use the adjusted values and emission factors to estimate GHG emissions of the policy scenario.</a:t>
            </a:r>
            <a:endParaRPr sz="1000">
              <a:solidFill>
                <a:srgbClr val="000A3A"/>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0A3A"/>
              </a:buClr>
              <a:buSzPts val="1000"/>
              <a:buFont typeface="Open Sans"/>
              <a:buAutoNum type="alphaLcParenR"/>
            </a:pPr>
            <a:r>
              <a:rPr lang="en-ZA" sz="1000">
                <a:solidFill>
                  <a:srgbClr val="000A3A"/>
                </a:solidFill>
                <a:latin typeface="Open Sans"/>
                <a:ea typeface="Open Sans"/>
                <a:cs typeface="Open Sans"/>
                <a:sym typeface="Open Sans"/>
              </a:rPr>
              <a:t> Subtract the policy scenario emissions and removals from the baseline emissions and removals to estimate net change in GHG emissions and removals resulting from the policy</a:t>
            </a:r>
            <a:endParaRPr sz="1000">
              <a:solidFill>
                <a:srgbClr val="000A3A"/>
              </a:solidFill>
              <a:latin typeface="Open Sans"/>
              <a:ea typeface="Open Sans"/>
              <a:cs typeface="Open Sans"/>
              <a:sym typeface="Open Sans"/>
            </a:endParaRPr>
          </a:p>
        </p:txBody>
      </p:sp>
      <p:sp>
        <p:nvSpPr>
          <p:cNvPr id="1753" name="Google Shape;1753;p77"/>
          <p:cNvSpPr/>
          <p:nvPr/>
        </p:nvSpPr>
        <p:spPr>
          <a:xfrm>
            <a:off x="4747400" y="1180400"/>
            <a:ext cx="4147500" cy="30540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4" name="Google Shape;1754;p77"/>
          <p:cNvSpPr/>
          <p:nvPr/>
        </p:nvSpPr>
        <p:spPr>
          <a:xfrm>
            <a:off x="481675" y="746215"/>
            <a:ext cx="581400" cy="696600"/>
          </a:xfrm>
          <a:prstGeom prst="rect">
            <a:avLst/>
          </a:prstGeom>
          <a:blipFill rotWithShape="1">
            <a:blip r:embed="rId3">
              <a:alphaModFix/>
            </a:blip>
            <a:stretch>
              <a:fillRect b="0" l="-9999" r="-9999"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rrow Up with solid fill" id="1755" name="Google Shape;1755;p77"/>
          <p:cNvPicPr preferRelativeResize="0"/>
          <p:nvPr/>
        </p:nvPicPr>
        <p:blipFill rotWithShape="1">
          <a:blip r:embed="rId4">
            <a:alphaModFix/>
          </a:blip>
          <a:srcRect b="0" l="0" r="0" t="0"/>
          <a:stretch/>
        </p:blipFill>
        <p:spPr>
          <a:xfrm>
            <a:off x="249088" y="912731"/>
            <a:ext cx="615674" cy="615684"/>
          </a:xfrm>
          <a:prstGeom prst="rect">
            <a:avLst/>
          </a:prstGeom>
          <a:noFill/>
          <a:ln>
            <a:noFill/>
          </a:ln>
        </p:spPr>
      </p:pic>
      <p:pic>
        <p:nvPicPr>
          <p:cNvPr descr="Arrow Up with solid fill" id="1756" name="Google Shape;1756;p77"/>
          <p:cNvPicPr preferRelativeResize="0"/>
          <p:nvPr/>
        </p:nvPicPr>
        <p:blipFill rotWithShape="1">
          <a:blip r:embed="rId4">
            <a:alphaModFix/>
          </a:blip>
          <a:srcRect b="0" l="0" r="0" t="0"/>
          <a:stretch/>
        </p:blipFill>
        <p:spPr>
          <a:xfrm>
            <a:off x="650614" y="912731"/>
            <a:ext cx="615674" cy="615684"/>
          </a:xfrm>
          <a:prstGeom prst="rect">
            <a:avLst/>
          </a:prstGeom>
          <a:noFill/>
          <a:ln>
            <a:noFill/>
          </a:ln>
        </p:spPr>
      </p:pic>
      <p:sp>
        <p:nvSpPr>
          <p:cNvPr id="1757" name="Google Shape;1757;p77"/>
          <p:cNvSpPr/>
          <p:nvPr/>
        </p:nvSpPr>
        <p:spPr>
          <a:xfrm>
            <a:off x="4747415" y="753566"/>
            <a:ext cx="681900" cy="681900"/>
          </a:xfrm>
          <a:prstGeom prst="rect">
            <a:avLst/>
          </a:prstGeom>
          <a:blipFill rotWithShape="1">
            <a:blip r:embed="rId5">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8" name="Google Shape;1758;p77"/>
          <p:cNvSpPr txBox="1"/>
          <p:nvPr/>
        </p:nvSpPr>
        <p:spPr>
          <a:xfrm>
            <a:off x="952300" y="1029020"/>
            <a:ext cx="2777100" cy="381000"/>
          </a:xfrm>
          <a:prstGeom prst="rect">
            <a:avLst/>
          </a:prstGeom>
          <a:noFill/>
          <a:ln>
            <a:noFill/>
          </a:ln>
        </p:spPr>
        <p:txBody>
          <a:bodyPr anchorCtr="0" anchor="t" bIns="0" lIns="0" spcFirstLastPara="1" rIns="556750" wrap="square" tIns="0">
            <a:noAutofit/>
          </a:bodyPr>
          <a:lstStyle/>
          <a:p>
            <a:pPr indent="0" lvl="0" marL="0" marR="0" rtl="0" algn="r">
              <a:lnSpc>
                <a:spcPct val="90000"/>
              </a:lnSpc>
              <a:spcBef>
                <a:spcPts val="0"/>
              </a:spcBef>
              <a:spcAft>
                <a:spcPts val="0"/>
              </a:spcAft>
              <a:buClr>
                <a:srgbClr val="000000"/>
              </a:buClr>
              <a:buSzPts val="2200"/>
              <a:buFont typeface="Arial"/>
              <a:buNone/>
            </a:pPr>
            <a:r>
              <a:rPr b="1" lang="en-ZA">
                <a:solidFill>
                  <a:srgbClr val="000000"/>
                </a:solidFill>
                <a:latin typeface="Open Sans"/>
                <a:ea typeface="Open Sans"/>
                <a:cs typeface="Open Sans"/>
                <a:sym typeface="Open Sans"/>
              </a:rPr>
              <a:t>EMISSIONS </a:t>
            </a:r>
            <a:r>
              <a:rPr lang="en-ZA">
                <a:solidFill>
                  <a:srgbClr val="000000"/>
                </a:solidFill>
                <a:latin typeface="Open Sans"/>
                <a:ea typeface="Open Sans"/>
                <a:cs typeface="Open Sans"/>
                <a:sym typeface="Open Sans"/>
              </a:rPr>
              <a:t>APPROACH</a:t>
            </a:r>
            <a:endParaRPr>
              <a:latin typeface="Open Sans"/>
              <a:ea typeface="Open Sans"/>
              <a:cs typeface="Open Sans"/>
              <a:sym typeface="Open Sans"/>
            </a:endParaRPr>
          </a:p>
        </p:txBody>
      </p:sp>
      <p:sp>
        <p:nvSpPr>
          <p:cNvPr id="1759" name="Google Shape;1759;p77"/>
          <p:cNvSpPr txBox="1"/>
          <p:nvPr/>
        </p:nvSpPr>
        <p:spPr>
          <a:xfrm>
            <a:off x="5316838" y="1029012"/>
            <a:ext cx="3144900" cy="631200"/>
          </a:xfrm>
          <a:prstGeom prst="rect">
            <a:avLst/>
          </a:prstGeom>
          <a:noFill/>
          <a:ln>
            <a:noFill/>
          </a:ln>
        </p:spPr>
        <p:txBody>
          <a:bodyPr anchorCtr="0" anchor="t" bIns="0" lIns="0" spcFirstLastPara="1" rIns="556750" wrap="square" tIns="0">
            <a:noAutofit/>
          </a:bodyPr>
          <a:lstStyle/>
          <a:p>
            <a:pPr indent="0" lvl="0" marL="0" marR="0" rtl="0" algn="r">
              <a:lnSpc>
                <a:spcPct val="90000"/>
              </a:lnSpc>
              <a:spcBef>
                <a:spcPts val="0"/>
              </a:spcBef>
              <a:spcAft>
                <a:spcPts val="0"/>
              </a:spcAft>
              <a:buClr>
                <a:srgbClr val="000000"/>
              </a:buClr>
              <a:buSzPts val="2200"/>
              <a:buFont typeface="Arial"/>
              <a:buNone/>
            </a:pPr>
            <a:r>
              <a:rPr b="1" lang="en-ZA">
                <a:latin typeface="Open Sans"/>
                <a:ea typeface="Open Sans"/>
                <a:cs typeface="Open Sans"/>
                <a:sym typeface="Open Sans"/>
              </a:rPr>
              <a:t>ACTIVITY DATA </a:t>
            </a:r>
            <a:r>
              <a:rPr lang="en-ZA">
                <a:solidFill>
                  <a:srgbClr val="000000"/>
                </a:solidFill>
                <a:latin typeface="Open Sans"/>
                <a:ea typeface="Open Sans"/>
                <a:cs typeface="Open Sans"/>
                <a:sym typeface="Open Sans"/>
              </a:rPr>
              <a:t>APPROACH</a:t>
            </a:r>
            <a:endParaRPr>
              <a:latin typeface="Open Sans"/>
              <a:ea typeface="Open Sans"/>
              <a:cs typeface="Open Sans"/>
              <a:sym typeface="Open Sans"/>
            </a:endParaRPr>
          </a:p>
        </p:txBody>
      </p:sp>
      <p:pic>
        <p:nvPicPr>
          <p:cNvPr id="1760" name="Google Shape;1760;p77"/>
          <p:cNvPicPr preferRelativeResize="0"/>
          <p:nvPr/>
        </p:nvPicPr>
        <p:blipFill rotWithShape="1">
          <a:blip r:embed="rId6">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761" name="Google Shape;1761;p77"/>
          <p:cNvSpPr txBox="1"/>
          <p:nvPr/>
        </p:nvSpPr>
        <p:spPr>
          <a:xfrm>
            <a:off x="1073875" y="4493300"/>
            <a:ext cx="3088500" cy="4656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Estimate the GHG impacts of the policy</a:t>
            </a:r>
            <a:endParaRPr i="1" sz="1000">
              <a:solidFill>
                <a:srgbClr val="09294E"/>
              </a:solidFill>
              <a:latin typeface="Open Sans"/>
              <a:ea typeface="Open Sans"/>
              <a:cs typeface="Open Sans"/>
              <a:sym typeface="Open Sans"/>
            </a:endParaRPr>
          </a:p>
        </p:txBody>
      </p:sp>
      <p:cxnSp>
        <p:nvCxnSpPr>
          <p:cNvPr id="1762" name="Google Shape;1762;p77"/>
          <p:cNvCxnSpPr>
            <a:stCxn id="1761" idx="1"/>
          </p:cNvCxnSpPr>
          <p:nvPr/>
        </p:nvCxnSpPr>
        <p:spPr>
          <a:xfrm>
            <a:off x="1073875" y="4726100"/>
            <a:ext cx="0" cy="0"/>
          </a:xfrm>
          <a:prstGeom prst="straightConnector1">
            <a:avLst/>
          </a:prstGeom>
          <a:noFill/>
          <a:ln cap="flat" cmpd="sng" w="9525">
            <a:solidFill>
              <a:srgbClr val="000A3A"/>
            </a:solidFill>
            <a:prstDash val="solid"/>
            <a:round/>
            <a:headEnd len="med" w="med" type="none"/>
            <a:tailEnd len="med" w="med" type="none"/>
          </a:ln>
        </p:spPr>
      </p:cxnSp>
      <p:cxnSp>
        <p:nvCxnSpPr>
          <p:cNvPr id="1763" name="Google Shape;1763;p77"/>
          <p:cNvCxnSpPr>
            <a:stCxn id="1760" idx="6"/>
            <a:endCxn id="1761" idx="1"/>
          </p:cNvCxnSpPr>
          <p:nvPr/>
        </p:nvCxnSpPr>
        <p:spPr>
          <a:xfrm>
            <a:off x="871800" y="4726100"/>
            <a:ext cx="202200" cy="0"/>
          </a:xfrm>
          <a:prstGeom prst="straightConnector1">
            <a:avLst/>
          </a:prstGeom>
          <a:noFill/>
          <a:ln cap="flat" cmpd="sng" w="9525">
            <a:solidFill>
              <a:srgbClr val="9D97F0"/>
            </a:solidFill>
            <a:prstDash val="solid"/>
            <a:round/>
            <a:headEnd len="med" w="med" type="none"/>
            <a:tailEnd len="med" w="med" type="oval"/>
          </a:ln>
        </p:spPr>
      </p:cxnSp>
      <p:sp>
        <p:nvSpPr>
          <p:cNvPr id="1764" name="Google Shape;1764;p77"/>
          <p:cNvSpPr/>
          <p:nvPr/>
        </p:nvSpPr>
        <p:spPr>
          <a:xfrm>
            <a:off x="5060150" y="1368466"/>
            <a:ext cx="3522000" cy="2749200"/>
          </a:xfrm>
          <a:prstGeom prst="rect">
            <a:avLst/>
          </a:prstGeom>
          <a:noFill/>
          <a:ln>
            <a:noFill/>
          </a:ln>
        </p:spPr>
        <p:txBody>
          <a:bodyPr anchorCtr="0" anchor="ctr" bIns="45700" lIns="91425" spcFirstLastPara="1" rIns="91425" wrap="square" tIns="45700">
            <a:noAutofit/>
          </a:bodyPr>
          <a:lstStyle/>
          <a:p>
            <a:pPr indent="0" lvl="0" marL="0" marR="0" rtl="0" algn="l">
              <a:lnSpc>
                <a:spcPct val="115000"/>
              </a:lnSpc>
              <a:spcBef>
                <a:spcPts val="400"/>
              </a:spcBef>
              <a:spcAft>
                <a:spcPts val="0"/>
              </a:spcAft>
              <a:buNone/>
            </a:pPr>
            <a:r>
              <a:rPr lang="en-ZA" sz="1000">
                <a:solidFill>
                  <a:srgbClr val="000A3A"/>
                </a:solidFill>
                <a:latin typeface="Open Sans"/>
                <a:ea typeface="Open Sans"/>
                <a:cs typeface="Open Sans"/>
                <a:sym typeface="Open Sans"/>
              </a:rPr>
              <a:t>Likely implementation potential of the policy represents the effects that are expected to occur as a result of the policy</a:t>
            </a:r>
            <a:endParaRPr sz="1000">
              <a:solidFill>
                <a:srgbClr val="000A3A"/>
              </a:solidFill>
              <a:latin typeface="Open Sans"/>
              <a:ea typeface="Open Sans"/>
              <a:cs typeface="Open Sans"/>
              <a:sym typeface="Open Sans"/>
            </a:endParaRPr>
          </a:p>
          <a:p>
            <a:pPr indent="0" lvl="0" marL="0" marR="0" rtl="0" algn="l">
              <a:lnSpc>
                <a:spcPct val="115000"/>
              </a:lnSpc>
              <a:spcBef>
                <a:spcPts val="400"/>
              </a:spcBef>
              <a:spcAft>
                <a:spcPts val="0"/>
              </a:spcAft>
              <a:buNone/>
            </a:pPr>
            <a:r>
              <a:t/>
            </a:r>
            <a:endParaRPr sz="1000">
              <a:solidFill>
                <a:srgbClr val="000A3A"/>
              </a:solidFill>
              <a:latin typeface="Open Sans"/>
              <a:ea typeface="Open Sans"/>
              <a:cs typeface="Open Sans"/>
              <a:sym typeface="Open Sans"/>
            </a:endParaRPr>
          </a:p>
          <a:p>
            <a:pPr indent="-292100" lvl="0" marL="457200" marR="0" rtl="0" algn="l">
              <a:lnSpc>
                <a:spcPct val="115000"/>
              </a:lnSpc>
              <a:spcBef>
                <a:spcPts val="400"/>
              </a:spcBef>
              <a:spcAft>
                <a:spcPts val="0"/>
              </a:spcAft>
              <a:buClr>
                <a:srgbClr val="000A3A"/>
              </a:buClr>
              <a:buSzPts val="1000"/>
              <a:buFont typeface="Open Sans"/>
              <a:buAutoNum type="alphaLcParenR"/>
            </a:pPr>
            <a:r>
              <a:rPr lang="en-ZA" sz="1000">
                <a:solidFill>
                  <a:srgbClr val="000A3A"/>
                </a:solidFill>
                <a:latin typeface="Open Sans"/>
                <a:ea typeface="Open Sans"/>
                <a:cs typeface="Open Sans"/>
                <a:sym typeface="Open Sans"/>
              </a:rPr>
              <a:t>Calculate the impact of the policy on each GHG source and carbon pool in the GHG assessment boundary (see examples below).</a:t>
            </a:r>
            <a:endParaRPr sz="1000">
              <a:solidFill>
                <a:srgbClr val="000A3A"/>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0A3A"/>
              </a:buClr>
              <a:buSzPts val="1000"/>
              <a:buFont typeface="Open Sans"/>
              <a:buAutoNum type="alphaLcParenR"/>
            </a:pPr>
            <a:r>
              <a:rPr lang="en-ZA" sz="1000">
                <a:solidFill>
                  <a:srgbClr val="000A3A"/>
                </a:solidFill>
                <a:latin typeface="Open Sans"/>
                <a:ea typeface="Open Sans"/>
                <a:cs typeface="Open Sans"/>
                <a:sym typeface="Open Sans"/>
              </a:rPr>
              <a:t> Sum the GHG impacts for all GHG sources and carbon pools to yield total policy impact on GHGs. </a:t>
            </a:r>
            <a:endParaRPr sz="1000">
              <a:solidFill>
                <a:srgbClr val="000A3A"/>
              </a:solidFill>
              <a:latin typeface="Open Sans"/>
              <a:ea typeface="Open Sans"/>
              <a:cs typeface="Open Sans"/>
              <a:sym typeface="Open Sans"/>
            </a:endParaRPr>
          </a:p>
        </p:txBody>
      </p:sp>
      <p:sp>
        <p:nvSpPr>
          <p:cNvPr id="1765" name="Google Shape;1765;p77">
            <a:hlinkClick action="ppaction://hlinksldjump" r:id="rId7"/>
          </p:cNvPr>
          <p:cNvSpPr txBox="1"/>
          <p:nvPr/>
        </p:nvSpPr>
        <p:spPr>
          <a:xfrm>
            <a:off x="5776514" y="4187148"/>
            <a:ext cx="1103100" cy="431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Soil carbon sequestration example</a:t>
            </a:r>
            <a:endParaRPr>
              <a:solidFill>
                <a:schemeClr val="lt1"/>
              </a:solidFill>
            </a:endParaRPr>
          </a:p>
        </p:txBody>
      </p:sp>
      <p:sp>
        <p:nvSpPr>
          <p:cNvPr id="1766" name="Google Shape;1766;p77">
            <a:hlinkClick action="ppaction://hlinksldjump" r:id="rId8"/>
          </p:cNvPr>
          <p:cNvSpPr txBox="1"/>
          <p:nvPr/>
        </p:nvSpPr>
        <p:spPr>
          <a:xfrm>
            <a:off x="4644734" y="4187148"/>
            <a:ext cx="1041900" cy="4404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Enteric fermentation example</a:t>
            </a:r>
            <a:endParaRPr>
              <a:solidFill>
                <a:schemeClr val="lt1"/>
              </a:solidFill>
            </a:endParaRPr>
          </a:p>
        </p:txBody>
      </p:sp>
      <p:sp>
        <p:nvSpPr>
          <p:cNvPr id="1767" name="Google Shape;1767;p77"/>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768" name="Google Shape;1768;p77"/>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769" name="Google Shape;1769;p77"/>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770" name="Google Shape;1770;p77">
            <a:hlinkClick action="ppaction://hlinksldjump" r:id="rId9"/>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771" name="Google Shape;1771;p77">
            <a:hlinkClick action="ppaction://hlinksldjump" r:id="rId10"/>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772" name="Google Shape;1772;p77">
            <a:hlinkClick action="ppaction://hlinksldjump" r:id="rId11"/>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7" name="Shape 1777"/>
        <p:cNvGrpSpPr/>
        <p:nvPr/>
      </p:nvGrpSpPr>
      <p:grpSpPr>
        <a:xfrm>
          <a:off x="0" y="0"/>
          <a:ext cx="0" cy="0"/>
          <a:chOff x="0" y="0"/>
          <a:chExt cx="0" cy="0"/>
        </a:xfrm>
      </p:grpSpPr>
      <p:sp>
        <p:nvSpPr>
          <p:cNvPr id="1778" name="Google Shape;1778;p78"/>
          <p:cNvSpPr txBox="1"/>
          <p:nvPr>
            <p:ph idx="4294967295" type="body"/>
          </p:nvPr>
        </p:nvSpPr>
        <p:spPr>
          <a:xfrm>
            <a:off x="600075" y="22077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Yes</a:t>
            </a:r>
            <a:endParaRPr baseline="-25000" sz="1400"/>
          </a:p>
          <a:p>
            <a:pPr indent="-412750" lvl="0" marL="457200" rtl="0" algn="l">
              <a:lnSpc>
                <a:spcPct val="90000"/>
              </a:lnSpc>
              <a:spcBef>
                <a:spcPts val="1000"/>
              </a:spcBef>
              <a:spcAft>
                <a:spcPts val="1200"/>
              </a:spcAft>
              <a:buSzPts val="1400"/>
              <a:buAutoNum type="alphaLcParenR"/>
            </a:pPr>
            <a:r>
              <a:rPr lang="en-ZA" sz="1400"/>
              <a:t>No</a:t>
            </a:r>
            <a:endParaRPr baseline="-25000" sz="1400"/>
          </a:p>
        </p:txBody>
      </p:sp>
      <p:sp>
        <p:nvSpPr>
          <p:cNvPr id="1779" name="Google Shape;1779;p78"/>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Is the actual implementation potential likely to be the same as the maximum implementation potential?</a:t>
            </a:r>
            <a:endParaRPr b="1" sz="1400"/>
          </a:p>
        </p:txBody>
      </p:sp>
      <p:sp>
        <p:nvSpPr>
          <p:cNvPr id="1780" name="Google Shape;1780;p78"/>
          <p:cNvSpPr/>
          <p:nvPr/>
        </p:nvSpPr>
        <p:spPr>
          <a:xfrm>
            <a:off x="605117" y="2822679"/>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1781" name="Google Shape;1781;p78"/>
          <p:cNvSpPr/>
          <p:nvPr/>
        </p:nvSpPr>
        <p:spPr>
          <a:xfrm>
            <a:off x="600084" y="3663433"/>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782" name="Google Shape;1782;p78"/>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8</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7" name="Shape 1787"/>
        <p:cNvGrpSpPr/>
        <p:nvPr/>
      </p:nvGrpSpPr>
      <p:grpSpPr>
        <a:xfrm>
          <a:off x="0" y="0"/>
          <a:ext cx="0" cy="0"/>
          <a:chOff x="0" y="0"/>
          <a:chExt cx="0" cy="0"/>
        </a:xfrm>
      </p:grpSpPr>
      <p:sp>
        <p:nvSpPr>
          <p:cNvPr id="1788" name="Google Shape;1788;p79"/>
          <p:cNvSpPr txBox="1"/>
          <p:nvPr>
            <p:ph idx="4294967295" type="body"/>
          </p:nvPr>
        </p:nvSpPr>
        <p:spPr>
          <a:xfrm>
            <a:off x="600075" y="18267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Finances</a:t>
            </a:r>
            <a:endParaRPr sz="1400"/>
          </a:p>
          <a:p>
            <a:pPr indent="-412750" lvl="0" marL="457200" rtl="0" algn="l">
              <a:lnSpc>
                <a:spcPct val="90000"/>
              </a:lnSpc>
              <a:spcBef>
                <a:spcPts val="1000"/>
              </a:spcBef>
              <a:spcAft>
                <a:spcPts val="0"/>
              </a:spcAft>
              <a:buSzPts val="1400"/>
              <a:buFont typeface="Arial"/>
              <a:buAutoNum type="alphaLcParenR"/>
            </a:pPr>
            <a:r>
              <a:rPr lang="en-ZA" sz="1400"/>
              <a:t>National circumstances</a:t>
            </a:r>
            <a:endParaRPr sz="1400"/>
          </a:p>
          <a:p>
            <a:pPr indent="-412750" lvl="0" marL="457200" rtl="0" algn="l">
              <a:lnSpc>
                <a:spcPct val="90000"/>
              </a:lnSpc>
              <a:spcBef>
                <a:spcPts val="1000"/>
              </a:spcBef>
              <a:spcAft>
                <a:spcPts val="0"/>
              </a:spcAft>
              <a:buSzPts val="1400"/>
              <a:buFont typeface="Arial"/>
              <a:buAutoNum type="alphaLcParenR"/>
            </a:pPr>
            <a:r>
              <a:rPr lang="en-ZA" sz="1400"/>
              <a:t>Culture and language</a:t>
            </a:r>
            <a:endParaRPr sz="1400"/>
          </a:p>
          <a:p>
            <a:pPr indent="-412750" lvl="0" marL="457200" rtl="0" algn="l">
              <a:lnSpc>
                <a:spcPct val="90000"/>
              </a:lnSpc>
              <a:spcBef>
                <a:spcPts val="1000"/>
              </a:spcBef>
              <a:spcAft>
                <a:spcPts val="0"/>
              </a:spcAft>
              <a:buSzPts val="1400"/>
              <a:buFont typeface="Arial"/>
              <a:buAutoNum type="alphaLcParenR"/>
            </a:pPr>
            <a:r>
              <a:rPr lang="en-ZA" sz="1400"/>
              <a:t>All of the above</a:t>
            </a:r>
            <a:endParaRPr sz="1400"/>
          </a:p>
          <a:p>
            <a:pPr indent="-412750" lvl="0" marL="457200" rtl="0" algn="l">
              <a:lnSpc>
                <a:spcPct val="90000"/>
              </a:lnSpc>
              <a:spcBef>
                <a:spcPts val="1000"/>
              </a:spcBef>
              <a:spcAft>
                <a:spcPts val="1200"/>
              </a:spcAft>
              <a:buSzPts val="1400"/>
              <a:buFont typeface="Arial"/>
              <a:buAutoNum type="alphaLcParenR"/>
            </a:pPr>
            <a:r>
              <a:rPr lang="en-ZA" sz="1400"/>
              <a:t>a) and b) above</a:t>
            </a:r>
            <a:endParaRPr sz="1400"/>
          </a:p>
        </p:txBody>
      </p:sp>
      <p:sp>
        <p:nvSpPr>
          <p:cNvPr id="1789" name="Google Shape;1789;p79"/>
          <p:cNvSpPr txBox="1"/>
          <p:nvPr>
            <p:ph idx="4294967295" type="body"/>
          </p:nvPr>
        </p:nvSpPr>
        <p:spPr>
          <a:xfrm>
            <a:off x="600075" y="10207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Which of these factors could impact the implementation potential?</a:t>
            </a:r>
            <a:endParaRPr b="1" sz="1400"/>
          </a:p>
        </p:txBody>
      </p:sp>
      <p:sp>
        <p:nvSpPr>
          <p:cNvPr id="1790" name="Google Shape;1790;p79"/>
          <p:cNvSpPr/>
          <p:nvPr/>
        </p:nvSpPr>
        <p:spPr>
          <a:xfrm>
            <a:off x="600075" y="3031339"/>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791" name="Google Shape;1791;p79"/>
          <p:cNvSpPr/>
          <p:nvPr/>
        </p:nvSpPr>
        <p:spPr>
          <a:xfrm>
            <a:off x="600084" y="39411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792" name="Google Shape;1792;p79"/>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9</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7" name="Shape 1797"/>
        <p:cNvGrpSpPr/>
        <p:nvPr/>
      </p:nvGrpSpPr>
      <p:grpSpPr>
        <a:xfrm>
          <a:off x="0" y="0"/>
          <a:ext cx="0" cy="0"/>
          <a:chOff x="0" y="0"/>
          <a:chExt cx="0" cy="0"/>
        </a:xfrm>
      </p:grpSpPr>
      <p:sp>
        <p:nvSpPr>
          <p:cNvPr id="1798" name="Google Shape;1798;p80"/>
          <p:cNvSpPr txBox="1"/>
          <p:nvPr>
            <p:ph idx="4294967295" type="body"/>
          </p:nvPr>
        </p:nvSpPr>
        <p:spPr>
          <a:xfrm>
            <a:off x="600075" y="21315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Net cash flow of baseline scenario &gt; net cash flow of policy scenario</a:t>
            </a:r>
            <a:endParaRPr sz="1400"/>
          </a:p>
          <a:p>
            <a:pPr indent="-412750" lvl="0" marL="457200" rtl="0" algn="l">
              <a:lnSpc>
                <a:spcPct val="90000"/>
              </a:lnSpc>
              <a:spcBef>
                <a:spcPts val="1000"/>
              </a:spcBef>
              <a:spcAft>
                <a:spcPts val="1200"/>
              </a:spcAft>
              <a:buSzPts val="1400"/>
              <a:buFont typeface="Arial"/>
              <a:buAutoNum type="alphaLcParenR"/>
            </a:pPr>
            <a:r>
              <a:rPr lang="en-ZA" sz="1400"/>
              <a:t>Net cash flow of baseline scenario &lt; net cash flow of policy scenario</a:t>
            </a:r>
            <a:endParaRPr sz="1400"/>
          </a:p>
        </p:txBody>
      </p:sp>
      <p:sp>
        <p:nvSpPr>
          <p:cNvPr id="1799" name="Google Shape;1799;p80"/>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One of the factors used to assess financial feasibility of a policy is the net cash flow. A policy would be financially feasible if…</a:t>
            </a:r>
            <a:endParaRPr b="1" sz="1400"/>
          </a:p>
        </p:txBody>
      </p:sp>
      <p:sp>
        <p:nvSpPr>
          <p:cNvPr id="1800" name="Google Shape;1800;p80"/>
          <p:cNvSpPr/>
          <p:nvPr/>
        </p:nvSpPr>
        <p:spPr>
          <a:xfrm>
            <a:off x="619125" y="2742648"/>
            <a:ext cx="8007300" cy="3783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801" name="Google Shape;1801;p80"/>
          <p:cNvSpPr/>
          <p:nvPr/>
        </p:nvSpPr>
        <p:spPr>
          <a:xfrm>
            <a:off x="619134" y="346900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802" name="Google Shape;1802;p80"/>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10</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27">
            <a:hlinkClick action="ppaction://hlinksldjump" r:id="rId3"/>
          </p:cNvPr>
          <p:cNvSpPr/>
          <p:nvPr/>
        </p:nvSpPr>
        <p:spPr>
          <a:xfrm>
            <a:off x="311700" y="2155725"/>
            <a:ext cx="2217900" cy="16326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Determine the baseline</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scenario</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7.1)</a:t>
            </a:r>
            <a:endParaRPr sz="1000">
              <a:solidFill>
                <a:schemeClr val="dk2"/>
              </a:solidFill>
              <a:latin typeface="Open Sans"/>
              <a:ea typeface="Open Sans"/>
              <a:cs typeface="Open Sans"/>
              <a:sym typeface="Open Sans"/>
            </a:endParaRPr>
          </a:p>
        </p:txBody>
      </p:sp>
      <p:sp>
        <p:nvSpPr>
          <p:cNvPr id="287" name="Google Shape;287;p27">
            <a:hlinkClick action="ppaction://hlinksldjump" r:id="rId4"/>
          </p:cNvPr>
          <p:cNvSpPr/>
          <p:nvPr/>
        </p:nvSpPr>
        <p:spPr>
          <a:xfrm>
            <a:off x="2829349" y="2155725"/>
            <a:ext cx="2217900" cy="16326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Determine and estimate</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the baseline emissions</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7.2 or 7.3)</a:t>
            </a:r>
            <a:endParaRPr sz="1000">
              <a:solidFill>
                <a:schemeClr val="dk2"/>
              </a:solidFill>
              <a:latin typeface="Open Sans"/>
              <a:ea typeface="Open Sans"/>
              <a:cs typeface="Open Sans"/>
              <a:sym typeface="Open Sans"/>
            </a:endParaRPr>
          </a:p>
        </p:txBody>
      </p:sp>
      <p:sp>
        <p:nvSpPr>
          <p:cNvPr id="288" name="Google Shape;288;p27"/>
          <p:cNvSpPr txBox="1"/>
          <p:nvPr/>
        </p:nvSpPr>
        <p:spPr>
          <a:xfrm>
            <a:off x="311705" y="1267985"/>
            <a:ext cx="7993500" cy="585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600">
                <a:solidFill>
                  <a:schemeClr val="dk2"/>
                </a:solidFill>
                <a:latin typeface="Open Sans"/>
                <a:ea typeface="Open Sans"/>
                <a:cs typeface="Open Sans"/>
                <a:sym typeface="Open Sans"/>
              </a:rPr>
              <a:t>The </a:t>
            </a:r>
            <a:r>
              <a:rPr b="1" lang="en-ZA" sz="1600">
                <a:solidFill>
                  <a:schemeClr val="dk2"/>
                </a:solidFill>
                <a:latin typeface="Open Sans"/>
                <a:ea typeface="Open Sans"/>
                <a:cs typeface="Open Sans"/>
                <a:sym typeface="Open Sans"/>
              </a:rPr>
              <a:t>baseline scenario </a:t>
            </a:r>
            <a:r>
              <a:rPr lang="en-ZA" sz="1600">
                <a:solidFill>
                  <a:schemeClr val="dk2"/>
                </a:solidFill>
                <a:latin typeface="Open Sans"/>
                <a:ea typeface="Open Sans"/>
                <a:cs typeface="Open Sans"/>
                <a:sym typeface="Open Sans"/>
              </a:rPr>
              <a:t>represents what would have happened in the absence of the policy intervention. </a:t>
            </a:r>
            <a:endParaRPr sz="1600">
              <a:solidFill>
                <a:schemeClr val="dk2"/>
              </a:solidFill>
              <a:latin typeface="Open Sans"/>
              <a:ea typeface="Open Sans"/>
              <a:cs typeface="Open Sans"/>
              <a:sym typeface="Open Sans"/>
            </a:endParaRPr>
          </a:p>
        </p:txBody>
      </p:sp>
      <p:sp>
        <p:nvSpPr>
          <p:cNvPr id="289" name="Google Shape;289;p27"/>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Chapter 7. Estimating the baseline scenario and emissions</a:t>
            </a:r>
            <a:endParaRPr/>
          </a:p>
        </p:txBody>
      </p:sp>
      <p:cxnSp>
        <p:nvCxnSpPr>
          <p:cNvPr id="290" name="Google Shape;290;p27"/>
          <p:cNvCxnSpPr>
            <a:stCxn id="286" idx="3"/>
            <a:endCxn id="287" idx="1"/>
          </p:cNvCxnSpPr>
          <p:nvPr/>
        </p:nvCxnSpPr>
        <p:spPr>
          <a:xfrm>
            <a:off x="2529600" y="2972025"/>
            <a:ext cx="2997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7" name="Shape 1807"/>
        <p:cNvGrpSpPr/>
        <p:nvPr/>
      </p:nvGrpSpPr>
      <p:grpSpPr>
        <a:xfrm>
          <a:off x="0" y="0"/>
          <a:ext cx="0" cy="0"/>
          <a:chOff x="0" y="0"/>
          <a:chExt cx="0" cy="0"/>
        </a:xfrm>
      </p:grpSpPr>
      <p:sp>
        <p:nvSpPr>
          <p:cNvPr id="1808" name="Google Shape;1808;p81"/>
          <p:cNvSpPr txBox="1"/>
          <p:nvPr>
            <p:ph idx="4294967295" type="body"/>
          </p:nvPr>
        </p:nvSpPr>
        <p:spPr>
          <a:xfrm>
            <a:off x="600075" y="21315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Adjust the implementation potential down</a:t>
            </a:r>
            <a:endParaRPr sz="1400"/>
          </a:p>
          <a:p>
            <a:pPr indent="-412750" lvl="0" marL="457200" rtl="0" algn="l">
              <a:lnSpc>
                <a:spcPct val="90000"/>
              </a:lnSpc>
              <a:spcBef>
                <a:spcPts val="1000"/>
              </a:spcBef>
              <a:spcAft>
                <a:spcPts val="0"/>
              </a:spcAft>
              <a:buSzPts val="1400"/>
              <a:buFont typeface="Arial"/>
              <a:buAutoNum type="alphaLcParenR"/>
            </a:pPr>
            <a:r>
              <a:rPr lang="en-ZA" sz="1400"/>
              <a:t>Leave the implementation potential as is</a:t>
            </a:r>
            <a:endParaRPr sz="1400"/>
          </a:p>
          <a:p>
            <a:pPr indent="-412750" lvl="0" marL="457200" rtl="0" algn="l">
              <a:lnSpc>
                <a:spcPct val="90000"/>
              </a:lnSpc>
              <a:spcBef>
                <a:spcPts val="1000"/>
              </a:spcBef>
              <a:spcAft>
                <a:spcPts val="1200"/>
              </a:spcAft>
              <a:buSzPts val="1400"/>
              <a:buFont typeface="Arial"/>
              <a:buAutoNum type="alphaLcParenR"/>
            </a:pPr>
            <a:r>
              <a:rPr lang="en-ZA" sz="1400"/>
              <a:t>Adjust the implementation potential up</a:t>
            </a:r>
            <a:endParaRPr sz="1400"/>
          </a:p>
        </p:txBody>
      </p:sp>
      <p:sp>
        <p:nvSpPr>
          <p:cNvPr id="1809" name="Google Shape;1809;p81"/>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If the majority of the barrier scores indicate that they are likely to limit the implementation of the policy would you…</a:t>
            </a:r>
            <a:endParaRPr b="1" sz="1400"/>
          </a:p>
        </p:txBody>
      </p:sp>
      <p:sp>
        <p:nvSpPr>
          <p:cNvPr id="1810" name="Google Shape;1810;p81"/>
          <p:cNvSpPr/>
          <p:nvPr/>
        </p:nvSpPr>
        <p:spPr>
          <a:xfrm>
            <a:off x="600075" y="2433917"/>
            <a:ext cx="80073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Arial"/>
              <a:ea typeface="Arial"/>
              <a:cs typeface="Arial"/>
              <a:sym typeface="Arial"/>
            </a:endParaRPr>
          </a:p>
        </p:txBody>
      </p:sp>
      <p:sp>
        <p:nvSpPr>
          <p:cNvPr id="1811" name="Google Shape;1811;p81"/>
          <p:cNvSpPr/>
          <p:nvPr/>
        </p:nvSpPr>
        <p:spPr>
          <a:xfrm>
            <a:off x="600084" y="367920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812" name="Google Shape;1812;p81"/>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III: QUIZ 11</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1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7" name="Shape 1817"/>
        <p:cNvGrpSpPr/>
        <p:nvPr/>
      </p:nvGrpSpPr>
      <p:grpSpPr>
        <a:xfrm>
          <a:off x="0" y="0"/>
          <a:ext cx="0" cy="0"/>
          <a:chOff x="0" y="0"/>
          <a:chExt cx="0" cy="0"/>
        </a:xfrm>
      </p:grpSpPr>
      <p:sp>
        <p:nvSpPr>
          <p:cNvPr id="1818" name="Google Shape;1818;p82"/>
          <p:cNvSpPr txBox="1"/>
          <p:nvPr>
            <p:ph idx="2" type="title"/>
          </p:nvPr>
        </p:nvSpPr>
        <p:spPr>
          <a:xfrm>
            <a:off x="418725" y="2865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Spreadsheet exercise</a:t>
            </a:r>
            <a:endParaRPr/>
          </a:p>
        </p:txBody>
      </p:sp>
      <p:sp>
        <p:nvSpPr>
          <p:cNvPr id="1819" name="Google Shape;1819;p82"/>
          <p:cNvSpPr txBox="1"/>
          <p:nvPr/>
        </p:nvSpPr>
        <p:spPr>
          <a:xfrm>
            <a:off x="689850" y="2011925"/>
            <a:ext cx="7764300" cy="1463700"/>
          </a:xfrm>
          <a:prstGeom prst="rect">
            <a:avLst/>
          </a:prstGeom>
          <a:noFill/>
          <a:ln>
            <a:noFill/>
          </a:ln>
        </p:spPr>
        <p:txBody>
          <a:bodyPr anchorCtr="0" anchor="ctr" bIns="45700" lIns="91425" spcFirstLastPara="1" rIns="91425" wrap="square" tIns="45700">
            <a:noAutofit/>
          </a:bodyPr>
          <a:lstStyle/>
          <a:p>
            <a:pPr indent="0" lvl="0" marL="0" rtl="0" algn="ctr">
              <a:lnSpc>
                <a:spcPct val="120000"/>
              </a:lnSpc>
              <a:spcBef>
                <a:spcPts val="0"/>
              </a:spcBef>
              <a:spcAft>
                <a:spcPts val="0"/>
              </a:spcAft>
              <a:buNone/>
            </a:pPr>
            <a:r>
              <a:rPr b="1" lang="en-ZA" sz="2400">
                <a:solidFill>
                  <a:srgbClr val="FAFAFA"/>
                </a:solidFill>
                <a:highlight>
                  <a:srgbClr val="9D97F0"/>
                </a:highlight>
                <a:latin typeface="Open Sans"/>
                <a:ea typeface="Open Sans"/>
                <a:cs typeface="Open Sans"/>
                <a:sym typeface="Open Sans"/>
              </a:rPr>
              <a:t>Go to excel spreadsheet for the exercise on the maximum implementation potential, its refinement and an explanation of how to estimate GHG impacts</a:t>
            </a:r>
            <a:endParaRPr b="1" sz="2400">
              <a:solidFill>
                <a:srgbClr val="FAFAFA"/>
              </a:solidFill>
              <a:highlight>
                <a:srgbClr val="9D97F0"/>
              </a:highlight>
              <a:latin typeface="Open Sans"/>
              <a:ea typeface="Open Sans"/>
              <a:cs typeface="Open Sans"/>
              <a:sym typeface="Open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4" name="Shape 1824"/>
        <p:cNvGrpSpPr/>
        <p:nvPr/>
      </p:nvGrpSpPr>
      <p:grpSpPr>
        <a:xfrm>
          <a:off x="0" y="0"/>
          <a:ext cx="0" cy="0"/>
          <a:chOff x="0" y="0"/>
          <a:chExt cx="0" cy="0"/>
        </a:xfrm>
      </p:grpSpPr>
      <p:sp>
        <p:nvSpPr>
          <p:cNvPr id="1825" name="Google Shape;1825;p83"/>
          <p:cNvSpPr txBox="1"/>
          <p:nvPr>
            <p:ph idx="4294967295" type="title"/>
          </p:nvPr>
        </p:nvSpPr>
        <p:spPr>
          <a:xfrm>
            <a:off x="207050" y="7500"/>
            <a:ext cx="7521000" cy="6528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Chapter 8: Recap and next steps</a:t>
            </a:r>
            <a:endParaRPr/>
          </a:p>
        </p:txBody>
      </p:sp>
      <p:sp>
        <p:nvSpPr>
          <p:cNvPr id="1826" name="Google Shape;1826;p83"/>
          <p:cNvSpPr txBox="1"/>
          <p:nvPr/>
        </p:nvSpPr>
        <p:spPr>
          <a:xfrm>
            <a:off x="311700" y="6813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rgbClr val="000A3A"/>
                </a:solidFill>
                <a:latin typeface="Open Sans"/>
                <a:ea typeface="Open Sans"/>
                <a:cs typeface="Open Sans"/>
                <a:sym typeface="Open Sans"/>
              </a:rPr>
              <a:t>PART III: Assessing impacts</a:t>
            </a:r>
            <a:endParaRPr sz="1800">
              <a:solidFill>
                <a:srgbClr val="000A3A"/>
              </a:solidFill>
              <a:latin typeface="Open Sans"/>
              <a:ea typeface="Open Sans"/>
              <a:cs typeface="Open Sans"/>
              <a:sym typeface="Open Sans"/>
            </a:endParaRPr>
          </a:p>
        </p:txBody>
      </p:sp>
      <p:sp>
        <p:nvSpPr>
          <p:cNvPr id="1827" name="Google Shape;1827;p83"/>
          <p:cNvSpPr/>
          <p:nvPr/>
        </p:nvSpPr>
        <p:spPr>
          <a:xfrm>
            <a:off x="6973800" y="1141300"/>
            <a:ext cx="20238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8" name="Google Shape;1828;p83"/>
          <p:cNvSpPr/>
          <p:nvPr/>
        </p:nvSpPr>
        <p:spPr>
          <a:xfrm>
            <a:off x="7105599" y="1971750"/>
            <a:ext cx="8328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9" name="Google Shape;1829;p83"/>
          <p:cNvSpPr/>
          <p:nvPr/>
        </p:nvSpPr>
        <p:spPr>
          <a:xfrm>
            <a:off x="7999618" y="1971750"/>
            <a:ext cx="832800" cy="2712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0" name="Google Shape;1830;p83"/>
          <p:cNvSpPr txBox="1"/>
          <p:nvPr/>
        </p:nvSpPr>
        <p:spPr>
          <a:xfrm>
            <a:off x="7125125" y="1279500"/>
            <a:ext cx="1687500" cy="572700"/>
          </a:xfrm>
          <a:prstGeom prst="rect">
            <a:avLst/>
          </a:prstGeom>
          <a:noFill/>
          <a:ln>
            <a:noFill/>
          </a:ln>
        </p:spPr>
        <p:txBody>
          <a:bodyPr anchorCtr="0" anchor="t" bIns="45700" lIns="91425" spcFirstLastPara="1" rIns="91425" wrap="square" tIns="45700">
            <a:normAutofit fontScale="92500"/>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9: </a:t>
            </a:r>
            <a:r>
              <a:rPr lang="en-ZA" sz="1200">
                <a:solidFill>
                  <a:srgbClr val="FFFFFF"/>
                </a:solidFill>
                <a:latin typeface="Open Sans"/>
                <a:ea typeface="Open Sans"/>
                <a:cs typeface="Open Sans"/>
                <a:sym typeface="Open Sans"/>
              </a:rPr>
              <a:t>Estimate GHG impacts ex-post</a:t>
            </a:r>
            <a:endParaRPr sz="1200">
              <a:solidFill>
                <a:srgbClr val="FFFFFF"/>
              </a:solidFill>
              <a:latin typeface="Open Sans"/>
              <a:ea typeface="Open Sans"/>
              <a:cs typeface="Open Sans"/>
              <a:sym typeface="Open Sans"/>
            </a:endParaRPr>
          </a:p>
        </p:txBody>
      </p:sp>
      <p:sp>
        <p:nvSpPr>
          <p:cNvPr id="1831" name="Google Shape;1831;p83"/>
          <p:cNvSpPr txBox="1"/>
          <p:nvPr/>
        </p:nvSpPr>
        <p:spPr>
          <a:xfrm>
            <a:off x="7125134"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or update baseline</a:t>
            </a:r>
            <a:endParaRPr sz="800">
              <a:solidFill>
                <a:srgbClr val="000A3A"/>
              </a:solidFill>
              <a:latin typeface="Open Sans"/>
              <a:ea typeface="Open Sans"/>
              <a:cs typeface="Open Sans"/>
              <a:sym typeface="Open Sans"/>
            </a:endParaRPr>
          </a:p>
        </p:txBody>
      </p:sp>
      <p:sp>
        <p:nvSpPr>
          <p:cNvPr id="1832" name="Google Shape;1832;p83"/>
          <p:cNvSpPr txBox="1"/>
          <p:nvPr/>
        </p:nvSpPr>
        <p:spPr>
          <a:xfrm>
            <a:off x="8019156"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GHG impacts</a:t>
            </a:r>
            <a:endParaRPr sz="800">
              <a:solidFill>
                <a:srgbClr val="000A3A"/>
              </a:solidFill>
              <a:latin typeface="Open Sans"/>
              <a:ea typeface="Open Sans"/>
              <a:cs typeface="Open Sans"/>
              <a:sym typeface="Open Sans"/>
            </a:endParaRPr>
          </a:p>
        </p:txBody>
      </p:sp>
      <p:sp>
        <p:nvSpPr>
          <p:cNvPr id="1833" name="Google Shape;1833;p83"/>
          <p:cNvSpPr/>
          <p:nvPr/>
        </p:nvSpPr>
        <p:spPr>
          <a:xfrm>
            <a:off x="7887023" y="2202020"/>
            <a:ext cx="1569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834" name="Google Shape;1834;p83"/>
          <p:cNvSpPr/>
          <p:nvPr/>
        </p:nvSpPr>
        <p:spPr>
          <a:xfrm>
            <a:off x="136050" y="1141300"/>
            <a:ext cx="32355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5" name="Google Shape;1835;p83"/>
          <p:cNvSpPr txBox="1"/>
          <p:nvPr/>
        </p:nvSpPr>
        <p:spPr>
          <a:xfrm>
            <a:off x="1361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7: </a:t>
            </a:r>
            <a:r>
              <a:rPr lang="en-ZA" sz="1200">
                <a:solidFill>
                  <a:srgbClr val="FFFFFF"/>
                </a:solidFill>
                <a:latin typeface="Open Sans"/>
                <a:ea typeface="Open Sans"/>
                <a:cs typeface="Open Sans"/>
                <a:sym typeface="Open Sans"/>
              </a:rPr>
              <a:t>Estimate baseline scenario and emissions</a:t>
            </a:r>
            <a:endParaRPr sz="1200">
              <a:solidFill>
                <a:srgbClr val="FFFFFF"/>
              </a:solidFill>
              <a:latin typeface="Open Sans"/>
              <a:ea typeface="Open Sans"/>
              <a:cs typeface="Open Sans"/>
              <a:sym typeface="Open Sans"/>
            </a:endParaRPr>
          </a:p>
        </p:txBody>
      </p:sp>
      <p:sp>
        <p:nvSpPr>
          <p:cNvPr id="1836" name="Google Shape;1836;p83"/>
          <p:cNvSpPr/>
          <p:nvPr/>
        </p:nvSpPr>
        <p:spPr>
          <a:xfrm>
            <a:off x="207050" y="1971750"/>
            <a:ext cx="7935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7" name="Google Shape;1837;p83"/>
          <p:cNvSpPr/>
          <p:nvPr/>
        </p:nvSpPr>
        <p:spPr>
          <a:xfrm>
            <a:off x="1061675" y="2258175"/>
            <a:ext cx="1048200" cy="24387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8" name="Google Shape;1838;p83"/>
          <p:cNvSpPr txBox="1"/>
          <p:nvPr/>
        </p:nvSpPr>
        <p:spPr>
          <a:xfrm>
            <a:off x="212250" y="2059675"/>
            <a:ext cx="7935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Determine the baseline scenario</a:t>
            </a:r>
            <a:endParaRPr sz="800">
              <a:solidFill>
                <a:srgbClr val="000A3A"/>
              </a:solidFill>
              <a:latin typeface="Open Sans"/>
              <a:ea typeface="Open Sans"/>
              <a:cs typeface="Open Sans"/>
              <a:sym typeface="Open Sans"/>
            </a:endParaRPr>
          </a:p>
        </p:txBody>
      </p:sp>
      <p:sp>
        <p:nvSpPr>
          <p:cNvPr id="1839" name="Google Shape;1839;p83"/>
          <p:cNvSpPr/>
          <p:nvPr/>
        </p:nvSpPr>
        <p:spPr>
          <a:xfrm>
            <a:off x="31032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840" name="Google Shape;1840;p83"/>
          <p:cNvSpPr/>
          <p:nvPr/>
        </p:nvSpPr>
        <p:spPr>
          <a:xfrm>
            <a:off x="2170997" y="1971750"/>
            <a:ext cx="10482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1" name="Google Shape;1841;p83"/>
          <p:cNvSpPr txBox="1"/>
          <p:nvPr/>
        </p:nvSpPr>
        <p:spPr>
          <a:xfrm>
            <a:off x="2191660" y="2052238"/>
            <a:ext cx="1048200" cy="4713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650">
                <a:solidFill>
                  <a:srgbClr val="000A3A"/>
                </a:solidFill>
                <a:latin typeface="Open Sans"/>
                <a:ea typeface="Open Sans"/>
                <a:cs typeface="Open Sans"/>
                <a:sym typeface="Open Sans"/>
              </a:rPr>
              <a:t>Estimate baseline for soil carbon sequestration</a:t>
            </a:r>
            <a:endParaRPr sz="650">
              <a:solidFill>
                <a:srgbClr val="000A3A"/>
              </a:solidFill>
              <a:latin typeface="Open Sans"/>
              <a:ea typeface="Open Sans"/>
              <a:cs typeface="Open Sans"/>
              <a:sym typeface="Open Sans"/>
            </a:endParaRPr>
          </a:p>
        </p:txBody>
      </p:sp>
      <p:cxnSp>
        <p:nvCxnSpPr>
          <p:cNvPr id="1842" name="Google Shape;1842;p83"/>
          <p:cNvCxnSpPr>
            <a:stCxn id="1843" idx="0"/>
            <a:endCxn id="1844" idx="0"/>
          </p:cNvCxnSpPr>
          <p:nvPr/>
        </p:nvCxnSpPr>
        <p:spPr>
          <a:xfrm>
            <a:off x="2695101" y="2571175"/>
            <a:ext cx="0" cy="408000"/>
          </a:xfrm>
          <a:prstGeom prst="straightConnector1">
            <a:avLst/>
          </a:prstGeom>
          <a:noFill/>
          <a:ln cap="flat" cmpd="sng" w="9525">
            <a:solidFill>
              <a:schemeClr val="dk2"/>
            </a:solidFill>
            <a:prstDash val="solid"/>
            <a:round/>
            <a:headEnd len="med" w="med" type="none"/>
            <a:tailEnd len="med" w="med" type="triangle"/>
          </a:ln>
        </p:spPr>
      </p:cxnSp>
      <p:cxnSp>
        <p:nvCxnSpPr>
          <p:cNvPr id="1845" name="Google Shape;1845;p83"/>
          <p:cNvCxnSpPr>
            <a:stCxn id="1844" idx="0"/>
          </p:cNvCxnSpPr>
          <p:nvPr/>
        </p:nvCxnSpPr>
        <p:spPr>
          <a:xfrm>
            <a:off x="2695101" y="2979263"/>
            <a:ext cx="0" cy="408000"/>
          </a:xfrm>
          <a:prstGeom prst="straightConnector1">
            <a:avLst/>
          </a:prstGeom>
          <a:noFill/>
          <a:ln cap="flat" cmpd="sng" w="9525">
            <a:solidFill>
              <a:schemeClr val="dk2"/>
            </a:solidFill>
            <a:prstDash val="solid"/>
            <a:round/>
            <a:headEnd len="med" w="med" type="none"/>
            <a:tailEnd len="med" w="med" type="triangle"/>
          </a:ln>
        </p:spPr>
      </p:cxnSp>
      <p:sp>
        <p:nvSpPr>
          <p:cNvPr id="1843" name="Google Shape;1843;p83"/>
          <p:cNvSpPr txBox="1"/>
          <p:nvPr/>
        </p:nvSpPr>
        <p:spPr>
          <a:xfrm>
            <a:off x="2221551" y="2571175"/>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Stratify the land</a:t>
            </a:r>
            <a:endParaRPr sz="550">
              <a:solidFill>
                <a:srgbClr val="000A3A"/>
              </a:solidFill>
              <a:latin typeface="Open Sans"/>
              <a:ea typeface="Open Sans"/>
              <a:cs typeface="Open Sans"/>
              <a:sym typeface="Open Sans"/>
            </a:endParaRPr>
          </a:p>
        </p:txBody>
      </p:sp>
      <p:sp>
        <p:nvSpPr>
          <p:cNvPr id="1844" name="Google Shape;1844;p83"/>
          <p:cNvSpPr txBox="1"/>
          <p:nvPr/>
        </p:nvSpPr>
        <p:spPr>
          <a:xfrm>
            <a:off x="2221551" y="29792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land area in each stratum</a:t>
            </a:r>
            <a:endParaRPr sz="550">
              <a:solidFill>
                <a:srgbClr val="000A3A"/>
              </a:solidFill>
              <a:latin typeface="Open Sans"/>
              <a:ea typeface="Open Sans"/>
              <a:cs typeface="Open Sans"/>
              <a:sym typeface="Open Sans"/>
            </a:endParaRPr>
          </a:p>
        </p:txBody>
      </p:sp>
      <p:sp>
        <p:nvSpPr>
          <p:cNvPr id="1846" name="Google Shape;1846;p83"/>
          <p:cNvSpPr/>
          <p:nvPr/>
        </p:nvSpPr>
        <p:spPr>
          <a:xfrm>
            <a:off x="940771" y="1905575"/>
            <a:ext cx="1290000" cy="227100"/>
          </a:xfrm>
          <a:prstGeom prst="rightArrow">
            <a:avLst>
              <a:gd fmla="val 50000" name="adj1"/>
              <a:gd fmla="val 50000" name="adj2"/>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847" name="Google Shape;1847;p83"/>
          <p:cNvSpPr/>
          <p:nvPr/>
        </p:nvSpPr>
        <p:spPr>
          <a:xfrm>
            <a:off x="1061675" y="2258175"/>
            <a:ext cx="1048200" cy="24387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8" name="Google Shape;1848;p83"/>
          <p:cNvSpPr txBox="1"/>
          <p:nvPr/>
        </p:nvSpPr>
        <p:spPr>
          <a:xfrm>
            <a:off x="1082338" y="2330529"/>
            <a:ext cx="1048200" cy="423600"/>
          </a:xfrm>
          <a:prstGeom prst="rect">
            <a:avLst/>
          </a:prstGeom>
          <a:noFill/>
          <a:ln>
            <a:noFill/>
          </a:ln>
        </p:spPr>
        <p:txBody>
          <a:bodyPr anchorCtr="0" anchor="t" bIns="45700" lIns="91425" spcFirstLastPara="1" rIns="91425" wrap="square" tIns="45700">
            <a:normAutofit fontScale="85000"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baseline emissions for enteric fermentation</a:t>
            </a:r>
            <a:endParaRPr sz="800">
              <a:solidFill>
                <a:srgbClr val="000A3A"/>
              </a:solidFill>
              <a:latin typeface="Open Sans"/>
              <a:ea typeface="Open Sans"/>
              <a:cs typeface="Open Sans"/>
              <a:sym typeface="Open Sans"/>
            </a:endParaRPr>
          </a:p>
        </p:txBody>
      </p:sp>
      <p:sp>
        <p:nvSpPr>
          <p:cNvPr id="1849" name="Google Shape;1849;p83"/>
          <p:cNvSpPr txBox="1"/>
          <p:nvPr/>
        </p:nvSpPr>
        <p:spPr>
          <a:xfrm>
            <a:off x="1112226" y="4264459"/>
            <a:ext cx="947100" cy="1887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a:t>
            </a:r>
            <a:endParaRPr sz="550">
              <a:solidFill>
                <a:srgbClr val="000A3A"/>
              </a:solidFill>
              <a:latin typeface="Open Sans"/>
              <a:ea typeface="Open Sans"/>
              <a:cs typeface="Open Sans"/>
              <a:sym typeface="Open Sans"/>
            </a:endParaRPr>
          </a:p>
        </p:txBody>
      </p:sp>
      <p:cxnSp>
        <p:nvCxnSpPr>
          <p:cNvPr id="1850" name="Google Shape;1850;p83"/>
          <p:cNvCxnSpPr>
            <a:stCxn id="1851" idx="0"/>
            <a:endCxn id="1852" idx="0"/>
          </p:cNvCxnSpPr>
          <p:nvPr/>
        </p:nvCxnSpPr>
        <p:spPr>
          <a:xfrm>
            <a:off x="1585780" y="2797025"/>
            <a:ext cx="0" cy="366900"/>
          </a:xfrm>
          <a:prstGeom prst="straightConnector1">
            <a:avLst/>
          </a:prstGeom>
          <a:noFill/>
          <a:ln cap="flat" cmpd="sng" w="9525">
            <a:solidFill>
              <a:srgbClr val="000A3A"/>
            </a:solidFill>
            <a:prstDash val="solid"/>
            <a:round/>
            <a:headEnd len="med" w="med" type="none"/>
            <a:tailEnd len="med" w="med" type="triangle"/>
          </a:ln>
        </p:spPr>
      </p:cxnSp>
      <p:sp>
        <p:nvSpPr>
          <p:cNvPr id="1851" name="Google Shape;1851;p83"/>
          <p:cNvSpPr txBox="1"/>
          <p:nvPr/>
        </p:nvSpPr>
        <p:spPr>
          <a:xfrm>
            <a:off x="1112230" y="2797025"/>
            <a:ext cx="947100" cy="300300"/>
          </a:xfrm>
          <a:prstGeom prst="rect">
            <a:avLst/>
          </a:prstGeom>
          <a:solidFill>
            <a:schemeClr val="lt1"/>
          </a:solidFill>
          <a:ln>
            <a:noFill/>
          </a:ln>
        </p:spPr>
        <p:txBody>
          <a:bodyPr anchorCtr="0" anchor="t" bIns="45700" lIns="91425" spcFirstLastPara="1" rIns="91425" wrap="square" tIns="45700">
            <a:normAutofit fontScale="77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intended policy outcomes and target drivers</a:t>
            </a:r>
            <a:endParaRPr sz="550">
              <a:solidFill>
                <a:srgbClr val="000A3A"/>
              </a:solidFill>
              <a:latin typeface="Open Sans"/>
              <a:ea typeface="Open Sans"/>
              <a:cs typeface="Open Sans"/>
              <a:sym typeface="Open Sans"/>
            </a:endParaRPr>
          </a:p>
        </p:txBody>
      </p:sp>
      <p:cxnSp>
        <p:nvCxnSpPr>
          <p:cNvPr id="1853" name="Google Shape;1853;p83"/>
          <p:cNvCxnSpPr>
            <a:endCxn id="1854" idx="0"/>
          </p:cNvCxnSpPr>
          <p:nvPr/>
        </p:nvCxnSpPr>
        <p:spPr>
          <a:xfrm>
            <a:off x="1585780" y="3122733"/>
            <a:ext cx="0" cy="408000"/>
          </a:xfrm>
          <a:prstGeom prst="straightConnector1">
            <a:avLst/>
          </a:prstGeom>
          <a:noFill/>
          <a:ln cap="flat" cmpd="sng" w="9525">
            <a:solidFill>
              <a:srgbClr val="000A3A"/>
            </a:solidFill>
            <a:prstDash val="solid"/>
            <a:round/>
            <a:headEnd len="med" w="med" type="none"/>
            <a:tailEnd len="med" w="med" type="triangle"/>
          </a:ln>
        </p:spPr>
      </p:cxnSp>
      <p:sp>
        <p:nvSpPr>
          <p:cNvPr id="1852" name="Google Shape;1852;p83"/>
          <p:cNvSpPr txBox="1"/>
          <p:nvPr/>
        </p:nvSpPr>
        <p:spPr>
          <a:xfrm>
            <a:off x="1112230" y="3163874"/>
            <a:ext cx="947100" cy="300300"/>
          </a:xfrm>
          <a:prstGeom prst="rect">
            <a:avLst/>
          </a:prstGeom>
          <a:solidFill>
            <a:schemeClr val="lt1"/>
          </a:solidFill>
          <a:ln>
            <a:noFill/>
          </a:ln>
        </p:spPr>
        <p:txBody>
          <a:bodyPr anchorCtr="0" anchor="t" bIns="45700" lIns="91425" spcFirstLastPara="1" rIns="91425" wrap="square" tIns="45700">
            <a:normAutofit fontScale="77500"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livestock categories and feed characterisation</a:t>
            </a:r>
            <a:endParaRPr sz="550">
              <a:solidFill>
                <a:srgbClr val="000A3A"/>
              </a:solidFill>
              <a:latin typeface="Open Sans"/>
              <a:ea typeface="Open Sans"/>
              <a:cs typeface="Open Sans"/>
              <a:sym typeface="Open Sans"/>
            </a:endParaRPr>
          </a:p>
        </p:txBody>
      </p:sp>
      <p:cxnSp>
        <p:nvCxnSpPr>
          <p:cNvPr id="1855" name="Google Shape;1855;p83"/>
          <p:cNvCxnSpPr>
            <a:stCxn id="1852" idx="2"/>
            <a:endCxn id="1856" idx="0"/>
          </p:cNvCxnSpPr>
          <p:nvPr/>
        </p:nvCxnSpPr>
        <p:spPr>
          <a:xfrm>
            <a:off x="1585780" y="3464174"/>
            <a:ext cx="0" cy="433500"/>
          </a:xfrm>
          <a:prstGeom prst="straightConnector1">
            <a:avLst/>
          </a:prstGeom>
          <a:noFill/>
          <a:ln cap="flat" cmpd="sng" w="9525">
            <a:solidFill>
              <a:srgbClr val="000A3A"/>
            </a:solidFill>
            <a:prstDash val="solid"/>
            <a:round/>
            <a:headEnd len="med" w="med" type="none"/>
            <a:tailEnd len="med" w="med" type="triangle"/>
          </a:ln>
        </p:spPr>
      </p:cxnSp>
      <p:sp>
        <p:nvSpPr>
          <p:cNvPr id="1854" name="Google Shape;1854;p83"/>
          <p:cNvSpPr txBox="1"/>
          <p:nvPr/>
        </p:nvSpPr>
        <p:spPr>
          <a:xfrm>
            <a:off x="1112230" y="3530733"/>
            <a:ext cx="947100" cy="3003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baseline population</a:t>
            </a:r>
            <a:endParaRPr sz="550">
              <a:solidFill>
                <a:srgbClr val="000A3A"/>
              </a:solidFill>
              <a:latin typeface="Open Sans"/>
              <a:ea typeface="Open Sans"/>
              <a:cs typeface="Open Sans"/>
              <a:sym typeface="Open Sans"/>
            </a:endParaRPr>
          </a:p>
        </p:txBody>
      </p:sp>
      <p:cxnSp>
        <p:nvCxnSpPr>
          <p:cNvPr id="1857" name="Google Shape;1857;p83"/>
          <p:cNvCxnSpPr>
            <a:stCxn id="1854" idx="2"/>
            <a:endCxn id="1849" idx="0"/>
          </p:cNvCxnSpPr>
          <p:nvPr/>
        </p:nvCxnSpPr>
        <p:spPr>
          <a:xfrm>
            <a:off x="1585780" y="3831033"/>
            <a:ext cx="0" cy="433500"/>
          </a:xfrm>
          <a:prstGeom prst="straightConnector1">
            <a:avLst/>
          </a:prstGeom>
          <a:noFill/>
          <a:ln cap="flat" cmpd="sng" w="9525">
            <a:solidFill>
              <a:srgbClr val="000A3A"/>
            </a:solidFill>
            <a:prstDash val="solid"/>
            <a:round/>
            <a:headEnd len="med" w="med" type="none"/>
            <a:tailEnd len="med" w="med" type="triangle"/>
          </a:ln>
        </p:spPr>
      </p:cxnSp>
      <p:sp>
        <p:nvSpPr>
          <p:cNvPr id="1856" name="Google Shape;1856;p83"/>
          <p:cNvSpPr txBox="1"/>
          <p:nvPr/>
        </p:nvSpPr>
        <p:spPr>
          <a:xfrm>
            <a:off x="1112230" y="3897593"/>
            <a:ext cx="947100" cy="3003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Choose or derive EFs</a:t>
            </a:r>
            <a:endParaRPr sz="550">
              <a:solidFill>
                <a:srgbClr val="000A3A"/>
              </a:solidFill>
              <a:latin typeface="Open Sans"/>
              <a:ea typeface="Open Sans"/>
              <a:cs typeface="Open Sans"/>
              <a:sym typeface="Open Sans"/>
            </a:endParaRPr>
          </a:p>
        </p:txBody>
      </p:sp>
      <p:sp>
        <p:nvSpPr>
          <p:cNvPr id="1858" name="Google Shape;1858;p83"/>
          <p:cNvSpPr/>
          <p:nvPr/>
        </p:nvSpPr>
        <p:spPr>
          <a:xfrm rot="5400000">
            <a:off x="1201504" y="1794161"/>
            <a:ext cx="376800" cy="741300"/>
          </a:xfrm>
          <a:prstGeom prst="bentArrow">
            <a:avLst>
              <a:gd fmla="val 25000" name="adj1"/>
              <a:gd fmla="val 25000" name="adj2"/>
              <a:gd fmla="val 25000" name="adj3"/>
              <a:gd fmla="val 43750" name="adj4"/>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00000"/>
              </a:solidFill>
              <a:latin typeface="Arial"/>
              <a:ea typeface="Arial"/>
              <a:cs typeface="Arial"/>
              <a:sym typeface="Arial"/>
            </a:endParaRPr>
          </a:p>
        </p:txBody>
      </p:sp>
      <p:sp>
        <p:nvSpPr>
          <p:cNvPr id="1859" name="Google Shape;1859;p83"/>
          <p:cNvSpPr/>
          <p:nvPr/>
        </p:nvSpPr>
        <p:spPr>
          <a:xfrm>
            <a:off x="3434675" y="1141300"/>
            <a:ext cx="3476100" cy="3650700"/>
          </a:xfrm>
          <a:prstGeom prst="rect">
            <a:avLst/>
          </a:prstGeom>
          <a:solidFill>
            <a:srgbClr val="7F7F7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0" name="Google Shape;1860;p83"/>
          <p:cNvSpPr/>
          <p:nvPr/>
        </p:nvSpPr>
        <p:spPr>
          <a:xfrm>
            <a:off x="3560900" y="1971750"/>
            <a:ext cx="10110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1" name="Google Shape;1861;p83"/>
          <p:cNvSpPr/>
          <p:nvPr/>
        </p:nvSpPr>
        <p:spPr>
          <a:xfrm>
            <a:off x="4674258" y="1971750"/>
            <a:ext cx="10110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2" name="Google Shape;1862;p83"/>
          <p:cNvSpPr/>
          <p:nvPr/>
        </p:nvSpPr>
        <p:spPr>
          <a:xfrm>
            <a:off x="5787617" y="1971750"/>
            <a:ext cx="1011000" cy="2712900"/>
          </a:xfrm>
          <a:prstGeom prst="rect">
            <a:avLst/>
          </a:prstGeom>
          <a:solidFill>
            <a:schemeClr val="lt2"/>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3" name="Google Shape;1863;p83"/>
          <p:cNvSpPr txBox="1"/>
          <p:nvPr/>
        </p:nvSpPr>
        <p:spPr>
          <a:xfrm>
            <a:off x="3488950" y="1279500"/>
            <a:ext cx="2688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8: </a:t>
            </a:r>
            <a:r>
              <a:rPr lang="en-ZA" sz="1200">
                <a:solidFill>
                  <a:srgbClr val="FFFFFF"/>
                </a:solidFill>
                <a:latin typeface="Open Sans"/>
                <a:ea typeface="Open Sans"/>
                <a:cs typeface="Open Sans"/>
                <a:sym typeface="Open Sans"/>
              </a:rPr>
              <a:t>Estimate GHG </a:t>
            </a:r>
            <a:br>
              <a:rPr lang="en-ZA" sz="1200">
                <a:solidFill>
                  <a:srgbClr val="FFFFFF"/>
                </a:solidFill>
                <a:latin typeface="Open Sans"/>
                <a:ea typeface="Open Sans"/>
                <a:cs typeface="Open Sans"/>
                <a:sym typeface="Open Sans"/>
              </a:rPr>
            </a:br>
            <a:r>
              <a:rPr lang="en-ZA" sz="1200">
                <a:solidFill>
                  <a:srgbClr val="FFFFFF"/>
                </a:solidFill>
                <a:latin typeface="Open Sans"/>
                <a:ea typeface="Open Sans"/>
                <a:cs typeface="Open Sans"/>
                <a:sym typeface="Open Sans"/>
              </a:rPr>
              <a:t>impacts ex-ante</a:t>
            </a:r>
            <a:endParaRPr sz="1200">
              <a:solidFill>
                <a:srgbClr val="FFFFFF"/>
              </a:solidFill>
              <a:latin typeface="Open Sans"/>
              <a:ea typeface="Open Sans"/>
              <a:cs typeface="Open Sans"/>
              <a:sym typeface="Open Sans"/>
            </a:endParaRPr>
          </a:p>
        </p:txBody>
      </p:sp>
      <p:sp>
        <p:nvSpPr>
          <p:cNvPr id="1864" name="Google Shape;1864;p83"/>
          <p:cNvSpPr/>
          <p:nvPr/>
        </p:nvSpPr>
        <p:spPr>
          <a:xfrm>
            <a:off x="4524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865" name="Google Shape;1865;p83"/>
          <p:cNvSpPr/>
          <p:nvPr/>
        </p:nvSpPr>
        <p:spPr>
          <a:xfrm>
            <a:off x="5667970" y="273542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866" name="Google Shape;1866;p83"/>
          <p:cNvSpPr/>
          <p:nvPr/>
        </p:nvSpPr>
        <p:spPr>
          <a:xfrm>
            <a:off x="6760829" y="1458529"/>
            <a:ext cx="351300" cy="3342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867" name="Google Shape;1867;p83"/>
          <p:cNvSpPr txBox="1"/>
          <p:nvPr/>
        </p:nvSpPr>
        <p:spPr>
          <a:xfrm>
            <a:off x="3578575" y="2059675"/>
            <a:ext cx="993300" cy="845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maximum implementation potential</a:t>
            </a:r>
            <a:endParaRPr sz="800">
              <a:solidFill>
                <a:srgbClr val="000A3A"/>
              </a:solidFill>
              <a:latin typeface="Open Sans"/>
              <a:ea typeface="Open Sans"/>
              <a:cs typeface="Open Sans"/>
              <a:sym typeface="Open Sans"/>
            </a:endParaRPr>
          </a:p>
        </p:txBody>
      </p:sp>
      <p:sp>
        <p:nvSpPr>
          <p:cNvPr id="1868" name="Google Shape;1868;p83"/>
          <p:cNvSpPr txBox="1"/>
          <p:nvPr/>
        </p:nvSpPr>
        <p:spPr>
          <a:xfrm>
            <a:off x="5787600" y="2101075"/>
            <a:ext cx="993300" cy="572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Estimate the GHG impact on the policy</a:t>
            </a:r>
            <a:endParaRPr sz="800">
              <a:solidFill>
                <a:srgbClr val="000A3A"/>
              </a:solidFill>
              <a:latin typeface="Open Sans"/>
              <a:ea typeface="Open Sans"/>
              <a:cs typeface="Open Sans"/>
              <a:sym typeface="Open Sans"/>
            </a:endParaRPr>
          </a:p>
        </p:txBody>
      </p:sp>
      <p:sp>
        <p:nvSpPr>
          <p:cNvPr id="1869" name="Google Shape;1869;p83"/>
          <p:cNvSpPr txBox="1"/>
          <p:nvPr/>
        </p:nvSpPr>
        <p:spPr>
          <a:xfrm>
            <a:off x="4720800" y="2101075"/>
            <a:ext cx="993300" cy="634200"/>
          </a:xfrm>
          <a:prstGeom prst="rect">
            <a:avLst/>
          </a:prstGeom>
          <a:noFill/>
          <a:ln>
            <a:noFill/>
          </a:ln>
        </p:spPr>
        <p:txBody>
          <a:bodyPr anchorCtr="0" anchor="t" bIns="45700" lIns="91425" spcFirstLastPara="1" rIns="91425" wrap="square" tIns="45700">
            <a:normAutofit lnSpcReduction="10000"/>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Refine the maximum implementation potential</a:t>
            </a:r>
            <a:endParaRPr sz="800">
              <a:solidFill>
                <a:srgbClr val="000A3A"/>
              </a:solidFill>
              <a:latin typeface="Open Sans"/>
              <a:ea typeface="Open Sans"/>
              <a:cs typeface="Open Sans"/>
              <a:sym typeface="Open Sans"/>
            </a:endParaRPr>
          </a:p>
        </p:txBody>
      </p:sp>
      <p:sp>
        <p:nvSpPr>
          <p:cNvPr id="1870" name="Google Shape;1870;p83"/>
          <p:cNvSpPr txBox="1"/>
          <p:nvPr/>
        </p:nvSpPr>
        <p:spPr>
          <a:xfrm>
            <a:off x="4732000" y="4064837"/>
            <a:ext cx="895500" cy="471300"/>
          </a:xfrm>
          <a:prstGeom prst="rect">
            <a:avLst/>
          </a:prstGeom>
          <a:solidFill>
            <a:schemeClr val="lt1"/>
          </a:solidFill>
          <a:ln>
            <a:noFill/>
          </a:ln>
        </p:spPr>
        <p:txBody>
          <a:bodyPr anchorCtr="0" anchor="t" bIns="45700" lIns="91425" spcFirstLastPara="1" rIns="91425" wrap="square" tIns="45700">
            <a:normAutofit lnSpcReduction="1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other barriers</a:t>
            </a:r>
            <a:endParaRPr sz="550">
              <a:solidFill>
                <a:srgbClr val="000A3A"/>
              </a:solidFill>
              <a:latin typeface="Open Sans"/>
              <a:ea typeface="Open Sans"/>
              <a:cs typeface="Open Sans"/>
              <a:sym typeface="Open Sans"/>
            </a:endParaRPr>
          </a:p>
        </p:txBody>
      </p:sp>
      <p:cxnSp>
        <p:nvCxnSpPr>
          <p:cNvPr id="1871" name="Google Shape;1871;p83"/>
          <p:cNvCxnSpPr>
            <a:stCxn id="1872" idx="0"/>
            <a:endCxn id="1873" idx="0"/>
          </p:cNvCxnSpPr>
          <p:nvPr/>
        </p:nvCxnSpPr>
        <p:spPr>
          <a:xfrm>
            <a:off x="5194575" y="2735425"/>
            <a:ext cx="0" cy="732600"/>
          </a:xfrm>
          <a:prstGeom prst="straightConnector1">
            <a:avLst/>
          </a:prstGeom>
          <a:noFill/>
          <a:ln cap="flat" cmpd="sng" w="9525">
            <a:solidFill>
              <a:srgbClr val="000A3A"/>
            </a:solidFill>
            <a:prstDash val="solid"/>
            <a:round/>
            <a:headEnd len="med" w="med" type="none"/>
            <a:tailEnd len="med" w="med" type="triangle"/>
          </a:ln>
        </p:spPr>
      </p:cxnSp>
      <p:sp>
        <p:nvSpPr>
          <p:cNvPr id="1872" name="Google Shape;1872;p83"/>
          <p:cNvSpPr txBox="1"/>
          <p:nvPr/>
        </p:nvSpPr>
        <p:spPr>
          <a:xfrm>
            <a:off x="4746825" y="2735425"/>
            <a:ext cx="895500" cy="634200"/>
          </a:xfrm>
          <a:prstGeom prst="rect">
            <a:avLst/>
          </a:prstGeom>
          <a:solidFill>
            <a:schemeClr val="lt1"/>
          </a:solidFill>
          <a:ln>
            <a:noFill/>
          </a:ln>
        </p:spPr>
        <p:txBody>
          <a:bodyPr anchorCtr="0" anchor="t" bIns="45700" lIns="91425" spcFirstLastPara="1" rIns="91425" wrap="square" tIns="45700">
            <a:normAutofit lnSpcReduction="200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implementation potential based on policy design and national circumstances</a:t>
            </a:r>
            <a:endParaRPr sz="550">
              <a:solidFill>
                <a:srgbClr val="000A3A"/>
              </a:solidFill>
              <a:latin typeface="Open Sans"/>
              <a:ea typeface="Open Sans"/>
              <a:cs typeface="Open Sans"/>
              <a:sym typeface="Open Sans"/>
            </a:endParaRPr>
          </a:p>
        </p:txBody>
      </p:sp>
      <p:cxnSp>
        <p:nvCxnSpPr>
          <p:cNvPr id="1874" name="Google Shape;1874;p83"/>
          <p:cNvCxnSpPr>
            <a:stCxn id="1872" idx="2"/>
            <a:endCxn id="1870" idx="0"/>
          </p:cNvCxnSpPr>
          <p:nvPr/>
        </p:nvCxnSpPr>
        <p:spPr>
          <a:xfrm flipH="1">
            <a:off x="5179875" y="3369625"/>
            <a:ext cx="14700" cy="695100"/>
          </a:xfrm>
          <a:prstGeom prst="straightConnector1">
            <a:avLst/>
          </a:prstGeom>
          <a:noFill/>
          <a:ln cap="flat" cmpd="sng" w="9525">
            <a:solidFill>
              <a:srgbClr val="000A3A"/>
            </a:solidFill>
            <a:prstDash val="solid"/>
            <a:round/>
            <a:headEnd len="med" w="med" type="none"/>
            <a:tailEnd len="med" w="med" type="triangle"/>
          </a:ln>
        </p:spPr>
      </p:cxnSp>
      <p:sp>
        <p:nvSpPr>
          <p:cNvPr id="1873" name="Google Shape;1873;p83"/>
          <p:cNvSpPr txBox="1"/>
          <p:nvPr/>
        </p:nvSpPr>
        <p:spPr>
          <a:xfrm>
            <a:off x="4746825" y="3467957"/>
            <a:ext cx="895500" cy="5376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Refine the implementation potential based on financial feasibility</a:t>
            </a:r>
            <a:endParaRPr sz="550">
              <a:solidFill>
                <a:srgbClr val="000A3A"/>
              </a:solidFill>
              <a:latin typeface="Open Sans"/>
              <a:ea typeface="Open Sans"/>
              <a:cs typeface="Open Sans"/>
              <a:sym typeface="Open Sans"/>
            </a:endParaRPr>
          </a:p>
        </p:txBody>
      </p:sp>
      <p:sp>
        <p:nvSpPr>
          <p:cNvPr id="1875" name="Google Shape;1875;p83"/>
          <p:cNvSpPr txBox="1"/>
          <p:nvPr/>
        </p:nvSpPr>
        <p:spPr>
          <a:xfrm>
            <a:off x="5059935" y="4603227"/>
            <a:ext cx="613200" cy="2100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Exercise</a:t>
            </a:r>
            <a:endParaRPr>
              <a:latin typeface="Open Sans"/>
              <a:ea typeface="Open Sans"/>
              <a:cs typeface="Open Sans"/>
              <a:sym typeface="Open Sans"/>
            </a:endParaRPr>
          </a:p>
        </p:txBody>
      </p:sp>
      <p:sp>
        <p:nvSpPr>
          <p:cNvPr id="1876" name="Google Shape;1876;p83"/>
          <p:cNvSpPr txBox="1"/>
          <p:nvPr/>
        </p:nvSpPr>
        <p:spPr>
          <a:xfrm>
            <a:off x="2221551" y="42035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emissions and removals</a:t>
            </a:r>
            <a:endParaRPr sz="550">
              <a:solidFill>
                <a:srgbClr val="000A3A"/>
              </a:solidFill>
              <a:latin typeface="Open Sans"/>
              <a:ea typeface="Open Sans"/>
              <a:cs typeface="Open Sans"/>
              <a:sym typeface="Open Sans"/>
            </a:endParaRPr>
          </a:p>
        </p:txBody>
      </p:sp>
      <p:sp>
        <p:nvSpPr>
          <p:cNvPr id="1877" name="Google Shape;1877;p83"/>
          <p:cNvSpPr txBox="1"/>
          <p:nvPr/>
        </p:nvSpPr>
        <p:spPr>
          <a:xfrm>
            <a:off x="2221551" y="3387363"/>
            <a:ext cx="947100" cy="334200"/>
          </a:xfrm>
          <a:prstGeom prst="rect">
            <a:avLst/>
          </a:prstGeom>
          <a:solidFill>
            <a:schemeClr val="lt1"/>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Estimate soil carbon stock for each stratum</a:t>
            </a:r>
            <a:endParaRPr sz="550">
              <a:solidFill>
                <a:srgbClr val="000A3A"/>
              </a:solidFill>
              <a:latin typeface="Open Sans"/>
              <a:ea typeface="Open Sans"/>
              <a:cs typeface="Open Sans"/>
              <a:sym typeface="Open Sans"/>
            </a:endParaRPr>
          </a:p>
        </p:txBody>
      </p:sp>
      <p:sp>
        <p:nvSpPr>
          <p:cNvPr id="1878" name="Google Shape;1878;p83"/>
          <p:cNvSpPr txBox="1"/>
          <p:nvPr/>
        </p:nvSpPr>
        <p:spPr>
          <a:xfrm>
            <a:off x="2221551" y="3795463"/>
            <a:ext cx="947100" cy="334200"/>
          </a:xfrm>
          <a:prstGeom prst="rect">
            <a:avLst/>
          </a:prstGeom>
          <a:solidFill>
            <a:schemeClr val="lt1"/>
          </a:solidFill>
          <a:ln>
            <a:noFill/>
          </a:ln>
        </p:spPr>
        <p:txBody>
          <a:bodyPr anchorCtr="0" anchor="t" bIns="45700" lIns="91425" spcFirstLastPara="1" rIns="91425" wrap="square" tIns="45700">
            <a:normAutofit fontScale="92500"/>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Calculate the net change in soil carbon stock</a:t>
            </a:r>
            <a:endParaRPr sz="550">
              <a:solidFill>
                <a:srgbClr val="000A3A"/>
              </a:solidFill>
              <a:latin typeface="Open Sans"/>
              <a:ea typeface="Open Sans"/>
              <a:cs typeface="Open Sans"/>
              <a:sym typeface="Open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3" name="Shape 1883"/>
        <p:cNvGrpSpPr/>
        <p:nvPr/>
      </p:nvGrpSpPr>
      <p:grpSpPr>
        <a:xfrm>
          <a:off x="0" y="0"/>
          <a:ext cx="0" cy="0"/>
          <a:chOff x="0" y="0"/>
          <a:chExt cx="0" cy="0"/>
        </a:xfrm>
      </p:grpSpPr>
      <p:sp>
        <p:nvSpPr>
          <p:cNvPr id="1884" name="Google Shape;1884;p84">
            <a:hlinkClick action="ppaction://hlinksldjump" r:id="rId3"/>
          </p:cNvPr>
          <p:cNvSpPr/>
          <p:nvPr/>
        </p:nvSpPr>
        <p:spPr>
          <a:xfrm>
            <a:off x="437650" y="2116425"/>
            <a:ext cx="2071800" cy="13872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Estimate or update baseline</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Emissions</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9.1)</a:t>
            </a:r>
            <a:endParaRPr sz="1000">
              <a:solidFill>
                <a:schemeClr val="dk2"/>
              </a:solidFill>
              <a:latin typeface="Open Sans"/>
              <a:ea typeface="Open Sans"/>
              <a:cs typeface="Open Sans"/>
              <a:sym typeface="Open Sans"/>
            </a:endParaRPr>
          </a:p>
        </p:txBody>
      </p:sp>
      <p:sp>
        <p:nvSpPr>
          <p:cNvPr id="1885" name="Google Shape;1885;p84">
            <a:hlinkClick action="ppaction://hlinksldjump" r:id="rId4"/>
          </p:cNvPr>
          <p:cNvSpPr/>
          <p:nvPr/>
        </p:nvSpPr>
        <p:spPr>
          <a:xfrm>
            <a:off x="2665168" y="2116425"/>
            <a:ext cx="2071800" cy="13872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Estimate GHG impacts</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9.2)</a:t>
            </a:r>
            <a:endParaRPr sz="1000">
              <a:solidFill>
                <a:schemeClr val="dk2"/>
              </a:solidFill>
              <a:latin typeface="Open Sans"/>
              <a:ea typeface="Open Sans"/>
              <a:cs typeface="Open Sans"/>
              <a:sym typeface="Open Sans"/>
            </a:endParaRPr>
          </a:p>
        </p:txBody>
      </p:sp>
      <p:sp>
        <p:nvSpPr>
          <p:cNvPr id="1886" name="Google Shape;1886;p84"/>
          <p:cNvSpPr txBox="1"/>
          <p:nvPr/>
        </p:nvSpPr>
        <p:spPr>
          <a:xfrm>
            <a:off x="375962" y="1378019"/>
            <a:ext cx="6941100" cy="585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600">
                <a:solidFill>
                  <a:srgbClr val="223F60"/>
                </a:solidFill>
                <a:latin typeface="Open Sans"/>
                <a:ea typeface="Open Sans"/>
                <a:cs typeface="Open Sans"/>
                <a:sym typeface="Open Sans"/>
              </a:rPr>
              <a:t>Ex-post impact assessment is a backward-looking assessment of the GHG impacts achieved by a policy to date. </a:t>
            </a:r>
            <a:endParaRPr sz="1600">
              <a:latin typeface="Open Sans"/>
              <a:ea typeface="Open Sans"/>
              <a:cs typeface="Open Sans"/>
              <a:sym typeface="Open Sans"/>
            </a:endParaRPr>
          </a:p>
        </p:txBody>
      </p:sp>
      <p:sp>
        <p:nvSpPr>
          <p:cNvPr id="1887" name="Google Shape;1887;p84"/>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Chapter 9. Estimating the GHG impact of the policy ex-post</a:t>
            </a:r>
            <a:endParaRPr/>
          </a:p>
        </p:txBody>
      </p:sp>
      <p:cxnSp>
        <p:nvCxnSpPr>
          <p:cNvPr id="1888" name="Google Shape;1888;p84"/>
          <p:cNvCxnSpPr>
            <a:stCxn id="1884" idx="3"/>
            <a:endCxn id="1885" idx="1"/>
          </p:cNvCxnSpPr>
          <p:nvPr/>
        </p:nvCxnSpPr>
        <p:spPr>
          <a:xfrm>
            <a:off x="2509450" y="2810025"/>
            <a:ext cx="1557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2" name="Shape 1892"/>
        <p:cNvGrpSpPr/>
        <p:nvPr/>
      </p:nvGrpSpPr>
      <p:grpSpPr>
        <a:xfrm>
          <a:off x="0" y="0"/>
          <a:ext cx="0" cy="0"/>
          <a:chOff x="0" y="0"/>
          <a:chExt cx="0" cy="0"/>
        </a:xfrm>
      </p:grpSpPr>
      <p:sp>
        <p:nvSpPr>
          <p:cNvPr id="1893" name="Google Shape;1893;p8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9.1 Estimate or update baseline emissions</a:t>
            </a:r>
            <a:endParaRPr/>
          </a:p>
          <a:p>
            <a:pPr indent="0" lvl="0" marL="0" rtl="0" algn="l">
              <a:lnSpc>
                <a:spcPct val="90000"/>
              </a:lnSpc>
              <a:spcBef>
                <a:spcPts val="0"/>
              </a:spcBef>
              <a:spcAft>
                <a:spcPts val="0"/>
              </a:spcAft>
              <a:buClr>
                <a:srgbClr val="625852"/>
              </a:buClr>
              <a:buSzPct val="114285"/>
              <a:buFont typeface="Arial"/>
              <a:buNone/>
            </a:pPr>
            <a:r>
              <a:t/>
            </a:r>
            <a:endParaRPr/>
          </a:p>
        </p:txBody>
      </p:sp>
      <p:sp>
        <p:nvSpPr>
          <p:cNvPr id="1894" name="Google Shape;1894;p85"/>
          <p:cNvSpPr txBox="1"/>
          <p:nvPr/>
        </p:nvSpPr>
        <p:spPr>
          <a:xfrm>
            <a:off x="533400" y="1097975"/>
            <a:ext cx="8325300" cy="1620900"/>
          </a:xfrm>
          <a:prstGeom prst="rect">
            <a:avLst/>
          </a:prstGeom>
          <a:noFill/>
          <a:ln>
            <a:noFill/>
          </a:ln>
        </p:spPr>
        <p:txBody>
          <a:bodyPr anchorCtr="0" anchor="t" bIns="45700" lIns="91425" spcFirstLastPara="1" rIns="91425" wrap="square" tIns="45700">
            <a:normAutofit/>
          </a:bodyPr>
          <a:lstStyle/>
          <a:p>
            <a:pPr indent="-165100" lvl="0" marL="228600" rtl="0" algn="l">
              <a:lnSpc>
                <a:spcPct val="115000"/>
              </a:lnSpc>
              <a:spcBef>
                <a:spcPts val="100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Baseline emissions can be estimated following guidance in section 7.2 and 7.3</a:t>
            </a:r>
            <a:endParaRPr>
              <a:solidFill>
                <a:srgbClr val="000A3A"/>
              </a:solidFill>
              <a:latin typeface="Open Sans"/>
              <a:ea typeface="Open Sans"/>
              <a:cs typeface="Open Sans"/>
              <a:sym typeface="Open Sans"/>
            </a:endParaRPr>
          </a:p>
          <a:p>
            <a:pPr indent="-165100" lvl="0" marL="228600" rtl="0" algn="l">
              <a:lnSpc>
                <a:spcPct val="115000"/>
              </a:lnSpc>
              <a:spcBef>
                <a:spcPts val="120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The baseline and policy scenario have the same GHG assessment boundary</a:t>
            </a:r>
            <a:endParaRPr>
              <a:solidFill>
                <a:srgbClr val="000A3A"/>
              </a:solidFill>
              <a:latin typeface="Open Sans"/>
              <a:ea typeface="Open Sans"/>
              <a:cs typeface="Open Sans"/>
              <a:sym typeface="Open Sans"/>
            </a:endParaRPr>
          </a:p>
          <a:p>
            <a:pPr indent="-165100" lvl="0" marL="228600" rtl="0" algn="l">
              <a:lnSpc>
                <a:spcPct val="115000"/>
              </a:lnSpc>
              <a:spcBef>
                <a:spcPts val="1200"/>
              </a:spcBef>
              <a:spcAft>
                <a:spcPts val="1200"/>
              </a:spcAft>
              <a:buClr>
                <a:srgbClr val="000A3A"/>
              </a:buClr>
              <a:buSzPts val="1400"/>
              <a:buFont typeface="Open Sans"/>
              <a:buChar char="●"/>
            </a:pPr>
            <a:r>
              <a:rPr lang="en-ZA">
                <a:solidFill>
                  <a:srgbClr val="000A3A"/>
                </a:solidFill>
                <a:latin typeface="Open Sans"/>
                <a:ea typeface="Open Sans"/>
                <a:cs typeface="Open Sans"/>
                <a:sym typeface="Open Sans"/>
              </a:rPr>
              <a:t>Where the baseline scenario was determined and baseline emissions estimated in a previous ex-ante impact assessment, this should be updated by replacing predicted values with observed data</a:t>
            </a:r>
            <a:endParaRPr>
              <a:solidFill>
                <a:srgbClr val="000A3A"/>
              </a:solidFill>
              <a:latin typeface="Open Sans"/>
              <a:ea typeface="Open Sans"/>
              <a:cs typeface="Open Sans"/>
              <a:sym typeface="Open Sans"/>
            </a:endParaRPr>
          </a:p>
        </p:txBody>
      </p:sp>
      <p:pic>
        <p:nvPicPr>
          <p:cNvPr id="1895" name="Google Shape;1895;p85"/>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896" name="Google Shape;1896;p85"/>
          <p:cNvSpPr txBox="1"/>
          <p:nvPr/>
        </p:nvSpPr>
        <p:spPr>
          <a:xfrm>
            <a:off x="1073875" y="4106400"/>
            <a:ext cx="3088500" cy="8523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Estimate or update baseline emissions using observed values for parameters that are not affected by the policy and estimated values for parameters that are affected by the policy</a:t>
            </a:r>
            <a:endParaRPr i="1" sz="1000">
              <a:solidFill>
                <a:srgbClr val="09294E"/>
              </a:solidFill>
              <a:latin typeface="Open Sans"/>
              <a:ea typeface="Open Sans"/>
              <a:cs typeface="Open Sans"/>
              <a:sym typeface="Open Sans"/>
            </a:endParaRPr>
          </a:p>
        </p:txBody>
      </p:sp>
      <p:cxnSp>
        <p:nvCxnSpPr>
          <p:cNvPr id="1897" name="Google Shape;1897;p85"/>
          <p:cNvCxnSpPr>
            <a:stCxn id="1896" idx="1"/>
          </p:cNvCxnSpPr>
          <p:nvPr/>
        </p:nvCxnSpPr>
        <p:spPr>
          <a:xfrm>
            <a:off x="1073875" y="4532550"/>
            <a:ext cx="0" cy="0"/>
          </a:xfrm>
          <a:prstGeom prst="straightConnector1">
            <a:avLst/>
          </a:prstGeom>
          <a:noFill/>
          <a:ln cap="flat" cmpd="sng" w="9525">
            <a:solidFill>
              <a:srgbClr val="000A3A"/>
            </a:solidFill>
            <a:prstDash val="solid"/>
            <a:round/>
            <a:headEnd len="med" w="med" type="none"/>
            <a:tailEnd len="med" w="med" type="none"/>
          </a:ln>
        </p:spPr>
      </p:cxnSp>
      <p:cxnSp>
        <p:nvCxnSpPr>
          <p:cNvPr id="1898" name="Google Shape;1898;p85"/>
          <p:cNvCxnSpPr>
            <a:stCxn id="1895" idx="6"/>
            <a:endCxn id="1896" idx="1"/>
          </p:cNvCxnSpPr>
          <p:nvPr/>
        </p:nvCxnSpPr>
        <p:spPr>
          <a:xfrm flipH="1" rot="10800000">
            <a:off x="871800" y="4532600"/>
            <a:ext cx="202200" cy="193500"/>
          </a:xfrm>
          <a:prstGeom prst="straightConnector1">
            <a:avLst/>
          </a:prstGeom>
          <a:noFill/>
          <a:ln cap="flat" cmpd="sng" w="9525">
            <a:solidFill>
              <a:srgbClr val="9D97F0"/>
            </a:solidFill>
            <a:prstDash val="solid"/>
            <a:round/>
            <a:headEnd len="med" w="med" type="none"/>
            <a:tailEnd len="med" w="med" type="oval"/>
          </a:ln>
        </p:spPr>
      </p:cxnSp>
      <p:sp>
        <p:nvSpPr>
          <p:cNvPr id="1899" name="Google Shape;1899;p85"/>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900" name="Google Shape;1900;p85"/>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901" name="Google Shape;1901;p85"/>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902" name="Google Shape;1902;p85">
            <a:hlinkClick action="ppaction://hlinksldjump" r:id="rId4"/>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903" name="Google Shape;1903;p85">
            <a:hlinkClick action="ppaction://hlinksldjump" r:id="rId5"/>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904" name="Google Shape;1904;p85">
            <a:hlinkClick action="ppaction://hlinksldjump" r:id="rId6"/>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9" name="Shape 1909"/>
        <p:cNvGrpSpPr/>
        <p:nvPr/>
      </p:nvGrpSpPr>
      <p:grpSpPr>
        <a:xfrm>
          <a:off x="0" y="0"/>
          <a:ext cx="0" cy="0"/>
          <a:chOff x="0" y="0"/>
          <a:chExt cx="0" cy="0"/>
        </a:xfrm>
      </p:grpSpPr>
      <p:sp>
        <p:nvSpPr>
          <p:cNvPr id="1910" name="Google Shape;1910;p86"/>
          <p:cNvSpPr txBox="1"/>
          <p:nvPr>
            <p:ph type="title"/>
          </p:nvPr>
        </p:nvSpPr>
        <p:spPr>
          <a:xfrm>
            <a:off x="311700" y="216425"/>
            <a:ext cx="8520600" cy="1381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2700"/>
              <a:buFont typeface="Arial"/>
              <a:buNone/>
            </a:pPr>
            <a:r>
              <a:rPr lang="en-ZA" sz="2700"/>
              <a:t>9.2 Estimate GHG impacts: Evaluate performance of the policy</a:t>
            </a:r>
            <a:endParaRPr sz="2700"/>
          </a:p>
          <a:p>
            <a:pPr indent="0" lvl="0" marL="0" rtl="0" algn="l">
              <a:lnSpc>
                <a:spcPct val="90000"/>
              </a:lnSpc>
              <a:spcBef>
                <a:spcPts val="0"/>
              </a:spcBef>
              <a:spcAft>
                <a:spcPts val="0"/>
              </a:spcAft>
              <a:buClr>
                <a:srgbClr val="625852"/>
              </a:buClr>
              <a:buSzPts val="3200"/>
              <a:buFont typeface="Arial"/>
              <a:buNone/>
            </a:pPr>
            <a:r>
              <a:t/>
            </a:r>
            <a:endParaRPr/>
          </a:p>
        </p:txBody>
      </p:sp>
      <p:sp>
        <p:nvSpPr>
          <p:cNvPr id="1911" name="Google Shape;1911;p86"/>
          <p:cNvSpPr txBox="1"/>
          <p:nvPr/>
        </p:nvSpPr>
        <p:spPr>
          <a:xfrm>
            <a:off x="702825" y="1152497"/>
            <a:ext cx="7821300" cy="2351100"/>
          </a:xfrm>
          <a:prstGeom prst="rect">
            <a:avLst/>
          </a:prstGeom>
          <a:noFill/>
          <a:ln>
            <a:noFill/>
          </a:ln>
        </p:spPr>
        <p:txBody>
          <a:bodyPr anchorCtr="0" anchor="t" bIns="45700" lIns="91425" spcFirstLastPara="1" rIns="91425" wrap="square" tIns="45700">
            <a:noAutofit/>
          </a:bodyPr>
          <a:lstStyle/>
          <a:p>
            <a:pPr indent="-177800" lvl="0" marL="228600" rtl="0" algn="l">
              <a:lnSpc>
                <a:spcPct val="115000"/>
              </a:lnSpc>
              <a:spcBef>
                <a:spcPts val="1000"/>
              </a:spcBef>
              <a:spcAft>
                <a:spcPts val="0"/>
              </a:spcAft>
              <a:buClr>
                <a:srgbClr val="625852"/>
              </a:buClr>
              <a:buSzPts val="1400"/>
              <a:buFont typeface="Open Sans"/>
              <a:buChar char="●"/>
            </a:pPr>
            <a:r>
              <a:rPr lang="en-ZA">
                <a:solidFill>
                  <a:srgbClr val="000A3A"/>
                </a:solidFill>
                <a:latin typeface="Open Sans"/>
                <a:ea typeface="Open Sans"/>
                <a:cs typeface="Open Sans"/>
                <a:sym typeface="Open Sans"/>
              </a:rPr>
              <a:t>The performance of the policy should be evaluated to ensure that the GHG impacts calculated ex-post can be attributed to the policy</a:t>
            </a:r>
            <a:endParaRPr>
              <a:solidFill>
                <a:srgbClr val="000A3A"/>
              </a:solidFill>
              <a:latin typeface="Open Sans"/>
              <a:ea typeface="Open Sans"/>
              <a:cs typeface="Open Sans"/>
              <a:sym typeface="Open Sans"/>
            </a:endParaRPr>
          </a:p>
          <a:p>
            <a:pPr indent="-177800" lvl="0" marL="228600" rtl="0" algn="l">
              <a:lnSpc>
                <a:spcPct val="115000"/>
              </a:lnSpc>
              <a:spcBef>
                <a:spcPts val="1200"/>
              </a:spcBef>
              <a:spcAft>
                <a:spcPts val="0"/>
              </a:spcAft>
              <a:buClr>
                <a:srgbClr val="625852"/>
              </a:buClr>
              <a:buSzPts val="1400"/>
              <a:buFont typeface="Open Sans"/>
              <a:buChar char="●"/>
            </a:pPr>
            <a:r>
              <a:rPr lang="en-ZA">
                <a:solidFill>
                  <a:srgbClr val="000A3A"/>
                </a:solidFill>
                <a:latin typeface="Open Sans"/>
                <a:ea typeface="Open Sans"/>
                <a:cs typeface="Open Sans"/>
                <a:sym typeface="Open Sans"/>
              </a:rPr>
              <a:t>Ascertain whether the inputs, activities, and intermediate effects that were expected to occur according to the causal chain (see Part II), actually occurred</a:t>
            </a:r>
            <a:endParaRPr>
              <a:solidFill>
                <a:srgbClr val="000A3A"/>
              </a:solidFill>
              <a:latin typeface="Open Sans"/>
              <a:ea typeface="Open Sans"/>
              <a:cs typeface="Open Sans"/>
              <a:sym typeface="Open Sans"/>
            </a:endParaRPr>
          </a:p>
          <a:p>
            <a:pPr indent="-177800" lvl="0" marL="228600" rtl="0" algn="l">
              <a:lnSpc>
                <a:spcPct val="115000"/>
              </a:lnSpc>
              <a:spcBef>
                <a:spcPts val="1200"/>
              </a:spcBef>
              <a:spcAft>
                <a:spcPts val="1200"/>
              </a:spcAft>
              <a:buClr>
                <a:srgbClr val="625852"/>
              </a:buClr>
              <a:buSzPts val="1400"/>
              <a:buFont typeface="Open Sans"/>
              <a:buChar char="●"/>
            </a:pPr>
            <a:r>
              <a:rPr lang="en-ZA">
                <a:solidFill>
                  <a:srgbClr val="000A3A"/>
                </a:solidFill>
                <a:latin typeface="Open Sans"/>
                <a:ea typeface="Open Sans"/>
                <a:cs typeface="Open Sans"/>
                <a:sym typeface="Open Sans"/>
              </a:rPr>
              <a:t>For </a:t>
            </a:r>
            <a:r>
              <a:rPr i="1" lang="en-ZA">
                <a:solidFill>
                  <a:srgbClr val="000A3A"/>
                </a:solidFill>
                <a:latin typeface="Open Sans"/>
                <a:ea typeface="Open Sans"/>
                <a:cs typeface="Open Sans"/>
                <a:sym typeface="Open Sans"/>
              </a:rPr>
              <a:t>ex-post</a:t>
            </a:r>
            <a:r>
              <a:rPr lang="en-ZA">
                <a:solidFill>
                  <a:srgbClr val="000A3A"/>
                </a:solidFill>
                <a:latin typeface="Open Sans"/>
                <a:ea typeface="Open Sans"/>
                <a:cs typeface="Open Sans"/>
                <a:sym typeface="Open Sans"/>
              </a:rPr>
              <a:t> impact assessments where no previous </a:t>
            </a:r>
            <a:r>
              <a:rPr i="1" lang="en-ZA">
                <a:solidFill>
                  <a:srgbClr val="000A3A"/>
                </a:solidFill>
                <a:latin typeface="Open Sans"/>
                <a:ea typeface="Open Sans"/>
                <a:cs typeface="Open Sans"/>
                <a:sym typeface="Open Sans"/>
              </a:rPr>
              <a:t>ex-ante</a:t>
            </a:r>
            <a:r>
              <a:rPr lang="en-ZA">
                <a:solidFill>
                  <a:srgbClr val="000A3A"/>
                </a:solidFill>
                <a:latin typeface="Open Sans"/>
                <a:ea typeface="Open Sans"/>
                <a:cs typeface="Open Sans"/>
                <a:sym typeface="Open Sans"/>
              </a:rPr>
              <a:t> assessment has been conducted - skip this evaluation step</a:t>
            </a:r>
            <a:endParaRPr>
              <a:solidFill>
                <a:srgbClr val="000A3A"/>
              </a:solidFill>
              <a:latin typeface="Open Sans"/>
              <a:ea typeface="Open Sans"/>
              <a:cs typeface="Open Sans"/>
              <a:sym typeface="Open Sans"/>
            </a:endParaRPr>
          </a:p>
        </p:txBody>
      </p:sp>
      <p:pic>
        <p:nvPicPr>
          <p:cNvPr id="1912" name="Google Shape;1912;p86"/>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913" name="Google Shape;1913;p86"/>
          <p:cNvSpPr txBox="1"/>
          <p:nvPr/>
        </p:nvSpPr>
        <p:spPr>
          <a:xfrm>
            <a:off x="1073875" y="4106400"/>
            <a:ext cx="3088500" cy="8523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Ascertain whether the inputs, activities and intermediate effects that were expected to occur according to the causal chain, actually occurred </a:t>
            </a:r>
            <a:endParaRPr i="1" sz="1000">
              <a:solidFill>
                <a:srgbClr val="09294E"/>
              </a:solidFill>
              <a:latin typeface="Open Sans"/>
              <a:ea typeface="Open Sans"/>
              <a:cs typeface="Open Sans"/>
              <a:sym typeface="Open Sans"/>
            </a:endParaRPr>
          </a:p>
        </p:txBody>
      </p:sp>
      <p:cxnSp>
        <p:nvCxnSpPr>
          <p:cNvPr id="1914" name="Google Shape;1914;p86"/>
          <p:cNvCxnSpPr>
            <a:stCxn id="1913" idx="1"/>
          </p:cNvCxnSpPr>
          <p:nvPr/>
        </p:nvCxnSpPr>
        <p:spPr>
          <a:xfrm>
            <a:off x="1073875" y="4532550"/>
            <a:ext cx="0" cy="0"/>
          </a:xfrm>
          <a:prstGeom prst="straightConnector1">
            <a:avLst/>
          </a:prstGeom>
          <a:noFill/>
          <a:ln cap="flat" cmpd="sng" w="9525">
            <a:solidFill>
              <a:srgbClr val="000A3A"/>
            </a:solidFill>
            <a:prstDash val="solid"/>
            <a:round/>
            <a:headEnd len="med" w="med" type="none"/>
            <a:tailEnd len="med" w="med" type="none"/>
          </a:ln>
        </p:spPr>
      </p:cxnSp>
      <p:cxnSp>
        <p:nvCxnSpPr>
          <p:cNvPr id="1915" name="Google Shape;1915;p86"/>
          <p:cNvCxnSpPr>
            <a:stCxn id="1912" idx="6"/>
            <a:endCxn id="1913" idx="1"/>
          </p:cNvCxnSpPr>
          <p:nvPr/>
        </p:nvCxnSpPr>
        <p:spPr>
          <a:xfrm flipH="1" rot="10800000">
            <a:off x="871800" y="4532600"/>
            <a:ext cx="202200" cy="193500"/>
          </a:xfrm>
          <a:prstGeom prst="straightConnector1">
            <a:avLst/>
          </a:prstGeom>
          <a:noFill/>
          <a:ln cap="flat" cmpd="sng" w="9525">
            <a:solidFill>
              <a:srgbClr val="9D97F0"/>
            </a:solidFill>
            <a:prstDash val="solid"/>
            <a:round/>
            <a:headEnd len="med" w="med" type="none"/>
            <a:tailEnd len="med" w="med" type="oval"/>
          </a:ln>
        </p:spPr>
      </p:cxnSp>
      <p:sp>
        <p:nvSpPr>
          <p:cNvPr id="1916" name="Google Shape;1916;p86"/>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917" name="Google Shape;1917;p86"/>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918" name="Google Shape;1918;p86"/>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919" name="Google Shape;1919;p86">
            <a:hlinkClick action="ppaction://hlinksldjump" r:id="rId4"/>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920" name="Google Shape;1920;p86">
            <a:hlinkClick action="ppaction://hlinksldjump" r:id="rId5"/>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921" name="Google Shape;1921;p86">
            <a:hlinkClick action="ppaction://hlinksldjump" r:id="rId6"/>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6" name="Shape 1926"/>
        <p:cNvGrpSpPr/>
        <p:nvPr/>
      </p:nvGrpSpPr>
      <p:grpSpPr>
        <a:xfrm>
          <a:off x="0" y="0"/>
          <a:ext cx="0" cy="0"/>
          <a:chOff x="0" y="0"/>
          <a:chExt cx="0" cy="0"/>
        </a:xfrm>
      </p:grpSpPr>
      <p:sp>
        <p:nvSpPr>
          <p:cNvPr id="1927" name="Google Shape;1927;p87"/>
          <p:cNvSpPr txBox="1"/>
          <p:nvPr>
            <p:ph type="title"/>
          </p:nvPr>
        </p:nvSpPr>
        <p:spPr>
          <a:xfrm>
            <a:off x="311700" y="216425"/>
            <a:ext cx="8520600" cy="7848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9.2 Estimate GHG impacts of the policy</a:t>
            </a:r>
            <a:endParaRPr/>
          </a:p>
        </p:txBody>
      </p:sp>
      <p:sp>
        <p:nvSpPr>
          <p:cNvPr id="1928" name="Google Shape;1928;p87"/>
          <p:cNvSpPr txBox="1"/>
          <p:nvPr/>
        </p:nvSpPr>
        <p:spPr>
          <a:xfrm>
            <a:off x="669751" y="894777"/>
            <a:ext cx="8033100" cy="1664700"/>
          </a:xfrm>
          <a:prstGeom prst="rect">
            <a:avLst/>
          </a:prstGeom>
          <a:noFill/>
          <a:ln>
            <a:noFill/>
          </a:ln>
        </p:spPr>
        <p:txBody>
          <a:bodyPr anchorCtr="0" anchor="t" bIns="45700" lIns="91425" spcFirstLastPara="1" rIns="91425" wrap="square" tIns="45700">
            <a:normAutofit/>
          </a:bodyPr>
          <a:lstStyle/>
          <a:p>
            <a:pPr indent="-190500" lvl="0" marL="228600" rtl="0" algn="l">
              <a:lnSpc>
                <a:spcPct val="90000"/>
              </a:lnSpc>
              <a:spcBef>
                <a:spcPts val="1000"/>
              </a:spcBef>
              <a:spcAft>
                <a:spcPts val="0"/>
              </a:spcAft>
              <a:buClr>
                <a:srgbClr val="625852"/>
              </a:buClr>
              <a:buSzPts val="1400"/>
              <a:buFont typeface="Open Sans"/>
              <a:buChar char="●"/>
            </a:pPr>
            <a:r>
              <a:rPr lang="en-ZA">
                <a:solidFill>
                  <a:srgbClr val="000A3A"/>
                </a:solidFill>
                <a:latin typeface="Open Sans"/>
                <a:ea typeface="Open Sans"/>
                <a:cs typeface="Open Sans"/>
                <a:sym typeface="Open Sans"/>
              </a:rPr>
              <a:t>The same methods used to estimate baseline emissions should be used to estimate policy scenario emissions</a:t>
            </a:r>
            <a:endParaRPr>
              <a:solidFill>
                <a:srgbClr val="000A3A"/>
              </a:solidFill>
              <a:latin typeface="Open Sans"/>
              <a:ea typeface="Open Sans"/>
              <a:cs typeface="Open Sans"/>
              <a:sym typeface="Open Sans"/>
            </a:endParaRPr>
          </a:p>
          <a:p>
            <a:pPr indent="-190500" lvl="0" marL="228600" rtl="0" algn="l">
              <a:lnSpc>
                <a:spcPct val="90000"/>
              </a:lnSpc>
              <a:spcBef>
                <a:spcPts val="1200"/>
              </a:spcBef>
              <a:spcAft>
                <a:spcPts val="1200"/>
              </a:spcAft>
              <a:buClr>
                <a:srgbClr val="625852"/>
              </a:buClr>
              <a:buSzPts val="1400"/>
              <a:buFont typeface="Open Sans"/>
              <a:buChar char="●"/>
            </a:pPr>
            <a:r>
              <a:rPr lang="en-ZA">
                <a:solidFill>
                  <a:srgbClr val="000A3A"/>
                </a:solidFill>
                <a:latin typeface="Open Sans"/>
                <a:ea typeface="Open Sans"/>
                <a:cs typeface="Open Sans"/>
                <a:sym typeface="Open Sans"/>
              </a:rPr>
              <a:t>Calculate policy scenario emissions using one of the approaches below (see Section 7.2 or 7.3 for guidance). Use observed, measured or recently collected activity data, and measured or re-estimated emission factors </a:t>
            </a:r>
            <a:endParaRPr>
              <a:solidFill>
                <a:srgbClr val="000A3A"/>
              </a:solidFill>
              <a:latin typeface="Open Sans"/>
              <a:ea typeface="Open Sans"/>
              <a:cs typeface="Open Sans"/>
              <a:sym typeface="Open Sans"/>
            </a:endParaRPr>
          </a:p>
        </p:txBody>
      </p:sp>
      <p:sp>
        <p:nvSpPr>
          <p:cNvPr id="1929" name="Google Shape;1929;p87"/>
          <p:cNvSpPr/>
          <p:nvPr/>
        </p:nvSpPr>
        <p:spPr>
          <a:xfrm>
            <a:off x="1813025" y="2233061"/>
            <a:ext cx="6685200" cy="784800"/>
          </a:xfrm>
          <a:prstGeom prst="rect">
            <a:avLst/>
          </a:prstGeom>
          <a:solidFill>
            <a:srgbClr val="E4DEFF"/>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457200" marR="0" rtl="0" algn="l">
              <a:spcBef>
                <a:spcPts val="0"/>
              </a:spcBef>
              <a:spcAft>
                <a:spcPts val="0"/>
              </a:spcAft>
              <a:buNone/>
            </a:pPr>
            <a:r>
              <a:rPr lang="en-ZA" sz="1000">
                <a:solidFill>
                  <a:srgbClr val="000A3A"/>
                </a:solidFill>
                <a:latin typeface="Open Sans"/>
                <a:ea typeface="Open Sans"/>
                <a:cs typeface="Open Sans"/>
                <a:sym typeface="Open Sans"/>
              </a:rPr>
              <a:t>Calculate the GHG impacts of the policy by subtracting baseline emissions (estimated in Section 9.1) from the ex-post policy scenario emissions for each GHG source and carbon pool included in the GHG assessment boundary. </a:t>
            </a:r>
            <a:endParaRPr sz="1000">
              <a:solidFill>
                <a:srgbClr val="000A3A"/>
              </a:solidFill>
              <a:latin typeface="Open Sans"/>
              <a:ea typeface="Open Sans"/>
              <a:cs typeface="Open Sans"/>
              <a:sym typeface="Open Sans"/>
            </a:endParaRPr>
          </a:p>
        </p:txBody>
      </p:sp>
      <p:sp>
        <p:nvSpPr>
          <p:cNvPr id="1930" name="Google Shape;1930;p87"/>
          <p:cNvSpPr/>
          <p:nvPr/>
        </p:nvSpPr>
        <p:spPr>
          <a:xfrm>
            <a:off x="1813025" y="3160205"/>
            <a:ext cx="6685200" cy="784800"/>
          </a:xfrm>
          <a:prstGeom prst="rect">
            <a:avLst/>
          </a:prstGeom>
          <a:solidFill>
            <a:srgbClr val="E4DEFF"/>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457200" marR="0" rtl="0" algn="l">
              <a:spcBef>
                <a:spcPts val="0"/>
              </a:spcBef>
              <a:spcAft>
                <a:spcPts val="0"/>
              </a:spcAft>
              <a:buNone/>
            </a:pPr>
            <a:r>
              <a:rPr lang="en-ZA" sz="1000">
                <a:solidFill>
                  <a:srgbClr val="000A3A"/>
                </a:solidFill>
                <a:latin typeface="Open Sans"/>
                <a:ea typeface="Open Sans"/>
                <a:cs typeface="Open Sans"/>
                <a:sym typeface="Open Sans"/>
              </a:rPr>
              <a:t>Calculate the GHG impact of the policy directly, by determining the actual implementation level using observed, measured, or recently collected data and measure or re-estimate emission factors.</a:t>
            </a:r>
            <a:endParaRPr sz="1000">
              <a:solidFill>
                <a:srgbClr val="000A3A"/>
              </a:solidFill>
              <a:latin typeface="Open Sans"/>
              <a:ea typeface="Open Sans"/>
              <a:cs typeface="Open Sans"/>
              <a:sym typeface="Open Sans"/>
            </a:endParaRPr>
          </a:p>
        </p:txBody>
      </p:sp>
      <p:sp>
        <p:nvSpPr>
          <p:cNvPr id="1931" name="Google Shape;1931;p87"/>
          <p:cNvSpPr/>
          <p:nvPr/>
        </p:nvSpPr>
        <p:spPr>
          <a:xfrm>
            <a:off x="724055" y="3165284"/>
            <a:ext cx="1613700" cy="784800"/>
          </a:xfrm>
          <a:prstGeom prst="homePlate">
            <a:avLst>
              <a:gd fmla="val 50000" name="adj"/>
            </a:avLst>
          </a:prstGeom>
          <a:solidFill>
            <a:srgbClr val="09294E"/>
          </a:solidFill>
          <a:ln>
            <a:noFill/>
          </a:ln>
        </p:spPr>
        <p:txBody>
          <a:bodyPr anchorCtr="0" anchor="ctr" bIns="45700" lIns="91425" spcFirstLastPara="1" rIns="91425" wrap="square" tIns="45700">
            <a:noAutofit/>
          </a:bodyPr>
          <a:lstStyle/>
          <a:p>
            <a:pPr indent="0" lvl="1" marL="0" rtl="0" algn="l">
              <a:spcBef>
                <a:spcPts val="0"/>
              </a:spcBef>
              <a:spcAft>
                <a:spcPts val="0"/>
              </a:spcAft>
              <a:buNone/>
            </a:pPr>
            <a:r>
              <a:rPr lang="en-ZA" sz="1000">
                <a:solidFill>
                  <a:srgbClr val="FAFAFA"/>
                </a:solidFill>
                <a:latin typeface="Open Sans"/>
                <a:ea typeface="Open Sans"/>
                <a:cs typeface="Open Sans"/>
                <a:sym typeface="Open Sans"/>
              </a:rPr>
              <a:t>Activity data    approach</a:t>
            </a:r>
            <a:endParaRPr b="1" sz="1000" cap="small">
              <a:solidFill>
                <a:srgbClr val="FAFAFA"/>
              </a:solidFill>
              <a:latin typeface="Open Sans"/>
              <a:ea typeface="Open Sans"/>
              <a:cs typeface="Open Sans"/>
              <a:sym typeface="Open Sans"/>
            </a:endParaRPr>
          </a:p>
        </p:txBody>
      </p:sp>
      <p:sp>
        <p:nvSpPr>
          <p:cNvPr id="1932" name="Google Shape;1932;p87"/>
          <p:cNvSpPr/>
          <p:nvPr/>
        </p:nvSpPr>
        <p:spPr>
          <a:xfrm>
            <a:off x="724055" y="2233061"/>
            <a:ext cx="1613700" cy="784800"/>
          </a:xfrm>
          <a:prstGeom prst="homePlate">
            <a:avLst>
              <a:gd fmla="val 50000" name="adj"/>
            </a:avLst>
          </a:prstGeom>
          <a:solidFill>
            <a:srgbClr val="09294E"/>
          </a:solidFill>
          <a:ln>
            <a:noFill/>
          </a:ln>
        </p:spPr>
        <p:txBody>
          <a:bodyPr anchorCtr="0" anchor="ctr" bIns="45700" lIns="91425" spcFirstLastPara="1" rIns="91425" wrap="square" tIns="45700">
            <a:noAutofit/>
          </a:bodyPr>
          <a:lstStyle/>
          <a:p>
            <a:pPr indent="0" lvl="1" marL="0" rtl="0" algn="l">
              <a:spcBef>
                <a:spcPts val="0"/>
              </a:spcBef>
              <a:spcAft>
                <a:spcPts val="0"/>
              </a:spcAft>
              <a:buClr>
                <a:srgbClr val="000000"/>
              </a:buClr>
              <a:buFont typeface="Arial"/>
              <a:buNone/>
            </a:pPr>
            <a:r>
              <a:rPr lang="en-ZA" sz="1000">
                <a:solidFill>
                  <a:srgbClr val="FAFAFA"/>
                </a:solidFill>
                <a:latin typeface="Open Sans"/>
                <a:ea typeface="Open Sans"/>
                <a:cs typeface="Open Sans"/>
                <a:sym typeface="Open Sans"/>
              </a:rPr>
              <a:t>Emissions approach</a:t>
            </a:r>
            <a:endParaRPr sz="1000">
              <a:solidFill>
                <a:srgbClr val="FAFAFA"/>
              </a:solidFill>
              <a:latin typeface="Open Sans"/>
              <a:ea typeface="Open Sans"/>
              <a:cs typeface="Open Sans"/>
              <a:sym typeface="Open Sans"/>
            </a:endParaRPr>
          </a:p>
        </p:txBody>
      </p:sp>
      <p:pic>
        <p:nvPicPr>
          <p:cNvPr id="1933" name="Google Shape;1933;p87"/>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934" name="Google Shape;1934;p87"/>
          <p:cNvSpPr txBox="1"/>
          <p:nvPr/>
        </p:nvSpPr>
        <p:spPr>
          <a:xfrm>
            <a:off x="1073875" y="4106400"/>
            <a:ext cx="3410400" cy="9669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Estimate the GHG impacts of the policy over the assessment period for each GHG source and carbon pool included in the GHG assessment boundary</a:t>
            </a:r>
            <a:endParaRPr i="1" sz="1000">
              <a:solidFill>
                <a:srgbClr val="09294E"/>
              </a:solidFill>
              <a:latin typeface="Open Sans"/>
              <a:ea typeface="Open Sans"/>
              <a:cs typeface="Open Sans"/>
              <a:sym typeface="Open Sans"/>
            </a:endParaRPr>
          </a:p>
        </p:txBody>
      </p:sp>
      <p:cxnSp>
        <p:nvCxnSpPr>
          <p:cNvPr id="1935" name="Google Shape;1935;p87"/>
          <p:cNvCxnSpPr>
            <a:stCxn id="1934" idx="1"/>
          </p:cNvCxnSpPr>
          <p:nvPr/>
        </p:nvCxnSpPr>
        <p:spPr>
          <a:xfrm>
            <a:off x="1073875" y="4589850"/>
            <a:ext cx="0" cy="0"/>
          </a:xfrm>
          <a:prstGeom prst="straightConnector1">
            <a:avLst/>
          </a:prstGeom>
          <a:noFill/>
          <a:ln cap="flat" cmpd="sng" w="9525">
            <a:solidFill>
              <a:srgbClr val="000A3A"/>
            </a:solidFill>
            <a:prstDash val="solid"/>
            <a:round/>
            <a:headEnd len="med" w="med" type="none"/>
            <a:tailEnd len="med" w="med" type="none"/>
          </a:ln>
        </p:spPr>
      </p:cxnSp>
      <p:cxnSp>
        <p:nvCxnSpPr>
          <p:cNvPr id="1936" name="Google Shape;1936;p87"/>
          <p:cNvCxnSpPr>
            <a:stCxn id="1933" idx="6"/>
            <a:endCxn id="1934" idx="1"/>
          </p:cNvCxnSpPr>
          <p:nvPr/>
        </p:nvCxnSpPr>
        <p:spPr>
          <a:xfrm flipH="1" rot="10800000">
            <a:off x="871800" y="4589900"/>
            <a:ext cx="202200" cy="136200"/>
          </a:xfrm>
          <a:prstGeom prst="straightConnector1">
            <a:avLst/>
          </a:prstGeom>
          <a:noFill/>
          <a:ln cap="flat" cmpd="sng" w="9525">
            <a:solidFill>
              <a:srgbClr val="9D97F0"/>
            </a:solidFill>
            <a:prstDash val="solid"/>
            <a:round/>
            <a:headEnd len="med" w="med" type="none"/>
            <a:tailEnd len="med" w="med" type="oval"/>
          </a:ln>
        </p:spPr>
      </p:cxnSp>
      <p:sp>
        <p:nvSpPr>
          <p:cNvPr id="1937" name="Google Shape;1937;p87"/>
          <p:cNvSpPr txBox="1"/>
          <p:nvPr>
            <p:ph idx="4294967295" type="body"/>
          </p:nvPr>
        </p:nvSpPr>
        <p:spPr>
          <a:xfrm>
            <a:off x="4724546"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1938" name="Google Shape;1938;p87"/>
          <p:cNvSpPr txBox="1"/>
          <p:nvPr>
            <p:ph idx="4294967295" type="body"/>
          </p:nvPr>
        </p:nvSpPr>
        <p:spPr>
          <a:xfrm>
            <a:off x="6270303" y="47854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1939" name="Google Shape;1939;p87"/>
          <p:cNvSpPr txBox="1"/>
          <p:nvPr>
            <p:ph idx="4294967295" type="body"/>
          </p:nvPr>
        </p:nvSpPr>
        <p:spPr>
          <a:xfrm>
            <a:off x="5497424" y="47854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1940" name="Google Shape;1940;p87">
            <a:hlinkClick action="ppaction://hlinksldjump" r:id="rId4"/>
          </p:cNvPr>
          <p:cNvSpPr/>
          <p:nvPr/>
        </p:nvSpPr>
        <p:spPr>
          <a:xfrm>
            <a:off x="4734025" y="47854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941" name="Google Shape;1941;p87">
            <a:hlinkClick action="ppaction://hlinksldjump" r:id="rId5"/>
          </p:cNvPr>
          <p:cNvSpPr/>
          <p:nvPr/>
        </p:nvSpPr>
        <p:spPr>
          <a:xfrm>
            <a:off x="5493649"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942" name="Google Shape;1942;p87">
            <a:hlinkClick action="ppaction://hlinksldjump" r:id="rId6"/>
          </p:cNvPr>
          <p:cNvSpPr/>
          <p:nvPr/>
        </p:nvSpPr>
        <p:spPr>
          <a:xfrm>
            <a:off x="6262752" y="47854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6" name="Shape 1946"/>
        <p:cNvGrpSpPr/>
        <p:nvPr/>
      </p:nvGrpSpPr>
      <p:grpSpPr>
        <a:xfrm>
          <a:off x="0" y="0"/>
          <a:ext cx="0" cy="0"/>
          <a:chOff x="0" y="0"/>
          <a:chExt cx="0" cy="0"/>
        </a:xfrm>
      </p:grpSpPr>
      <p:sp>
        <p:nvSpPr>
          <p:cNvPr id="1947" name="Google Shape;1947;p88"/>
          <p:cNvSpPr txBox="1"/>
          <p:nvPr>
            <p:ph type="title"/>
          </p:nvPr>
        </p:nvSpPr>
        <p:spPr>
          <a:xfrm>
            <a:off x="4848300" y="445025"/>
            <a:ext cx="4212600" cy="112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ZA"/>
              <a:t>Thank you!</a:t>
            </a:r>
            <a:endParaRPr/>
          </a:p>
        </p:txBody>
      </p:sp>
      <p:sp>
        <p:nvSpPr>
          <p:cNvPr id="1948" name="Google Shape;1948;p88"/>
          <p:cNvSpPr txBox="1"/>
          <p:nvPr>
            <p:ph idx="1" type="subTitle"/>
          </p:nvPr>
        </p:nvSpPr>
        <p:spPr>
          <a:xfrm>
            <a:off x="4962000" y="1407375"/>
            <a:ext cx="3985200" cy="6678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FFFFFF"/>
              </a:buClr>
              <a:buSzPts val="1400"/>
              <a:buFont typeface="Salsa"/>
              <a:buNone/>
            </a:pPr>
            <a:r>
              <a:rPr b="0" lang="en-ZA" u="sng">
                <a:hlinkClick r:id="rId3"/>
              </a:rPr>
              <a:t>www.climateactiontransparency.org</a:t>
            </a:r>
            <a:endParaRPr b="0"/>
          </a:p>
          <a:p>
            <a:pPr indent="0" lvl="0" marL="0" rtl="0" algn="l">
              <a:lnSpc>
                <a:spcPct val="90000"/>
              </a:lnSpc>
              <a:spcBef>
                <a:spcPts val="400"/>
              </a:spcBef>
              <a:spcAft>
                <a:spcPts val="0"/>
              </a:spcAft>
              <a:buClr>
                <a:srgbClr val="FFFFFF"/>
              </a:buClr>
              <a:buSzPts val="1400"/>
              <a:buFont typeface="Salsa"/>
              <a:buNone/>
            </a:pPr>
            <a:r>
              <a:rPr b="0" lang="en-ZA" u="sng">
                <a:hlinkClick r:id="rId4"/>
              </a:rPr>
              <a:t>icat@unops.org</a:t>
            </a:r>
            <a:endParaRPr b="0"/>
          </a:p>
          <a:p>
            <a:pPr indent="0" lvl="0" marL="0" rtl="0" algn="l">
              <a:lnSpc>
                <a:spcPct val="90000"/>
              </a:lnSpc>
              <a:spcBef>
                <a:spcPts val="400"/>
              </a:spcBef>
              <a:spcAft>
                <a:spcPts val="0"/>
              </a:spcAft>
              <a:buNone/>
            </a:pPr>
            <a:r>
              <a:rPr b="0" lang="en-ZA"/>
              <a:t>Twitter: @ICATclimate</a:t>
            </a:r>
            <a:endParaRPr/>
          </a:p>
          <a:p>
            <a:pPr indent="0" lvl="0" marL="0" rtl="0" algn="l">
              <a:spcBef>
                <a:spcPts val="400"/>
              </a:spcBef>
              <a:spcAft>
                <a:spcPts val="1200"/>
              </a:spcAft>
              <a:buNone/>
            </a:pPr>
            <a:r>
              <a:t/>
            </a:r>
            <a:endParaRPr/>
          </a:p>
        </p:txBody>
      </p:sp>
      <p:pic>
        <p:nvPicPr>
          <p:cNvPr id="1949" name="Google Shape;1949;p88"/>
          <p:cNvPicPr preferRelativeResize="0"/>
          <p:nvPr>
            <p:ph idx="2" type="pic"/>
          </p:nvPr>
        </p:nvPicPr>
        <p:blipFill rotWithShape="1">
          <a:blip r:embed="rId5">
            <a:alphaModFix/>
          </a:blip>
          <a:srcRect b="0" l="12512" r="12519" t="0"/>
          <a:stretch/>
        </p:blipFill>
        <p:spPr>
          <a:xfrm>
            <a:off x="-317325" y="-39675"/>
            <a:ext cx="4649100" cy="4629300"/>
          </a:xfrm>
          <a:prstGeom prst="ellipse">
            <a:avLst/>
          </a:prstGeom>
        </p:spPr>
      </p:pic>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3" name="Shape 1953"/>
        <p:cNvGrpSpPr/>
        <p:nvPr/>
      </p:nvGrpSpPr>
      <p:grpSpPr>
        <a:xfrm>
          <a:off x="0" y="0"/>
          <a:ext cx="0" cy="0"/>
          <a:chOff x="0" y="0"/>
          <a:chExt cx="0" cy="0"/>
        </a:xfrm>
      </p:grpSpPr>
      <p:sp>
        <p:nvSpPr>
          <p:cNvPr id="1954" name="Google Shape;1954;p89"/>
          <p:cNvSpPr txBox="1"/>
          <p:nvPr>
            <p:ph idx="4294967295" type="title"/>
          </p:nvPr>
        </p:nvSpPr>
        <p:spPr>
          <a:xfrm>
            <a:off x="612648" y="171450"/>
            <a:ext cx="8277300" cy="5355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Checklist of key recommendations</a:t>
            </a:r>
            <a:endParaRPr/>
          </a:p>
        </p:txBody>
      </p:sp>
      <p:graphicFrame>
        <p:nvGraphicFramePr>
          <p:cNvPr id="1955" name="Google Shape;1955;p89"/>
          <p:cNvGraphicFramePr/>
          <p:nvPr/>
        </p:nvGraphicFramePr>
        <p:xfrm>
          <a:off x="139117" y="797927"/>
          <a:ext cx="3000000" cy="3000000"/>
        </p:xfrm>
        <a:graphic>
          <a:graphicData uri="http://schemas.openxmlformats.org/drawingml/2006/table">
            <a:tbl>
              <a:tblPr bandRow="1" firstRow="1">
                <a:noFill/>
                <a:tableStyleId>{33B0FF44-333F-4BAD-AE54-23C25E8C8E52}</a:tableStyleId>
              </a:tblPr>
              <a:tblGrid>
                <a:gridCol w="1148775"/>
                <a:gridCol w="6838675"/>
                <a:gridCol w="878325"/>
              </a:tblGrid>
              <a:tr h="284800">
                <a:tc>
                  <a:txBody>
                    <a:bodyPr/>
                    <a:lstStyle/>
                    <a:p>
                      <a:pPr indent="0" lvl="0" marL="0" marR="0" rtl="0" algn="l">
                        <a:spcBef>
                          <a:spcPts val="0"/>
                        </a:spcBef>
                        <a:spcAft>
                          <a:spcPts val="0"/>
                        </a:spcAft>
                        <a:buNone/>
                      </a:pPr>
                      <a:r>
                        <a:rPr lang="en-ZA" sz="1200"/>
                        <a:t>Chapter</a:t>
                      </a:r>
                      <a:endParaRPr sz="1100"/>
                    </a:p>
                  </a:txBody>
                  <a:tcPr marT="34300" marB="34300" marR="91450" marL="91450">
                    <a:lnB cap="flat" cmpd="sng" w="38100">
                      <a:solidFill>
                        <a:srgbClr val="FFFFFF"/>
                      </a:solidFill>
                      <a:prstDash val="solid"/>
                      <a:round/>
                      <a:headEnd len="sm" w="sm" type="none"/>
                      <a:tailEnd len="sm" w="sm" type="none"/>
                    </a:lnB>
                  </a:tcPr>
                </a:tc>
                <a:tc>
                  <a:txBody>
                    <a:bodyPr/>
                    <a:lstStyle/>
                    <a:p>
                      <a:pPr indent="0" lvl="0" marL="0" marR="0" rtl="0" algn="l">
                        <a:spcBef>
                          <a:spcPts val="0"/>
                        </a:spcBef>
                        <a:spcAft>
                          <a:spcPts val="0"/>
                        </a:spcAft>
                        <a:buNone/>
                      </a:pPr>
                      <a:r>
                        <a:rPr lang="en-ZA" sz="1200"/>
                        <a:t>Key</a:t>
                      </a:r>
                      <a:r>
                        <a:rPr lang="en-ZA" sz="1200"/>
                        <a:t> recommendation</a:t>
                      </a:r>
                      <a:endParaRPr sz="1200"/>
                    </a:p>
                  </a:txBody>
                  <a:tcPr marT="34300" marB="34300" marR="91450" marL="91450">
                    <a:lnB cap="flat" cmpd="sng" w="38100">
                      <a:solidFill>
                        <a:srgbClr val="FFFFFF"/>
                      </a:solidFill>
                      <a:prstDash val="solid"/>
                      <a:round/>
                      <a:headEnd len="sm" w="sm" type="none"/>
                      <a:tailEnd len="sm" w="sm" type="none"/>
                    </a:lnB>
                  </a:tcPr>
                </a:tc>
                <a:tc>
                  <a:txBody>
                    <a:bodyPr/>
                    <a:lstStyle/>
                    <a:p>
                      <a:pPr indent="0" lvl="0" marL="0" marR="0" rtl="0" algn="l">
                        <a:spcBef>
                          <a:spcPts val="0"/>
                        </a:spcBef>
                        <a:spcAft>
                          <a:spcPts val="0"/>
                        </a:spcAft>
                        <a:buNone/>
                      </a:pPr>
                      <a:r>
                        <a:rPr lang="en-ZA" sz="1200"/>
                        <a:t>Check</a:t>
                      </a:r>
                      <a:endParaRPr sz="1100"/>
                    </a:p>
                  </a:txBody>
                  <a:tcPr marT="34300" marB="34300" marR="91450" marL="91450">
                    <a:lnB cap="flat" cmpd="sng" w="38100">
                      <a:solidFill>
                        <a:srgbClr val="FFFFFF"/>
                      </a:solidFill>
                      <a:prstDash val="solid"/>
                      <a:round/>
                      <a:headEnd len="sm" w="sm" type="none"/>
                      <a:tailEnd len="sm" w="sm" type="none"/>
                    </a:lnB>
                  </a:tcPr>
                </a:tc>
              </a:tr>
              <a:tr h="155900">
                <a:tc rowSpan="10">
                  <a:txBody>
                    <a:bodyPr/>
                    <a:lstStyle/>
                    <a:p>
                      <a:pPr indent="0" lvl="0" marL="0" marR="0" rtl="0" algn="l">
                        <a:spcBef>
                          <a:spcPts val="0"/>
                        </a:spcBef>
                        <a:spcAft>
                          <a:spcPts val="0"/>
                        </a:spcAft>
                        <a:buNone/>
                      </a:pPr>
                      <a:r>
                        <a:rPr lang="en-ZA" sz="600">
                          <a:solidFill>
                            <a:schemeClr val="dk2"/>
                          </a:solidFill>
                          <a:latin typeface="Open Sans"/>
                          <a:ea typeface="Open Sans"/>
                          <a:cs typeface="Open Sans"/>
                          <a:sym typeface="Open Sans"/>
                        </a:rPr>
                        <a:t>Chapter 7. Estimate the baseline scenario and emissions</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3"/>
                    </a:solidFill>
                  </a:tcPr>
                </a:tc>
                <a:tc>
                  <a:txBody>
                    <a:bodyPr/>
                    <a:lstStyle/>
                    <a:p>
                      <a:pPr indent="0" lvl="0" marL="0" marR="0" rtl="0" algn="l">
                        <a:spcBef>
                          <a:spcPts val="0"/>
                        </a:spcBef>
                        <a:spcAft>
                          <a:spcPts val="0"/>
                        </a:spcAft>
                        <a:buNone/>
                      </a:pPr>
                      <a:r>
                        <a:rPr b="1" lang="en-ZA" sz="700">
                          <a:solidFill>
                            <a:schemeClr val="lt1"/>
                          </a:solidFill>
                        </a:rPr>
                        <a:t>For enteric fermentation</a:t>
                      </a:r>
                      <a:endParaRPr sz="1100"/>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dk2"/>
                    </a:solidFill>
                  </a:tcPr>
                </a:tc>
                <a:tc>
                  <a:txBody>
                    <a:bodyPr/>
                    <a:lstStyle/>
                    <a:p>
                      <a:pPr indent="0" lvl="0" marL="0" marR="0" rtl="0" algn="l">
                        <a:spcBef>
                          <a:spcPts val="0"/>
                        </a:spcBef>
                        <a:spcAft>
                          <a:spcPts val="0"/>
                        </a:spcAft>
                        <a:buNone/>
                      </a:pPr>
                      <a:r>
                        <a:t/>
                      </a:r>
                      <a:endParaRPr b="1" sz="700">
                        <a:solidFill>
                          <a:schemeClr val="lt1"/>
                        </a:solidFill>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9294E"/>
                    </a:solidFill>
                  </a:tcPr>
                </a:tc>
              </a:tr>
              <a:tr h="155900">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Determine livestock categories and feed characterization</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160350">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Estimate the baseline average annual population for the species mix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169400">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Choose or derive emission factors</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164450">
                <a:tc vMerge="1"/>
                <a:tc>
                  <a:txBody>
                    <a:bodyPr/>
                    <a:lstStyle/>
                    <a:p>
                      <a:pPr indent="0" lvl="0" marL="0" marR="0" rtl="0" algn="l">
                        <a:spcBef>
                          <a:spcPts val="0"/>
                        </a:spcBef>
                        <a:spcAft>
                          <a:spcPts val="0"/>
                        </a:spcAft>
                        <a:buNone/>
                      </a:pPr>
                      <a:r>
                        <a:rPr lang="en-ZA" sz="600">
                          <a:solidFill>
                            <a:schemeClr val="dk2"/>
                          </a:solidFill>
                          <a:latin typeface="Open Sans"/>
                          <a:ea typeface="Open Sans"/>
                          <a:cs typeface="Open Sans"/>
                          <a:sym typeface="Open Sans"/>
                        </a:rPr>
                        <a:t>Calculate the cumulative GHG emissions for the baseline scenario over the assessment period</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155900">
                <a:tc vMerge="1"/>
                <a:tc>
                  <a:txBody>
                    <a:bodyPr/>
                    <a:lstStyle/>
                    <a:p>
                      <a:pPr indent="0" lvl="0" marL="0" marR="0" rtl="0" algn="l">
                        <a:spcBef>
                          <a:spcPts val="0"/>
                        </a:spcBef>
                        <a:spcAft>
                          <a:spcPts val="0"/>
                        </a:spcAft>
                        <a:buNone/>
                      </a:pPr>
                      <a:r>
                        <a:rPr b="1" lang="en-ZA" sz="600">
                          <a:solidFill>
                            <a:schemeClr val="lt1"/>
                          </a:solidFill>
                          <a:latin typeface="Open Sans"/>
                          <a:ea typeface="Open Sans"/>
                          <a:cs typeface="Open Sans"/>
                          <a:sym typeface="Open Sans"/>
                        </a:rPr>
                        <a:t>For soil carbon sequestration</a:t>
                      </a:r>
                      <a:endParaRPr sz="600">
                        <a:solidFill>
                          <a:schemeClr val="lt1"/>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dk2"/>
                    </a:solidFill>
                  </a:tcPr>
                </a:tc>
                <a:tc>
                  <a:txBody>
                    <a:bodyPr/>
                    <a:lstStyle/>
                    <a:p>
                      <a:pPr indent="0" lvl="0" marL="0" marR="0" rtl="0" algn="l">
                        <a:spcBef>
                          <a:spcPts val="0"/>
                        </a:spcBef>
                        <a:spcAft>
                          <a:spcPts val="0"/>
                        </a:spcAft>
                        <a:buNone/>
                      </a:pPr>
                      <a:r>
                        <a:t/>
                      </a:r>
                      <a:endParaRPr b="1"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9294E"/>
                    </a:solidFill>
                  </a:tcPr>
                </a:tc>
              </a:tr>
              <a:tr h="171425">
                <a:tc vMerge="1"/>
                <a:tc>
                  <a:txBody>
                    <a:bodyPr/>
                    <a:lstStyle/>
                    <a:p>
                      <a:pPr indent="0" lvl="0" marL="0" marR="0" rtl="0" algn="l">
                        <a:spcBef>
                          <a:spcPts val="0"/>
                        </a:spcBef>
                        <a:spcAft>
                          <a:spcPts val="0"/>
                        </a:spcAft>
                        <a:buNone/>
                      </a:pPr>
                      <a:r>
                        <a:rPr lang="en-ZA" sz="600">
                          <a:solidFill>
                            <a:schemeClr val="dk2"/>
                          </a:solidFill>
                          <a:latin typeface="Open Sans"/>
                          <a:ea typeface="Open Sans"/>
                          <a:cs typeface="Open Sans"/>
                          <a:sym typeface="Open Sans"/>
                        </a:rPr>
                        <a:t>Stratify land by IPCC land-use category and soil management practices Estimate the area of land in each stratum</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155900">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Determine the soil carbon stock for each stratum</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197900">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Calculate the net change in soil carbon stock over the assessment period</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155900">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Calculate the cumulative GHG emissions and removals for the baseline scenario over the assessment period</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201175">
                <a:tc rowSpan="5">
                  <a:txBody>
                    <a:bodyPr/>
                    <a:lstStyle/>
                    <a:p>
                      <a:pPr indent="0" lvl="0" marL="0" marR="0" rtl="0" algn="l">
                        <a:spcBef>
                          <a:spcPts val="0"/>
                        </a:spcBef>
                        <a:spcAft>
                          <a:spcPts val="0"/>
                        </a:spcAft>
                        <a:buNone/>
                      </a:pPr>
                      <a:r>
                        <a:rPr lang="en-ZA" sz="600">
                          <a:solidFill>
                            <a:schemeClr val="dk2"/>
                          </a:solidFill>
                          <a:latin typeface="Open Sans"/>
                          <a:ea typeface="Open Sans"/>
                          <a:cs typeface="Open Sans"/>
                          <a:sym typeface="Open Sans"/>
                        </a:rPr>
                        <a:t>Chapter 8.</a:t>
                      </a:r>
                      <a:r>
                        <a:rPr lang="en-ZA" sz="600">
                          <a:solidFill>
                            <a:schemeClr val="dk2"/>
                          </a:solidFill>
                          <a:latin typeface="Open Sans"/>
                          <a:ea typeface="Open Sans"/>
                          <a:cs typeface="Open Sans"/>
                          <a:sym typeface="Open Sans"/>
                        </a:rPr>
                        <a:t> Estimate the implementation potential of the policy and quantify the emissions ex-ante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3"/>
                    </a:solidFill>
                  </a:tcPr>
                </a:tc>
                <a:tc>
                  <a:txBody>
                    <a:bodyPr/>
                    <a:lstStyle/>
                    <a:p>
                      <a:pPr indent="0" lvl="0" marL="0" marR="0" rtl="0" algn="l">
                        <a:spcBef>
                          <a:spcPts val="0"/>
                        </a:spcBef>
                        <a:spcAft>
                          <a:spcPts val="0"/>
                        </a:spcAft>
                        <a:buNone/>
                      </a:pPr>
                      <a:r>
                        <a:rPr lang="en-ZA" sz="600">
                          <a:solidFill>
                            <a:schemeClr val="dk2"/>
                          </a:solidFill>
                          <a:latin typeface="Open Sans"/>
                          <a:ea typeface="Open Sans"/>
                          <a:cs typeface="Open Sans"/>
                          <a:sym typeface="Open Sans"/>
                        </a:rPr>
                        <a:t>Determine the maximum implementation potential of the policy</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r h="310525">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Analyse policy design characteristics and national circumstances that may reduce the effectiveness of the policy, and account for their effect on the maximum implementation potential</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r h="323200">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Analyse the financial feasibility of the policy for each stakeholder group, and account for the effect on the implementation potential of the policy</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r h="100575">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Analyse other barriers that could reduce the effectiveness of the policy and account for their effect on the implementation potential</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r h="85725">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Estimate the GHG impacts of the policy</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r h="262900">
                <a:tc rowSpan="3">
                  <a:txBody>
                    <a:bodyPr/>
                    <a:lstStyle/>
                    <a:p>
                      <a:pPr indent="0" lvl="0" marL="0" marR="0" rtl="0" algn="l">
                        <a:spcBef>
                          <a:spcPts val="0"/>
                        </a:spcBef>
                        <a:spcAft>
                          <a:spcPts val="0"/>
                        </a:spcAft>
                        <a:buNone/>
                      </a:pPr>
                      <a:r>
                        <a:rPr lang="en-ZA" sz="600">
                          <a:solidFill>
                            <a:schemeClr val="dk2"/>
                          </a:solidFill>
                          <a:latin typeface="Open Sans"/>
                          <a:ea typeface="Open Sans"/>
                          <a:cs typeface="Open Sans"/>
                          <a:sym typeface="Open Sans"/>
                        </a:rPr>
                        <a:t>Chapter 9. Estimate the impact of the policy ex-post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3"/>
                    </a:solidFill>
                  </a:tcPr>
                </a:tc>
                <a:tc>
                  <a:txBody>
                    <a:bodyPr/>
                    <a:lstStyle/>
                    <a:p>
                      <a:pPr indent="0" lvl="0" marL="0" marR="0" rtl="0" algn="l">
                        <a:spcBef>
                          <a:spcPts val="0"/>
                        </a:spcBef>
                        <a:spcAft>
                          <a:spcPts val="0"/>
                        </a:spcAft>
                        <a:buNone/>
                      </a:pPr>
                      <a:r>
                        <a:rPr lang="en-ZA" sz="600">
                          <a:solidFill>
                            <a:schemeClr val="dk2"/>
                          </a:solidFill>
                          <a:latin typeface="Open Sans"/>
                          <a:ea typeface="Open Sans"/>
                          <a:cs typeface="Open Sans"/>
                          <a:sym typeface="Open Sans"/>
                        </a:rPr>
                        <a:t>Estimate or update baseline emissions using observed values for parameters that are not affected by the policy and estimated values for parameters that are affected by the policy</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312900">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Ascertain whether the inputs, activities and intermediate effects that were expected to occur according to the causal chain, actually occurred (if relevant)</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262900">
                <a:tc vMerge="1"/>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Estimate the GHG impacts of the policy over the assessment period for each GHG source and carbon pool included in the GHG assessment boundary</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t/>
                      </a:r>
                      <a:endParaRPr sz="6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bl>
          </a:graphicData>
        </a:graphic>
      </p:graphicFrame>
      <p:pic>
        <p:nvPicPr>
          <p:cNvPr descr="Checkmark with solid fill" id="1956" name="Google Shape;1956;p89"/>
          <p:cNvPicPr preferRelativeResize="0"/>
          <p:nvPr/>
        </p:nvPicPr>
        <p:blipFill rotWithShape="1">
          <a:blip r:embed="rId3">
            <a:alphaModFix/>
          </a:blip>
          <a:srcRect b="0" l="0" r="0" t="0"/>
          <a:stretch/>
        </p:blipFill>
        <p:spPr>
          <a:xfrm>
            <a:off x="8344054" y="1217568"/>
            <a:ext cx="231739" cy="231739"/>
          </a:xfrm>
          <a:prstGeom prst="rect">
            <a:avLst/>
          </a:prstGeom>
          <a:noFill/>
          <a:ln>
            <a:noFill/>
          </a:ln>
        </p:spPr>
      </p:pic>
      <p:pic>
        <p:nvPicPr>
          <p:cNvPr descr="Checkmark with solid fill" id="1957" name="Google Shape;1957;p89"/>
          <p:cNvPicPr preferRelativeResize="0"/>
          <p:nvPr/>
        </p:nvPicPr>
        <p:blipFill rotWithShape="1">
          <a:blip r:embed="rId4">
            <a:alphaModFix/>
          </a:blip>
          <a:srcRect b="0" l="0" r="0" t="0"/>
          <a:stretch/>
        </p:blipFill>
        <p:spPr>
          <a:xfrm>
            <a:off x="8320043" y="1372411"/>
            <a:ext cx="231739" cy="231739"/>
          </a:xfrm>
          <a:prstGeom prst="rect">
            <a:avLst/>
          </a:prstGeom>
          <a:noFill/>
          <a:ln>
            <a:noFill/>
          </a:ln>
        </p:spPr>
      </p:pic>
      <p:pic>
        <p:nvPicPr>
          <p:cNvPr descr="Checkmark with solid fill" id="1958" name="Google Shape;1958;p89"/>
          <p:cNvPicPr preferRelativeResize="0"/>
          <p:nvPr/>
        </p:nvPicPr>
        <p:blipFill rotWithShape="1">
          <a:blip r:embed="rId5">
            <a:alphaModFix/>
          </a:blip>
          <a:srcRect b="0" l="0" r="0" t="0"/>
          <a:stretch/>
        </p:blipFill>
        <p:spPr>
          <a:xfrm>
            <a:off x="8313763" y="1553648"/>
            <a:ext cx="231739" cy="231739"/>
          </a:xfrm>
          <a:prstGeom prst="rect">
            <a:avLst/>
          </a:prstGeom>
          <a:noFill/>
          <a:ln>
            <a:noFill/>
          </a:ln>
        </p:spPr>
      </p:pic>
      <p:pic>
        <p:nvPicPr>
          <p:cNvPr descr="Checkmark with solid fill" id="1959" name="Google Shape;1959;p89"/>
          <p:cNvPicPr preferRelativeResize="0"/>
          <p:nvPr/>
        </p:nvPicPr>
        <p:blipFill rotWithShape="1">
          <a:blip r:embed="rId5">
            <a:alphaModFix/>
          </a:blip>
          <a:srcRect b="0" l="0" r="0" t="0"/>
          <a:stretch/>
        </p:blipFill>
        <p:spPr>
          <a:xfrm>
            <a:off x="8334582" y="1731269"/>
            <a:ext cx="231739" cy="231739"/>
          </a:xfrm>
          <a:prstGeom prst="rect">
            <a:avLst/>
          </a:prstGeom>
          <a:noFill/>
          <a:ln>
            <a:noFill/>
          </a:ln>
        </p:spPr>
      </p:pic>
      <p:pic>
        <p:nvPicPr>
          <p:cNvPr descr="Checkmark with solid fill" id="1960" name="Google Shape;1960;p89"/>
          <p:cNvPicPr preferRelativeResize="0"/>
          <p:nvPr/>
        </p:nvPicPr>
        <p:blipFill rotWithShape="1">
          <a:blip r:embed="rId5">
            <a:alphaModFix/>
          </a:blip>
          <a:srcRect b="0" l="0" r="0" t="0"/>
          <a:stretch/>
        </p:blipFill>
        <p:spPr>
          <a:xfrm>
            <a:off x="8313765" y="2066258"/>
            <a:ext cx="231739" cy="231739"/>
          </a:xfrm>
          <a:prstGeom prst="rect">
            <a:avLst/>
          </a:prstGeom>
          <a:noFill/>
          <a:ln>
            <a:noFill/>
          </a:ln>
        </p:spPr>
      </p:pic>
      <p:pic>
        <p:nvPicPr>
          <p:cNvPr descr="Checkmark with solid fill" id="1961" name="Google Shape;1961;p89"/>
          <p:cNvPicPr preferRelativeResize="0"/>
          <p:nvPr/>
        </p:nvPicPr>
        <p:blipFill rotWithShape="1">
          <a:blip r:embed="rId5">
            <a:alphaModFix/>
          </a:blip>
          <a:srcRect b="0" l="0" r="0" t="0"/>
          <a:stretch/>
        </p:blipFill>
        <p:spPr>
          <a:xfrm>
            <a:off x="8313764" y="2243916"/>
            <a:ext cx="231739" cy="231739"/>
          </a:xfrm>
          <a:prstGeom prst="rect">
            <a:avLst/>
          </a:prstGeom>
          <a:noFill/>
          <a:ln>
            <a:noFill/>
          </a:ln>
        </p:spPr>
      </p:pic>
      <p:pic>
        <p:nvPicPr>
          <p:cNvPr descr="Checkmark with solid fill" id="1962" name="Google Shape;1962;p89"/>
          <p:cNvPicPr preferRelativeResize="0"/>
          <p:nvPr/>
        </p:nvPicPr>
        <p:blipFill rotWithShape="1">
          <a:blip r:embed="rId5">
            <a:alphaModFix/>
          </a:blip>
          <a:srcRect b="0" l="0" r="0" t="0"/>
          <a:stretch/>
        </p:blipFill>
        <p:spPr>
          <a:xfrm>
            <a:off x="8313763" y="2430809"/>
            <a:ext cx="231739" cy="231739"/>
          </a:xfrm>
          <a:prstGeom prst="rect">
            <a:avLst/>
          </a:prstGeom>
          <a:noFill/>
          <a:ln>
            <a:noFill/>
          </a:ln>
        </p:spPr>
      </p:pic>
      <p:pic>
        <p:nvPicPr>
          <p:cNvPr descr="Checkmark with solid fill" id="1963" name="Google Shape;1963;p89"/>
          <p:cNvPicPr preferRelativeResize="0"/>
          <p:nvPr/>
        </p:nvPicPr>
        <p:blipFill rotWithShape="1">
          <a:blip r:embed="rId5">
            <a:alphaModFix/>
          </a:blip>
          <a:srcRect b="0" l="0" r="0" t="0"/>
          <a:stretch/>
        </p:blipFill>
        <p:spPr>
          <a:xfrm>
            <a:off x="8313763" y="2774690"/>
            <a:ext cx="231739" cy="231739"/>
          </a:xfrm>
          <a:prstGeom prst="rect">
            <a:avLst/>
          </a:prstGeom>
          <a:noFill/>
          <a:ln>
            <a:noFill/>
          </a:ln>
        </p:spPr>
      </p:pic>
      <p:pic>
        <p:nvPicPr>
          <p:cNvPr descr="Checkmark with solid fill" id="1964" name="Google Shape;1964;p89"/>
          <p:cNvPicPr preferRelativeResize="0"/>
          <p:nvPr/>
        </p:nvPicPr>
        <p:blipFill rotWithShape="1">
          <a:blip r:embed="rId5">
            <a:alphaModFix/>
          </a:blip>
          <a:srcRect b="0" l="0" r="0" t="0"/>
          <a:stretch/>
        </p:blipFill>
        <p:spPr>
          <a:xfrm>
            <a:off x="8313766" y="3715471"/>
            <a:ext cx="231739" cy="231739"/>
          </a:xfrm>
          <a:prstGeom prst="rect">
            <a:avLst/>
          </a:prstGeom>
          <a:noFill/>
          <a:ln>
            <a:noFill/>
          </a:ln>
        </p:spPr>
      </p:pic>
      <p:pic>
        <p:nvPicPr>
          <p:cNvPr descr="Checkmark with solid fill" id="1965" name="Google Shape;1965;p89"/>
          <p:cNvPicPr preferRelativeResize="0"/>
          <p:nvPr/>
        </p:nvPicPr>
        <p:blipFill rotWithShape="1">
          <a:blip r:embed="rId5">
            <a:alphaModFix/>
          </a:blip>
          <a:srcRect b="0" l="0" r="0" t="0"/>
          <a:stretch/>
        </p:blipFill>
        <p:spPr>
          <a:xfrm>
            <a:off x="8324189" y="2996371"/>
            <a:ext cx="231739" cy="231739"/>
          </a:xfrm>
          <a:prstGeom prst="rect">
            <a:avLst/>
          </a:prstGeom>
          <a:noFill/>
          <a:ln>
            <a:noFill/>
          </a:ln>
        </p:spPr>
      </p:pic>
      <p:pic>
        <p:nvPicPr>
          <p:cNvPr descr="Checkmark with solid fill" id="1966" name="Google Shape;1966;p89"/>
          <p:cNvPicPr preferRelativeResize="0"/>
          <p:nvPr/>
        </p:nvPicPr>
        <p:blipFill rotWithShape="1">
          <a:blip r:embed="rId5">
            <a:alphaModFix/>
          </a:blip>
          <a:srcRect b="0" l="0" r="0" t="0"/>
          <a:stretch/>
        </p:blipFill>
        <p:spPr>
          <a:xfrm>
            <a:off x="8344054" y="3349135"/>
            <a:ext cx="231739" cy="231739"/>
          </a:xfrm>
          <a:prstGeom prst="rect">
            <a:avLst/>
          </a:prstGeom>
          <a:noFill/>
          <a:ln>
            <a:noFill/>
          </a:ln>
        </p:spPr>
      </p:pic>
      <p:pic>
        <p:nvPicPr>
          <p:cNvPr descr="Checkmark with solid fill" id="1967" name="Google Shape;1967;p89"/>
          <p:cNvPicPr preferRelativeResize="0"/>
          <p:nvPr/>
        </p:nvPicPr>
        <p:blipFill rotWithShape="1">
          <a:blip r:embed="rId5">
            <a:alphaModFix/>
          </a:blip>
          <a:srcRect b="0" l="0" r="0" t="0"/>
          <a:stretch/>
        </p:blipFill>
        <p:spPr>
          <a:xfrm>
            <a:off x="8326739" y="3554309"/>
            <a:ext cx="231739" cy="231739"/>
          </a:xfrm>
          <a:prstGeom prst="rect">
            <a:avLst/>
          </a:prstGeom>
          <a:noFill/>
          <a:ln>
            <a:noFill/>
          </a:ln>
        </p:spPr>
      </p:pic>
      <p:pic>
        <p:nvPicPr>
          <p:cNvPr descr="Checkmark with solid fill" id="1968" name="Google Shape;1968;p89"/>
          <p:cNvPicPr preferRelativeResize="0"/>
          <p:nvPr/>
        </p:nvPicPr>
        <p:blipFill rotWithShape="1">
          <a:blip r:embed="rId5">
            <a:alphaModFix/>
          </a:blip>
          <a:srcRect b="0" l="0" r="0" t="0"/>
          <a:stretch/>
        </p:blipFill>
        <p:spPr>
          <a:xfrm>
            <a:off x="8343946" y="3952445"/>
            <a:ext cx="231739" cy="231739"/>
          </a:xfrm>
          <a:prstGeom prst="rect">
            <a:avLst/>
          </a:prstGeom>
          <a:noFill/>
          <a:ln>
            <a:noFill/>
          </a:ln>
        </p:spPr>
      </p:pic>
      <p:pic>
        <p:nvPicPr>
          <p:cNvPr descr="Checkmark with solid fill" id="1969" name="Google Shape;1969;p89"/>
          <p:cNvPicPr preferRelativeResize="0"/>
          <p:nvPr/>
        </p:nvPicPr>
        <p:blipFill rotWithShape="1">
          <a:blip r:embed="rId5">
            <a:alphaModFix/>
          </a:blip>
          <a:srcRect b="0" l="0" r="0" t="0"/>
          <a:stretch/>
        </p:blipFill>
        <p:spPr>
          <a:xfrm>
            <a:off x="8324189" y="4205987"/>
            <a:ext cx="231739" cy="231739"/>
          </a:xfrm>
          <a:prstGeom prst="rect">
            <a:avLst/>
          </a:prstGeom>
          <a:noFill/>
          <a:ln>
            <a:noFill/>
          </a:ln>
        </p:spPr>
      </p:pic>
      <p:pic>
        <p:nvPicPr>
          <p:cNvPr descr="Checkmark with solid fill" id="1970" name="Google Shape;1970;p89"/>
          <p:cNvPicPr preferRelativeResize="0"/>
          <p:nvPr/>
        </p:nvPicPr>
        <p:blipFill rotWithShape="1">
          <a:blip r:embed="rId5">
            <a:alphaModFix/>
          </a:blip>
          <a:srcRect b="0" l="0" r="0" t="0"/>
          <a:stretch/>
        </p:blipFill>
        <p:spPr>
          <a:xfrm>
            <a:off x="8324189" y="4511120"/>
            <a:ext cx="231739" cy="231739"/>
          </a:xfrm>
          <a:prstGeom prst="rect">
            <a:avLst/>
          </a:prstGeom>
          <a:noFill/>
          <a:ln>
            <a:noFill/>
          </a:ln>
        </p:spPr>
      </p:pic>
      <p:pic>
        <p:nvPicPr>
          <p:cNvPr descr="Checkmark with solid fill" id="1971" name="Google Shape;1971;p89"/>
          <p:cNvPicPr preferRelativeResize="0"/>
          <p:nvPr/>
        </p:nvPicPr>
        <p:blipFill rotWithShape="1">
          <a:blip r:embed="rId5">
            <a:alphaModFix/>
          </a:blip>
          <a:srcRect b="0" l="0" r="0" t="0"/>
          <a:stretch/>
        </p:blipFill>
        <p:spPr>
          <a:xfrm>
            <a:off x="8313763" y="2583209"/>
            <a:ext cx="231739" cy="231739"/>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5" name="Shape 1975"/>
        <p:cNvGrpSpPr/>
        <p:nvPr/>
      </p:nvGrpSpPr>
      <p:grpSpPr>
        <a:xfrm>
          <a:off x="0" y="0"/>
          <a:ext cx="0" cy="0"/>
          <a:chOff x="0" y="0"/>
          <a:chExt cx="0" cy="0"/>
        </a:xfrm>
      </p:grpSpPr>
      <p:sp>
        <p:nvSpPr>
          <p:cNvPr id="1976" name="Google Shape;1976;p9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Further resources</a:t>
            </a:r>
            <a:endParaRPr/>
          </a:p>
        </p:txBody>
      </p:sp>
      <p:sp>
        <p:nvSpPr>
          <p:cNvPr id="1977" name="Google Shape;1977;p90"/>
          <p:cNvSpPr/>
          <p:nvPr>
            <p:ph idx="4294967295" type="body"/>
          </p:nvPr>
        </p:nvSpPr>
        <p:spPr>
          <a:xfrm>
            <a:off x="457200" y="4540674"/>
            <a:ext cx="994500" cy="3903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978" name="Google Shape;1978;p90">
            <a:hlinkClick action="ppaction://hlinksldjump" r:id="rId3"/>
          </p:cNvPr>
          <p:cNvSpPr/>
          <p:nvPr/>
        </p:nvSpPr>
        <p:spPr>
          <a:xfrm>
            <a:off x="697300" y="4643737"/>
            <a:ext cx="762000" cy="1866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979" name="Google Shape;1979;p90"/>
          <p:cNvSpPr txBox="1"/>
          <p:nvPr/>
        </p:nvSpPr>
        <p:spPr>
          <a:xfrm>
            <a:off x="609600" y="896334"/>
            <a:ext cx="8153400" cy="35799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1200"/>
              </a:spcAft>
              <a:buNone/>
            </a:pPr>
            <a:r>
              <a:rPr lang="en-ZA" sz="1800">
                <a:solidFill>
                  <a:srgbClr val="000A3A"/>
                </a:solidFill>
                <a:latin typeface="Open Sans"/>
                <a:ea typeface="Open Sans"/>
                <a:cs typeface="Open Sans"/>
                <a:sym typeface="Open Sans"/>
              </a:rPr>
              <a:t>Comprehensive guidance on gathering and analysing data for estimating emissions from livestock can be found in numerous resources, including:</a:t>
            </a:r>
            <a:endParaRPr sz="1800">
              <a:solidFill>
                <a:srgbClr val="000A3A"/>
              </a:solidFill>
              <a:latin typeface="Open Sans"/>
              <a:ea typeface="Open Sans"/>
              <a:cs typeface="Open Sans"/>
              <a:sym typeface="Open Sans"/>
            </a:endParaRPr>
          </a:p>
        </p:txBody>
      </p:sp>
      <p:sp>
        <p:nvSpPr>
          <p:cNvPr id="1980" name="Google Shape;1980;p90">
            <a:hlinkClick r:id="rId4"/>
          </p:cNvPr>
          <p:cNvSpPr/>
          <p:nvPr/>
        </p:nvSpPr>
        <p:spPr>
          <a:xfrm>
            <a:off x="841007" y="1799562"/>
            <a:ext cx="7690500" cy="390300"/>
          </a:xfrm>
          <a:prstGeom prst="rect">
            <a:avLst/>
          </a:prstGeom>
          <a:solidFill>
            <a:srgbClr val="FAFAFA"/>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457200" marR="0" rtl="0" algn="l">
              <a:spcBef>
                <a:spcPts val="0"/>
              </a:spcBef>
              <a:spcAft>
                <a:spcPts val="0"/>
              </a:spcAft>
              <a:buNone/>
            </a:pPr>
            <a:r>
              <a:rPr lang="en-ZA" sz="1200">
                <a:solidFill>
                  <a:srgbClr val="000A3A"/>
                </a:solidFill>
                <a:latin typeface="Open Sans"/>
                <a:ea typeface="Open Sans"/>
                <a:cs typeface="Open Sans"/>
                <a:sym typeface="Open Sans"/>
              </a:rPr>
              <a:t>IPCC 2003 Good Practice Guidelines for Land Use, Land-Use Change and Forestry </a:t>
            </a:r>
            <a:endParaRPr sz="1200">
              <a:solidFill>
                <a:srgbClr val="000A3A"/>
              </a:solidFill>
              <a:latin typeface="Open Sans"/>
              <a:ea typeface="Open Sans"/>
              <a:cs typeface="Open Sans"/>
              <a:sym typeface="Open Sans"/>
            </a:endParaRPr>
          </a:p>
        </p:txBody>
      </p:sp>
      <p:sp>
        <p:nvSpPr>
          <p:cNvPr id="1981" name="Google Shape;1981;p90">
            <a:hlinkClick r:id="rId5"/>
          </p:cNvPr>
          <p:cNvSpPr/>
          <p:nvPr/>
        </p:nvSpPr>
        <p:spPr>
          <a:xfrm>
            <a:off x="841007" y="2330433"/>
            <a:ext cx="7690500" cy="390300"/>
          </a:xfrm>
          <a:prstGeom prst="rect">
            <a:avLst/>
          </a:prstGeom>
          <a:solidFill>
            <a:srgbClr val="FAFAFA"/>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1" marL="457200" marR="0" rtl="0" algn="l">
              <a:spcBef>
                <a:spcPts val="0"/>
              </a:spcBef>
              <a:spcAft>
                <a:spcPts val="0"/>
              </a:spcAft>
              <a:buNone/>
            </a:pPr>
            <a:r>
              <a:rPr i="0" lang="en-ZA" sz="1200" u="none" cap="none" strike="noStrike">
                <a:solidFill>
                  <a:srgbClr val="000A3A"/>
                </a:solidFill>
                <a:latin typeface="Open Sans"/>
                <a:ea typeface="Open Sans"/>
                <a:cs typeface="Open Sans"/>
                <a:sym typeface="Open Sans"/>
              </a:rPr>
              <a:t>IPCC 2006 GL for AFOLU, Volume 4 </a:t>
            </a:r>
            <a:endParaRPr sz="1200">
              <a:solidFill>
                <a:srgbClr val="000A3A"/>
              </a:solidFill>
              <a:latin typeface="Open Sans"/>
              <a:ea typeface="Open Sans"/>
              <a:cs typeface="Open Sans"/>
              <a:sym typeface="Open Sans"/>
            </a:endParaRPr>
          </a:p>
        </p:txBody>
      </p:sp>
      <p:sp>
        <p:nvSpPr>
          <p:cNvPr id="1982" name="Google Shape;1982;p90">
            <a:hlinkClick r:id="rId6"/>
          </p:cNvPr>
          <p:cNvSpPr/>
          <p:nvPr/>
        </p:nvSpPr>
        <p:spPr>
          <a:xfrm>
            <a:off x="841007" y="2857020"/>
            <a:ext cx="7690500" cy="390300"/>
          </a:xfrm>
          <a:prstGeom prst="rect">
            <a:avLst/>
          </a:prstGeom>
          <a:solidFill>
            <a:srgbClr val="FAFAFA"/>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457200" marR="0" rtl="0" algn="l">
              <a:spcBef>
                <a:spcPts val="0"/>
              </a:spcBef>
              <a:spcAft>
                <a:spcPts val="0"/>
              </a:spcAft>
              <a:buNone/>
            </a:pPr>
            <a:r>
              <a:rPr lang="en-ZA" sz="1200">
                <a:solidFill>
                  <a:srgbClr val="000A3A"/>
                </a:solidFill>
                <a:latin typeface="Open Sans"/>
                <a:ea typeface="Open Sans"/>
                <a:cs typeface="Open Sans"/>
                <a:sym typeface="Open Sans"/>
              </a:rPr>
              <a:t>Global Research Alliance (GRA) Livestock Research Group</a:t>
            </a:r>
            <a:endParaRPr sz="1200">
              <a:solidFill>
                <a:srgbClr val="000A3A"/>
              </a:solidFill>
              <a:latin typeface="Open Sans"/>
              <a:ea typeface="Open Sans"/>
              <a:cs typeface="Open Sans"/>
              <a:sym typeface="Open Sans"/>
            </a:endParaRPr>
          </a:p>
        </p:txBody>
      </p:sp>
      <p:sp>
        <p:nvSpPr>
          <p:cNvPr id="1983" name="Google Shape;1983;p90">
            <a:hlinkClick r:id="rId7"/>
          </p:cNvPr>
          <p:cNvSpPr/>
          <p:nvPr/>
        </p:nvSpPr>
        <p:spPr>
          <a:xfrm>
            <a:off x="841007" y="3383607"/>
            <a:ext cx="7690500" cy="390300"/>
          </a:xfrm>
          <a:prstGeom prst="rect">
            <a:avLst/>
          </a:prstGeom>
          <a:solidFill>
            <a:srgbClr val="FAFAFA"/>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457200" marR="0" rtl="0" algn="l">
              <a:spcBef>
                <a:spcPts val="0"/>
              </a:spcBef>
              <a:spcAft>
                <a:spcPts val="0"/>
              </a:spcAft>
              <a:buNone/>
            </a:pPr>
            <a:r>
              <a:rPr lang="en-ZA" sz="1200">
                <a:solidFill>
                  <a:srgbClr val="000A3A"/>
                </a:solidFill>
                <a:latin typeface="Open Sans"/>
                <a:ea typeface="Open Sans"/>
                <a:cs typeface="Open Sans"/>
                <a:sym typeface="Open Sans"/>
              </a:rPr>
              <a:t>Standard Assessment Of Agricultural Mitigation Potential And Livelihoods (SAMPLES) Tool </a:t>
            </a:r>
            <a:endParaRPr sz="1200">
              <a:solidFill>
                <a:srgbClr val="000A3A"/>
              </a:solidFill>
              <a:latin typeface="Open Sans"/>
              <a:ea typeface="Open Sans"/>
              <a:cs typeface="Open Sans"/>
              <a:sym typeface="Open Sans"/>
            </a:endParaRPr>
          </a:p>
        </p:txBody>
      </p:sp>
      <p:sp>
        <p:nvSpPr>
          <p:cNvPr id="1984" name="Google Shape;1984;p90">
            <a:hlinkClick r:id="rId8"/>
          </p:cNvPr>
          <p:cNvSpPr/>
          <p:nvPr/>
        </p:nvSpPr>
        <p:spPr>
          <a:xfrm>
            <a:off x="841000" y="3910203"/>
            <a:ext cx="7690500" cy="572700"/>
          </a:xfrm>
          <a:prstGeom prst="rect">
            <a:avLst/>
          </a:prstGeom>
          <a:solidFill>
            <a:srgbClr val="FAFAFA"/>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457200" marR="0" rtl="0" algn="l">
              <a:spcBef>
                <a:spcPts val="0"/>
              </a:spcBef>
              <a:spcAft>
                <a:spcPts val="0"/>
              </a:spcAft>
              <a:buNone/>
            </a:pPr>
            <a:r>
              <a:rPr lang="en-ZA" sz="1200">
                <a:solidFill>
                  <a:srgbClr val="000A3A"/>
                </a:solidFill>
                <a:latin typeface="Open Sans"/>
                <a:ea typeface="Open Sans"/>
                <a:cs typeface="Open Sans"/>
                <a:sym typeface="Open Sans"/>
              </a:rPr>
              <a:t>Winrock International Grazing Land and Livestock Management methodology, A MICROSCALE excel tool for estimating emission factors</a:t>
            </a:r>
            <a:endParaRPr sz="1200">
              <a:solidFill>
                <a:srgbClr val="000A3A"/>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28"/>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297" name="Google Shape;297;p28"/>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298" name="Google Shape;298;p28"/>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299" name="Google Shape;299;p2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7.1 Determine the baseline scenario</a:t>
            </a:r>
            <a:endParaRPr/>
          </a:p>
        </p:txBody>
      </p:sp>
      <p:sp>
        <p:nvSpPr>
          <p:cNvPr id="300" name="Google Shape;300;p28"/>
          <p:cNvSpPr txBox="1"/>
          <p:nvPr>
            <p:ph idx="4294967295" type="body"/>
          </p:nvPr>
        </p:nvSpPr>
        <p:spPr>
          <a:xfrm>
            <a:off x="609600" y="991584"/>
            <a:ext cx="8153400" cy="3579900"/>
          </a:xfrm>
          <a:prstGeom prst="rect">
            <a:avLst/>
          </a:prstGeom>
          <a:noFill/>
          <a:ln>
            <a:noFill/>
          </a:ln>
        </p:spPr>
        <p:txBody>
          <a:bodyPr anchorCtr="0" anchor="t" bIns="45700" lIns="91425" spcFirstLastPara="1" rIns="91425" wrap="square" tIns="45700">
            <a:normAutofit/>
          </a:bodyPr>
          <a:lstStyle/>
          <a:p>
            <a:pPr indent="-165100" lvl="0" marL="228600" rtl="0" algn="l">
              <a:lnSpc>
                <a:spcPct val="115000"/>
              </a:lnSpc>
              <a:spcBef>
                <a:spcPts val="0"/>
              </a:spcBef>
              <a:spcAft>
                <a:spcPts val="0"/>
              </a:spcAft>
              <a:buSzPts val="1400"/>
              <a:buChar char="●"/>
            </a:pPr>
            <a:r>
              <a:rPr lang="en-ZA" sz="1400"/>
              <a:t>Baseline scenario is determined by drivers that affect emissions and carbon stocks</a:t>
            </a:r>
            <a:endParaRPr sz="1400"/>
          </a:p>
          <a:p>
            <a:pPr indent="-190500" lvl="1" marL="685800" rtl="0" algn="l">
              <a:lnSpc>
                <a:spcPct val="115000"/>
              </a:lnSpc>
              <a:spcBef>
                <a:spcPts val="500"/>
              </a:spcBef>
              <a:spcAft>
                <a:spcPts val="0"/>
              </a:spcAft>
              <a:buSzPts val="1400"/>
              <a:buChar char="●"/>
            </a:pPr>
            <a:r>
              <a:rPr lang="en-ZA" sz="1400"/>
              <a:t>Identify parameters for the drivers</a:t>
            </a:r>
            <a:endParaRPr sz="1400"/>
          </a:p>
          <a:p>
            <a:pPr indent="-190500" lvl="1" marL="685800" rtl="0" algn="l">
              <a:lnSpc>
                <a:spcPct val="115000"/>
              </a:lnSpc>
              <a:spcBef>
                <a:spcPts val="500"/>
              </a:spcBef>
              <a:spcAft>
                <a:spcPts val="0"/>
              </a:spcAft>
              <a:buSzPts val="1400"/>
              <a:buChar char="●"/>
            </a:pPr>
            <a:r>
              <a:rPr lang="en-ZA" sz="1400"/>
              <a:t>Make reasonable assumptions about their most likely values in the absence of policies</a:t>
            </a:r>
            <a:endParaRPr sz="1400"/>
          </a:p>
          <a:p>
            <a:pPr indent="-165100" lvl="0" marL="228600" rtl="0" algn="l">
              <a:lnSpc>
                <a:spcPct val="115000"/>
              </a:lnSpc>
              <a:spcBef>
                <a:spcPts val="1000"/>
              </a:spcBef>
              <a:spcAft>
                <a:spcPts val="0"/>
              </a:spcAft>
              <a:buSzPts val="1400"/>
              <a:buChar char="●"/>
            </a:pPr>
            <a:r>
              <a:rPr lang="en-ZA" sz="1400"/>
              <a:t>Identify a single baseline scenario that is most likely</a:t>
            </a:r>
            <a:endParaRPr sz="1400"/>
          </a:p>
          <a:p>
            <a:pPr indent="-165100" lvl="0" marL="228600" rtl="0" algn="l">
              <a:lnSpc>
                <a:spcPct val="115000"/>
              </a:lnSpc>
              <a:spcBef>
                <a:spcPts val="1000"/>
              </a:spcBef>
              <a:spcAft>
                <a:spcPts val="0"/>
              </a:spcAft>
              <a:buSzPts val="1400"/>
              <a:buChar char="●"/>
            </a:pPr>
            <a:r>
              <a:rPr lang="en-ZA" sz="1400"/>
              <a:t>In certain cases, multiple baselines (each based on different assumptions) may be plausible</a:t>
            </a:r>
            <a:endParaRPr sz="1400"/>
          </a:p>
          <a:p>
            <a:pPr indent="-190500" lvl="1" marL="685800" rtl="0" algn="l">
              <a:lnSpc>
                <a:spcPct val="115000"/>
              </a:lnSpc>
              <a:spcBef>
                <a:spcPts val="500"/>
              </a:spcBef>
              <a:spcAft>
                <a:spcPts val="0"/>
              </a:spcAft>
              <a:buSzPts val="1400"/>
              <a:buChar char="●"/>
            </a:pPr>
            <a:r>
              <a:rPr lang="en-ZA" sz="1400"/>
              <a:t>Produces a range of possible emission reduction scenarios</a:t>
            </a:r>
            <a:endParaRPr sz="1400"/>
          </a:p>
          <a:p>
            <a:pPr indent="-190500" lvl="1" marL="685800" rtl="0" algn="l">
              <a:lnSpc>
                <a:spcPct val="115000"/>
              </a:lnSpc>
              <a:spcBef>
                <a:spcPts val="500"/>
              </a:spcBef>
              <a:spcAft>
                <a:spcPts val="0"/>
              </a:spcAft>
              <a:buSzPts val="1400"/>
              <a:buChar char="●"/>
            </a:pPr>
            <a:r>
              <a:rPr lang="en-ZA" sz="1400"/>
              <a:t>Conduct a sensitivity analysis (Part IV) to see how result vary depending on the selection of baseline scenario</a:t>
            </a:r>
            <a:endParaRPr sz="1400"/>
          </a:p>
          <a:p>
            <a:pPr indent="-165100" lvl="0" marL="228600" rtl="0" algn="l">
              <a:lnSpc>
                <a:spcPct val="115000"/>
              </a:lnSpc>
              <a:spcBef>
                <a:spcPts val="1000"/>
              </a:spcBef>
              <a:spcAft>
                <a:spcPts val="1200"/>
              </a:spcAft>
              <a:buSzPts val="1400"/>
              <a:buChar char="●"/>
            </a:pPr>
            <a:r>
              <a:rPr lang="en-ZA" sz="1400"/>
              <a:t>If assessing the SD, transformational, or other GHG impacts the same underlying driver assumptions should be applied</a:t>
            </a:r>
            <a:endParaRPr sz="1400"/>
          </a:p>
        </p:txBody>
      </p:sp>
      <p:sp>
        <p:nvSpPr>
          <p:cNvPr id="301" name="Google Shape;301;p28">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02" name="Google Shape;302;p28">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03" name="Google Shape;303;p28">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9" name="Shape 1989"/>
        <p:cNvGrpSpPr/>
        <p:nvPr/>
      </p:nvGrpSpPr>
      <p:grpSpPr>
        <a:xfrm>
          <a:off x="0" y="0"/>
          <a:ext cx="0" cy="0"/>
          <a:chOff x="0" y="0"/>
          <a:chExt cx="0" cy="0"/>
        </a:xfrm>
      </p:grpSpPr>
      <p:sp>
        <p:nvSpPr>
          <p:cNvPr id="1990" name="Google Shape;1990;p91"/>
          <p:cNvSpPr/>
          <p:nvPr>
            <p:ph idx="4294967295" type="body"/>
          </p:nvPr>
        </p:nvSpPr>
        <p:spPr>
          <a:xfrm>
            <a:off x="457200" y="4514006"/>
            <a:ext cx="1081200" cy="3954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1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991" name="Google Shape;1991;p9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General order of emitters</a:t>
            </a:r>
            <a:endParaRPr/>
          </a:p>
        </p:txBody>
      </p:sp>
      <p:sp>
        <p:nvSpPr>
          <p:cNvPr descr="Cow with solid fill" id="1992" name="Google Shape;1992;p91"/>
          <p:cNvSpPr/>
          <p:nvPr/>
        </p:nvSpPr>
        <p:spPr>
          <a:xfrm>
            <a:off x="297400" y="2198563"/>
            <a:ext cx="553200" cy="414600"/>
          </a:xfrm>
          <a:prstGeom prst="roundRect">
            <a:avLst>
              <a:gd fmla="val 10000" name="adj"/>
            </a:avLst>
          </a:prstGeom>
          <a:blipFill rotWithShape="1">
            <a:blip r:embed="rId3">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3" name="Google Shape;1993;p91"/>
          <p:cNvSpPr/>
          <p:nvPr/>
        </p:nvSpPr>
        <p:spPr>
          <a:xfrm>
            <a:off x="388537" y="2607362"/>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Dairy cattle</a:t>
            </a:r>
            <a:endParaRPr sz="600">
              <a:latin typeface="Open Sans"/>
              <a:ea typeface="Open Sans"/>
              <a:cs typeface="Open Sans"/>
              <a:sym typeface="Open Sans"/>
            </a:endParaRPr>
          </a:p>
        </p:txBody>
      </p:sp>
      <p:sp>
        <p:nvSpPr>
          <p:cNvPr id="1994" name="Google Shape;1994;p91"/>
          <p:cNvSpPr/>
          <p:nvPr/>
        </p:nvSpPr>
        <p:spPr>
          <a:xfrm rot="-101898">
            <a:off x="959937" y="2343312"/>
            <a:ext cx="109819" cy="99752"/>
          </a:xfrm>
          <a:custGeom>
            <a:rect b="b" l="l" r="r" t="t"/>
            <a:pathLst>
              <a:path extrusionOk="0" h="143347" w="118351">
                <a:moveTo>
                  <a:pt x="0" y="0"/>
                </a:moveTo>
                <a:lnTo>
                  <a:pt x="59176" y="0"/>
                </a:lnTo>
                <a:lnTo>
                  <a:pt x="118351" y="71674"/>
                </a:lnTo>
                <a:lnTo>
                  <a:pt x="59176" y="143347"/>
                </a:lnTo>
                <a:lnTo>
                  <a:pt x="0" y="143347"/>
                </a:lnTo>
                <a:lnTo>
                  <a:pt x="59176" y="71674"/>
                </a:lnTo>
                <a:lnTo>
                  <a:pt x="0" y="0"/>
                </a:lnTo>
                <a:close/>
              </a:path>
            </a:pathLst>
          </a:custGeom>
          <a:solidFill>
            <a:srgbClr val="09294E"/>
          </a:solidFill>
          <a:ln>
            <a:noFill/>
          </a:ln>
        </p:spPr>
        <p:txBody>
          <a:bodyPr anchorCtr="0" anchor="ctr" bIns="28650" lIns="0" spcFirstLastPara="1" rIns="35500" wrap="square" tIns="28650">
            <a:noAutofit/>
          </a:bodyPr>
          <a:lstStyle/>
          <a:p>
            <a:pPr indent="0" lvl="0" marL="0" marR="0" rtl="0" algn="ctr">
              <a:lnSpc>
                <a:spcPct val="90000"/>
              </a:lnSpc>
              <a:spcBef>
                <a:spcPts val="0"/>
              </a:spcBef>
              <a:spcAft>
                <a:spcPts val="0"/>
              </a:spcAft>
              <a:buClr>
                <a:schemeClr val="dk1"/>
              </a:buClr>
              <a:buSzPts val="600"/>
              <a:buFont typeface="Arial"/>
              <a:buNone/>
            </a:pPr>
            <a:r>
              <a:t/>
            </a:r>
            <a:endParaRPr sz="600">
              <a:solidFill>
                <a:schemeClr val="lt1"/>
              </a:solidFill>
              <a:latin typeface="Arial"/>
              <a:ea typeface="Arial"/>
              <a:cs typeface="Arial"/>
              <a:sym typeface="Arial"/>
            </a:endParaRPr>
          </a:p>
        </p:txBody>
      </p:sp>
      <p:sp>
        <p:nvSpPr>
          <p:cNvPr descr="Cow outline" id="1995" name="Google Shape;1995;p91"/>
          <p:cNvSpPr/>
          <p:nvPr/>
        </p:nvSpPr>
        <p:spPr>
          <a:xfrm>
            <a:off x="1163591" y="2173575"/>
            <a:ext cx="553200" cy="414600"/>
          </a:xfrm>
          <a:prstGeom prst="roundRect">
            <a:avLst>
              <a:gd fmla="val 10000" name="adj"/>
            </a:avLst>
          </a:prstGeom>
          <a:blipFill rotWithShape="1">
            <a:blip r:embed="rId4">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6" name="Google Shape;1996;p91"/>
          <p:cNvSpPr/>
          <p:nvPr/>
        </p:nvSpPr>
        <p:spPr>
          <a:xfrm>
            <a:off x="1245853" y="2607362"/>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Other cattle</a:t>
            </a:r>
            <a:endParaRPr sz="600">
              <a:latin typeface="Open Sans"/>
              <a:ea typeface="Open Sans"/>
              <a:cs typeface="Open Sans"/>
              <a:sym typeface="Open Sans"/>
            </a:endParaRPr>
          </a:p>
        </p:txBody>
      </p:sp>
      <p:sp>
        <p:nvSpPr>
          <p:cNvPr id="1997" name="Google Shape;1997;p91"/>
          <p:cNvSpPr/>
          <p:nvPr/>
        </p:nvSpPr>
        <p:spPr>
          <a:xfrm rot="101898">
            <a:off x="1820402" y="2344391"/>
            <a:ext cx="103998" cy="99771"/>
          </a:xfrm>
          <a:custGeom>
            <a:rect b="b" l="l" r="r" t="t"/>
            <a:pathLst>
              <a:path extrusionOk="0" h="143347" w="112078">
                <a:moveTo>
                  <a:pt x="0" y="0"/>
                </a:moveTo>
                <a:lnTo>
                  <a:pt x="56039" y="0"/>
                </a:lnTo>
                <a:lnTo>
                  <a:pt x="112078" y="71674"/>
                </a:lnTo>
                <a:lnTo>
                  <a:pt x="56039" y="143347"/>
                </a:lnTo>
                <a:lnTo>
                  <a:pt x="0" y="143347"/>
                </a:lnTo>
                <a:lnTo>
                  <a:pt x="56039" y="71674"/>
                </a:lnTo>
                <a:lnTo>
                  <a:pt x="0" y="0"/>
                </a:lnTo>
                <a:close/>
              </a:path>
            </a:pathLst>
          </a:custGeom>
          <a:solidFill>
            <a:srgbClr val="09294E"/>
          </a:solidFill>
          <a:ln>
            <a:noFill/>
          </a:ln>
        </p:spPr>
        <p:txBody>
          <a:bodyPr anchorCtr="0" anchor="ctr" bIns="28650" lIns="0" spcFirstLastPara="1" rIns="33600" wrap="square" tIns="28650">
            <a:noAutofit/>
          </a:bodyPr>
          <a:lstStyle/>
          <a:p>
            <a:pPr indent="0" lvl="0" marL="0" marR="0" rtl="0" algn="ctr">
              <a:lnSpc>
                <a:spcPct val="90000"/>
              </a:lnSpc>
              <a:spcBef>
                <a:spcPts val="0"/>
              </a:spcBef>
              <a:spcAft>
                <a:spcPts val="0"/>
              </a:spcAft>
              <a:buClr>
                <a:schemeClr val="dk1"/>
              </a:buClr>
              <a:buSzPts val="600"/>
              <a:buFont typeface="Arial"/>
              <a:buNone/>
            </a:pPr>
            <a:r>
              <a:t/>
            </a:r>
            <a:endParaRPr sz="600">
              <a:solidFill>
                <a:schemeClr val="lt1"/>
              </a:solidFill>
              <a:latin typeface="Arial"/>
              <a:ea typeface="Arial"/>
              <a:cs typeface="Arial"/>
              <a:sym typeface="Arial"/>
            </a:endParaRPr>
          </a:p>
        </p:txBody>
      </p:sp>
      <p:sp>
        <p:nvSpPr>
          <p:cNvPr descr="Bull with solid fill" id="1998" name="Google Shape;1998;p91"/>
          <p:cNvSpPr/>
          <p:nvPr/>
        </p:nvSpPr>
        <p:spPr>
          <a:xfrm>
            <a:off x="2013149" y="2199853"/>
            <a:ext cx="553200" cy="414600"/>
          </a:xfrm>
          <a:prstGeom prst="roundRect">
            <a:avLst>
              <a:gd fmla="val 10000" name="adj"/>
            </a:avLst>
          </a:prstGeom>
          <a:blipFill rotWithShape="1">
            <a:blip r:embed="rId5">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9" name="Google Shape;1999;p91"/>
          <p:cNvSpPr/>
          <p:nvPr/>
        </p:nvSpPr>
        <p:spPr>
          <a:xfrm>
            <a:off x="2103169" y="2607362"/>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Buffalo</a:t>
            </a:r>
            <a:endParaRPr sz="600">
              <a:latin typeface="Open Sans"/>
              <a:ea typeface="Open Sans"/>
              <a:cs typeface="Open Sans"/>
              <a:sym typeface="Open Sans"/>
            </a:endParaRPr>
          </a:p>
        </p:txBody>
      </p:sp>
      <p:sp>
        <p:nvSpPr>
          <p:cNvPr id="2000" name="Google Shape;2000;p91"/>
          <p:cNvSpPr/>
          <p:nvPr/>
        </p:nvSpPr>
        <p:spPr>
          <a:xfrm>
            <a:off x="2672648" y="2357394"/>
            <a:ext cx="106581" cy="99626"/>
          </a:xfrm>
          <a:custGeom>
            <a:rect b="b" l="l" r="r" t="t"/>
            <a:pathLst>
              <a:path extrusionOk="0" h="143347" w="114912">
                <a:moveTo>
                  <a:pt x="0" y="0"/>
                </a:moveTo>
                <a:lnTo>
                  <a:pt x="57456" y="0"/>
                </a:lnTo>
                <a:lnTo>
                  <a:pt x="114912" y="71674"/>
                </a:lnTo>
                <a:lnTo>
                  <a:pt x="57456" y="143347"/>
                </a:lnTo>
                <a:lnTo>
                  <a:pt x="0" y="143347"/>
                </a:lnTo>
                <a:lnTo>
                  <a:pt x="57456" y="71674"/>
                </a:lnTo>
                <a:lnTo>
                  <a:pt x="0" y="0"/>
                </a:lnTo>
                <a:close/>
              </a:path>
            </a:pathLst>
          </a:custGeom>
          <a:solidFill>
            <a:srgbClr val="09294E"/>
          </a:solidFill>
          <a:ln>
            <a:noFill/>
          </a:ln>
        </p:spPr>
        <p:txBody>
          <a:bodyPr anchorCtr="0" anchor="ctr" bIns="28650" lIns="0" spcFirstLastPara="1" rIns="34450" wrap="square" tIns="28650">
            <a:noAutofit/>
          </a:bodyPr>
          <a:lstStyle/>
          <a:p>
            <a:pPr indent="0" lvl="0" marL="0" marR="0" rtl="0" algn="ctr">
              <a:lnSpc>
                <a:spcPct val="90000"/>
              </a:lnSpc>
              <a:spcBef>
                <a:spcPts val="0"/>
              </a:spcBef>
              <a:spcAft>
                <a:spcPts val="0"/>
              </a:spcAft>
              <a:buClr>
                <a:schemeClr val="dk1"/>
              </a:buClr>
              <a:buSzPts val="600"/>
              <a:buFont typeface="Arial"/>
              <a:buNone/>
            </a:pPr>
            <a:r>
              <a:t/>
            </a:r>
            <a:endParaRPr sz="600">
              <a:solidFill>
                <a:schemeClr val="lt1"/>
              </a:solidFill>
              <a:latin typeface="Arial"/>
              <a:ea typeface="Arial"/>
              <a:cs typeface="Arial"/>
              <a:sym typeface="Arial"/>
            </a:endParaRPr>
          </a:p>
        </p:txBody>
      </p:sp>
      <p:sp>
        <p:nvSpPr>
          <p:cNvPr descr="Sheep with solid fill" id="2001" name="Google Shape;2001;p91"/>
          <p:cNvSpPr/>
          <p:nvPr/>
        </p:nvSpPr>
        <p:spPr>
          <a:xfrm>
            <a:off x="2870464" y="2199853"/>
            <a:ext cx="553200" cy="414600"/>
          </a:xfrm>
          <a:prstGeom prst="roundRect">
            <a:avLst>
              <a:gd fmla="val 10000" name="adj"/>
            </a:avLst>
          </a:prstGeom>
          <a:blipFill rotWithShape="1">
            <a:blip r:embed="rId6">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2" name="Google Shape;2002;p91"/>
          <p:cNvSpPr/>
          <p:nvPr/>
        </p:nvSpPr>
        <p:spPr>
          <a:xfrm>
            <a:off x="2960486" y="2607362"/>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Sheep</a:t>
            </a:r>
            <a:endParaRPr sz="600">
              <a:latin typeface="Open Sans"/>
              <a:ea typeface="Open Sans"/>
              <a:cs typeface="Open Sans"/>
              <a:sym typeface="Open Sans"/>
            </a:endParaRPr>
          </a:p>
        </p:txBody>
      </p:sp>
      <p:sp>
        <p:nvSpPr>
          <p:cNvPr id="2003" name="Google Shape;2003;p91"/>
          <p:cNvSpPr/>
          <p:nvPr/>
        </p:nvSpPr>
        <p:spPr>
          <a:xfrm>
            <a:off x="3529964" y="2357394"/>
            <a:ext cx="106581" cy="99626"/>
          </a:xfrm>
          <a:custGeom>
            <a:rect b="b" l="l" r="r" t="t"/>
            <a:pathLst>
              <a:path extrusionOk="0" h="143347" w="114912">
                <a:moveTo>
                  <a:pt x="0" y="0"/>
                </a:moveTo>
                <a:lnTo>
                  <a:pt x="57456" y="0"/>
                </a:lnTo>
                <a:lnTo>
                  <a:pt x="114912" y="71674"/>
                </a:lnTo>
                <a:lnTo>
                  <a:pt x="57456" y="143347"/>
                </a:lnTo>
                <a:lnTo>
                  <a:pt x="0" y="143347"/>
                </a:lnTo>
                <a:lnTo>
                  <a:pt x="57456" y="71674"/>
                </a:lnTo>
                <a:lnTo>
                  <a:pt x="0" y="0"/>
                </a:lnTo>
                <a:close/>
              </a:path>
            </a:pathLst>
          </a:custGeom>
          <a:solidFill>
            <a:srgbClr val="09294E"/>
          </a:solidFill>
          <a:ln>
            <a:noFill/>
          </a:ln>
        </p:spPr>
        <p:txBody>
          <a:bodyPr anchorCtr="0" anchor="ctr" bIns="28650" lIns="0" spcFirstLastPara="1" rIns="34450" wrap="square" tIns="28650">
            <a:noAutofit/>
          </a:bodyPr>
          <a:lstStyle/>
          <a:p>
            <a:pPr indent="0" lvl="0" marL="0" marR="0" rtl="0" algn="ctr">
              <a:lnSpc>
                <a:spcPct val="90000"/>
              </a:lnSpc>
              <a:spcBef>
                <a:spcPts val="0"/>
              </a:spcBef>
              <a:spcAft>
                <a:spcPts val="0"/>
              </a:spcAft>
              <a:buClr>
                <a:schemeClr val="dk1"/>
              </a:buClr>
              <a:buSzPts val="600"/>
              <a:buFont typeface="Arial"/>
              <a:buNone/>
            </a:pPr>
            <a:r>
              <a:t/>
            </a:r>
            <a:endParaRPr sz="600">
              <a:solidFill>
                <a:schemeClr val="lt1"/>
              </a:solidFill>
              <a:latin typeface="Arial"/>
              <a:ea typeface="Arial"/>
              <a:cs typeface="Arial"/>
              <a:sym typeface="Arial"/>
            </a:endParaRPr>
          </a:p>
        </p:txBody>
      </p:sp>
      <p:sp>
        <p:nvSpPr>
          <p:cNvPr descr="Goat with solid fill" id="2004" name="Google Shape;2004;p91"/>
          <p:cNvSpPr/>
          <p:nvPr/>
        </p:nvSpPr>
        <p:spPr>
          <a:xfrm>
            <a:off x="3727780" y="2199853"/>
            <a:ext cx="553200" cy="414600"/>
          </a:xfrm>
          <a:prstGeom prst="roundRect">
            <a:avLst>
              <a:gd fmla="val 10000" name="adj"/>
            </a:avLst>
          </a:prstGeom>
          <a:blipFill rotWithShape="1">
            <a:blip r:embed="rId7">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5" name="Google Shape;2005;p91"/>
          <p:cNvSpPr/>
          <p:nvPr/>
        </p:nvSpPr>
        <p:spPr>
          <a:xfrm>
            <a:off x="3817801" y="2607362"/>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Goats</a:t>
            </a:r>
            <a:endParaRPr sz="600">
              <a:latin typeface="Open Sans"/>
              <a:ea typeface="Open Sans"/>
              <a:cs typeface="Open Sans"/>
              <a:sym typeface="Open Sans"/>
            </a:endParaRPr>
          </a:p>
        </p:txBody>
      </p:sp>
      <p:sp>
        <p:nvSpPr>
          <p:cNvPr id="2006" name="Google Shape;2006;p91"/>
          <p:cNvSpPr/>
          <p:nvPr/>
        </p:nvSpPr>
        <p:spPr>
          <a:xfrm>
            <a:off x="4387280" y="2357394"/>
            <a:ext cx="106581" cy="99626"/>
          </a:xfrm>
          <a:custGeom>
            <a:rect b="b" l="l" r="r" t="t"/>
            <a:pathLst>
              <a:path extrusionOk="0" h="143347" w="114912">
                <a:moveTo>
                  <a:pt x="0" y="0"/>
                </a:moveTo>
                <a:lnTo>
                  <a:pt x="57456" y="0"/>
                </a:lnTo>
                <a:lnTo>
                  <a:pt x="114912" y="71674"/>
                </a:lnTo>
                <a:lnTo>
                  <a:pt x="57456" y="143347"/>
                </a:lnTo>
                <a:lnTo>
                  <a:pt x="0" y="143347"/>
                </a:lnTo>
                <a:lnTo>
                  <a:pt x="57456" y="71674"/>
                </a:lnTo>
                <a:lnTo>
                  <a:pt x="0" y="0"/>
                </a:lnTo>
                <a:close/>
              </a:path>
            </a:pathLst>
          </a:custGeom>
          <a:solidFill>
            <a:srgbClr val="09294E"/>
          </a:solidFill>
          <a:ln>
            <a:noFill/>
          </a:ln>
        </p:spPr>
        <p:txBody>
          <a:bodyPr anchorCtr="0" anchor="ctr" bIns="28650" lIns="0" spcFirstLastPara="1" rIns="34450" wrap="square" tIns="28650">
            <a:noAutofit/>
          </a:bodyPr>
          <a:lstStyle/>
          <a:p>
            <a:pPr indent="0" lvl="0" marL="0" marR="0" rtl="0" algn="ctr">
              <a:lnSpc>
                <a:spcPct val="90000"/>
              </a:lnSpc>
              <a:spcBef>
                <a:spcPts val="0"/>
              </a:spcBef>
              <a:spcAft>
                <a:spcPts val="0"/>
              </a:spcAft>
              <a:buClr>
                <a:schemeClr val="dk1"/>
              </a:buClr>
              <a:buSzPts val="600"/>
              <a:buFont typeface="Arial"/>
              <a:buNone/>
            </a:pPr>
            <a:r>
              <a:t/>
            </a:r>
            <a:endParaRPr sz="600">
              <a:solidFill>
                <a:schemeClr val="lt1"/>
              </a:solidFill>
              <a:latin typeface="Arial"/>
              <a:ea typeface="Arial"/>
              <a:cs typeface="Arial"/>
              <a:sym typeface="Arial"/>
            </a:endParaRPr>
          </a:p>
        </p:txBody>
      </p:sp>
      <p:sp>
        <p:nvSpPr>
          <p:cNvPr descr="Pig with solid fill" id="2007" name="Google Shape;2007;p91"/>
          <p:cNvSpPr/>
          <p:nvPr/>
        </p:nvSpPr>
        <p:spPr>
          <a:xfrm>
            <a:off x="4585096" y="2199853"/>
            <a:ext cx="553200" cy="414600"/>
          </a:xfrm>
          <a:prstGeom prst="roundRect">
            <a:avLst>
              <a:gd fmla="val 10000" name="adj"/>
            </a:avLst>
          </a:prstGeom>
          <a:blipFill rotWithShape="1">
            <a:blip r:embed="rId8">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8" name="Google Shape;2008;p91"/>
          <p:cNvSpPr/>
          <p:nvPr/>
        </p:nvSpPr>
        <p:spPr>
          <a:xfrm>
            <a:off x="4675117" y="2607362"/>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Swine</a:t>
            </a:r>
            <a:endParaRPr sz="600">
              <a:latin typeface="Open Sans"/>
              <a:ea typeface="Open Sans"/>
              <a:cs typeface="Open Sans"/>
              <a:sym typeface="Open Sans"/>
            </a:endParaRPr>
          </a:p>
        </p:txBody>
      </p:sp>
      <p:sp>
        <p:nvSpPr>
          <p:cNvPr id="2009" name="Google Shape;2009;p91"/>
          <p:cNvSpPr/>
          <p:nvPr/>
        </p:nvSpPr>
        <p:spPr>
          <a:xfrm>
            <a:off x="5244596" y="2357394"/>
            <a:ext cx="106581" cy="99626"/>
          </a:xfrm>
          <a:custGeom>
            <a:rect b="b" l="l" r="r" t="t"/>
            <a:pathLst>
              <a:path extrusionOk="0" h="143347" w="114912">
                <a:moveTo>
                  <a:pt x="0" y="0"/>
                </a:moveTo>
                <a:lnTo>
                  <a:pt x="57456" y="0"/>
                </a:lnTo>
                <a:lnTo>
                  <a:pt x="114912" y="71674"/>
                </a:lnTo>
                <a:lnTo>
                  <a:pt x="57456" y="143347"/>
                </a:lnTo>
                <a:lnTo>
                  <a:pt x="0" y="143347"/>
                </a:lnTo>
                <a:lnTo>
                  <a:pt x="57456" y="71674"/>
                </a:lnTo>
                <a:lnTo>
                  <a:pt x="0" y="0"/>
                </a:lnTo>
                <a:close/>
              </a:path>
            </a:pathLst>
          </a:custGeom>
          <a:solidFill>
            <a:srgbClr val="09294E"/>
          </a:solidFill>
          <a:ln>
            <a:noFill/>
          </a:ln>
        </p:spPr>
        <p:txBody>
          <a:bodyPr anchorCtr="0" anchor="ctr" bIns="28650" lIns="0" spcFirstLastPara="1" rIns="34450" wrap="square" tIns="28650">
            <a:noAutofit/>
          </a:bodyPr>
          <a:lstStyle/>
          <a:p>
            <a:pPr indent="0" lvl="0" marL="0" marR="0" rtl="0" algn="ctr">
              <a:lnSpc>
                <a:spcPct val="90000"/>
              </a:lnSpc>
              <a:spcBef>
                <a:spcPts val="0"/>
              </a:spcBef>
              <a:spcAft>
                <a:spcPts val="0"/>
              </a:spcAft>
              <a:buClr>
                <a:schemeClr val="dk1"/>
              </a:buClr>
              <a:buSzPts val="600"/>
              <a:buFont typeface="Arial"/>
              <a:buNone/>
            </a:pPr>
            <a:r>
              <a:t/>
            </a:r>
            <a:endParaRPr sz="600">
              <a:solidFill>
                <a:schemeClr val="lt1"/>
              </a:solidFill>
              <a:latin typeface="Arial"/>
              <a:ea typeface="Arial"/>
              <a:cs typeface="Arial"/>
              <a:sym typeface="Arial"/>
            </a:endParaRPr>
          </a:p>
        </p:txBody>
      </p:sp>
      <p:sp>
        <p:nvSpPr>
          <p:cNvPr descr="Horse with solid fill" id="2010" name="Google Shape;2010;p91"/>
          <p:cNvSpPr/>
          <p:nvPr/>
        </p:nvSpPr>
        <p:spPr>
          <a:xfrm>
            <a:off x="5442412" y="2199853"/>
            <a:ext cx="553200" cy="414600"/>
          </a:xfrm>
          <a:prstGeom prst="roundRect">
            <a:avLst>
              <a:gd fmla="val 10000" name="adj"/>
            </a:avLst>
          </a:prstGeom>
          <a:blipFill rotWithShape="1">
            <a:blip r:embed="rId9">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1" name="Google Shape;2011;p91"/>
          <p:cNvSpPr/>
          <p:nvPr/>
        </p:nvSpPr>
        <p:spPr>
          <a:xfrm>
            <a:off x="5532433" y="2607362"/>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Horses</a:t>
            </a:r>
            <a:endParaRPr sz="600">
              <a:latin typeface="Open Sans"/>
              <a:ea typeface="Open Sans"/>
              <a:cs typeface="Open Sans"/>
              <a:sym typeface="Open Sans"/>
            </a:endParaRPr>
          </a:p>
        </p:txBody>
      </p:sp>
      <p:sp>
        <p:nvSpPr>
          <p:cNvPr id="2012" name="Google Shape;2012;p91"/>
          <p:cNvSpPr/>
          <p:nvPr/>
        </p:nvSpPr>
        <p:spPr>
          <a:xfrm>
            <a:off x="6101912" y="2357394"/>
            <a:ext cx="106581" cy="99626"/>
          </a:xfrm>
          <a:custGeom>
            <a:rect b="b" l="l" r="r" t="t"/>
            <a:pathLst>
              <a:path extrusionOk="0" h="143347" w="114912">
                <a:moveTo>
                  <a:pt x="0" y="0"/>
                </a:moveTo>
                <a:lnTo>
                  <a:pt x="57456" y="0"/>
                </a:lnTo>
                <a:lnTo>
                  <a:pt x="114912" y="71674"/>
                </a:lnTo>
                <a:lnTo>
                  <a:pt x="57456" y="143347"/>
                </a:lnTo>
                <a:lnTo>
                  <a:pt x="0" y="143347"/>
                </a:lnTo>
                <a:lnTo>
                  <a:pt x="57456" y="71674"/>
                </a:lnTo>
                <a:lnTo>
                  <a:pt x="0" y="0"/>
                </a:lnTo>
                <a:close/>
              </a:path>
            </a:pathLst>
          </a:custGeom>
          <a:solidFill>
            <a:srgbClr val="09294E"/>
          </a:solidFill>
          <a:ln>
            <a:noFill/>
          </a:ln>
        </p:spPr>
        <p:txBody>
          <a:bodyPr anchorCtr="0" anchor="ctr" bIns="28650" lIns="0" spcFirstLastPara="1" rIns="34450" wrap="square" tIns="28650">
            <a:noAutofit/>
          </a:bodyPr>
          <a:lstStyle/>
          <a:p>
            <a:pPr indent="0" lvl="0" marL="0" marR="0" rtl="0" algn="ctr">
              <a:lnSpc>
                <a:spcPct val="90000"/>
              </a:lnSpc>
              <a:spcBef>
                <a:spcPts val="0"/>
              </a:spcBef>
              <a:spcAft>
                <a:spcPts val="0"/>
              </a:spcAft>
              <a:buClr>
                <a:schemeClr val="dk1"/>
              </a:buClr>
              <a:buSzPts val="600"/>
              <a:buFont typeface="Arial"/>
              <a:buNone/>
            </a:pPr>
            <a:r>
              <a:t/>
            </a:r>
            <a:endParaRPr sz="600">
              <a:solidFill>
                <a:schemeClr val="lt1"/>
              </a:solidFill>
              <a:latin typeface="Arial"/>
              <a:ea typeface="Arial"/>
              <a:cs typeface="Arial"/>
              <a:sym typeface="Arial"/>
            </a:endParaRPr>
          </a:p>
        </p:txBody>
      </p:sp>
      <p:sp>
        <p:nvSpPr>
          <p:cNvPr descr="Camel with solid fill" id="2013" name="Google Shape;2013;p91"/>
          <p:cNvSpPr/>
          <p:nvPr/>
        </p:nvSpPr>
        <p:spPr>
          <a:xfrm>
            <a:off x="6299728" y="2199853"/>
            <a:ext cx="553200" cy="414600"/>
          </a:xfrm>
          <a:prstGeom prst="roundRect">
            <a:avLst>
              <a:gd fmla="val 10000" name="adj"/>
            </a:avLst>
          </a:prstGeom>
          <a:blipFill rotWithShape="1">
            <a:blip r:embed="rId10">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4" name="Google Shape;2014;p91"/>
          <p:cNvSpPr/>
          <p:nvPr/>
        </p:nvSpPr>
        <p:spPr>
          <a:xfrm>
            <a:off x="6389749" y="2607362"/>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Camels</a:t>
            </a:r>
            <a:endParaRPr sz="600">
              <a:latin typeface="Open Sans"/>
              <a:ea typeface="Open Sans"/>
              <a:cs typeface="Open Sans"/>
              <a:sym typeface="Open Sans"/>
            </a:endParaRPr>
          </a:p>
        </p:txBody>
      </p:sp>
      <p:sp>
        <p:nvSpPr>
          <p:cNvPr id="2015" name="Google Shape;2015;p91"/>
          <p:cNvSpPr/>
          <p:nvPr/>
        </p:nvSpPr>
        <p:spPr>
          <a:xfrm rot="-55592">
            <a:off x="6959185" y="2350949"/>
            <a:ext cx="106615" cy="99658"/>
          </a:xfrm>
          <a:custGeom>
            <a:rect b="b" l="l" r="r" t="t"/>
            <a:pathLst>
              <a:path extrusionOk="0" h="143347" w="114934">
                <a:moveTo>
                  <a:pt x="0" y="0"/>
                </a:moveTo>
                <a:lnTo>
                  <a:pt x="57467" y="0"/>
                </a:lnTo>
                <a:lnTo>
                  <a:pt x="114934" y="71674"/>
                </a:lnTo>
                <a:lnTo>
                  <a:pt x="57467" y="143347"/>
                </a:lnTo>
                <a:lnTo>
                  <a:pt x="0" y="143347"/>
                </a:lnTo>
                <a:lnTo>
                  <a:pt x="57467" y="71674"/>
                </a:lnTo>
                <a:lnTo>
                  <a:pt x="0" y="0"/>
                </a:lnTo>
                <a:close/>
              </a:path>
            </a:pathLst>
          </a:custGeom>
          <a:solidFill>
            <a:srgbClr val="09294E"/>
          </a:solidFill>
          <a:ln>
            <a:noFill/>
          </a:ln>
        </p:spPr>
        <p:txBody>
          <a:bodyPr anchorCtr="0" anchor="ctr" bIns="28650" lIns="0" spcFirstLastPara="1" rIns="34475" wrap="square" tIns="28650">
            <a:noAutofit/>
          </a:bodyPr>
          <a:lstStyle/>
          <a:p>
            <a:pPr indent="0" lvl="0" marL="0" marR="0" rtl="0" algn="ctr">
              <a:lnSpc>
                <a:spcPct val="90000"/>
              </a:lnSpc>
              <a:spcBef>
                <a:spcPts val="0"/>
              </a:spcBef>
              <a:spcAft>
                <a:spcPts val="0"/>
              </a:spcAft>
              <a:buClr>
                <a:schemeClr val="dk1"/>
              </a:buClr>
              <a:buSzPts val="600"/>
              <a:buFont typeface="Arial"/>
              <a:buNone/>
            </a:pPr>
            <a:r>
              <a:t/>
            </a:r>
            <a:endParaRPr sz="600">
              <a:solidFill>
                <a:schemeClr val="lt1"/>
              </a:solidFill>
              <a:latin typeface="Arial"/>
              <a:ea typeface="Arial"/>
              <a:cs typeface="Arial"/>
              <a:sym typeface="Arial"/>
            </a:endParaRPr>
          </a:p>
        </p:txBody>
      </p:sp>
      <p:sp>
        <p:nvSpPr>
          <p:cNvPr descr="Horse outline" id="2016" name="Google Shape;2016;p91"/>
          <p:cNvSpPr/>
          <p:nvPr/>
        </p:nvSpPr>
        <p:spPr>
          <a:xfrm>
            <a:off x="7157044" y="2211895"/>
            <a:ext cx="492300" cy="366600"/>
          </a:xfrm>
          <a:prstGeom prst="roundRect">
            <a:avLst>
              <a:gd fmla="val 10000" name="adj"/>
            </a:avLst>
          </a:prstGeom>
          <a:blipFill rotWithShape="1">
            <a:blip r:embed="rId11">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7" name="Google Shape;2017;p91"/>
          <p:cNvSpPr/>
          <p:nvPr/>
        </p:nvSpPr>
        <p:spPr>
          <a:xfrm>
            <a:off x="7216661" y="2595320"/>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Mules &amp; asses</a:t>
            </a:r>
            <a:endParaRPr sz="600">
              <a:latin typeface="Open Sans"/>
              <a:ea typeface="Open Sans"/>
              <a:cs typeface="Open Sans"/>
              <a:sym typeface="Open Sans"/>
            </a:endParaRPr>
          </a:p>
        </p:txBody>
      </p:sp>
      <p:sp>
        <p:nvSpPr>
          <p:cNvPr id="2018" name="Google Shape;2018;p91"/>
          <p:cNvSpPr/>
          <p:nvPr/>
        </p:nvSpPr>
        <p:spPr>
          <a:xfrm rot="55592">
            <a:off x="7766540" y="2351400"/>
            <a:ext cx="117264" cy="99649"/>
          </a:xfrm>
          <a:custGeom>
            <a:rect b="b" l="l" r="r" t="t"/>
            <a:pathLst>
              <a:path extrusionOk="0" h="143347" w="126414">
                <a:moveTo>
                  <a:pt x="0" y="0"/>
                </a:moveTo>
                <a:lnTo>
                  <a:pt x="63207" y="0"/>
                </a:lnTo>
                <a:lnTo>
                  <a:pt x="126414" y="71674"/>
                </a:lnTo>
                <a:lnTo>
                  <a:pt x="63207" y="143347"/>
                </a:lnTo>
                <a:lnTo>
                  <a:pt x="0" y="143347"/>
                </a:lnTo>
                <a:lnTo>
                  <a:pt x="63207" y="71674"/>
                </a:lnTo>
                <a:lnTo>
                  <a:pt x="0" y="0"/>
                </a:lnTo>
                <a:close/>
              </a:path>
            </a:pathLst>
          </a:custGeom>
          <a:solidFill>
            <a:srgbClr val="09294E"/>
          </a:solidFill>
          <a:ln>
            <a:noFill/>
          </a:ln>
        </p:spPr>
        <p:txBody>
          <a:bodyPr anchorCtr="0" anchor="ctr" bIns="28650" lIns="0" spcFirstLastPara="1" rIns="37900" wrap="square" tIns="28650">
            <a:noAutofit/>
          </a:bodyPr>
          <a:lstStyle/>
          <a:p>
            <a:pPr indent="0" lvl="0" marL="0" marR="0" rtl="0" algn="ctr">
              <a:lnSpc>
                <a:spcPct val="90000"/>
              </a:lnSpc>
              <a:spcBef>
                <a:spcPts val="0"/>
              </a:spcBef>
              <a:spcAft>
                <a:spcPts val="0"/>
              </a:spcAft>
              <a:buClr>
                <a:schemeClr val="dk1"/>
              </a:buClr>
              <a:buSzPts val="600"/>
              <a:buFont typeface="Arial"/>
              <a:buNone/>
            </a:pPr>
            <a:r>
              <a:t/>
            </a:r>
            <a:endParaRPr sz="600">
              <a:solidFill>
                <a:schemeClr val="lt1"/>
              </a:solidFill>
              <a:latin typeface="Arial"/>
              <a:ea typeface="Arial"/>
              <a:cs typeface="Arial"/>
              <a:sym typeface="Arial"/>
            </a:endParaRPr>
          </a:p>
        </p:txBody>
      </p:sp>
      <p:sp>
        <p:nvSpPr>
          <p:cNvPr descr="Chicken with solid fill" id="2019" name="Google Shape;2019;p91"/>
          <p:cNvSpPr/>
          <p:nvPr/>
        </p:nvSpPr>
        <p:spPr>
          <a:xfrm>
            <a:off x="7983957" y="2199853"/>
            <a:ext cx="553200" cy="414600"/>
          </a:xfrm>
          <a:prstGeom prst="roundRect">
            <a:avLst>
              <a:gd fmla="val 10000" name="adj"/>
            </a:avLst>
          </a:prstGeom>
          <a:blipFill rotWithShape="1">
            <a:blip r:embed="rId12">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0" name="Google Shape;2020;p91"/>
          <p:cNvSpPr/>
          <p:nvPr/>
        </p:nvSpPr>
        <p:spPr>
          <a:xfrm>
            <a:off x="8073977" y="2607362"/>
            <a:ext cx="553320" cy="262369"/>
          </a:xfrm>
          <a:custGeom>
            <a:rect b="b" l="l" r="r" t="t"/>
            <a:pathLst>
              <a:path extrusionOk="0" h="377510" w="596571">
                <a:moveTo>
                  <a:pt x="0" y="37751"/>
                </a:moveTo>
                <a:cubicBezTo>
                  <a:pt x="0" y="16902"/>
                  <a:pt x="16902" y="0"/>
                  <a:pt x="37751" y="0"/>
                </a:cubicBezTo>
                <a:lnTo>
                  <a:pt x="558820" y="0"/>
                </a:lnTo>
                <a:cubicBezTo>
                  <a:pt x="579669" y="0"/>
                  <a:pt x="596571" y="16902"/>
                  <a:pt x="596571" y="37751"/>
                </a:cubicBezTo>
                <a:lnTo>
                  <a:pt x="596571" y="339759"/>
                </a:lnTo>
                <a:cubicBezTo>
                  <a:pt x="596571" y="360608"/>
                  <a:pt x="579669" y="377510"/>
                  <a:pt x="558820" y="377510"/>
                </a:cubicBezTo>
                <a:lnTo>
                  <a:pt x="37751" y="377510"/>
                </a:lnTo>
                <a:cubicBezTo>
                  <a:pt x="16902" y="377510"/>
                  <a:pt x="0" y="360608"/>
                  <a:pt x="0" y="339759"/>
                </a:cubicBezTo>
                <a:lnTo>
                  <a:pt x="0" y="37751"/>
                </a:lnTo>
                <a:close/>
              </a:path>
            </a:pathLst>
          </a:custGeom>
          <a:solidFill>
            <a:schemeClr val="dk1"/>
          </a:solidFill>
          <a:ln cap="flat" cmpd="sng" w="12700">
            <a:solidFill>
              <a:schemeClr val="lt1"/>
            </a:solidFill>
            <a:prstDash val="solid"/>
            <a:miter lim="800000"/>
            <a:headEnd len="sm" w="sm" type="none"/>
            <a:tailEnd len="sm" w="sm" type="none"/>
          </a:ln>
        </p:spPr>
        <p:txBody>
          <a:bodyPr anchorCtr="0" anchor="ctr" bIns="49150" lIns="49150" spcFirstLastPara="1" rIns="49150" wrap="square" tIns="49150">
            <a:noAutofit/>
          </a:bodyPr>
          <a:lstStyle/>
          <a:p>
            <a:pPr indent="0" lvl="0" marL="0" marR="0" rtl="0" algn="ctr">
              <a:lnSpc>
                <a:spcPct val="90000"/>
              </a:lnSpc>
              <a:spcBef>
                <a:spcPts val="0"/>
              </a:spcBef>
              <a:spcAft>
                <a:spcPts val="0"/>
              </a:spcAft>
              <a:buClr>
                <a:schemeClr val="lt1"/>
              </a:buClr>
              <a:buSzPts val="1000"/>
              <a:buFont typeface="Arial"/>
              <a:buNone/>
            </a:pPr>
            <a:r>
              <a:rPr lang="en-ZA" sz="600">
                <a:solidFill>
                  <a:schemeClr val="lt1"/>
                </a:solidFill>
                <a:latin typeface="Open Sans"/>
                <a:ea typeface="Open Sans"/>
                <a:cs typeface="Open Sans"/>
                <a:sym typeface="Open Sans"/>
              </a:rPr>
              <a:t>Poultry</a:t>
            </a:r>
            <a:endParaRPr sz="600">
              <a:latin typeface="Open Sans"/>
              <a:ea typeface="Open Sans"/>
              <a:cs typeface="Open Sans"/>
              <a:sym typeface="Open Sans"/>
            </a:endParaRPr>
          </a:p>
        </p:txBody>
      </p:sp>
      <p:sp>
        <p:nvSpPr>
          <p:cNvPr descr="Cow with solid fill" id="2021" name="Google Shape;2021;p91"/>
          <p:cNvSpPr/>
          <p:nvPr/>
        </p:nvSpPr>
        <p:spPr>
          <a:xfrm>
            <a:off x="684759" y="2374425"/>
            <a:ext cx="260100" cy="203400"/>
          </a:xfrm>
          <a:prstGeom prst="roundRect">
            <a:avLst>
              <a:gd fmla="val 10000" name="adj"/>
            </a:avLst>
          </a:prstGeom>
          <a:blipFill rotWithShape="1">
            <a:blip r:embed="rId13">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2" name="Google Shape;2022;p91"/>
          <p:cNvSpPr txBox="1"/>
          <p:nvPr/>
        </p:nvSpPr>
        <p:spPr>
          <a:xfrm>
            <a:off x="342900" y="2971975"/>
            <a:ext cx="7293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200" cap="small">
                <a:solidFill>
                  <a:schemeClr val="dk1"/>
                </a:solidFill>
                <a:latin typeface="Open Sans"/>
                <a:ea typeface="Open Sans"/>
                <a:cs typeface="Open Sans"/>
                <a:sym typeface="Open Sans"/>
              </a:rPr>
              <a:t>Highest</a:t>
            </a:r>
            <a:endParaRPr sz="1200">
              <a:latin typeface="Open Sans"/>
              <a:ea typeface="Open Sans"/>
              <a:cs typeface="Open Sans"/>
              <a:sym typeface="Open Sans"/>
            </a:endParaRPr>
          </a:p>
        </p:txBody>
      </p:sp>
      <p:sp>
        <p:nvSpPr>
          <p:cNvPr id="2023" name="Google Shape;2023;p91"/>
          <p:cNvSpPr/>
          <p:nvPr/>
        </p:nvSpPr>
        <p:spPr>
          <a:xfrm rot="5400000">
            <a:off x="4405760" y="-348889"/>
            <a:ext cx="145440" cy="6812597"/>
          </a:xfrm>
          <a:prstGeom prst="flowChartExtract">
            <a:avLst/>
          </a:prstGeom>
          <a:solidFill>
            <a:srgbClr val="0929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024" name="Google Shape;2024;p91"/>
          <p:cNvSpPr txBox="1"/>
          <p:nvPr/>
        </p:nvSpPr>
        <p:spPr>
          <a:xfrm>
            <a:off x="7983958" y="2984689"/>
            <a:ext cx="6540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200" cap="small">
                <a:solidFill>
                  <a:schemeClr val="dk1"/>
                </a:solidFill>
                <a:latin typeface="Open Sans"/>
                <a:ea typeface="Open Sans"/>
                <a:cs typeface="Open Sans"/>
                <a:sym typeface="Open Sans"/>
              </a:rPr>
              <a:t>Lowest</a:t>
            </a:r>
            <a:endParaRPr sz="1200">
              <a:latin typeface="Open Sans"/>
              <a:ea typeface="Open Sans"/>
              <a:cs typeface="Open Sans"/>
              <a:sym typeface="Open Sans"/>
            </a:endParaRPr>
          </a:p>
        </p:txBody>
      </p:sp>
      <p:sp>
        <p:nvSpPr>
          <p:cNvPr id="2025" name="Google Shape;2025;p91">
            <a:hlinkClick action="ppaction://hlinksldjump" r:id="rId14"/>
          </p:cNvPr>
          <p:cNvSpPr/>
          <p:nvPr/>
        </p:nvSpPr>
        <p:spPr>
          <a:xfrm>
            <a:off x="697300" y="4601044"/>
            <a:ext cx="762000" cy="2211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0" name="Shape 2030"/>
        <p:cNvGrpSpPr/>
        <p:nvPr/>
      </p:nvGrpSpPr>
      <p:grpSpPr>
        <a:xfrm>
          <a:off x="0" y="0"/>
          <a:ext cx="0" cy="0"/>
          <a:chOff x="0" y="0"/>
          <a:chExt cx="0" cy="0"/>
        </a:xfrm>
      </p:grpSpPr>
      <p:sp>
        <p:nvSpPr>
          <p:cNvPr id="2031" name="Google Shape;2031;p9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Example of land stratification</a:t>
            </a:r>
            <a:endParaRPr/>
          </a:p>
        </p:txBody>
      </p:sp>
      <p:sp>
        <p:nvSpPr>
          <p:cNvPr id="2032" name="Google Shape;2032;p92"/>
          <p:cNvSpPr/>
          <p:nvPr>
            <p:ph idx="4294967295" type="body"/>
          </p:nvPr>
        </p:nvSpPr>
        <p:spPr>
          <a:xfrm>
            <a:off x="457200" y="4472660"/>
            <a:ext cx="1081200" cy="4665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2033" name="Google Shape;2033;p92"/>
          <p:cNvSpPr/>
          <p:nvPr/>
        </p:nvSpPr>
        <p:spPr>
          <a:xfrm>
            <a:off x="612648" y="1080533"/>
            <a:ext cx="5934900" cy="3306300"/>
          </a:xfrm>
          <a:prstGeom prst="rec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chemeClr val="lt1"/>
                </a:solidFill>
                <a:latin typeface="Open Sans"/>
                <a:ea typeface="Open Sans"/>
                <a:cs typeface="Open Sans"/>
                <a:sym typeface="Open Sans"/>
              </a:rPr>
              <a:t>TOTAL LAND AREA</a:t>
            </a:r>
            <a:endParaRPr sz="1000">
              <a:latin typeface="Open Sans"/>
              <a:ea typeface="Open Sans"/>
              <a:cs typeface="Open Sans"/>
              <a:sym typeface="Open Sans"/>
            </a:endParaRPr>
          </a:p>
        </p:txBody>
      </p:sp>
      <p:sp>
        <p:nvSpPr>
          <p:cNvPr id="2034" name="Google Shape;2034;p92"/>
          <p:cNvSpPr/>
          <p:nvPr/>
        </p:nvSpPr>
        <p:spPr>
          <a:xfrm>
            <a:off x="612648" y="1080532"/>
            <a:ext cx="2458500" cy="1180200"/>
          </a:xfrm>
          <a:prstGeom prst="rect">
            <a:avLst/>
          </a:prstGeom>
          <a:solidFill>
            <a:srgbClr val="09294E"/>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2035" name="Google Shape;2035;p92"/>
          <p:cNvSpPr txBox="1"/>
          <p:nvPr/>
        </p:nvSpPr>
        <p:spPr>
          <a:xfrm>
            <a:off x="683061" y="1080533"/>
            <a:ext cx="1480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800">
                <a:solidFill>
                  <a:schemeClr val="lt1"/>
                </a:solidFill>
                <a:latin typeface="Open Sans"/>
                <a:ea typeface="Open Sans"/>
                <a:cs typeface="Open Sans"/>
                <a:sym typeface="Open Sans"/>
              </a:rPr>
              <a:t>Forest land</a:t>
            </a:r>
            <a:endParaRPr>
              <a:latin typeface="Open Sans"/>
              <a:ea typeface="Open Sans"/>
              <a:cs typeface="Open Sans"/>
              <a:sym typeface="Open Sans"/>
            </a:endParaRPr>
          </a:p>
        </p:txBody>
      </p:sp>
      <p:sp>
        <p:nvSpPr>
          <p:cNvPr id="2036" name="Google Shape;2036;p92"/>
          <p:cNvSpPr/>
          <p:nvPr/>
        </p:nvSpPr>
        <p:spPr>
          <a:xfrm>
            <a:off x="3066693" y="1914302"/>
            <a:ext cx="3480900" cy="2462700"/>
          </a:xfrm>
          <a:prstGeom prst="rect">
            <a:avLst/>
          </a:prstGeom>
          <a:solidFill>
            <a:srgbClr val="09294E"/>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2037" name="Google Shape;2037;p92"/>
          <p:cNvSpPr txBox="1"/>
          <p:nvPr/>
        </p:nvSpPr>
        <p:spPr>
          <a:xfrm>
            <a:off x="3127072" y="1937194"/>
            <a:ext cx="14061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800">
                <a:solidFill>
                  <a:schemeClr val="lt1"/>
                </a:solidFill>
                <a:latin typeface="Open Sans"/>
                <a:ea typeface="Open Sans"/>
                <a:cs typeface="Open Sans"/>
                <a:sym typeface="Open Sans"/>
              </a:rPr>
              <a:t>Cropland</a:t>
            </a:r>
            <a:endParaRPr>
              <a:latin typeface="Open Sans"/>
              <a:ea typeface="Open Sans"/>
              <a:cs typeface="Open Sans"/>
              <a:sym typeface="Open Sans"/>
            </a:endParaRPr>
          </a:p>
        </p:txBody>
      </p:sp>
      <p:sp>
        <p:nvSpPr>
          <p:cNvPr id="2038" name="Google Shape;2038;p92"/>
          <p:cNvSpPr/>
          <p:nvPr/>
        </p:nvSpPr>
        <p:spPr>
          <a:xfrm>
            <a:off x="3081440" y="1919040"/>
            <a:ext cx="2216700" cy="2477400"/>
          </a:xfrm>
          <a:prstGeom prst="rect">
            <a:avLst/>
          </a:prstGeom>
          <a:solidFill>
            <a:srgbClr val="1159AD"/>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2039" name="Google Shape;2039;p92"/>
          <p:cNvSpPr/>
          <p:nvPr/>
        </p:nvSpPr>
        <p:spPr>
          <a:xfrm>
            <a:off x="5293636" y="1918493"/>
            <a:ext cx="1248300" cy="2460300"/>
          </a:xfrm>
          <a:prstGeom prst="rect">
            <a:avLst/>
          </a:prstGeom>
          <a:solidFill>
            <a:srgbClr val="1159AD"/>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lang="en-ZA" sz="1000">
                <a:solidFill>
                  <a:schemeClr val="lt1"/>
                </a:solidFill>
                <a:latin typeface="Open Sans"/>
                <a:ea typeface="Open Sans"/>
                <a:cs typeface="Open Sans"/>
                <a:sym typeface="Open Sans"/>
              </a:rPr>
              <a:t>Cropland with </a:t>
            </a:r>
            <a:r>
              <a:rPr b="1" lang="en-ZA" sz="1000">
                <a:solidFill>
                  <a:schemeClr val="lt1"/>
                </a:solidFill>
                <a:latin typeface="Open Sans"/>
                <a:ea typeface="Open Sans"/>
                <a:cs typeface="Open Sans"/>
                <a:sym typeface="Open Sans"/>
              </a:rPr>
              <a:t>sandy soil</a:t>
            </a:r>
            <a:endParaRPr sz="1000">
              <a:latin typeface="Open Sans"/>
              <a:ea typeface="Open Sans"/>
              <a:cs typeface="Open Sans"/>
              <a:sym typeface="Open Sans"/>
            </a:endParaRPr>
          </a:p>
          <a:p>
            <a:pPr indent="0" lvl="0" marL="0" marR="0" rtl="0" algn="l">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2040" name="Google Shape;2040;p92"/>
          <p:cNvSpPr/>
          <p:nvPr/>
        </p:nvSpPr>
        <p:spPr>
          <a:xfrm>
            <a:off x="3069839" y="1086176"/>
            <a:ext cx="3478500" cy="828600"/>
          </a:xfrm>
          <a:prstGeom prst="rect">
            <a:avLst/>
          </a:prstGeom>
          <a:solidFill>
            <a:srgbClr val="09294E"/>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2041" name="Google Shape;2041;p92"/>
          <p:cNvSpPr/>
          <p:nvPr/>
        </p:nvSpPr>
        <p:spPr>
          <a:xfrm>
            <a:off x="612648" y="2260562"/>
            <a:ext cx="2458500" cy="2116500"/>
          </a:xfrm>
          <a:prstGeom prst="rect">
            <a:avLst/>
          </a:prstGeom>
          <a:solidFill>
            <a:srgbClr val="09294E"/>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2042" name="Google Shape;2042;p92"/>
          <p:cNvSpPr txBox="1"/>
          <p:nvPr/>
        </p:nvSpPr>
        <p:spPr>
          <a:xfrm>
            <a:off x="3052246" y="1072725"/>
            <a:ext cx="24585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800">
                <a:solidFill>
                  <a:schemeClr val="lt1"/>
                </a:solidFill>
                <a:latin typeface="Open Sans"/>
                <a:ea typeface="Open Sans"/>
                <a:cs typeface="Open Sans"/>
                <a:sym typeface="Open Sans"/>
              </a:rPr>
              <a:t>Settlements</a:t>
            </a:r>
            <a:endParaRPr>
              <a:latin typeface="Open Sans"/>
              <a:ea typeface="Open Sans"/>
              <a:cs typeface="Open Sans"/>
              <a:sym typeface="Open Sans"/>
            </a:endParaRPr>
          </a:p>
        </p:txBody>
      </p:sp>
      <p:sp>
        <p:nvSpPr>
          <p:cNvPr id="2043" name="Google Shape;2043;p92"/>
          <p:cNvSpPr/>
          <p:nvPr/>
        </p:nvSpPr>
        <p:spPr>
          <a:xfrm>
            <a:off x="7000334" y="1909231"/>
            <a:ext cx="1889100" cy="276900"/>
          </a:xfrm>
          <a:prstGeom prst="rect">
            <a:avLst/>
          </a:prstGeom>
          <a:solidFill>
            <a:srgbClr val="0929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Land use</a:t>
            </a:r>
            <a:endParaRPr sz="1000">
              <a:latin typeface="Open Sans"/>
              <a:ea typeface="Open Sans"/>
              <a:cs typeface="Open Sans"/>
              <a:sym typeface="Open Sans"/>
            </a:endParaRPr>
          </a:p>
        </p:txBody>
      </p:sp>
      <p:sp>
        <p:nvSpPr>
          <p:cNvPr id="2044" name="Google Shape;2044;p92"/>
          <p:cNvSpPr/>
          <p:nvPr/>
        </p:nvSpPr>
        <p:spPr>
          <a:xfrm>
            <a:off x="7000334" y="2294750"/>
            <a:ext cx="1889100" cy="276900"/>
          </a:xfrm>
          <a:prstGeom prst="rect">
            <a:avLst/>
          </a:prstGeom>
          <a:solidFill>
            <a:srgbClr val="1159A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Biophysical</a:t>
            </a:r>
            <a:endParaRPr sz="1000">
              <a:latin typeface="Open Sans"/>
              <a:ea typeface="Open Sans"/>
              <a:cs typeface="Open Sans"/>
              <a:sym typeface="Open Sans"/>
            </a:endParaRPr>
          </a:p>
        </p:txBody>
      </p:sp>
      <p:sp>
        <p:nvSpPr>
          <p:cNvPr id="2045" name="Google Shape;2045;p92"/>
          <p:cNvSpPr/>
          <p:nvPr/>
        </p:nvSpPr>
        <p:spPr>
          <a:xfrm>
            <a:off x="7000333" y="1527548"/>
            <a:ext cx="1889100" cy="2769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800">
                <a:solidFill>
                  <a:srgbClr val="3F3F3F"/>
                </a:solidFill>
                <a:latin typeface="Arial"/>
                <a:ea typeface="Arial"/>
                <a:cs typeface="Arial"/>
                <a:sym typeface="Arial"/>
              </a:rPr>
              <a:t>Stratification:</a:t>
            </a:r>
            <a:endParaRPr/>
          </a:p>
        </p:txBody>
      </p:sp>
      <p:sp>
        <p:nvSpPr>
          <p:cNvPr id="2046" name="Google Shape;2046;p92"/>
          <p:cNvSpPr txBox="1"/>
          <p:nvPr/>
        </p:nvSpPr>
        <p:spPr>
          <a:xfrm>
            <a:off x="3075316" y="1929929"/>
            <a:ext cx="1555500" cy="738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400">
                <a:solidFill>
                  <a:schemeClr val="lt1"/>
                </a:solidFill>
                <a:latin typeface="Open Sans"/>
                <a:ea typeface="Open Sans"/>
                <a:cs typeface="Open Sans"/>
                <a:sym typeface="Open Sans"/>
              </a:rPr>
              <a:t>Cropland with </a:t>
            </a:r>
            <a:r>
              <a:rPr b="1" lang="en-ZA" sz="1400">
                <a:solidFill>
                  <a:schemeClr val="lt1"/>
                </a:solidFill>
                <a:latin typeface="Open Sans"/>
                <a:ea typeface="Open Sans"/>
                <a:cs typeface="Open Sans"/>
                <a:sym typeface="Open Sans"/>
              </a:rPr>
              <a:t>high activity clay soil</a:t>
            </a:r>
            <a:endParaRPr>
              <a:latin typeface="Open Sans"/>
              <a:ea typeface="Open Sans"/>
              <a:cs typeface="Open Sans"/>
              <a:sym typeface="Open Sans"/>
            </a:endParaRPr>
          </a:p>
        </p:txBody>
      </p:sp>
      <p:sp>
        <p:nvSpPr>
          <p:cNvPr id="2047" name="Google Shape;2047;p92"/>
          <p:cNvSpPr/>
          <p:nvPr/>
        </p:nvSpPr>
        <p:spPr>
          <a:xfrm>
            <a:off x="7000332" y="2680269"/>
            <a:ext cx="1889100" cy="276900"/>
          </a:xfrm>
          <a:prstGeom prst="rect">
            <a:avLst/>
          </a:prstGeom>
          <a:solidFill>
            <a:srgbClr val="ACCBF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rgbClr val="3F3F3F"/>
                </a:solidFill>
                <a:latin typeface="Open Sans"/>
                <a:ea typeface="Open Sans"/>
                <a:cs typeface="Open Sans"/>
                <a:sym typeface="Open Sans"/>
              </a:rPr>
              <a:t>Management</a:t>
            </a:r>
            <a:endParaRPr sz="1000">
              <a:latin typeface="Open Sans"/>
              <a:ea typeface="Open Sans"/>
              <a:cs typeface="Open Sans"/>
              <a:sym typeface="Open Sans"/>
            </a:endParaRPr>
          </a:p>
        </p:txBody>
      </p:sp>
      <p:sp>
        <p:nvSpPr>
          <p:cNvPr id="2048" name="Google Shape;2048;p92"/>
          <p:cNvSpPr txBox="1"/>
          <p:nvPr/>
        </p:nvSpPr>
        <p:spPr>
          <a:xfrm>
            <a:off x="660913" y="2286986"/>
            <a:ext cx="14061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800">
                <a:solidFill>
                  <a:schemeClr val="lt1"/>
                </a:solidFill>
                <a:latin typeface="Open Sans"/>
                <a:ea typeface="Open Sans"/>
                <a:cs typeface="Open Sans"/>
                <a:sym typeface="Open Sans"/>
              </a:rPr>
              <a:t>Grassland</a:t>
            </a:r>
            <a:endParaRPr>
              <a:latin typeface="Open Sans"/>
              <a:ea typeface="Open Sans"/>
              <a:cs typeface="Open Sans"/>
              <a:sym typeface="Open Sans"/>
            </a:endParaRPr>
          </a:p>
        </p:txBody>
      </p:sp>
      <p:sp>
        <p:nvSpPr>
          <p:cNvPr id="2049" name="Google Shape;2049;p92"/>
          <p:cNvSpPr/>
          <p:nvPr/>
        </p:nvSpPr>
        <p:spPr>
          <a:xfrm>
            <a:off x="1785961" y="2273501"/>
            <a:ext cx="1285200" cy="2113500"/>
          </a:xfrm>
          <a:prstGeom prst="rect">
            <a:avLst/>
          </a:prstGeom>
          <a:solidFill>
            <a:srgbClr val="1159AD"/>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lang="en-ZA" sz="1000">
                <a:solidFill>
                  <a:schemeClr val="lt1"/>
                </a:solidFill>
                <a:latin typeface="Open Sans"/>
                <a:ea typeface="Open Sans"/>
                <a:cs typeface="Open Sans"/>
                <a:sym typeface="Open Sans"/>
              </a:rPr>
              <a:t>Grassland with </a:t>
            </a:r>
            <a:r>
              <a:rPr b="1" lang="en-ZA" sz="1000">
                <a:solidFill>
                  <a:schemeClr val="lt1"/>
                </a:solidFill>
                <a:latin typeface="Open Sans"/>
                <a:ea typeface="Open Sans"/>
                <a:cs typeface="Open Sans"/>
                <a:sym typeface="Open Sans"/>
              </a:rPr>
              <a:t>high activity clay soil</a:t>
            </a:r>
            <a:endParaRPr sz="1000">
              <a:latin typeface="Open Sans"/>
              <a:ea typeface="Open Sans"/>
              <a:cs typeface="Open Sans"/>
              <a:sym typeface="Open Sans"/>
            </a:endParaRPr>
          </a:p>
        </p:txBody>
      </p:sp>
      <p:sp>
        <p:nvSpPr>
          <p:cNvPr id="2050" name="Google Shape;2050;p92"/>
          <p:cNvSpPr/>
          <p:nvPr/>
        </p:nvSpPr>
        <p:spPr>
          <a:xfrm>
            <a:off x="619004" y="2268545"/>
            <a:ext cx="1167000" cy="2116500"/>
          </a:xfrm>
          <a:prstGeom prst="rect">
            <a:avLst/>
          </a:prstGeom>
          <a:solidFill>
            <a:srgbClr val="1159AD"/>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lang="en-ZA" sz="1000">
                <a:solidFill>
                  <a:schemeClr val="lt1"/>
                </a:solidFill>
                <a:latin typeface="Open Sans"/>
                <a:ea typeface="Open Sans"/>
                <a:cs typeface="Open Sans"/>
                <a:sym typeface="Open Sans"/>
              </a:rPr>
              <a:t>Grassland with </a:t>
            </a:r>
            <a:r>
              <a:rPr b="1" lang="en-ZA" sz="1000">
                <a:solidFill>
                  <a:schemeClr val="lt1"/>
                </a:solidFill>
                <a:latin typeface="Open Sans"/>
                <a:ea typeface="Open Sans"/>
                <a:cs typeface="Open Sans"/>
                <a:sym typeface="Open Sans"/>
              </a:rPr>
              <a:t>low activity clay soil</a:t>
            </a:r>
            <a:endParaRPr sz="1000">
              <a:latin typeface="Open Sans"/>
              <a:ea typeface="Open Sans"/>
              <a:cs typeface="Open Sans"/>
              <a:sym typeface="Open Sans"/>
            </a:endParaRPr>
          </a:p>
        </p:txBody>
      </p:sp>
      <p:sp>
        <p:nvSpPr>
          <p:cNvPr id="2051" name="Google Shape;2051;p92"/>
          <p:cNvSpPr/>
          <p:nvPr/>
        </p:nvSpPr>
        <p:spPr>
          <a:xfrm>
            <a:off x="619011" y="1079552"/>
            <a:ext cx="2449800" cy="1183500"/>
          </a:xfrm>
          <a:prstGeom prst="rect">
            <a:avLst/>
          </a:prstGeom>
          <a:solidFill>
            <a:srgbClr val="1159AD"/>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2052" name="Google Shape;2052;p92"/>
          <p:cNvSpPr txBox="1"/>
          <p:nvPr/>
        </p:nvSpPr>
        <p:spPr>
          <a:xfrm>
            <a:off x="1854321" y="1073655"/>
            <a:ext cx="1410600" cy="954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400">
                <a:solidFill>
                  <a:schemeClr val="lt1"/>
                </a:solidFill>
                <a:latin typeface="Open Sans"/>
                <a:ea typeface="Open Sans"/>
                <a:cs typeface="Open Sans"/>
                <a:sym typeface="Open Sans"/>
              </a:rPr>
              <a:t>Forest land with </a:t>
            </a:r>
            <a:r>
              <a:rPr b="1" lang="en-ZA" sz="1400">
                <a:solidFill>
                  <a:schemeClr val="lt1"/>
                </a:solidFill>
                <a:latin typeface="Open Sans"/>
                <a:ea typeface="Open Sans"/>
                <a:cs typeface="Open Sans"/>
                <a:sym typeface="Open Sans"/>
              </a:rPr>
              <a:t>high activity clay soil</a:t>
            </a:r>
            <a:endParaRPr>
              <a:latin typeface="Open Sans"/>
              <a:ea typeface="Open Sans"/>
              <a:cs typeface="Open Sans"/>
              <a:sym typeface="Open Sans"/>
            </a:endParaRPr>
          </a:p>
        </p:txBody>
      </p:sp>
      <p:sp>
        <p:nvSpPr>
          <p:cNvPr id="2053" name="Google Shape;2053;p92"/>
          <p:cNvSpPr/>
          <p:nvPr/>
        </p:nvSpPr>
        <p:spPr>
          <a:xfrm>
            <a:off x="614699" y="1550002"/>
            <a:ext cx="1175700" cy="713100"/>
          </a:xfrm>
          <a:prstGeom prst="rect">
            <a:avLst/>
          </a:prstGeom>
          <a:solidFill>
            <a:srgbClr val="1159AD"/>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chemeClr val="lt1"/>
                </a:solidFill>
                <a:latin typeface="Open Sans"/>
                <a:ea typeface="Open Sans"/>
                <a:cs typeface="Open Sans"/>
                <a:sym typeface="Open Sans"/>
              </a:rPr>
              <a:t>Forest land with </a:t>
            </a:r>
            <a:r>
              <a:rPr b="1" lang="en-ZA" sz="1000">
                <a:solidFill>
                  <a:schemeClr val="lt1"/>
                </a:solidFill>
                <a:latin typeface="Open Sans"/>
                <a:ea typeface="Open Sans"/>
                <a:cs typeface="Open Sans"/>
                <a:sym typeface="Open Sans"/>
              </a:rPr>
              <a:t>low activity clay soil</a:t>
            </a:r>
            <a:endParaRPr sz="1000">
              <a:latin typeface="Open Sans"/>
              <a:ea typeface="Open Sans"/>
              <a:cs typeface="Open Sans"/>
              <a:sym typeface="Open Sans"/>
            </a:endParaRPr>
          </a:p>
        </p:txBody>
      </p:sp>
      <p:sp>
        <p:nvSpPr>
          <p:cNvPr id="2054" name="Google Shape;2054;p92"/>
          <p:cNvSpPr/>
          <p:nvPr/>
        </p:nvSpPr>
        <p:spPr>
          <a:xfrm>
            <a:off x="5301630" y="1921356"/>
            <a:ext cx="1256100" cy="1857300"/>
          </a:xfrm>
          <a:prstGeom prst="rect">
            <a:avLst/>
          </a:prstGeom>
          <a:solidFill>
            <a:srgbClr val="ACCBF9"/>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lang="en-ZA" sz="1000">
                <a:solidFill>
                  <a:srgbClr val="3F3F3F"/>
                </a:solidFill>
                <a:latin typeface="Open Sans"/>
                <a:ea typeface="Open Sans"/>
                <a:cs typeface="Open Sans"/>
                <a:sym typeface="Open Sans"/>
              </a:rPr>
              <a:t>Cropland with sandy soil, </a:t>
            </a:r>
            <a:r>
              <a:rPr b="1" lang="en-ZA" sz="1000">
                <a:solidFill>
                  <a:srgbClr val="3F3F3F"/>
                </a:solidFill>
                <a:latin typeface="Open Sans"/>
                <a:ea typeface="Open Sans"/>
                <a:cs typeface="Open Sans"/>
                <a:sym typeface="Open Sans"/>
              </a:rPr>
              <a:t>annual crop and full tillage</a:t>
            </a:r>
            <a:endParaRPr sz="1000">
              <a:latin typeface="Open Sans"/>
              <a:ea typeface="Open Sans"/>
              <a:cs typeface="Open Sans"/>
              <a:sym typeface="Open Sans"/>
            </a:endParaRPr>
          </a:p>
          <a:p>
            <a:pPr indent="0" lvl="0" marL="0" marR="0" rtl="0" algn="l">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2055" name="Google Shape;2055;p92"/>
          <p:cNvSpPr/>
          <p:nvPr/>
        </p:nvSpPr>
        <p:spPr>
          <a:xfrm>
            <a:off x="5297930" y="3788240"/>
            <a:ext cx="1259700" cy="598800"/>
          </a:xfrm>
          <a:prstGeom prst="rect">
            <a:avLst/>
          </a:prstGeom>
          <a:solidFill>
            <a:srgbClr val="ACCBF9"/>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3F3F3F"/>
                </a:solidFill>
                <a:latin typeface="Open Sans"/>
                <a:ea typeface="Open Sans"/>
                <a:cs typeface="Open Sans"/>
                <a:sym typeface="Open Sans"/>
              </a:rPr>
              <a:t>Cropland with sandy soil, </a:t>
            </a:r>
            <a:r>
              <a:rPr b="1" lang="en-ZA" sz="1000">
                <a:solidFill>
                  <a:srgbClr val="3F3F3F"/>
                </a:solidFill>
                <a:latin typeface="Open Sans"/>
                <a:ea typeface="Open Sans"/>
                <a:cs typeface="Open Sans"/>
                <a:sym typeface="Open Sans"/>
              </a:rPr>
              <a:t>annual crop and no-tillage</a:t>
            </a:r>
            <a:endParaRPr sz="1000">
              <a:latin typeface="Open Sans"/>
              <a:ea typeface="Open Sans"/>
              <a:cs typeface="Open Sans"/>
              <a:sym typeface="Open Sans"/>
            </a:endParaRPr>
          </a:p>
        </p:txBody>
      </p:sp>
      <p:sp>
        <p:nvSpPr>
          <p:cNvPr id="2056" name="Google Shape;2056;p92"/>
          <p:cNvSpPr/>
          <p:nvPr/>
        </p:nvSpPr>
        <p:spPr>
          <a:xfrm>
            <a:off x="3074968" y="1919942"/>
            <a:ext cx="2216700" cy="1085700"/>
          </a:xfrm>
          <a:prstGeom prst="rect">
            <a:avLst/>
          </a:prstGeom>
          <a:solidFill>
            <a:srgbClr val="ACCBF9"/>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lang="en-ZA" sz="1000">
                <a:solidFill>
                  <a:srgbClr val="3F3F3F"/>
                </a:solidFill>
                <a:latin typeface="Open Sans"/>
                <a:ea typeface="Open Sans"/>
                <a:cs typeface="Open Sans"/>
                <a:sym typeface="Open Sans"/>
              </a:rPr>
              <a:t>Cropland with high </a:t>
            </a:r>
            <a:endParaRPr sz="1000">
              <a:latin typeface="Open Sans"/>
              <a:ea typeface="Open Sans"/>
              <a:cs typeface="Open Sans"/>
              <a:sym typeface="Open Sans"/>
            </a:endParaRPr>
          </a:p>
          <a:p>
            <a:pPr indent="0" lvl="0" marL="0" marR="0" rtl="0" algn="l">
              <a:spcBef>
                <a:spcPts val="0"/>
              </a:spcBef>
              <a:spcAft>
                <a:spcPts val="0"/>
              </a:spcAft>
              <a:buNone/>
            </a:pPr>
            <a:r>
              <a:rPr lang="en-ZA" sz="1000">
                <a:solidFill>
                  <a:srgbClr val="3F3F3F"/>
                </a:solidFill>
                <a:latin typeface="Open Sans"/>
                <a:ea typeface="Open Sans"/>
                <a:cs typeface="Open Sans"/>
                <a:sym typeface="Open Sans"/>
              </a:rPr>
              <a:t>activity clay soil, </a:t>
            </a:r>
            <a:endParaRPr sz="1000">
              <a:latin typeface="Open Sans"/>
              <a:ea typeface="Open Sans"/>
              <a:cs typeface="Open Sans"/>
              <a:sym typeface="Open Sans"/>
            </a:endParaRPr>
          </a:p>
          <a:p>
            <a:pPr indent="0" lvl="0" marL="0" marR="0" rtl="0" algn="l">
              <a:spcBef>
                <a:spcPts val="0"/>
              </a:spcBef>
              <a:spcAft>
                <a:spcPts val="0"/>
              </a:spcAft>
              <a:buNone/>
            </a:pPr>
            <a:r>
              <a:rPr b="1" lang="en-ZA" sz="1000">
                <a:solidFill>
                  <a:srgbClr val="3F3F3F"/>
                </a:solidFill>
                <a:latin typeface="Open Sans"/>
                <a:ea typeface="Open Sans"/>
                <a:cs typeface="Open Sans"/>
                <a:sym typeface="Open Sans"/>
              </a:rPr>
              <a:t>perennial crop, </a:t>
            </a:r>
            <a:endParaRPr sz="1000">
              <a:latin typeface="Open Sans"/>
              <a:ea typeface="Open Sans"/>
              <a:cs typeface="Open Sans"/>
              <a:sym typeface="Open Sans"/>
            </a:endParaRPr>
          </a:p>
          <a:p>
            <a:pPr indent="0" lvl="0" marL="0" marR="0" rtl="0" algn="l">
              <a:spcBef>
                <a:spcPts val="0"/>
              </a:spcBef>
              <a:spcAft>
                <a:spcPts val="0"/>
              </a:spcAft>
              <a:buNone/>
            </a:pPr>
            <a:r>
              <a:rPr b="1" lang="en-ZA" sz="1000">
                <a:solidFill>
                  <a:srgbClr val="3F3F3F"/>
                </a:solidFill>
                <a:latin typeface="Open Sans"/>
                <a:ea typeface="Open Sans"/>
                <a:cs typeface="Open Sans"/>
                <a:sym typeface="Open Sans"/>
              </a:rPr>
              <a:t>low inputs and</a:t>
            </a:r>
            <a:endParaRPr sz="1000">
              <a:latin typeface="Open Sans"/>
              <a:ea typeface="Open Sans"/>
              <a:cs typeface="Open Sans"/>
              <a:sym typeface="Open Sans"/>
            </a:endParaRPr>
          </a:p>
          <a:p>
            <a:pPr indent="0" lvl="0" marL="0" marR="0" rtl="0" algn="l">
              <a:spcBef>
                <a:spcPts val="0"/>
              </a:spcBef>
              <a:spcAft>
                <a:spcPts val="0"/>
              </a:spcAft>
              <a:buNone/>
            </a:pPr>
            <a:r>
              <a:rPr b="1" lang="en-ZA" sz="1000">
                <a:solidFill>
                  <a:srgbClr val="3F3F3F"/>
                </a:solidFill>
                <a:latin typeface="Open Sans"/>
                <a:ea typeface="Open Sans"/>
                <a:cs typeface="Open Sans"/>
                <a:sym typeface="Open Sans"/>
              </a:rPr>
              <a:t> full tillage</a:t>
            </a:r>
            <a:endParaRPr sz="1000">
              <a:latin typeface="Open Sans"/>
              <a:ea typeface="Open Sans"/>
              <a:cs typeface="Open Sans"/>
              <a:sym typeface="Open Sans"/>
            </a:endParaRPr>
          </a:p>
          <a:p>
            <a:pPr indent="0" lvl="0" marL="0" marR="0" rtl="0" algn="l">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2057" name="Google Shape;2057;p92"/>
          <p:cNvSpPr/>
          <p:nvPr/>
        </p:nvSpPr>
        <p:spPr>
          <a:xfrm>
            <a:off x="3074528" y="2982183"/>
            <a:ext cx="2214900" cy="1407000"/>
          </a:xfrm>
          <a:prstGeom prst="rect">
            <a:avLst/>
          </a:prstGeom>
          <a:solidFill>
            <a:srgbClr val="ACCBF9"/>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lang="en-ZA" sz="1000">
                <a:solidFill>
                  <a:srgbClr val="3F3F3F"/>
                </a:solidFill>
                <a:latin typeface="Open Sans"/>
                <a:ea typeface="Open Sans"/>
                <a:cs typeface="Open Sans"/>
                <a:sym typeface="Open Sans"/>
              </a:rPr>
              <a:t>Cropland with high activity </a:t>
            </a:r>
            <a:endParaRPr sz="1000">
              <a:latin typeface="Open Sans"/>
              <a:ea typeface="Open Sans"/>
              <a:cs typeface="Open Sans"/>
              <a:sym typeface="Open Sans"/>
            </a:endParaRPr>
          </a:p>
          <a:p>
            <a:pPr indent="0" lvl="0" marL="0" marR="0" rtl="0" algn="l">
              <a:spcBef>
                <a:spcPts val="0"/>
              </a:spcBef>
              <a:spcAft>
                <a:spcPts val="0"/>
              </a:spcAft>
              <a:buNone/>
            </a:pPr>
            <a:r>
              <a:rPr lang="en-ZA" sz="1000">
                <a:solidFill>
                  <a:srgbClr val="3F3F3F"/>
                </a:solidFill>
                <a:latin typeface="Open Sans"/>
                <a:ea typeface="Open Sans"/>
                <a:cs typeface="Open Sans"/>
                <a:sym typeface="Open Sans"/>
              </a:rPr>
              <a:t>clay soil, </a:t>
            </a:r>
            <a:r>
              <a:rPr b="1" lang="en-ZA" sz="1000">
                <a:solidFill>
                  <a:srgbClr val="3F3F3F"/>
                </a:solidFill>
                <a:latin typeface="Open Sans"/>
                <a:ea typeface="Open Sans"/>
                <a:cs typeface="Open Sans"/>
                <a:sym typeface="Open Sans"/>
              </a:rPr>
              <a:t>perennial crop, </a:t>
            </a:r>
            <a:endParaRPr sz="1000">
              <a:latin typeface="Open Sans"/>
              <a:ea typeface="Open Sans"/>
              <a:cs typeface="Open Sans"/>
              <a:sym typeface="Open Sans"/>
            </a:endParaRPr>
          </a:p>
          <a:p>
            <a:pPr indent="0" lvl="0" marL="0" marR="0" rtl="0" algn="l">
              <a:spcBef>
                <a:spcPts val="0"/>
              </a:spcBef>
              <a:spcAft>
                <a:spcPts val="0"/>
              </a:spcAft>
              <a:buNone/>
            </a:pPr>
            <a:r>
              <a:rPr b="1" lang="en-ZA" sz="1000">
                <a:solidFill>
                  <a:srgbClr val="3F3F3F"/>
                </a:solidFill>
                <a:latin typeface="Open Sans"/>
                <a:ea typeface="Open Sans"/>
                <a:cs typeface="Open Sans"/>
                <a:sym typeface="Open Sans"/>
              </a:rPr>
              <a:t>high organic inputs </a:t>
            </a:r>
            <a:endParaRPr sz="1000">
              <a:latin typeface="Open Sans"/>
              <a:ea typeface="Open Sans"/>
              <a:cs typeface="Open Sans"/>
              <a:sym typeface="Open Sans"/>
            </a:endParaRPr>
          </a:p>
          <a:p>
            <a:pPr indent="0" lvl="0" marL="0" marR="0" rtl="0" algn="l">
              <a:spcBef>
                <a:spcPts val="0"/>
              </a:spcBef>
              <a:spcAft>
                <a:spcPts val="0"/>
              </a:spcAft>
              <a:buNone/>
            </a:pPr>
            <a:r>
              <a:rPr b="1" lang="en-ZA" sz="1000">
                <a:solidFill>
                  <a:srgbClr val="3F3F3F"/>
                </a:solidFill>
                <a:latin typeface="Open Sans"/>
                <a:ea typeface="Open Sans"/>
                <a:cs typeface="Open Sans"/>
                <a:sym typeface="Open Sans"/>
              </a:rPr>
              <a:t>and full tillage</a:t>
            </a:r>
            <a:endParaRPr sz="1000">
              <a:latin typeface="Open Sans"/>
              <a:ea typeface="Open Sans"/>
              <a:cs typeface="Open Sans"/>
              <a:sym typeface="Open Sans"/>
            </a:endParaRPr>
          </a:p>
          <a:p>
            <a:pPr indent="0" lvl="0" marL="0" marR="0" rtl="0" algn="l">
              <a:spcBef>
                <a:spcPts val="0"/>
              </a:spcBef>
              <a:spcAft>
                <a:spcPts val="0"/>
              </a:spcAft>
              <a:buNone/>
            </a:pPr>
            <a:r>
              <a:t/>
            </a:r>
            <a:endParaRPr b="1" sz="1000">
              <a:solidFill>
                <a:srgbClr val="3F3F3F"/>
              </a:solidFill>
              <a:latin typeface="Open Sans"/>
              <a:ea typeface="Open Sans"/>
              <a:cs typeface="Open Sans"/>
              <a:sym typeface="Open Sans"/>
            </a:endParaRPr>
          </a:p>
        </p:txBody>
      </p:sp>
      <p:sp>
        <p:nvSpPr>
          <p:cNvPr id="2058" name="Google Shape;2058;p92"/>
          <p:cNvSpPr/>
          <p:nvPr/>
        </p:nvSpPr>
        <p:spPr>
          <a:xfrm>
            <a:off x="1787004" y="2269381"/>
            <a:ext cx="1281600" cy="1048200"/>
          </a:xfrm>
          <a:prstGeom prst="rect">
            <a:avLst/>
          </a:prstGeom>
          <a:solidFill>
            <a:srgbClr val="ACCBF9"/>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1000">
                <a:solidFill>
                  <a:srgbClr val="3F3F3F"/>
                </a:solidFill>
                <a:latin typeface="Open Sans"/>
                <a:ea typeface="Open Sans"/>
                <a:cs typeface="Open Sans"/>
                <a:sym typeface="Open Sans"/>
              </a:rPr>
              <a:t>Improved</a:t>
            </a:r>
            <a:r>
              <a:rPr lang="en-ZA" sz="1000">
                <a:solidFill>
                  <a:srgbClr val="3F3F3F"/>
                </a:solidFill>
                <a:latin typeface="Open Sans"/>
                <a:ea typeface="Open Sans"/>
                <a:cs typeface="Open Sans"/>
                <a:sym typeface="Open Sans"/>
              </a:rPr>
              <a:t> grassland with high activity clay soil and </a:t>
            </a:r>
            <a:r>
              <a:rPr b="1" lang="en-ZA" sz="1000">
                <a:solidFill>
                  <a:srgbClr val="3F3F3F"/>
                </a:solidFill>
                <a:latin typeface="Open Sans"/>
                <a:ea typeface="Open Sans"/>
                <a:cs typeface="Open Sans"/>
                <a:sym typeface="Open Sans"/>
              </a:rPr>
              <a:t>high fertiliser inputs</a:t>
            </a:r>
            <a:endParaRPr sz="1000">
              <a:latin typeface="Open Sans"/>
              <a:ea typeface="Open Sans"/>
              <a:cs typeface="Open Sans"/>
              <a:sym typeface="Open Sans"/>
            </a:endParaRPr>
          </a:p>
        </p:txBody>
      </p:sp>
      <p:sp>
        <p:nvSpPr>
          <p:cNvPr id="2059" name="Google Shape;2059;p92"/>
          <p:cNvSpPr/>
          <p:nvPr/>
        </p:nvSpPr>
        <p:spPr>
          <a:xfrm>
            <a:off x="1781856" y="3317575"/>
            <a:ext cx="1278600" cy="1068900"/>
          </a:xfrm>
          <a:prstGeom prst="rect">
            <a:avLst/>
          </a:prstGeom>
          <a:solidFill>
            <a:srgbClr val="ACCBF9"/>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1000">
                <a:solidFill>
                  <a:srgbClr val="3F3F3F"/>
                </a:solidFill>
                <a:latin typeface="Open Sans"/>
                <a:ea typeface="Open Sans"/>
                <a:cs typeface="Open Sans"/>
                <a:sym typeface="Open Sans"/>
              </a:rPr>
              <a:t>Improved</a:t>
            </a:r>
            <a:r>
              <a:rPr lang="en-ZA" sz="1000">
                <a:solidFill>
                  <a:srgbClr val="3F3F3F"/>
                </a:solidFill>
                <a:latin typeface="Open Sans"/>
                <a:ea typeface="Open Sans"/>
                <a:cs typeface="Open Sans"/>
                <a:sym typeface="Open Sans"/>
              </a:rPr>
              <a:t> grassland with high activity clay soil and </a:t>
            </a:r>
            <a:r>
              <a:rPr b="1" lang="en-ZA" sz="1000">
                <a:solidFill>
                  <a:srgbClr val="3F3F3F"/>
                </a:solidFill>
                <a:latin typeface="Open Sans"/>
                <a:ea typeface="Open Sans"/>
                <a:cs typeface="Open Sans"/>
                <a:sym typeface="Open Sans"/>
              </a:rPr>
              <a:t>low fertiliser inputs</a:t>
            </a:r>
            <a:endParaRPr sz="1000">
              <a:latin typeface="Open Sans"/>
              <a:ea typeface="Open Sans"/>
              <a:cs typeface="Open Sans"/>
              <a:sym typeface="Open Sans"/>
            </a:endParaRPr>
          </a:p>
        </p:txBody>
      </p:sp>
      <p:sp>
        <p:nvSpPr>
          <p:cNvPr id="2060" name="Google Shape;2060;p92"/>
          <p:cNvSpPr/>
          <p:nvPr/>
        </p:nvSpPr>
        <p:spPr>
          <a:xfrm>
            <a:off x="616535" y="2263389"/>
            <a:ext cx="1170600" cy="2123400"/>
          </a:xfrm>
          <a:prstGeom prst="rect">
            <a:avLst/>
          </a:prstGeom>
          <a:solidFill>
            <a:srgbClr val="ACCBF9"/>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1000">
                <a:solidFill>
                  <a:srgbClr val="3F3F3F"/>
                </a:solidFill>
                <a:latin typeface="Open Sans"/>
                <a:ea typeface="Open Sans"/>
                <a:cs typeface="Open Sans"/>
                <a:sym typeface="Open Sans"/>
              </a:rPr>
              <a:t>Degraded</a:t>
            </a:r>
            <a:r>
              <a:rPr lang="en-ZA" sz="1000">
                <a:solidFill>
                  <a:srgbClr val="3F3F3F"/>
                </a:solidFill>
                <a:latin typeface="Open Sans"/>
                <a:ea typeface="Open Sans"/>
                <a:cs typeface="Open Sans"/>
                <a:sym typeface="Open Sans"/>
              </a:rPr>
              <a:t> grassland with low activity clay soil </a:t>
            </a:r>
            <a:endParaRPr b="1" sz="1000">
              <a:solidFill>
                <a:srgbClr val="3F3F3F"/>
              </a:solidFill>
              <a:latin typeface="Open Sans"/>
              <a:ea typeface="Open Sans"/>
              <a:cs typeface="Open Sans"/>
              <a:sym typeface="Open Sans"/>
            </a:endParaRPr>
          </a:p>
        </p:txBody>
      </p:sp>
      <p:sp>
        <p:nvSpPr>
          <p:cNvPr id="2061" name="Google Shape;2061;p92">
            <a:hlinkClick action="ppaction://hlinksldjump" r:id="rId3"/>
          </p:cNvPr>
          <p:cNvSpPr/>
          <p:nvPr/>
        </p:nvSpPr>
        <p:spPr>
          <a:xfrm>
            <a:off x="483079" y="4852358"/>
            <a:ext cx="903000" cy="1539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3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4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4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2035"/>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34"/>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41"/>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48"/>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36"/>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37"/>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40"/>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4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5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4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3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2051"/>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52"/>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53"/>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50"/>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49"/>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38"/>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46"/>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3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5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5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5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2055"/>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54"/>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57"/>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56"/>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58"/>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59"/>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206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5" name="Shape 2065"/>
        <p:cNvGrpSpPr/>
        <p:nvPr/>
      </p:nvGrpSpPr>
      <p:grpSpPr>
        <a:xfrm>
          <a:off x="0" y="0"/>
          <a:ext cx="0" cy="0"/>
          <a:chOff x="0" y="0"/>
          <a:chExt cx="0" cy="0"/>
        </a:xfrm>
      </p:grpSpPr>
      <p:sp>
        <p:nvSpPr>
          <p:cNvPr id="2066" name="Google Shape;2066;p93"/>
          <p:cNvSpPr txBox="1"/>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None/>
            </a:pPr>
            <a:r>
              <a:rPr b="1" lang="en-ZA" sz="2800">
                <a:solidFill>
                  <a:srgbClr val="9D97F0"/>
                </a:solidFill>
                <a:latin typeface="Open Sans"/>
                <a:ea typeface="Open Sans"/>
                <a:cs typeface="Open Sans"/>
                <a:sym typeface="Open Sans"/>
              </a:rPr>
              <a:t>Example of simple trend baseline approach</a:t>
            </a:r>
            <a:endParaRPr b="1" sz="2800">
              <a:solidFill>
                <a:srgbClr val="9D97F0"/>
              </a:solidFill>
              <a:latin typeface="Open Sans"/>
              <a:ea typeface="Open Sans"/>
              <a:cs typeface="Open Sans"/>
              <a:sym typeface="Open Sans"/>
            </a:endParaRPr>
          </a:p>
        </p:txBody>
      </p:sp>
      <p:graphicFrame>
        <p:nvGraphicFramePr>
          <p:cNvPr id="2067" name="Google Shape;2067;p93"/>
          <p:cNvGraphicFramePr/>
          <p:nvPr/>
        </p:nvGraphicFramePr>
        <p:xfrm>
          <a:off x="789271" y="888578"/>
          <a:ext cx="3000000" cy="3000000"/>
        </p:xfrm>
        <a:graphic>
          <a:graphicData uri="http://schemas.openxmlformats.org/drawingml/2006/table">
            <a:tbl>
              <a:tblPr bandRow="1" firstRow="1">
                <a:noFill/>
                <a:tableStyleId>{95164267-2F31-401C-B09F-6C5BF810B2CB}</a:tableStyleId>
              </a:tblPr>
              <a:tblGrid>
                <a:gridCol w="3025450"/>
                <a:gridCol w="1675625"/>
                <a:gridCol w="1519975"/>
                <a:gridCol w="1752700"/>
              </a:tblGrid>
              <a:tr h="555200">
                <a:tc>
                  <a:txBody>
                    <a:bodyPr/>
                    <a:lstStyle/>
                    <a:p>
                      <a:pPr indent="0" lvl="0" marL="0" marR="0" rtl="0" algn="ctr">
                        <a:spcBef>
                          <a:spcPts val="0"/>
                        </a:spcBef>
                        <a:spcAft>
                          <a:spcPts val="0"/>
                        </a:spcAft>
                        <a:buNone/>
                      </a:pPr>
                      <a:r>
                        <a:rPr lang="en-ZA" sz="1100">
                          <a:latin typeface="Open Sans"/>
                          <a:ea typeface="Open Sans"/>
                          <a:cs typeface="Open Sans"/>
                          <a:sym typeface="Open Sans"/>
                        </a:rPr>
                        <a:t>Strata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Area at time </a:t>
                      </a:r>
                      <a:r>
                        <a:rPr i="1" lang="en-ZA" sz="1100">
                          <a:latin typeface="Open Sans"/>
                          <a:ea typeface="Open Sans"/>
                          <a:cs typeface="Open Sans"/>
                          <a:sym typeface="Open Sans"/>
                        </a:rPr>
                        <a:t>T</a:t>
                      </a:r>
                      <a:r>
                        <a:rPr baseline="-25000" i="1" lang="en-ZA" sz="1100">
                          <a:latin typeface="Open Sans"/>
                          <a:ea typeface="Open Sans"/>
                          <a:cs typeface="Open Sans"/>
                          <a:sym typeface="Open Sans"/>
                        </a:rPr>
                        <a:t>(</a:t>
                      </a:r>
                      <a:r>
                        <a:rPr baseline="-25000" lang="en-ZA" sz="1100">
                          <a:latin typeface="Open Sans"/>
                          <a:ea typeface="Open Sans"/>
                          <a:cs typeface="Open Sans"/>
                          <a:sym typeface="Open Sans"/>
                        </a:rPr>
                        <a:t>0-20) </a:t>
                      </a:r>
                      <a:r>
                        <a:rPr lang="en-ZA" sz="1100">
                          <a:latin typeface="Open Sans"/>
                          <a:ea typeface="Open Sans"/>
                          <a:cs typeface="Open Sans"/>
                          <a:sym typeface="Open Sans"/>
                        </a:rPr>
                        <a:t>(million ha)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Area at time </a:t>
                      </a:r>
                      <a:r>
                        <a:rPr i="1" lang="en-ZA" sz="1100">
                          <a:latin typeface="Open Sans"/>
                          <a:ea typeface="Open Sans"/>
                          <a:cs typeface="Open Sans"/>
                          <a:sym typeface="Open Sans"/>
                        </a:rPr>
                        <a:t>T</a:t>
                      </a:r>
                      <a:r>
                        <a:rPr baseline="-25000" lang="en-ZA" sz="1100">
                          <a:latin typeface="Open Sans"/>
                          <a:ea typeface="Open Sans"/>
                          <a:cs typeface="Open Sans"/>
                          <a:sym typeface="Open Sans"/>
                        </a:rPr>
                        <a:t>(0)</a:t>
                      </a:r>
                      <a:r>
                        <a:rPr lang="en-ZA" sz="1100">
                          <a:latin typeface="Open Sans"/>
                          <a:ea typeface="Open Sans"/>
                          <a:cs typeface="Open Sans"/>
                          <a:sym typeface="Open Sans"/>
                        </a:rPr>
                        <a:t> (million ha)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Average annual change over 20 yrs (million ha/yr)</a:t>
                      </a:r>
                      <a:endParaRPr sz="1100">
                        <a:latin typeface="Open Sans"/>
                        <a:ea typeface="Open Sans"/>
                        <a:cs typeface="Open Sans"/>
                        <a:sym typeface="Open Sans"/>
                      </a:endParaRPr>
                    </a:p>
                  </a:txBody>
                  <a:tcPr marT="34300" marB="34300" marR="91450" marL="91450" anchor="ctr"/>
                </a:tc>
              </a:tr>
              <a:tr h="26112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Grassland (moderately degraded)</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10</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7</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-0.15</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Grassland (improved)</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2</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5</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0.15</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Cropland (intensive till)</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5</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10</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0.25</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Forest</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20</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15</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-0.25</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b="1" lang="en-ZA" sz="1100">
                          <a:solidFill>
                            <a:srgbClr val="000A3A"/>
                          </a:solidFill>
                          <a:latin typeface="Open Sans"/>
                          <a:ea typeface="Open Sans"/>
                          <a:cs typeface="Open Sans"/>
                          <a:sym typeface="Open Sans"/>
                        </a:rPr>
                        <a:t>Total</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latin typeface="Open Sans"/>
                          <a:ea typeface="Open Sans"/>
                          <a:cs typeface="Open Sans"/>
                          <a:sym typeface="Open Sans"/>
                        </a:rPr>
                        <a:t>37</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latin typeface="Open Sans"/>
                          <a:ea typeface="Open Sans"/>
                          <a:cs typeface="Open Sans"/>
                          <a:sym typeface="Open Sans"/>
                        </a:rPr>
                        <a:t>37</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latin typeface="Open Sans"/>
                          <a:ea typeface="Open Sans"/>
                          <a:cs typeface="Open Sans"/>
                          <a:sym typeface="Open Sans"/>
                        </a:rPr>
                        <a:t>0</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bl>
          </a:graphicData>
        </a:graphic>
      </p:graphicFrame>
      <p:graphicFrame>
        <p:nvGraphicFramePr>
          <p:cNvPr id="2068" name="Google Shape;2068;p93"/>
          <p:cNvGraphicFramePr/>
          <p:nvPr/>
        </p:nvGraphicFramePr>
        <p:xfrm>
          <a:off x="789271" y="3006565"/>
          <a:ext cx="3000000" cy="3000000"/>
        </p:xfrm>
        <a:graphic>
          <a:graphicData uri="http://schemas.openxmlformats.org/drawingml/2006/table">
            <a:tbl>
              <a:tblPr bandRow="1" firstRow="1">
                <a:noFill/>
                <a:tableStyleId>{95164267-2F31-401C-B09F-6C5BF810B2CB}</a:tableStyleId>
              </a:tblPr>
              <a:tblGrid>
                <a:gridCol w="3706500"/>
                <a:gridCol w="2052850"/>
                <a:gridCol w="1862125"/>
              </a:tblGrid>
              <a:tr h="443075">
                <a:tc>
                  <a:txBody>
                    <a:bodyPr/>
                    <a:lstStyle/>
                    <a:p>
                      <a:pPr indent="0" lvl="0" marL="0" marR="0" rtl="0" algn="ctr">
                        <a:spcBef>
                          <a:spcPts val="0"/>
                        </a:spcBef>
                        <a:spcAft>
                          <a:spcPts val="0"/>
                        </a:spcAft>
                        <a:buNone/>
                      </a:pPr>
                      <a:r>
                        <a:rPr lang="en-ZA" sz="1100">
                          <a:latin typeface="Open Sans"/>
                          <a:ea typeface="Open Sans"/>
                          <a:cs typeface="Open Sans"/>
                          <a:sym typeface="Open Sans"/>
                        </a:rPr>
                        <a:t>Strata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Area at time </a:t>
                      </a:r>
                      <a:r>
                        <a:rPr i="1" lang="en-ZA" sz="1100">
                          <a:latin typeface="Open Sans"/>
                          <a:ea typeface="Open Sans"/>
                          <a:cs typeface="Open Sans"/>
                          <a:sym typeface="Open Sans"/>
                        </a:rPr>
                        <a:t>T</a:t>
                      </a:r>
                      <a:r>
                        <a:rPr baseline="-25000" lang="en-ZA" sz="1100">
                          <a:latin typeface="Open Sans"/>
                          <a:ea typeface="Open Sans"/>
                          <a:cs typeface="Open Sans"/>
                          <a:sym typeface="Open Sans"/>
                        </a:rPr>
                        <a:t>(1) </a:t>
                      </a:r>
                      <a:r>
                        <a:rPr lang="en-ZA" sz="1100">
                          <a:latin typeface="Open Sans"/>
                          <a:ea typeface="Open Sans"/>
                          <a:cs typeface="Open Sans"/>
                          <a:sym typeface="Open Sans"/>
                        </a:rPr>
                        <a:t>(million ha)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Area at time </a:t>
                      </a:r>
                      <a:r>
                        <a:rPr i="1" lang="en-ZA" sz="1100">
                          <a:latin typeface="Open Sans"/>
                          <a:ea typeface="Open Sans"/>
                          <a:cs typeface="Open Sans"/>
                          <a:sym typeface="Open Sans"/>
                        </a:rPr>
                        <a:t>T</a:t>
                      </a:r>
                      <a:r>
                        <a:rPr baseline="-25000" lang="en-ZA" sz="1100">
                          <a:latin typeface="Open Sans"/>
                          <a:ea typeface="Open Sans"/>
                          <a:cs typeface="Open Sans"/>
                          <a:sym typeface="Open Sans"/>
                        </a:rPr>
                        <a:t>(20)</a:t>
                      </a:r>
                      <a:r>
                        <a:rPr lang="en-ZA" sz="1100">
                          <a:latin typeface="Open Sans"/>
                          <a:ea typeface="Open Sans"/>
                          <a:cs typeface="Open Sans"/>
                          <a:sym typeface="Open Sans"/>
                        </a:rPr>
                        <a:t> (million ha)</a:t>
                      </a:r>
                      <a:endParaRPr sz="1100">
                        <a:latin typeface="Open Sans"/>
                        <a:ea typeface="Open Sans"/>
                        <a:cs typeface="Open Sans"/>
                        <a:sym typeface="Open Sans"/>
                      </a:endParaRPr>
                    </a:p>
                  </a:txBody>
                  <a:tcPr marT="34300" marB="34300" marR="91450" marL="91450" anchor="ctr"/>
                </a:tc>
              </a:tr>
              <a:tr h="26112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Grassland (moderately degraded)</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6.85</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4.0</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Grassland (improved)</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5.15</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8.0</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Cropland (intensive till)</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10.25</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15.0</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Forest</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14.75</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10.0</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b="1" lang="en-ZA" sz="1100">
                          <a:solidFill>
                            <a:srgbClr val="000A3A"/>
                          </a:solidFill>
                          <a:latin typeface="Open Sans"/>
                          <a:ea typeface="Open Sans"/>
                          <a:cs typeface="Open Sans"/>
                          <a:sym typeface="Open Sans"/>
                        </a:rPr>
                        <a:t>Total</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latin typeface="Open Sans"/>
                          <a:ea typeface="Open Sans"/>
                          <a:cs typeface="Open Sans"/>
                          <a:sym typeface="Open Sans"/>
                        </a:rPr>
                        <a:t>37</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latin typeface="Open Sans"/>
                          <a:ea typeface="Open Sans"/>
                          <a:cs typeface="Open Sans"/>
                          <a:sym typeface="Open Sans"/>
                        </a:rPr>
                        <a:t>37</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bl>
          </a:graphicData>
        </a:graphic>
      </p:graphicFrame>
      <p:sp>
        <p:nvSpPr>
          <p:cNvPr id="2069" name="Google Shape;2069;p93"/>
          <p:cNvSpPr/>
          <p:nvPr/>
        </p:nvSpPr>
        <p:spPr>
          <a:xfrm>
            <a:off x="8171847" y="1482772"/>
            <a:ext cx="808500" cy="187800"/>
          </a:xfrm>
          <a:prstGeom prst="rect">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FAFAFA"/>
                </a:solidFill>
                <a:latin typeface="Open Sans"/>
                <a:ea typeface="Open Sans"/>
                <a:cs typeface="Open Sans"/>
                <a:sym typeface="Open Sans"/>
              </a:rPr>
              <a:t>(10-7)/20</a:t>
            </a:r>
            <a:endParaRPr sz="800">
              <a:latin typeface="Open Sans"/>
              <a:ea typeface="Open Sans"/>
              <a:cs typeface="Open Sans"/>
              <a:sym typeface="Open Sans"/>
            </a:endParaRPr>
          </a:p>
        </p:txBody>
      </p:sp>
      <p:sp>
        <p:nvSpPr>
          <p:cNvPr id="2070" name="Google Shape;2070;p93"/>
          <p:cNvSpPr/>
          <p:nvPr/>
        </p:nvSpPr>
        <p:spPr>
          <a:xfrm>
            <a:off x="4868815" y="2638528"/>
            <a:ext cx="1386000" cy="411600"/>
          </a:xfrm>
          <a:prstGeom prst="wedgeEllipseCallout">
            <a:avLst>
              <a:gd fmla="val 38195" name="adj1"/>
              <a:gd fmla="val 58991" name="adj2"/>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FAFAFA"/>
                </a:solidFill>
                <a:latin typeface="Open Sans"/>
                <a:ea typeface="Open Sans"/>
                <a:cs typeface="Open Sans"/>
                <a:sym typeface="Open Sans"/>
              </a:rPr>
              <a:t>Year 1</a:t>
            </a:r>
            <a:endParaRPr sz="800">
              <a:latin typeface="Open Sans"/>
              <a:ea typeface="Open Sans"/>
              <a:cs typeface="Open Sans"/>
              <a:sym typeface="Open Sans"/>
            </a:endParaRPr>
          </a:p>
        </p:txBody>
      </p:sp>
      <p:sp>
        <p:nvSpPr>
          <p:cNvPr id="2071" name="Google Shape;2071;p93"/>
          <p:cNvSpPr/>
          <p:nvPr/>
        </p:nvSpPr>
        <p:spPr>
          <a:xfrm>
            <a:off x="6380613" y="574874"/>
            <a:ext cx="1386000" cy="411600"/>
          </a:xfrm>
          <a:prstGeom prst="wedgeEllipseCallout">
            <a:avLst>
              <a:gd fmla="val -20833" name="adj1"/>
              <a:gd fmla="val 62500" name="adj2"/>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FAFAFA"/>
                </a:solidFill>
                <a:latin typeface="Open Sans"/>
                <a:ea typeface="Open Sans"/>
                <a:cs typeface="Open Sans"/>
                <a:sym typeface="Open Sans"/>
              </a:rPr>
              <a:t>Final year</a:t>
            </a:r>
            <a:endParaRPr sz="800">
              <a:latin typeface="Open Sans"/>
              <a:ea typeface="Open Sans"/>
              <a:cs typeface="Open Sans"/>
              <a:sym typeface="Open Sans"/>
            </a:endParaRPr>
          </a:p>
        </p:txBody>
      </p:sp>
      <p:sp>
        <p:nvSpPr>
          <p:cNvPr id="2072" name="Google Shape;2072;p93"/>
          <p:cNvSpPr/>
          <p:nvPr/>
        </p:nvSpPr>
        <p:spPr>
          <a:xfrm flipH="1" rot="10800000">
            <a:off x="8618472" y="1140455"/>
            <a:ext cx="253500" cy="313800"/>
          </a:xfrm>
          <a:prstGeom prst="bentUpArrow">
            <a:avLst>
              <a:gd fmla="val 25000" name="adj1"/>
              <a:gd fmla="val 25000" name="adj2"/>
              <a:gd fmla="val 25000" name="adj3"/>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2073" name="Google Shape;2073;p93"/>
          <p:cNvSpPr/>
          <p:nvPr/>
        </p:nvSpPr>
        <p:spPr>
          <a:xfrm>
            <a:off x="6993620" y="2638528"/>
            <a:ext cx="1476900" cy="411600"/>
          </a:xfrm>
          <a:prstGeom prst="wedgeEllipseCallout">
            <a:avLst>
              <a:gd fmla="val 26091" name="adj1"/>
              <a:gd fmla="val 69518" name="adj2"/>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FAFAFA"/>
                </a:solidFill>
                <a:latin typeface="Open Sans"/>
                <a:ea typeface="Open Sans"/>
                <a:cs typeface="Open Sans"/>
                <a:sym typeface="Open Sans"/>
              </a:rPr>
              <a:t>20 years from year 1</a:t>
            </a:r>
            <a:endParaRPr sz="800">
              <a:latin typeface="Open Sans"/>
              <a:ea typeface="Open Sans"/>
              <a:cs typeface="Open Sans"/>
              <a:sym typeface="Open Sans"/>
            </a:endParaRPr>
          </a:p>
        </p:txBody>
      </p:sp>
      <p:sp>
        <p:nvSpPr>
          <p:cNvPr id="2074" name="Google Shape;2074;p93"/>
          <p:cNvSpPr/>
          <p:nvPr/>
        </p:nvSpPr>
        <p:spPr>
          <a:xfrm>
            <a:off x="4776134" y="574874"/>
            <a:ext cx="1386000" cy="411600"/>
          </a:xfrm>
          <a:prstGeom prst="wedgeEllipseCallout">
            <a:avLst>
              <a:gd fmla="val -20833" name="adj1"/>
              <a:gd fmla="val 62500" name="adj2"/>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FAFAFA"/>
                </a:solidFill>
                <a:latin typeface="Open Sans"/>
                <a:ea typeface="Open Sans"/>
                <a:cs typeface="Open Sans"/>
                <a:sym typeface="Open Sans"/>
              </a:rPr>
              <a:t>Initial year</a:t>
            </a:r>
            <a:endParaRPr sz="800">
              <a:latin typeface="Open Sans"/>
              <a:ea typeface="Open Sans"/>
              <a:cs typeface="Open Sans"/>
              <a:sym typeface="Open Sans"/>
            </a:endParaRPr>
          </a:p>
        </p:txBody>
      </p:sp>
      <p:sp>
        <p:nvSpPr>
          <p:cNvPr id="2075" name="Google Shape;2075;p93"/>
          <p:cNvSpPr/>
          <p:nvPr/>
        </p:nvSpPr>
        <p:spPr>
          <a:xfrm>
            <a:off x="5871535" y="3489872"/>
            <a:ext cx="808500" cy="187800"/>
          </a:xfrm>
          <a:prstGeom prst="rect">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Arial"/>
                <a:ea typeface="Arial"/>
                <a:cs typeface="Arial"/>
                <a:sym typeface="Arial"/>
              </a:rPr>
              <a:t>(7 - 0.15)</a:t>
            </a:r>
            <a:endParaRPr/>
          </a:p>
        </p:txBody>
      </p:sp>
      <p:sp>
        <p:nvSpPr>
          <p:cNvPr id="2076" name="Google Shape;2076;p93"/>
          <p:cNvSpPr/>
          <p:nvPr/>
        </p:nvSpPr>
        <p:spPr>
          <a:xfrm rot="218173">
            <a:off x="6280921" y="1547017"/>
            <a:ext cx="250705" cy="2027030"/>
          </a:xfrm>
          <a:prstGeom prst="curvedLeftArrow">
            <a:avLst>
              <a:gd fmla="val 25000" name="adj1"/>
              <a:gd fmla="val 50000" name="adj2"/>
              <a:gd fmla="val 25000" name="adj3"/>
            </a:avLst>
          </a:prstGeom>
          <a:solidFill>
            <a:srgbClr val="09294E"/>
          </a:solidFill>
          <a:ln cap="flat" cmpd="sng" w="12700">
            <a:solidFill>
              <a:srgbClr val="E3E3E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9D97F0"/>
              </a:solidFill>
              <a:latin typeface="Open Sans"/>
              <a:ea typeface="Open Sans"/>
              <a:cs typeface="Open Sans"/>
              <a:sym typeface="Open Sans"/>
            </a:endParaRPr>
          </a:p>
        </p:txBody>
      </p:sp>
      <p:cxnSp>
        <p:nvCxnSpPr>
          <p:cNvPr id="2077" name="Google Shape;2077;p93"/>
          <p:cNvCxnSpPr/>
          <p:nvPr/>
        </p:nvCxnSpPr>
        <p:spPr>
          <a:xfrm flipH="1">
            <a:off x="6531979" y="1617043"/>
            <a:ext cx="1049100" cy="1887300"/>
          </a:xfrm>
          <a:prstGeom prst="straightConnector1">
            <a:avLst/>
          </a:prstGeom>
          <a:noFill/>
          <a:ln cap="flat" cmpd="sng" w="28575">
            <a:solidFill>
              <a:srgbClr val="09294E"/>
            </a:solidFill>
            <a:prstDash val="solid"/>
            <a:miter lim="800000"/>
            <a:headEnd len="sm" w="sm" type="none"/>
            <a:tailEnd len="med" w="med" type="triangle"/>
          </a:ln>
        </p:spPr>
      </p:cxnSp>
      <p:sp>
        <p:nvSpPr>
          <p:cNvPr id="2078" name="Google Shape;2078;p93"/>
          <p:cNvSpPr/>
          <p:nvPr/>
        </p:nvSpPr>
        <p:spPr>
          <a:xfrm>
            <a:off x="7675965" y="3483374"/>
            <a:ext cx="1283700" cy="187800"/>
          </a:xfrm>
          <a:prstGeom prst="rect">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FAFAFA"/>
                </a:solidFill>
                <a:latin typeface="Open Sans"/>
                <a:ea typeface="Open Sans"/>
                <a:cs typeface="Open Sans"/>
                <a:sym typeface="Open Sans"/>
              </a:rPr>
              <a:t>6.85+(19x-0.15)</a:t>
            </a:r>
            <a:endParaRPr sz="800">
              <a:latin typeface="Open Sans"/>
              <a:ea typeface="Open Sans"/>
              <a:cs typeface="Open Sans"/>
              <a:sym typeface="Open Sans"/>
            </a:endParaRPr>
          </a:p>
        </p:txBody>
      </p:sp>
      <p:sp>
        <p:nvSpPr>
          <p:cNvPr id="2079" name="Google Shape;2079;p93"/>
          <p:cNvSpPr/>
          <p:nvPr/>
        </p:nvSpPr>
        <p:spPr>
          <a:xfrm>
            <a:off x="1251284" y="2681841"/>
            <a:ext cx="2483400" cy="284700"/>
          </a:xfrm>
          <a:prstGeom prst="rect">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FAFAFA"/>
                </a:solidFill>
                <a:latin typeface="Open Sans"/>
                <a:ea typeface="Open Sans"/>
                <a:cs typeface="Open Sans"/>
                <a:sym typeface="Open Sans"/>
              </a:rPr>
              <a:t>Total areas must be the same – not possible to lose land area</a:t>
            </a:r>
            <a:endParaRPr sz="800">
              <a:latin typeface="Open Sans"/>
              <a:ea typeface="Open Sans"/>
              <a:cs typeface="Open Sans"/>
              <a:sym typeface="Open Sans"/>
            </a:endParaRPr>
          </a:p>
        </p:txBody>
      </p:sp>
      <p:cxnSp>
        <p:nvCxnSpPr>
          <p:cNvPr id="2080" name="Google Shape;2080;p93"/>
          <p:cNvCxnSpPr>
            <a:stCxn id="2079" idx="3"/>
          </p:cNvCxnSpPr>
          <p:nvPr/>
        </p:nvCxnSpPr>
        <p:spPr>
          <a:xfrm flipH="1" rot="10800000">
            <a:off x="3734684" y="2571891"/>
            <a:ext cx="731400" cy="252300"/>
          </a:xfrm>
          <a:prstGeom prst="straightConnector1">
            <a:avLst/>
          </a:prstGeom>
          <a:noFill/>
          <a:ln cap="flat" cmpd="sng" w="28575">
            <a:solidFill>
              <a:srgbClr val="09294E"/>
            </a:solidFill>
            <a:prstDash val="solid"/>
            <a:miter lim="800000"/>
            <a:headEnd len="sm" w="sm" type="none"/>
            <a:tailEnd len="med" w="med" type="triangle"/>
          </a:ln>
        </p:spPr>
      </p:cxnSp>
      <p:cxnSp>
        <p:nvCxnSpPr>
          <p:cNvPr id="2081" name="Google Shape;2081;p93"/>
          <p:cNvCxnSpPr>
            <a:stCxn id="2079" idx="3"/>
          </p:cNvCxnSpPr>
          <p:nvPr/>
        </p:nvCxnSpPr>
        <p:spPr>
          <a:xfrm>
            <a:off x="3734684" y="2824191"/>
            <a:ext cx="1588200" cy="1683300"/>
          </a:xfrm>
          <a:prstGeom prst="straightConnector1">
            <a:avLst/>
          </a:prstGeom>
          <a:noFill/>
          <a:ln cap="flat" cmpd="sng" w="28575">
            <a:solidFill>
              <a:srgbClr val="09294E"/>
            </a:solidFill>
            <a:prstDash val="solid"/>
            <a:miter lim="800000"/>
            <a:headEnd len="sm" w="sm" type="none"/>
            <a:tailEnd len="med" w="med" type="triangle"/>
          </a:ln>
        </p:spPr>
      </p:cxnSp>
      <p:sp>
        <p:nvSpPr>
          <p:cNvPr id="2082" name="Google Shape;2082;p93"/>
          <p:cNvSpPr/>
          <p:nvPr/>
        </p:nvSpPr>
        <p:spPr>
          <a:xfrm>
            <a:off x="457200" y="4610754"/>
            <a:ext cx="1081200" cy="4116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10000"/>
          </a:bodyPr>
          <a:lstStyle/>
          <a:p>
            <a:pPr indent="0" lvl="0" marL="0" rtl="0" algn="l">
              <a:lnSpc>
                <a:spcPct val="90000"/>
              </a:lnSpc>
              <a:spcBef>
                <a:spcPts val="0"/>
              </a:spcBef>
              <a:spcAft>
                <a:spcPts val="1200"/>
              </a:spcAft>
              <a:buNone/>
            </a:pPr>
            <a:r>
              <a:rPr lang="en-ZA" sz="2100">
                <a:solidFill>
                  <a:srgbClr val="000A3A"/>
                </a:solidFill>
                <a:latin typeface="Open Sans"/>
                <a:ea typeface="Open Sans"/>
                <a:cs typeface="Open Sans"/>
                <a:sym typeface="Open Sans"/>
              </a:rPr>
              <a:t>Previous slide</a:t>
            </a:r>
            <a:endParaRPr sz="2100">
              <a:solidFill>
                <a:srgbClr val="000A3A"/>
              </a:solidFill>
              <a:latin typeface="Open Sans"/>
              <a:ea typeface="Open Sans"/>
              <a:cs typeface="Open Sans"/>
              <a:sym typeface="Open Sans"/>
            </a:endParaRPr>
          </a:p>
        </p:txBody>
      </p:sp>
      <p:sp>
        <p:nvSpPr>
          <p:cNvPr id="2083" name="Google Shape;2083;p93">
            <a:hlinkClick action="ppaction://hlinksldjump" r:id="rId3"/>
          </p:cNvPr>
          <p:cNvSpPr/>
          <p:nvPr/>
        </p:nvSpPr>
        <p:spPr>
          <a:xfrm>
            <a:off x="604812" y="4697903"/>
            <a:ext cx="933600" cy="237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2084" name="Google Shape;2084;p93"/>
          <p:cNvSpPr txBox="1"/>
          <p:nvPr/>
        </p:nvSpPr>
        <p:spPr>
          <a:xfrm rot="-5400000">
            <a:off x="-113400" y="1453525"/>
            <a:ext cx="1387500" cy="246300"/>
          </a:xfrm>
          <a:prstGeom prst="rect">
            <a:avLst/>
          </a:prstGeom>
          <a:solidFill>
            <a:srgbClr val="09294E"/>
          </a:solidFill>
          <a:ln cap="flat" cmpd="sng" w="9525">
            <a:solidFill>
              <a:srgbClr val="D8D8D8"/>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1000" cap="small">
                <a:solidFill>
                  <a:srgbClr val="FFFFFF"/>
                </a:solidFill>
                <a:latin typeface="Open Sans"/>
                <a:ea typeface="Open Sans"/>
                <a:cs typeface="Open Sans"/>
                <a:sym typeface="Open Sans"/>
              </a:rPr>
              <a:t>Historical data</a:t>
            </a:r>
            <a:endParaRPr sz="1000">
              <a:latin typeface="Open Sans"/>
              <a:ea typeface="Open Sans"/>
              <a:cs typeface="Open Sans"/>
              <a:sym typeface="Open Sans"/>
            </a:endParaRPr>
          </a:p>
        </p:txBody>
      </p:sp>
      <p:sp>
        <p:nvSpPr>
          <p:cNvPr id="2085" name="Google Shape;2085;p93"/>
          <p:cNvSpPr txBox="1"/>
          <p:nvPr/>
        </p:nvSpPr>
        <p:spPr>
          <a:xfrm rot="-5400000">
            <a:off x="-74700" y="3582037"/>
            <a:ext cx="1310100" cy="246300"/>
          </a:xfrm>
          <a:prstGeom prst="rect">
            <a:avLst/>
          </a:prstGeom>
          <a:solidFill>
            <a:srgbClr val="09294E"/>
          </a:solidFill>
          <a:ln cap="flat" cmpd="sng" w="9525">
            <a:solidFill>
              <a:srgbClr val="D8D8D8"/>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1000" cap="small">
                <a:solidFill>
                  <a:srgbClr val="FFFFFF"/>
                </a:solidFill>
                <a:latin typeface="Arial"/>
                <a:ea typeface="Arial"/>
                <a:cs typeface="Arial"/>
                <a:sym typeface="Arial"/>
              </a:rPr>
              <a:t>Extrapolated data</a:t>
            </a:r>
            <a:endParaRPr b="1" sz="1000" cap="small">
              <a:solidFill>
                <a:srgbClr val="FFFFFF"/>
              </a:solidFill>
              <a:latin typeface="Arial"/>
              <a:ea typeface="Arial"/>
              <a:cs typeface="Arial"/>
              <a:sym typeface="Arial"/>
            </a:endParaRPr>
          </a:p>
        </p:txBody>
      </p:sp>
      <p:sp>
        <p:nvSpPr>
          <p:cNvPr id="2086" name="Google Shape;2086;p93">
            <a:hlinkClick action="ppaction://hlinksldjump" r:id="rId4"/>
          </p:cNvPr>
          <p:cNvSpPr txBox="1"/>
          <p:nvPr/>
        </p:nvSpPr>
        <p:spPr>
          <a:xfrm>
            <a:off x="6144822" y="4564925"/>
            <a:ext cx="933600" cy="2775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Exercise</a:t>
            </a:r>
            <a:endParaRPr>
              <a:solidFill>
                <a:schemeClr val="lt1"/>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0" name="Shape 2090"/>
        <p:cNvGrpSpPr/>
        <p:nvPr/>
      </p:nvGrpSpPr>
      <p:grpSpPr>
        <a:xfrm>
          <a:off x="0" y="0"/>
          <a:ext cx="0" cy="0"/>
          <a:chOff x="0" y="0"/>
          <a:chExt cx="0" cy="0"/>
        </a:xfrm>
      </p:grpSpPr>
      <p:sp>
        <p:nvSpPr>
          <p:cNvPr id="2091" name="Google Shape;2091;p94"/>
          <p:cNvSpPr txBox="1"/>
          <p:nvPr>
            <p:ph idx="4294967295"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b="1" lang="en-ZA"/>
              <a:t>Exercise</a:t>
            </a:r>
            <a:r>
              <a:rPr lang="en-ZA"/>
              <a:t> to determine simple trend baseline</a:t>
            </a:r>
            <a:endParaRPr/>
          </a:p>
        </p:txBody>
      </p:sp>
      <p:sp>
        <p:nvSpPr>
          <p:cNvPr id="2092" name="Google Shape;2092;p94"/>
          <p:cNvSpPr/>
          <p:nvPr>
            <p:ph idx="4294967295" type="body"/>
          </p:nvPr>
        </p:nvSpPr>
        <p:spPr>
          <a:xfrm>
            <a:off x="1726224" y="4657329"/>
            <a:ext cx="1081200" cy="4044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Back to example</a:t>
            </a:r>
            <a:endParaRPr/>
          </a:p>
        </p:txBody>
      </p:sp>
      <p:sp>
        <p:nvSpPr>
          <p:cNvPr id="2093" name="Google Shape;2093;p94">
            <a:hlinkClick action="ppaction://hlinksldjump" r:id="rId3"/>
          </p:cNvPr>
          <p:cNvSpPr/>
          <p:nvPr/>
        </p:nvSpPr>
        <p:spPr>
          <a:xfrm>
            <a:off x="1873811" y="4733246"/>
            <a:ext cx="933600" cy="2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094" name="Google Shape;2094;p94">
            <a:hlinkClick action="ppaction://hlinksldjump" r:id="rId4"/>
          </p:cNvPr>
          <p:cNvSpPr txBox="1"/>
          <p:nvPr/>
        </p:nvSpPr>
        <p:spPr>
          <a:xfrm>
            <a:off x="5961559" y="4794488"/>
            <a:ext cx="607800" cy="2082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Answer</a:t>
            </a:r>
            <a:endParaRPr>
              <a:solidFill>
                <a:schemeClr val="lt1"/>
              </a:solidFill>
            </a:endParaRPr>
          </a:p>
        </p:txBody>
      </p:sp>
      <p:sp>
        <p:nvSpPr>
          <p:cNvPr id="2095" name="Google Shape;2095;p94"/>
          <p:cNvSpPr/>
          <p:nvPr/>
        </p:nvSpPr>
        <p:spPr>
          <a:xfrm>
            <a:off x="304800" y="4657329"/>
            <a:ext cx="1273800" cy="4044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9294E"/>
              </a:buClr>
              <a:buSzPts val="800"/>
              <a:buFont typeface="Arial"/>
              <a:buNone/>
            </a:pPr>
            <a:r>
              <a:rPr lang="en-ZA" sz="800">
                <a:solidFill>
                  <a:srgbClr val="09294E"/>
                </a:solidFill>
                <a:latin typeface="Arial"/>
                <a:ea typeface="Arial"/>
                <a:cs typeface="Arial"/>
                <a:sym typeface="Arial"/>
              </a:rPr>
              <a:t>Back to presentation</a:t>
            </a:r>
            <a:endParaRPr/>
          </a:p>
        </p:txBody>
      </p:sp>
      <p:sp>
        <p:nvSpPr>
          <p:cNvPr id="2096" name="Google Shape;2096;p94">
            <a:hlinkClick action="ppaction://hlinksldjump" r:id="rId5"/>
          </p:cNvPr>
          <p:cNvSpPr/>
          <p:nvPr/>
        </p:nvSpPr>
        <p:spPr>
          <a:xfrm>
            <a:off x="452388" y="4749161"/>
            <a:ext cx="1126200" cy="2271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2097" name="Google Shape;2097;p94"/>
          <p:cNvGraphicFramePr/>
          <p:nvPr/>
        </p:nvGraphicFramePr>
        <p:xfrm>
          <a:off x="789271" y="888578"/>
          <a:ext cx="3000000" cy="3000000"/>
        </p:xfrm>
        <a:graphic>
          <a:graphicData uri="http://schemas.openxmlformats.org/drawingml/2006/table">
            <a:tbl>
              <a:tblPr bandRow="1" firstRow="1">
                <a:noFill/>
                <a:tableStyleId>{95164267-2F31-401C-B09F-6C5BF810B2CB}</a:tableStyleId>
              </a:tblPr>
              <a:tblGrid>
                <a:gridCol w="3025450"/>
                <a:gridCol w="1675625"/>
                <a:gridCol w="1519975"/>
                <a:gridCol w="1752700"/>
              </a:tblGrid>
              <a:tr h="555200">
                <a:tc>
                  <a:txBody>
                    <a:bodyPr/>
                    <a:lstStyle/>
                    <a:p>
                      <a:pPr indent="0" lvl="0" marL="0" marR="0" rtl="0" algn="ctr">
                        <a:spcBef>
                          <a:spcPts val="0"/>
                        </a:spcBef>
                        <a:spcAft>
                          <a:spcPts val="0"/>
                        </a:spcAft>
                        <a:buNone/>
                      </a:pPr>
                      <a:r>
                        <a:rPr b="1" lang="en-ZA" sz="1100"/>
                        <a:t>Strata</a:t>
                      </a:r>
                      <a:endParaRPr sz="1100"/>
                    </a:p>
                  </a:txBody>
                  <a:tcPr marT="34300" marB="34300" marR="91450" marL="91450" anchor="ctr"/>
                </a:tc>
                <a:tc>
                  <a:txBody>
                    <a:bodyPr/>
                    <a:lstStyle/>
                    <a:p>
                      <a:pPr indent="0" lvl="0" marL="0" marR="0" rtl="0" algn="ctr">
                        <a:spcBef>
                          <a:spcPts val="0"/>
                        </a:spcBef>
                        <a:spcAft>
                          <a:spcPts val="0"/>
                        </a:spcAft>
                        <a:buNone/>
                      </a:pPr>
                      <a:r>
                        <a:rPr b="1" lang="en-ZA" sz="1100"/>
                        <a:t>Area at time </a:t>
                      </a:r>
                      <a:r>
                        <a:rPr b="1" i="1" lang="en-ZA" sz="1100"/>
                        <a:t>T</a:t>
                      </a:r>
                      <a:r>
                        <a:rPr b="1" baseline="-25000" lang="en-ZA" sz="1100"/>
                        <a:t>(0-20) </a:t>
                      </a:r>
                      <a:r>
                        <a:rPr b="1" lang="en-ZA" sz="1100"/>
                        <a:t>(million ha)</a:t>
                      </a:r>
                      <a:endParaRPr sz="1100"/>
                    </a:p>
                  </a:txBody>
                  <a:tcPr marT="34300" marB="34300" marR="91450" marL="91450" anchor="ctr"/>
                </a:tc>
                <a:tc>
                  <a:txBody>
                    <a:bodyPr/>
                    <a:lstStyle/>
                    <a:p>
                      <a:pPr indent="0" lvl="0" marL="0" marR="0" rtl="0" algn="ctr">
                        <a:spcBef>
                          <a:spcPts val="0"/>
                        </a:spcBef>
                        <a:spcAft>
                          <a:spcPts val="0"/>
                        </a:spcAft>
                        <a:buNone/>
                      </a:pPr>
                      <a:r>
                        <a:rPr b="1" lang="en-ZA" sz="1100"/>
                        <a:t>Area at time </a:t>
                      </a:r>
                      <a:r>
                        <a:rPr b="1" i="1" lang="en-ZA" sz="1100"/>
                        <a:t>T</a:t>
                      </a:r>
                      <a:r>
                        <a:rPr b="1" baseline="-25000" lang="en-ZA" sz="1100"/>
                        <a:t>(0)</a:t>
                      </a:r>
                      <a:r>
                        <a:rPr b="1" lang="en-ZA" sz="1100"/>
                        <a:t> (million ha)</a:t>
                      </a:r>
                      <a:endParaRPr sz="1100"/>
                    </a:p>
                  </a:txBody>
                  <a:tcPr marT="34300" marB="34300" marR="91450" marL="91450" anchor="ctr"/>
                </a:tc>
                <a:tc>
                  <a:txBody>
                    <a:bodyPr/>
                    <a:lstStyle/>
                    <a:p>
                      <a:pPr indent="0" lvl="0" marL="0" marR="0" rtl="0" algn="ctr">
                        <a:spcBef>
                          <a:spcPts val="0"/>
                        </a:spcBef>
                        <a:spcAft>
                          <a:spcPts val="0"/>
                        </a:spcAft>
                        <a:buNone/>
                      </a:pPr>
                      <a:r>
                        <a:rPr b="1" lang="en-ZA" sz="1100"/>
                        <a:t>Average annual change over 20 yrs (million ha/yr)</a:t>
                      </a:r>
                      <a:endParaRPr sz="1100"/>
                    </a:p>
                  </a:txBody>
                  <a:tcPr marT="34300" marB="34300" marR="91450" marL="91450" anchor="ctr"/>
                </a:tc>
              </a:tr>
              <a:tr h="261125">
                <a:tc>
                  <a:txBody>
                    <a:bodyPr/>
                    <a:lstStyle/>
                    <a:p>
                      <a:pPr indent="0" lvl="0" marL="0" marR="0" rtl="0" algn="l">
                        <a:spcBef>
                          <a:spcPts val="0"/>
                        </a:spcBef>
                        <a:spcAft>
                          <a:spcPts val="0"/>
                        </a:spcAft>
                        <a:buNone/>
                      </a:pPr>
                      <a:r>
                        <a:rPr lang="en-ZA" sz="1100">
                          <a:solidFill>
                            <a:srgbClr val="000A3A"/>
                          </a:solidFill>
                        </a:rPr>
                        <a:t>Forest land</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18</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14</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rPr>
                        <a:t>Annual cropland</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9</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15</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lang="en-ZA" sz="1100">
                          <a:solidFill>
                            <a:srgbClr val="000A3A"/>
                          </a:solidFill>
                        </a:rPr>
                        <a:t>Perennial cropland</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5</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5</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rPr>
                        <a:t>Improved grassland</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26</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b="1" lang="en-ZA" sz="1100">
                          <a:solidFill>
                            <a:srgbClr val="000A3A"/>
                          </a:solidFill>
                        </a:rPr>
                        <a:t>Total</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rPr>
                        <a:t>?</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rPr>
                        <a:t>?</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rPr>
                        <a:t>0</a:t>
                      </a:r>
                      <a:endParaRPr sz="1100">
                        <a:solidFill>
                          <a:srgbClr val="000A3A"/>
                        </a:solidFill>
                      </a:endParaRPr>
                    </a:p>
                  </a:txBody>
                  <a:tcPr marT="34300" marB="34300" marR="91450" marL="91450">
                    <a:solidFill>
                      <a:srgbClr val="FFF0DA"/>
                    </a:solidFill>
                  </a:tcPr>
                </a:tc>
              </a:tr>
            </a:tbl>
          </a:graphicData>
        </a:graphic>
      </p:graphicFrame>
      <p:graphicFrame>
        <p:nvGraphicFramePr>
          <p:cNvPr id="2098" name="Google Shape;2098;p94"/>
          <p:cNvGraphicFramePr/>
          <p:nvPr/>
        </p:nvGraphicFramePr>
        <p:xfrm>
          <a:off x="789271" y="3006565"/>
          <a:ext cx="3000000" cy="3000000"/>
        </p:xfrm>
        <a:graphic>
          <a:graphicData uri="http://schemas.openxmlformats.org/drawingml/2006/table">
            <a:tbl>
              <a:tblPr bandRow="1" firstRow="1">
                <a:noFill/>
                <a:tableStyleId>{95164267-2F31-401C-B09F-6C5BF810B2CB}</a:tableStyleId>
              </a:tblPr>
              <a:tblGrid>
                <a:gridCol w="3763525"/>
                <a:gridCol w="2084425"/>
                <a:gridCol w="1890775"/>
              </a:tblGrid>
              <a:tr h="443075">
                <a:tc>
                  <a:txBody>
                    <a:bodyPr/>
                    <a:lstStyle/>
                    <a:p>
                      <a:pPr indent="0" lvl="0" marL="0" marR="0" rtl="0" algn="ctr">
                        <a:spcBef>
                          <a:spcPts val="0"/>
                        </a:spcBef>
                        <a:spcAft>
                          <a:spcPts val="0"/>
                        </a:spcAft>
                        <a:buNone/>
                      </a:pPr>
                      <a:r>
                        <a:rPr b="1" lang="en-ZA" sz="1100"/>
                        <a:t>Strata</a:t>
                      </a:r>
                      <a:endParaRPr sz="1100"/>
                    </a:p>
                  </a:txBody>
                  <a:tcPr marT="34300" marB="34300" marR="91450" marL="91450" anchor="ctr"/>
                </a:tc>
                <a:tc>
                  <a:txBody>
                    <a:bodyPr/>
                    <a:lstStyle/>
                    <a:p>
                      <a:pPr indent="0" lvl="0" marL="0" marR="0" rtl="0" algn="ctr">
                        <a:spcBef>
                          <a:spcPts val="0"/>
                        </a:spcBef>
                        <a:spcAft>
                          <a:spcPts val="0"/>
                        </a:spcAft>
                        <a:buNone/>
                      </a:pPr>
                      <a:r>
                        <a:rPr b="1" lang="en-ZA" sz="1100"/>
                        <a:t>Area at time </a:t>
                      </a:r>
                      <a:r>
                        <a:rPr b="1" i="1" lang="en-ZA" sz="1100"/>
                        <a:t>T</a:t>
                      </a:r>
                      <a:r>
                        <a:rPr b="1" baseline="-25000" lang="en-ZA" sz="1100"/>
                        <a:t>(1) </a:t>
                      </a:r>
                      <a:r>
                        <a:rPr b="1" lang="en-ZA" sz="1100"/>
                        <a:t>(million ha)</a:t>
                      </a:r>
                      <a:endParaRPr sz="1100"/>
                    </a:p>
                  </a:txBody>
                  <a:tcPr marT="34300" marB="34300" marR="91450" marL="91450" anchor="ctr"/>
                </a:tc>
                <a:tc>
                  <a:txBody>
                    <a:bodyPr/>
                    <a:lstStyle/>
                    <a:p>
                      <a:pPr indent="0" lvl="0" marL="0" marR="0" rtl="0" algn="ctr">
                        <a:spcBef>
                          <a:spcPts val="0"/>
                        </a:spcBef>
                        <a:spcAft>
                          <a:spcPts val="0"/>
                        </a:spcAft>
                        <a:buNone/>
                      </a:pPr>
                      <a:r>
                        <a:rPr b="1" lang="en-ZA" sz="1100"/>
                        <a:t>Area at time </a:t>
                      </a:r>
                      <a:r>
                        <a:rPr b="1" i="1" lang="en-ZA" sz="1100"/>
                        <a:t>T</a:t>
                      </a:r>
                      <a:r>
                        <a:rPr b="1" baseline="-25000" lang="en-ZA" sz="1100"/>
                        <a:t>(20)</a:t>
                      </a:r>
                      <a:r>
                        <a:rPr b="1" lang="en-ZA" sz="1100"/>
                        <a:t> (million ha)</a:t>
                      </a:r>
                      <a:endParaRPr sz="1100"/>
                    </a:p>
                  </a:txBody>
                  <a:tcPr marT="34300" marB="34300" marR="91450" marL="91450" anchor="ctr"/>
                </a:tc>
              </a:tr>
              <a:tr h="261125">
                <a:tc>
                  <a:txBody>
                    <a:bodyPr/>
                    <a:lstStyle/>
                    <a:p>
                      <a:pPr indent="0" lvl="0" marL="0" marR="0" rtl="0" algn="l">
                        <a:spcBef>
                          <a:spcPts val="0"/>
                        </a:spcBef>
                        <a:spcAft>
                          <a:spcPts val="0"/>
                        </a:spcAft>
                        <a:buNone/>
                      </a:pPr>
                      <a:r>
                        <a:rPr lang="en-ZA" sz="1100">
                          <a:solidFill>
                            <a:srgbClr val="000A3A"/>
                          </a:solidFill>
                        </a:rPr>
                        <a:t>Forest land</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rPr>
                        <a:t>Annual cropland</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lang="en-ZA" sz="1100">
                          <a:solidFill>
                            <a:srgbClr val="000A3A"/>
                          </a:solidFill>
                        </a:rPr>
                        <a:t>Perennial cropland</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rPr>
                        <a:t>Improved grassland</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rPr>
                        <a:t>?</a:t>
                      </a:r>
                      <a:endParaRPr sz="1100">
                        <a:solidFill>
                          <a:srgbClr val="000A3A"/>
                        </a:solidFill>
                      </a:endParaRPr>
                    </a:p>
                  </a:txBody>
                  <a:tcPr marT="34300" marB="34300" marR="91450" marL="91450">
                    <a:solidFill>
                      <a:srgbClr val="FAFAFA"/>
                    </a:solidFill>
                  </a:tcPr>
                </a:tc>
              </a:tr>
              <a:tr h="233175">
                <a:tc>
                  <a:txBody>
                    <a:bodyPr/>
                    <a:lstStyle/>
                    <a:p>
                      <a:pPr indent="0" lvl="0" marL="0" marR="0" rtl="0" algn="l">
                        <a:spcBef>
                          <a:spcPts val="0"/>
                        </a:spcBef>
                        <a:spcAft>
                          <a:spcPts val="0"/>
                        </a:spcAft>
                        <a:buNone/>
                      </a:pPr>
                      <a:r>
                        <a:rPr b="1" lang="en-ZA" sz="1100">
                          <a:solidFill>
                            <a:srgbClr val="000A3A"/>
                          </a:solidFill>
                        </a:rPr>
                        <a:t>Total</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rPr>
                        <a:t>?</a:t>
                      </a:r>
                      <a:endParaRPr sz="1100">
                        <a:solidFill>
                          <a:srgbClr val="000A3A"/>
                        </a:solidFill>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rPr>
                        <a:t>?</a:t>
                      </a:r>
                      <a:endParaRPr sz="1100">
                        <a:solidFill>
                          <a:srgbClr val="000A3A"/>
                        </a:solidFill>
                      </a:endParaRPr>
                    </a:p>
                  </a:txBody>
                  <a:tcPr marT="34300" marB="34300" marR="91450" marL="91450">
                    <a:solidFill>
                      <a:srgbClr val="FFF0DA"/>
                    </a:solidFill>
                  </a:tcPr>
                </a:tc>
              </a:tr>
            </a:tbl>
          </a:graphicData>
        </a:graphic>
      </p:graphicFrame>
      <p:sp>
        <p:nvSpPr>
          <p:cNvPr id="2099" name="Google Shape;2099;p94"/>
          <p:cNvSpPr txBox="1"/>
          <p:nvPr/>
        </p:nvSpPr>
        <p:spPr>
          <a:xfrm rot="-5400000">
            <a:off x="-301350" y="1647173"/>
            <a:ext cx="1763400" cy="246300"/>
          </a:xfrm>
          <a:prstGeom prst="rect">
            <a:avLst/>
          </a:prstGeom>
          <a:solidFill>
            <a:srgbClr val="000A3A"/>
          </a:solidFill>
          <a:ln cap="flat" cmpd="sng" w="9525">
            <a:solidFill>
              <a:srgbClr val="D8D8D8"/>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1000" cap="small">
                <a:solidFill>
                  <a:srgbClr val="FAFAFA"/>
                </a:solidFill>
                <a:latin typeface="Open Sans"/>
                <a:ea typeface="Open Sans"/>
                <a:cs typeface="Open Sans"/>
                <a:sym typeface="Open Sans"/>
              </a:rPr>
              <a:t>Historical data</a:t>
            </a:r>
            <a:endParaRPr sz="1000">
              <a:latin typeface="Open Sans"/>
              <a:ea typeface="Open Sans"/>
              <a:cs typeface="Open Sans"/>
              <a:sym typeface="Open Sans"/>
            </a:endParaRPr>
          </a:p>
        </p:txBody>
      </p:sp>
      <p:sp>
        <p:nvSpPr>
          <p:cNvPr id="2100" name="Google Shape;2100;p94"/>
          <p:cNvSpPr txBox="1"/>
          <p:nvPr/>
        </p:nvSpPr>
        <p:spPr>
          <a:xfrm rot="-5400000">
            <a:off x="-245251" y="3705524"/>
            <a:ext cx="1651200" cy="246300"/>
          </a:xfrm>
          <a:prstGeom prst="rect">
            <a:avLst/>
          </a:prstGeom>
          <a:solidFill>
            <a:srgbClr val="000A3A"/>
          </a:solidFill>
          <a:ln cap="flat" cmpd="sng" w="9525">
            <a:solidFill>
              <a:srgbClr val="D8D8D8"/>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1000" cap="small">
                <a:solidFill>
                  <a:srgbClr val="FAFAFA"/>
                </a:solidFill>
                <a:latin typeface="Open Sans"/>
                <a:ea typeface="Open Sans"/>
                <a:cs typeface="Open Sans"/>
                <a:sym typeface="Open Sans"/>
              </a:rPr>
              <a:t>Extrapolated data</a:t>
            </a:r>
            <a:endParaRPr sz="1000">
              <a:latin typeface="Open Sans"/>
              <a:ea typeface="Open Sans"/>
              <a:cs typeface="Open Sans"/>
              <a:sym typeface="Open Sans"/>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4" name="Shape 2104"/>
        <p:cNvGrpSpPr/>
        <p:nvPr/>
      </p:nvGrpSpPr>
      <p:grpSpPr>
        <a:xfrm>
          <a:off x="0" y="0"/>
          <a:ext cx="0" cy="0"/>
          <a:chOff x="0" y="0"/>
          <a:chExt cx="0" cy="0"/>
        </a:xfrm>
      </p:grpSpPr>
      <p:sp>
        <p:nvSpPr>
          <p:cNvPr id="2105" name="Google Shape;2105;p95"/>
          <p:cNvSpPr txBox="1"/>
          <p:nvPr>
            <p:ph idx="4294967295" type="title"/>
          </p:nvPr>
        </p:nvSpPr>
        <p:spPr>
          <a:xfrm>
            <a:off x="612648" y="137140"/>
            <a:ext cx="8150400" cy="5355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b="1" lang="en-ZA"/>
              <a:t>Answers</a:t>
            </a:r>
            <a:r>
              <a:rPr lang="en-ZA"/>
              <a:t> for simple trend baseline exercise</a:t>
            </a:r>
            <a:endParaRPr/>
          </a:p>
        </p:txBody>
      </p:sp>
      <p:sp>
        <p:nvSpPr>
          <p:cNvPr id="2106" name="Google Shape;2106;p95"/>
          <p:cNvSpPr/>
          <p:nvPr>
            <p:ph idx="4294967295" type="body"/>
          </p:nvPr>
        </p:nvSpPr>
        <p:spPr>
          <a:xfrm>
            <a:off x="304800" y="4657881"/>
            <a:ext cx="1273800" cy="4038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Back to presentation</a:t>
            </a:r>
            <a:endParaRPr/>
          </a:p>
        </p:txBody>
      </p:sp>
      <p:sp>
        <p:nvSpPr>
          <p:cNvPr id="2107" name="Google Shape;2107;p95">
            <a:hlinkClick action="ppaction://hlinksldjump" r:id="rId3"/>
          </p:cNvPr>
          <p:cNvSpPr/>
          <p:nvPr/>
        </p:nvSpPr>
        <p:spPr>
          <a:xfrm>
            <a:off x="452388" y="4749588"/>
            <a:ext cx="1126200" cy="2268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2108" name="Google Shape;2108;p95"/>
          <p:cNvGraphicFramePr/>
          <p:nvPr/>
        </p:nvGraphicFramePr>
        <p:xfrm>
          <a:off x="789271" y="888578"/>
          <a:ext cx="3000000" cy="3000000"/>
        </p:xfrm>
        <a:graphic>
          <a:graphicData uri="http://schemas.openxmlformats.org/drawingml/2006/table">
            <a:tbl>
              <a:tblPr bandRow="1" firstRow="1">
                <a:noFill/>
                <a:tableStyleId>{95164267-2F31-401C-B09F-6C5BF810B2CB}</a:tableStyleId>
              </a:tblPr>
              <a:tblGrid>
                <a:gridCol w="3025450"/>
                <a:gridCol w="1675625"/>
                <a:gridCol w="1519975"/>
                <a:gridCol w="1752700"/>
              </a:tblGrid>
              <a:tr h="555200">
                <a:tc>
                  <a:txBody>
                    <a:bodyPr/>
                    <a:lstStyle/>
                    <a:p>
                      <a:pPr indent="0" lvl="0" marL="0" marR="0" rtl="0" algn="ctr">
                        <a:spcBef>
                          <a:spcPts val="0"/>
                        </a:spcBef>
                        <a:spcAft>
                          <a:spcPts val="0"/>
                        </a:spcAft>
                        <a:buNone/>
                      </a:pPr>
                      <a:r>
                        <a:rPr lang="en-ZA" sz="1100">
                          <a:latin typeface="Open Sans"/>
                          <a:ea typeface="Open Sans"/>
                          <a:cs typeface="Open Sans"/>
                          <a:sym typeface="Open Sans"/>
                        </a:rPr>
                        <a:t>Strata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Area at time </a:t>
                      </a:r>
                      <a:r>
                        <a:rPr i="1" lang="en-ZA" sz="1100">
                          <a:latin typeface="Open Sans"/>
                          <a:ea typeface="Open Sans"/>
                          <a:cs typeface="Open Sans"/>
                          <a:sym typeface="Open Sans"/>
                        </a:rPr>
                        <a:t>T</a:t>
                      </a:r>
                      <a:r>
                        <a:rPr baseline="-25000" lang="en-ZA" sz="1100">
                          <a:latin typeface="Open Sans"/>
                          <a:ea typeface="Open Sans"/>
                          <a:cs typeface="Open Sans"/>
                          <a:sym typeface="Open Sans"/>
                        </a:rPr>
                        <a:t>(0-20) </a:t>
                      </a:r>
                      <a:r>
                        <a:rPr lang="en-ZA" sz="1100">
                          <a:latin typeface="Open Sans"/>
                          <a:ea typeface="Open Sans"/>
                          <a:cs typeface="Open Sans"/>
                          <a:sym typeface="Open Sans"/>
                        </a:rPr>
                        <a:t>(million ha)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Area at time </a:t>
                      </a:r>
                      <a:r>
                        <a:rPr i="1" lang="en-ZA" sz="1100">
                          <a:latin typeface="Open Sans"/>
                          <a:ea typeface="Open Sans"/>
                          <a:cs typeface="Open Sans"/>
                          <a:sym typeface="Open Sans"/>
                        </a:rPr>
                        <a:t>T</a:t>
                      </a:r>
                      <a:r>
                        <a:rPr baseline="-25000" lang="en-ZA" sz="1100">
                          <a:latin typeface="Open Sans"/>
                          <a:ea typeface="Open Sans"/>
                          <a:cs typeface="Open Sans"/>
                          <a:sym typeface="Open Sans"/>
                        </a:rPr>
                        <a:t>(0)</a:t>
                      </a:r>
                      <a:r>
                        <a:rPr lang="en-ZA" sz="1100">
                          <a:latin typeface="Open Sans"/>
                          <a:ea typeface="Open Sans"/>
                          <a:cs typeface="Open Sans"/>
                          <a:sym typeface="Open Sans"/>
                        </a:rPr>
                        <a:t> (million ha)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Average annual change over 20 yrs (million ha/yr)</a:t>
                      </a:r>
                      <a:endParaRPr sz="1100">
                        <a:latin typeface="Open Sans"/>
                        <a:ea typeface="Open Sans"/>
                        <a:cs typeface="Open Sans"/>
                        <a:sym typeface="Open Sans"/>
                      </a:endParaRPr>
                    </a:p>
                  </a:txBody>
                  <a:tcPr marT="34300" marB="34300" marR="91450" marL="91450" anchor="ctr"/>
                </a:tc>
              </a:tr>
              <a:tr h="26112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Forest land</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18</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14</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-0.2</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Annual cropland</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9</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15</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0.3</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Perennial cropland</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5</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5</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0</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Improved grassland</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latin typeface="Open Sans"/>
                          <a:ea typeface="Open Sans"/>
                          <a:cs typeface="Open Sans"/>
                          <a:sym typeface="Open Sans"/>
                        </a:rPr>
                        <a:t>26</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24</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-0.1</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b="1" lang="en-ZA" sz="1100">
                          <a:solidFill>
                            <a:srgbClr val="000A3A"/>
                          </a:solidFill>
                          <a:latin typeface="Open Sans"/>
                          <a:ea typeface="Open Sans"/>
                          <a:cs typeface="Open Sans"/>
                          <a:sym typeface="Open Sans"/>
                        </a:rPr>
                        <a:t>Total</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highlight>
                            <a:srgbClr val="F6D749"/>
                          </a:highlight>
                          <a:latin typeface="Open Sans"/>
                          <a:ea typeface="Open Sans"/>
                          <a:cs typeface="Open Sans"/>
                          <a:sym typeface="Open Sans"/>
                        </a:rPr>
                        <a:t>58</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highlight>
                            <a:srgbClr val="F6D749"/>
                          </a:highlight>
                          <a:latin typeface="Open Sans"/>
                          <a:ea typeface="Open Sans"/>
                          <a:cs typeface="Open Sans"/>
                          <a:sym typeface="Open Sans"/>
                        </a:rPr>
                        <a:t>58</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latin typeface="Open Sans"/>
                          <a:ea typeface="Open Sans"/>
                          <a:cs typeface="Open Sans"/>
                          <a:sym typeface="Open Sans"/>
                        </a:rPr>
                        <a:t>0</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bl>
          </a:graphicData>
        </a:graphic>
      </p:graphicFrame>
      <p:graphicFrame>
        <p:nvGraphicFramePr>
          <p:cNvPr id="2109" name="Google Shape;2109;p95"/>
          <p:cNvGraphicFramePr/>
          <p:nvPr/>
        </p:nvGraphicFramePr>
        <p:xfrm>
          <a:off x="789271" y="3006565"/>
          <a:ext cx="3000000" cy="3000000"/>
        </p:xfrm>
        <a:graphic>
          <a:graphicData uri="http://schemas.openxmlformats.org/drawingml/2006/table">
            <a:tbl>
              <a:tblPr bandRow="1" firstRow="1">
                <a:noFill/>
                <a:tableStyleId>{95164267-2F31-401C-B09F-6C5BF810B2CB}</a:tableStyleId>
              </a:tblPr>
              <a:tblGrid>
                <a:gridCol w="3763525"/>
                <a:gridCol w="2084425"/>
                <a:gridCol w="1890775"/>
              </a:tblGrid>
              <a:tr h="443075">
                <a:tc>
                  <a:txBody>
                    <a:bodyPr/>
                    <a:lstStyle/>
                    <a:p>
                      <a:pPr indent="0" lvl="0" marL="0" marR="0" rtl="0" algn="ctr">
                        <a:spcBef>
                          <a:spcPts val="0"/>
                        </a:spcBef>
                        <a:spcAft>
                          <a:spcPts val="0"/>
                        </a:spcAft>
                        <a:buNone/>
                      </a:pPr>
                      <a:r>
                        <a:rPr lang="en-ZA" sz="1100">
                          <a:latin typeface="Open Sans"/>
                          <a:ea typeface="Open Sans"/>
                          <a:cs typeface="Open Sans"/>
                          <a:sym typeface="Open Sans"/>
                        </a:rPr>
                        <a:t>Strata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Area at time </a:t>
                      </a:r>
                      <a:r>
                        <a:rPr i="1" lang="en-ZA" sz="1100">
                          <a:latin typeface="Open Sans"/>
                          <a:ea typeface="Open Sans"/>
                          <a:cs typeface="Open Sans"/>
                          <a:sym typeface="Open Sans"/>
                        </a:rPr>
                        <a:t>T</a:t>
                      </a:r>
                      <a:r>
                        <a:rPr baseline="-25000" lang="en-ZA" sz="1100">
                          <a:latin typeface="Open Sans"/>
                          <a:ea typeface="Open Sans"/>
                          <a:cs typeface="Open Sans"/>
                          <a:sym typeface="Open Sans"/>
                        </a:rPr>
                        <a:t>(1) </a:t>
                      </a:r>
                      <a:r>
                        <a:rPr lang="en-ZA" sz="1100">
                          <a:latin typeface="Open Sans"/>
                          <a:ea typeface="Open Sans"/>
                          <a:cs typeface="Open Sans"/>
                          <a:sym typeface="Open Sans"/>
                        </a:rPr>
                        <a:t>(million ha)</a:t>
                      </a:r>
                      <a:endParaRPr sz="1100">
                        <a:latin typeface="Open Sans"/>
                        <a:ea typeface="Open Sans"/>
                        <a:cs typeface="Open Sans"/>
                        <a:sym typeface="Open Sans"/>
                      </a:endParaRPr>
                    </a:p>
                  </a:txBody>
                  <a:tcPr marT="34300" marB="34300" marR="91450" marL="91450" anchor="ctr"/>
                </a:tc>
                <a:tc>
                  <a:txBody>
                    <a:bodyPr/>
                    <a:lstStyle/>
                    <a:p>
                      <a:pPr indent="0" lvl="0" marL="0" marR="0" rtl="0" algn="ctr">
                        <a:spcBef>
                          <a:spcPts val="0"/>
                        </a:spcBef>
                        <a:spcAft>
                          <a:spcPts val="0"/>
                        </a:spcAft>
                        <a:buNone/>
                      </a:pPr>
                      <a:r>
                        <a:rPr lang="en-ZA" sz="1100">
                          <a:latin typeface="Open Sans"/>
                          <a:ea typeface="Open Sans"/>
                          <a:cs typeface="Open Sans"/>
                          <a:sym typeface="Open Sans"/>
                        </a:rPr>
                        <a:t>Area at time </a:t>
                      </a:r>
                      <a:r>
                        <a:rPr i="1" lang="en-ZA" sz="1100">
                          <a:latin typeface="Open Sans"/>
                          <a:ea typeface="Open Sans"/>
                          <a:cs typeface="Open Sans"/>
                          <a:sym typeface="Open Sans"/>
                        </a:rPr>
                        <a:t>T</a:t>
                      </a:r>
                      <a:r>
                        <a:rPr baseline="-25000" lang="en-ZA" sz="1100">
                          <a:latin typeface="Open Sans"/>
                          <a:ea typeface="Open Sans"/>
                          <a:cs typeface="Open Sans"/>
                          <a:sym typeface="Open Sans"/>
                        </a:rPr>
                        <a:t>(20)</a:t>
                      </a:r>
                      <a:r>
                        <a:rPr lang="en-ZA" sz="1100">
                          <a:latin typeface="Open Sans"/>
                          <a:ea typeface="Open Sans"/>
                          <a:cs typeface="Open Sans"/>
                          <a:sym typeface="Open Sans"/>
                        </a:rPr>
                        <a:t> (million ha)</a:t>
                      </a:r>
                      <a:endParaRPr sz="1100">
                        <a:latin typeface="Open Sans"/>
                        <a:ea typeface="Open Sans"/>
                        <a:cs typeface="Open Sans"/>
                        <a:sym typeface="Open Sans"/>
                      </a:endParaRPr>
                    </a:p>
                  </a:txBody>
                  <a:tcPr marT="34300" marB="34300" marR="91450" marL="91450" anchor="ctr"/>
                </a:tc>
              </a:tr>
              <a:tr h="26112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Forest land</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13.8</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10</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Annual cropland</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15.3</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21</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Perennial cropland</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5</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5</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r h="236775">
                <a:tc>
                  <a:txBody>
                    <a:bodyPr/>
                    <a:lstStyle/>
                    <a:p>
                      <a:pPr indent="0" lvl="0" marL="0" marR="0" rtl="0" algn="l">
                        <a:spcBef>
                          <a:spcPts val="0"/>
                        </a:spcBef>
                        <a:spcAft>
                          <a:spcPts val="0"/>
                        </a:spcAft>
                        <a:buNone/>
                      </a:pPr>
                      <a:r>
                        <a:rPr lang="en-ZA" sz="1100">
                          <a:solidFill>
                            <a:srgbClr val="000A3A"/>
                          </a:solidFill>
                          <a:latin typeface="Open Sans"/>
                          <a:ea typeface="Open Sans"/>
                          <a:cs typeface="Open Sans"/>
                          <a:sym typeface="Open Sans"/>
                        </a:rPr>
                        <a:t>Improved grassland</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23.9</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c>
                  <a:txBody>
                    <a:bodyPr/>
                    <a:lstStyle/>
                    <a:p>
                      <a:pPr indent="0" lvl="0" marL="0" marR="0" rtl="0" algn="ctr">
                        <a:spcBef>
                          <a:spcPts val="0"/>
                        </a:spcBef>
                        <a:spcAft>
                          <a:spcPts val="0"/>
                        </a:spcAft>
                        <a:buNone/>
                      </a:pPr>
                      <a:r>
                        <a:rPr lang="en-ZA" sz="1100">
                          <a:solidFill>
                            <a:srgbClr val="000A3A"/>
                          </a:solidFill>
                          <a:highlight>
                            <a:srgbClr val="F6D749"/>
                          </a:highlight>
                          <a:latin typeface="Open Sans"/>
                          <a:ea typeface="Open Sans"/>
                          <a:cs typeface="Open Sans"/>
                          <a:sym typeface="Open Sans"/>
                        </a:rPr>
                        <a:t>22</a:t>
                      </a:r>
                      <a:endParaRPr sz="1100">
                        <a:solidFill>
                          <a:srgbClr val="000A3A"/>
                        </a:solidFill>
                        <a:latin typeface="Open Sans"/>
                        <a:ea typeface="Open Sans"/>
                        <a:cs typeface="Open Sans"/>
                        <a:sym typeface="Open Sans"/>
                      </a:endParaRPr>
                    </a:p>
                  </a:txBody>
                  <a:tcPr marT="34300" marB="34300" marR="91450" marL="91450">
                    <a:solidFill>
                      <a:srgbClr val="FAFAFA"/>
                    </a:solidFill>
                  </a:tcPr>
                </a:tc>
              </a:tr>
              <a:tr h="236775">
                <a:tc>
                  <a:txBody>
                    <a:bodyPr/>
                    <a:lstStyle/>
                    <a:p>
                      <a:pPr indent="0" lvl="0" marL="0" marR="0" rtl="0" algn="l">
                        <a:spcBef>
                          <a:spcPts val="0"/>
                        </a:spcBef>
                        <a:spcAft>
                          <a:spcPts val="0"/>
                        </a:spcAft>
                        <a:buNone/>
                      </a:pPr>
                      <a:r>
                        <a:rPr b="1" lang="en-ZA" sz="1100">
                          <a:solidFill>
                            <a:srgbClr val="000A3A"/>
                          </a:solidFill>
                          <a:latin typeface="Open Sans"/>
                          <a:ea typeface="Open Sans"/>
                          <a:cs typeface="Open Sans"/>
                          <a:sym typeface="Open Sans"/>
                        </a:rPr>
                        <a:t>Total</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highlight>
                            <a:srgbClr val="F6D749"/>
                          </a:highlight>
                          <a:latin typeface="Open Sans"/>
                          <a:ea typeface="Open Sans"/>
                          <a:cs typeface="Open Sans"/>
                          <a:sym typeface="Open Sans"/>
                        </a:rPr>
                        <a:t>58</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c>
                  <a:txBody>
                    <a:bodyPr/>
                    <a:lstStyle/>
                    <a:p>
                      <a:pPr indent="0" lvl="0" marL="0" marR="0" rtl="0" algn="ctr">
                        <a:spcBef>
                          <a:spcPts val="0"/>
                        </a:spcBef>
                        <a:spcAft>
                          <a:spcPts val="0"/>
                        </a:spcAft>
                        <a:buNone/>
                      </a:pPr>
                      <a:r>
                        <a:rPr b="1" lang="en-ZA" sz="1100">
                          <a:solidFill>
                            <a:srgbClr val="000A3A"/>
                          </a:solidFill>
                          <a:highlight>
                            <a:srgbClr val="F6D749"/>
                          </a:highlight>
                          <a:latin typeface="Open Sans"/>
                          <a:ea typeface="Open Sans"/>
                          <a:cs typeface="Open Sans"/>
                          <a:sym typeface="Open Sans"/>
                        </a:rPr>
                        <a:t>58</a:t>
                      </a:r>
                      <a:endParaRPr sz="1100">
                        <a:solidFill>
                          <a:srgbClr val="000A3A"/>
                        </a:solidFill>
                        <a:latin typeface="Open Sans"/>
                        <a:ea typeface="Open Sans"/>
                        <a:cs typeface="Open Sans"/>
                        <a:sym typeface="Open Sans"/>
                      </a:endParaRPr>
                    </a:p>
                  </a:txBody>
                  <a:tcPr marT="34300" marB="34300" marR="91450" marL="91450">
                    <a:solidFill>
                      <a:srgbClr val="FFF0DA"/>
                    </a:solidFill>
                  </a:tcPr>
                </a:tc>
              </a:tr>
            </a:tbl>
          </a:graphicData>
        </a:graphic>
      </p:graphicFrame>
      <p:sp>
        <p:nvSpPr>
          <p:cNvPr id="2110" name="Google Shape;2110;p95"/>
          <p:cNvSpPr txBox="1"/>
          <p:nvPr/>
        </p:nvSpPr>
        <p:spPr>
          <a:xfrm rot="-5400000">
            <a:off x="-301350" y="1647173"/>
            <a:ext cx="1763400" cy="246300"/>
          </a:xfrm>
          <a:prstGeom prst="rect">
            <a:avLst/>
          </a:prstGeom>
          <a:solidFill>
            <a:srgbClr val="000A3A"/>
          </a:solidFill>
          <a:ln cap="flat" cmpd="sng" w="9525">
            <a:solidFill>
              <a:srgbClr val="D8D8D8"/>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1000" cap="small">
                <a:solidFill>
                  <a:srgbClr val="FAFAFA"/>
                </a:solidFill>
                <a:latin typeface="Open Sans"/>
                <a:ea typeface="Open Sans"/>
                <a:cs typeface="Open Sans"/>
                <a:sym typeface="Open Sans"/>
              </a:rPr>
              <a:t>Historical data</a:t>
            </a:r>
            <a:endParaRPr sz="1000">
              <a:latin typeface="Open Sans"/>
              <a:ea typeface="Open Sans"/>
              <a:cs typeface="Open Sans"/>
              <a:sym typeface="Open Sans"/>
            </a:endParaRPr>
          </a:p>
        </p:txBody>
      </p:sp>
      <p:sp>
        <p:nvSpPr>
          <p:cNvPr id="2111" name="Google Shape;2111;p95"/>
          <p:cNvSpPr txBox="1"/>
          <p:nvPr/>
        </p:nvSpPr>
        <p:spPr>
          <a:xfrm rot="-5400000">
            <a:off x="-245251" y="3705524"/>
            <a:ext cx="1651200" cy="246300"/>
          </a:xfrm>
          <a:prstGeom prst="rect">
            <a:avLst/>
          </a:prstGeom>
          <a:solidFill>
            <a:srgbClr val="000A3A"/>
          </a:solidFill>
          <a:ln cap="flat" cmpd="sng" w="9525">
            <a:solidFill>
              <a:srgbClr val="D8D8D8"/>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1000" cap="small">
                <a:solidFill>
                  <a:srgbClr val="FAFAFA"/>
                </a:solidFill>
                <a:latin typeface="Open Sans"/>
                <a:ea typeface="Open Sans"/>
                <a:cs typeface="Open Sans"/>
                <a:sym typeface="Open Sans"/>
              </a:rPr>
              <a:t>Extrapolated data</a:t>
            </a:r>
            <a:endParaRPr sz="1000">
              <a:latin typeface="Open Sans"/>
              <a:ea typeface="Open Sans"/>
              <a:cs typeface="Open Sans"/>
              <a:sym typeface="Open Sans"/>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5" name="Shape 2115"/>
        <p:cNvGrpSpPr/>
        <p:nvPr/>
      </p:nvGrpSpPr>
      <p:grpSpPr>
        <a:xfrm>
          <a:off x="0" y="0"/>
          <a:ext cx="0" cy="0"/>
          <a:chOff x="0" y="0"/>
          <a:chExt cx="0" cy="0"/>
        </a:xfrm>
      </p:grpSpPr>
      <p:sp>
        <p:nvSpPr>
          <p:cNvPr id="2116" name="Google Shape;2116;p96"/>
          <p:cNvSpPr/>
          <p:nvPr>
            <p:ph idx="4294967295" type="body"/>
          </p:nvPr>
        </p:nvSpPr>
        <p:spPr>
          <a:xfrm>
            <a:off x="304800" y="4667001"/>
            <a:ext cx="1597200" cy="3948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1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2117" name="Google Shape;2117;p96"/>
          <p:cNvSpPr txBox="1"/>
          <p:nvPr>
            <p:ph type="title"/>
          </p:nvPr>
        </p:nvSpPr>
        <p:spPr>
          <a:xfrm>
            <a:off x="311700" y="216425"/>
            <a:ext cx="8520600" cy="7356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Example of types of activity data for analysing implementation potential</a:t>
            </a:r>
            <a:endParaRPr/>
          </a:p>
        </p:txBody>
      </p:sp>
      <p:sp>
        <p:nvSpPr>
          <p:cNvPr id="2118" name="Google Shape;2118;p96">
            <a:hlinkClick action="ppaction://hlinksldjump" r:id="rId3"/>
          </p:cNvPr>
          <p:cNvSpPr/>
          <p:nvPr/>
        </p:nvSpPr>
        <p:spPr>
          <a:xfrm>
            <a:off x="544584" y="4748160"/>
            <a:ext cx="1357200" cy="2265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2119" name="Google Shape;2119;p96"/>
          <p:cNvGraphicFramePr/>
          <p:nvPr/>
        </p:nvGraphicFramePr>
        <p:xfrm>
          <a:off x="609600" y="1047750"/>
          <a:ext cx="3000000" cy="3000000"/>
        </p:xfrm>
        <a:graphic>
          <a:graphicData uri="http://schemas.openxmlformats.org/drawingml/2006/table">
            <a:tbl>
              <a:tblPr bandRow="1" firstRow="1">
                <a:noFill/>
                <a:tableStyleId>{95164267-2F31-401C-B09F-6C5BF810B2CB}</a:tableStyleId>
              </a:tblPr>
              <a:tblGrid>
                <a:gridCol w="1651825"/>
                <a:gridCol w="2625225"/>
                <a:gridCol w="3680900"/>
              </a:tblGrid>
              <a:tr h="278150">
                <a:tc>
                  <a:txBody>
                    <a:bodyPr/>
                    <a:lstStyle/>
                    <a:p>
                      <a:pPr indent="0" lvl="0" marL="0" marR="0" rtl="0" algn="l">
                        <a:spcBef>
                          <a:spcPts val="0"/>
                        </a:spcBef>
                        <a:spcAft>
                          <a:spcPts val="0"/>
                        </a:spcAft>
                        <a:buNone/>
                      </a:pPr>
                      <a:r>
                        <a:rPr lang="en-ZA" sz="1400">
                          <a:latin typeface="Open Sans"/>
                          <a:ea typeface="Open Sans"/>
                          <a:cs typeface="Open Sans"/>
                          <a:sym typeface="Open Sans"/>
                        </a:rPr>
                        <a:t>GHG source or carbon pool</a:t>
                      </a:r>
                      <a:endParaRPr sz="1100">
                        <a:latin typeface="Open Sans"/>
                        <a:ea typeface="Open Sans"/>
                        <a:cs typeface="Open Sans"/>
                        <a:sym typeface="Open Sans"/>
                      </a:endParaRPr>
                    </a:p>
                  </a:txBody>
                  <a:tcPr marT="34300" marB="34300" marR="91450" marL="91450"/>
                </a:tc>
                <a:tc>
                  <a:txBody>
                    <a:bodyPr/>
                    <a:lstStyle/>
                    <a:p>
                      <a:pPr indent="0" lvl="0" marL="0" marR="0" rtl="0" algn="l">
                        <a:spcBef>
                          <a:spcPts val="0"/>
                        </a:spcBef>
                        <a:spcAft>
                          <a:spcPts val="0"/>
                        </a:spcAft>
                        <a:buNone/>
                      </a:pPr>
                      <a:r>
                        <a:rPr lang="en-ZA" sz="1400">
                          <a:latin typeface="Open Sans"/>
                          <a:ea typeface="Open Sans"/>
                          <a:cs typeface="Open Sans"/>
                          <a:sym typeface="Open Sans"/>
                        </a:rPr>
                        <a:t>Policy</a:t>
                      </a:r>
                      <a:endParaRPr sz="1100">
                        <a:latin typeface="Open Sans"/>
                        <a:ea typeface="Open Sans"/>
                        <a:cs typeface="Open Sans"/>
                        <a:sym typeface="Open Sans"/>
                      </a:endParaRPr>
                    </a:p>
                  </a:txBody>
                  <a:tcPr marT="34300" marB="34300" marR="91450" marL="91450"/>
                </a:tc>
                <a:tc>
                  <a:txBody>
                    <a:bodyPr/>
                    <a:lstStyle/>
                    <a:p>
                      <a:pPr indent="0" lvl="0" marL="0" marR="0" rtl="0" algn="l">
                        <a:spcBef>
                          <a:spcPts val="0"/>
                        </a:spcBef>
                        <a:spcAft>
                          <a:spcPts val="0"/>
                        </a:spcAft>
                        <a:buNone/>
                      </a:pPr>
                      <a:r>
                        <a:rPr lang="en-ZA" sz="1400">
                          <a:latin typeface="Open Sans"/>
                          <a:ea typeface="Open Sans"/>
                          <a:cs typeface="Open Sans"/>
                          <a:sym typeface="Open Sans"/>
                        </a:rPr>
                        <a:t>Activity data</a:t>
                      </a:r>
                      <a:endParaRPr sz="1100">
                        <a:latin typeface="Open Sans"/>
                        <a:ea typeface="Open Sans"/>
                        <a:cs typeface="Open Sans"/>
                        <a:sym typeface="Open Sans"/>
                      </a:endParaRPr>
                    </a:p>
                  </a:txBody>
                  <a:tcPr marT="34300" marB="34300" marR="91450" marL="91450"/>
                </a:tc>
              </a:tr>
              <a:tr h="278150">
                <a:tc>
                  <a:txBody>
                    <a:bodyPr/>
                    <a:lstStyle/>
                    <a:p>
                      <a:pPr indent="0" lvl="0" marL="0" marR="0" rtl="0" algn="l">
                        <a:spcBef>
                          <a:spcPts val="0"/>
                        </a:spcBef>
                        <a:spcAft>
                          <a:spcPts val="0"/>
                        </a:spcAft>
                        <a:buNone/>
                      </a:pPr>
                      <a:r>
                        <a:rPr b="1" lang="en-ZA" sz="1200">
                          <a:solidFill>
                            <a:srgbClr val="000A3A"/>
                          </a:solidFill>
                          <a:latin typeface="Open Sans"/>
                          <a:ea typeface="Open Sans"/>
                          <a:cs typeface="Open Sans"/>
                          <a:sym typeface="Open Sans"/>
                        </a:rPr>
                        <a:t>Biomass and soil carbon</a:t>
                      </a:r>
                      <a:endParaRPr sz="1100">
                        <a:solidFill>
                          <a:srgbClr val="000A3A"/>
                        </a:solidFill>
                        <a:latin typeface="Open Sans"/>
                        <a:ea typeface="Open Sans"/>
                        <a:cs typeface="Open Sans"/>
                        <a:sym typeface="Open Sans"/>
                      </a:endParaRPr>
                    </a:p>
                  </a:txBody>
                  <a:tcPr marT="34300" marB="34300" marR="91450" marL="91450" anchor="ctr">
                    <a:solidFill>
                      <a:srgbClr val="FFF0DA"/>
                    </a:solidFill>
                  </a:tcPr>
                </a:tc>
                <a:tc>
                  <a:txBody>
                    <a:bodyPr/>
                    <a:lstStyle/>
                    <a:p>
                      <a:pPr indent="-304800" lvl="0" marL="457200" marR="0" rtl="0" algn="l">
                        <a:spcBef>
                          <a:spcPts val="90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Payments for afforestation/reforestation</a:t>
                      </a:r>
                      <a:endParaRPr sz="1200">
                        <a:solidFill>
                          <a:srgbClr val="000A3A"/>
                        </a:solidFill>
                        <a:latin typeface="Open Sans"/>
                        <a:ea typeface="Open Sans"/>
                        <a:cs typeface="Open Sans"/>
                        <a:sym typeface="Open Sans"/>
                      </a:endParaRPr>
                    </a:p>
                    <a:p>
                      <a:pPr indent="-304800" lvl="0" marL="457200" marR="0" rtl="0" algn="l">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Technical assistance to improve grassland productivity</a:t>
                      </a:r>
                      <a:endParaRPr sz="1200">
                        <a:solidFill>
                          <a:srgbClr val="000A3A"/>
                        </a:solidFill>
                        <a:latin typeface="Open Sans"/>
                        <a:ea typeface="Open Sans"/>
                        <a:cs typeface="Open Sans"/>
                        <a:sym typeface="Open Sans"/>
                      </a:endParaRPr>
                    </a:p>
                    <a:p>
                      <a:pPr indent="-304800" lvl="0" marL="457200" marR="0" rtl="0" algn="l">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Public awareness campaign to promote use of no-till agriculture</a:t>
                      </a:r>
                      <a:endParaRPr sz="1200">
                        <a:solidFill>
                          <a:srgbClr val="000A3A"/>
                        </a:solidFill>
                        <a:latin typeface="Open Sans"/>
                        <a:ea typeface="Open Sans"/>
                        <a:cs typeface="Open Sans"/>
                        <a:sym typeface="Open Sans"/>
                      </a:endParaRPr>
                    </a:p>
                  </a:txBody>
                  <a:tcPr marT="34300" marB="34300" marR="91450" marL="91450" anchor="ctr">
                    <a:solidFill>
                      <a:srgbClr val="FFF0DA"/>
                    </a:solidFill>
                  </a:tcPr>
                </a:tc>
                <a:tc>
                  <a:txBody>
                    <a:bodyPr/>
                    <a:lstStyle/>
                    <a:p>
                      <a:pPr indent="-304800" lvl="0" marL="457200" marR="0" rtl="0" algn="l">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Hectares of cropland converted to forest land</a:t>
                      </a:r>
                      <a:endParaRPr sz="1200">
                        <a:solidFill>
                          <a:srgbClr val="000A3A"/>
                        </a:solidFill>
                        <a:latin typeface="Open Sans"/>
                        <a:ea typeface="Open Sans"/>
                        <a:cs typeface="Open Sans"/>
                        <a:sym typeface="Open Sans"/>
                      </a:endParaRPr>
                    </a:p>
                    <a:p>
                      <a:pPr indent="-304800" lvl="0" marL="457200" marR="0" rtl="0" algn="l">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Hectares of improved grassland</a:t>
                      </a:r>
                      <a:endParaRPr sz="1200">
                        <a:solidFill>
                          <a:srgbClr val="000A3A"/>
                        </a:solidFill>
                        <a:latin typeface="Open Sans"/>
                        <a:ea typeface="Open Sans"/>
                        <a:cs typeface="Open Sans"/>
                        <a:sym typeface="Open Sans"/>
                      </a:endParaRPr>
                    </a:p>
                    <a:p>
                      <a:pPr indent="-304800" lvl="0" marL="457200" marR="0" rtl="0" algn="l">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Hectares of cropland under no-till cultivation</a:t>
                      </a:r>
                      <a:endParaRPr sz="1200">
                        <a:solidFill>
                          <a:srgbClr val="000A3A"/>
                        </a:solidFill>
                        <a:latin typeface="Open Sans"/>
                        <a:ea typeface="Open Sans"/>
                        <a:cs typeface="Open Sans"/>
                        <a:sym typeface="Open Sans"/>
                      </a:endParaRPr>
                    </a:p>
                  </a:txBody>
                  <a:tcPr marT="34300" marB="34300" marR="91450" marL="91450" anchor="ctr">
                    <a:solidFill>
                      <a:srgbClr val="FFF0DA"/>
                    </a:solidFill>
                  </a:tcPr>
                </a:tc>
              </a:tr>
              <a:tr h="278150">
                <a:tc>
                  <a:txBody>
                    <a:bodyPr/>
                    <a:lstStyle/>
                    <a:p>
                      <a:pPr indent="0" lvl="0" marL="0" marR="0" rtl="0" algn="l">
                        <a:spcBef>
                          <a:spcPts val="0"/>
                        </a:spcBef>
                        <a:spcAft>
                          <a:spcPts val="0"/>
                        </a:spcAft>
                        <a:buNone/>
                      </a:pPr>
                      <a:r>
                        <a:rPr b="1" lang="en-ZA" sz="1200">
                          <a:solidFill>
                            <a:srgbClr val="000A3A"/>
                          </a:solidFill>
                          <a:latin typeface="Open Sans"/>
                          <a:ea typeface="Open Sans"/>
                          <a:cs typeface="Open Sans"/>
                          <a:sym typeface="Open Sans"/>
                        </a:rPr>
                        <a:t>Enteric fermentation</a:t>
                      </a:r>
                      <a:endParaRPr b="1" sz="1200">
                        <a:solidFill>
                          <a:srgbClr val="000A3A"/>
                        </a:solidFill>
                        <a:latin typeface="Open Sans"/>
                        <a:ea typeface="Open Sans"/>
                        <a:cs typeface="Open Sans"/>
                        <a:sym typeface="Open Sans"/>
                      </a:endParaRPr>
                    </a:p>
                    <a:p>
                      <a:pPr indent="0" lvl="0" marL="0" marR="0" rtl="0" algn="l">
                        <a:spcBef>
                          <a:spcPts val="0"/>
                        </a:spcBef>
                        <a:spcAft>
                          <a:spcPts val="0"/>
                        </a:spcAft>
                        <a:buNone/>
                      </a:pPr>
                      <a:r>
                        <a:t/>
                      </a:r>
                      <a:endParaRPr b="1" sz="1200">
                        <a:solidFill>
                          <a:srgbClr val="000A3A"/>
                        </a:solidFill>
                        <a:latin typeface="Open Sans"/>
                        <a:ea typeface="Open Sans"/>
                        <a:cs typeface="Open Sans"/>
                        <a:sym typeface="Open Sans"/>
                      </a:endParaRPr>
                    </a:p>
                  </a:txBody>
                  <a:tcPr marT="34300" marB="34300" marR="91450" marL="91450" anchor="ctr">
                    <a:solidFill>
                      <a:schemeClr val="lt1"/>
                    </a:solidFill>
                  </a:tcPr>
                </a:tc>
                <a:tc>
                  <a:txBody>
                    <a:bodyPr/>
                    <a:lstStyle/>
                    <a:p>
                      <a:pPr indent="-304800" lvl="0" marL="457200" marR="0" rtl="0" algn="l">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Technical assistance to improve feeding strategies</a:t>
                      </a:r>
                      <a:endParaRPr sz="1200">
                        <a:solidFill>
                          <a:srgbClr val="000A3A"/>
                        </a:solidFill>
                        <a:latin typeface="Open Sans"/>
                        <a:ea typeface="Open Sans"/>
                        <a:cs typeface="Open Sans"/>
                        <a:sym typeface="Open Sans"/>
                      </a:endParaRPr>
                    </a:p>
                  </a:txBody>
                  <a:tcPr marT="34300" marB="34300" marR="91450" marL="91450" anchor="ctr">
                    <a:solidFill>
                      <a:schemeClr val="lt1"/>
                    </a:solidFill>
                  </a:tcPr>
                </a:tc>
                <a:tc>
                  <a:txBody>
                    <a:bodyPr/>
                    <a:lstStyle/>
                    <a:p>
                      <a:pPr indent="-304800" lvl="0" marL="457200" marR="0" rtl="0" algn="l">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Number and type of livestock receiving improved feed</a:t>
                      </a:r>
                      <a:endParaRPr sz="1200">
                        <a:solidFill>
                          <a:srgbClr val="000A3A"/>
                        </a:solidFill>
                        <a:latin typeface="Open Sans"/>
                        <a:ea typeface="Open Sans"/>
                        <a:cs typeface="Open Sans"/>
                        <a:sym typeface="Open Sans"/>
                      </a:endParaRPr>
                    </a:p>
                  </a:txBody>
                  <a:tcPr marT="34300" marB="34300" marR="91450" marL="91450" anchor="ctr">
                    <a:solidFill>
                      <a:schemeClr val="lt1"/>
                    </a:solidFill>
                  </a:tcPr>
                </a:tc>
              </a:tr>
            </a:tbl>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4" name="Shape 2124"/>
        <p:cNvGrpSpPr/>
        <p:nvPr/>
      </p:nvGrpSpPr>
      <p:grpSpPr>
        <a:xfrm>
          <a:off x="0" y="0"/>
          <a:ext cx="0" cy="0"/>
          <a:chOff x="0" y="0"/>
          <a:chExt cx="0" cy="0"/>
        </a:xfrm>
      </p:grpSpPr>
      <p:sp>
        <p:nvSpPr>
          <p:cNvPr id="2125" name="Google Shape;2125;p97"/>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Questions for identifying policy design characteristics and national circumstances</a:t>
            </a:r>
            <a:endParaRPr/>
          </a:p>
        </p:txBody>
      </p:sp>
      <p:sp>
        <p:nvSpPr>
          <p:cNvPr id="2126" name="Google Shape;2126;p97"/>
          <p:cNvSpPr/>
          <p:nvPr>
            <p:ph idx="4294967295" type="body"/>
          </p:nvPr>
        </p:nvSpPr>
        <p:spPr>
          <a:xfrm>
            <a:off x="304800" y="4667531"/>
            <a:ext cx="1594800" cy="3942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1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2127" name="Google Shape;2127;p97">
            <a:hlinkClick action="ppaction://hlinksldjump" r:id="rId3"/>
          </p:cNvPr>
          <p:cNvSpPr/>
          <p:nvPr/>
        </p:nvSpPr>
        <p:spPr>
          <a:xfrm>
            <a:off x="640743" y="4762638"/>
            <a:ext cx="1245300" cy="1917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2128" name="Google Shape;2128;p97"/>
          <p:cNvGraphicFramePr/>
          <p:nvPr/>
        </p:nvGraphicFramePr>
        <p:xfrm>
          <a:off x="207665" y="930488"/>
          <a:ext cx="3000000" cy="3000000"/>
        </p:xfrm>
        <a:graphic>
          <a:graphicData uri="http://schemas.openxmlformats.org/drawingml/2006/table">
            <a:tbl>
              <a:tblPr>
                <a:noFill/>
                <a:tableStyleId>{5FF79022-9F38-48CF-A991-C78CC765FD7E}</a:tableStyleId>
              </a:tblPr>
              <a:tblGrid>
                <a:gridCol w="256000"/>
                <a:gridCol w="8569800"/>
              </a:tblGrid>
              <a:tr h="161350">
                <a:tc gridSpan="2">
                  <a:txBody>
                    <a:bodyPr/>
                    <a:lstStyle/>
                    <a:p>
                      <a:pPr indent="0" lvl="0" marL="50800" marR="0" rtl="0" algn="l">
                        <a:spcBef>
                          <a:spcPts val="0"/>
                        </a:spcBef>
                        <a:spcAft>
                          <a:spcPts val="0"/>
                        </a:spcAft>
                        <a:buNone/>
                      </a:pPr>
                      <a:r>
                        <a:rPr b="1" lang="en-ZA" sz="800">
                          <a:solidFill>
                            <a:srgbClr val="FFFFFF"/>
                          </a:solidFill>
                          <a:latin typeface="Open Sans"/>
                          <a:ea typeface="Open Sans"/>
                          <a:cs typeface="Open Sans"/>
                          <a:sym typeface="Open Sans"/>
                        </a:rPr>
                        <a:t>1. Institutional arrangements and national circumstances</a:t>
                      </a:r>
                      <a:endParaRPr sz="800">
                        <a:latin typeface="Open Sans"/>
                        <a:ea typeface="Open Sans"/>
                        <a:cs typeface="Open Sans"/>
                        <a:sym typeface="Open Sans"/>
                      </a:endParaRPr>
                    </a:p>
                  </a:txBody>
                  <a:tcPr marT="0" marB="0" marR="0" marL="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hMerge="1"/>
              </a:tr>
              <a:tr h="24672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a.</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Can the policy be implemented with existing governance structures, institutional arrangements and legal mechanisms?</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6062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b.</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Is there corruption in the areas or regions under consideration, and if so, how extensive?</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161350">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c.</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Is there clear title and rights to stakeholders receiving the benefits offered by the policy?</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24672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d.</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How well will the levels of governance that influence land use be able to coordinate to achieve the intended outcome?</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24672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e.</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How well can coordination (e.g., resources, enforcement or data sharing) be carried out at subnational levels (e.g., between local municipalities), if necessary, according to the policy?</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59875">
                <a:tc gridSpan="2">
                  <a:txBody>
                    <a:bodyPr/>
                    <a:lstStyle/>
                    <a:p>
                      <a:pPr indent="0" lvl="0" marL="50800" marR="0" rtl="0" algn="l">
                        <a:spcBef>
                          <a:spcPts val="0"/>
                        </a:spcBef>
                        <a:spcAft>
                          <a:spcPts val="0"/>
                        </a:spcAft>
                        <a:buNone/>
                      </a:pPr>
                      <a:r>
                        <a:rPr b="1" lang="en-ZA" sz="800">
                          <a:solidFill>
                            <a:srgbClr val="FFFFFF"/>
                          </a:solidFill>
                          <a:latin typeface="Open Sans"/>
                          <a:ea typeface="Open Sans"/>
                          <a:cs typeface="Open Sans"/>
                          <a:sym typeface="Open Sans"/>
                        </a:rPr>
                        <a:t>2. Participation requirements</a:t>
                      </a:r>
                      <a:endParaRPr sz="8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hMerge="1"/>
              </a:tr>
              <a:tr h="15987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a.</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Is participation or compliance with the policy voluntary or mandatory?</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59875">
                <a:tc gridSpan="2">
                  <a:txBody>
                    <a:bodyPr/>
                    <a:lstStyle/>
                    <a:p>
                      <a:pPr indent="0" lvl="0" marL="50800" marR="0" rtl="0" algn="l">
                        <a:spcBef>
                          <a:spcPts val="0"/>
                        </a:spcBef>
                        <a:spcAft>
                          <a:spcPts val="0"/>
                        </a:spcAft>
                        <a:buNone/>
                      </a:pPr>
                      <a:r>
                        <a:rPr b="1" lang="en-ZA" sz="800">
                          <a:solidFill>
                            <a:srgbClr val="FFFFFF"/>
                          </a:solidFill>
                          <a:latin typeface="Open Sans"/>
                          <a:ea typeface="Open Sans"/>
                          <a:cs typeface="Open Sans"/>
                          <a:sym typeface="Open Sans"/>
                        </a:rPr>
                        <a:t>3. Compliance monitoring and enforcement</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hMerge="1"/>
              </a:tr>
              <a:tr h="15987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a.</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Is there a monitoring programme planned or in place to inspect policy implementation?</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24672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b.</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Is there an enforcement measure that is part of the policy? If so, to what degree are similar standards, rules and regulations enforced and how?</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159875">
                <a:tc gridSpan="2">
                  <a:txBody>
                    <a:bodyPr/>
                    <a:lstStyle/>
                    <a:p>
                      <a:pPr indent="0" lvl="0" marL="50800" marR="0" rtl="0" algn="l">
                        <a:spcBef>
                          <a:spcPts val="0"/>
                        </a:spcBef>
                        <a:spcAft>
                          <a:spcPts val="0"/>
                        </a:spcAft>
                        <a:buNone/>
                      </a:pPr>
                      <a:r>
                        <a:rPr b="1" lang="en-ZA" sz="800">
                          <a:solidFill>
                            <a:srgbClr val="FFFFFF"/>
                          </a:solidFill>
                          <a:latin typeface="Open Sans"/>
                          <a:ea typeface="Open Sans"/>
                          <a:cs typeface="Open Sans"/>
                          <a:sym typeface="Open Sans"/>
                        </a:rPr>
                        <a:t>4. Complementarity and synergies</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hMerge="1"/>
              </a:tr>
              <a:tr h="246350">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a.</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To what extent will supporting or complimentary policies and actions in effect during the policy implementation period improve policy effectiveness?</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24672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b.</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To what extent is the policy part of an interdisciplinary approach linking food security, ecosystem services and/or sustainable development?</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24672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c.</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Are there supportive measures in place to build the capacity and technical skills in affected stakeholders who will be implementing the policy?</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159875">
                <a:tc gridSpan="2">
                  <a:txBody>
                    <a:bodyPr/>
                    <a:lstStyle/>
                    <a:p>
                      <a:pPr indent="0" lvl="0" marL="50800" marR="0" rtl="0" algn="l">
                        <a:spcBef>
                          <a:spcPts val="0"/>
                        </a:spcBef>
                        <a:spcAft>
                          <a:spcPts val="0"/>
                        </a:spcAft>
                        <a:buNone/>
                      </a:pPr>
                      <a:r>
                        <a:rPr b="1" lang="en-ZA" sz="800">
                          <a:solidFill>
                            <a:srgbClr val="FFFFFF"/>
                          </a:solidFill>
                          <a:latin typeface="Open Sans"/>
                          <a:ea typeface="Open Sans"/>
                          <a:cs typeface="Open Sans"/>
                          <a:sym typeface="Open Sans"/>
                        </a:rPr>
                        <a:t>5. Policy implementation risks</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2"/>
                    </a:solidFill>
                  </a:tcPr>
                </a:tc>
                <a:tc hMerge="1"/>
              </a:tr>
              <a:tr h="246350">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a.</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To what extent are the intended policy outcomes vulnerable to risks (including natural events and disasters) that could jeopardise or reverse the policy outcomes?</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4"/>
                    </a:solidFill>
                  </a:tcPr>
                </a:tc>
              </a:tr>
              <a:tr h="246725">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b.</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lstStyle/>
                    <a:p>
                      <a:pPr indent="0" lvl="0" marL="50800" marR="0" rtl="0" algn="l">
                        <a:spcBef>
                          <a:spcPts val="0"/>
                        </a:spcBef>
                        <a:spcAft>
                          <a:spcPts val="0"/>
                        </a:spcAft>
                        <a:buNone/>
                      </a:pPr>
                      <a:r>
                        <a:rPr lang="en-ZA" sz="700">
                          <a:solidFill>
                            <a:srgbClr val="3F3F3F"/>
                          </a:solidFill>
                          <a:latin typeface="Open Sans"/>
                          <a:ea typeface="Open Sans"/>
                          <a:cs typeface="Open Sans"/>
                          <a:sym typeface="Open Sans"/>
                        </a:rPr>
                        <a:t>Have research and pilot studies been conducted in the areas where the policy will be implemented and do they demonstrate that the expected outcomes of the policy are feasible?</a:t>
                      </a:r>
                      <a:endParaRPr sz="1100">
                        <a:latin typeface="Open Sans"/>
                        <a:ea typeface="Open Sans"/>
                        <a:cs typeface="Open Sans"/>
                        <a:sym typeface="Open Sans"/>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2" name="Shape 2132"/>
        <p:cNvGrpSpPr/>
        <p:nvPr/>
      </p:nvGrpSpPr>
      <p:grpSpPr>
        <a:xfrm>
          <a:off x="0" y="0"/>
          <a:ext cx="0" cy="0"/>
          <a:chOff x="0" y="0"/>
          <a:chExt cx="0" cy="0"/>
        </a:xfrm>
      </p:grpSpPr>
      <p:sp>
        <p:nvSpPr>
          <p:cNvPr id="2133" name="Google Shape;2133;p98"/>
          <p:cNvSpPr/>
          <p:nvPr>
            <p:ph idx="4294967295" type="body"/>
          </p:nvPr>
        </p:nvSpPr>
        <p:spPr>
          <a:xfrm>
            <a:off x="304800" y="4336712"/>
            <a:ext cx="2316600" cy="5727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85000" lnSpcReduction="2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2134" name="Google Shape;2134;p9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Common terms used in financial analysis</a:t>
            </a:r>
            <a:endParaRPr/>
          </a:p>
        </p:txBody>
      </p:sp>
      <p:graphicFrame>
        <p:nvGraphicFramePr>
          <p:cNvPr id="2135" name="Google Shape;2135;p98"/>
          <p:cNvGraphicFramePr/>
          <p:nvPr/>
        </p:nvGraphicFramePr>
        <p:xfrm>
          <a:off x="609599" y="1047750"/>
          <a:ext cx="3000000" cy="3000000"/>
        </p:xfrm>
        <a:graphic>
          <a:graphicData uri="http://schemas.openxmlformats.org/drawingml/2006/table">
            <a:tbl>
              <a:tblPr bandRow="1" firstRow="1">
                <a:noFill/>
                <a:tableStyleId>{33B0FF44-333F-4BAD-AE54-23C25E8C8E52}</a:tableStyleId>
              </a:tblPr>
              <a:tblGrid>
                <a:gridCol w="2302125"/>
                <a:gridCol w="5851250"/>
              </a:tblGrid>
              <a:tr h="348200">
                <a:tc>
                  <a:txBody>
                    <a:bodyPr/>
                    <a:lstStyle/>
                    <a:p>
                      <a:pPr indent="0" lvl="0" marL="0" marR="0" rtl="0" algn="l">
                        <a:spcBef>
                          <a:spcPts val="0"/>
                        </a:spcBef>
                        <a:spcAft>
                          <a:spcPts val="0"/>
                        </a:spcAft>
                        <a:buNone/>
                      </a:pPr>
                      <a:r>
                        <a:rPr lang="en-ZA" sz="1400"/>
                        <a:t>Term</a:t>
                      </a:r>
                      <a:endParaRPr sz="1100"/>
                    </a:p>
                  </a:txBody>
                  <a:tcPr marT="34300" marB="34300" marR="91450" marL="91450"/>
                </a:tc>
                <a:tc>
                  <a:txBody>
                    <a:bodyPr/>
                    <a:lstStyle/>
                    <a:p>
                      <a:pPr indent="0" lvl="0" marL="0" marR="0" rtl="0" algn="l">
                        <a:spcBef>
                          <a:spcPts val="0"/>
                        </a:spcBef>
                        <a:spcAft>
                          <a:spcPts val="0"/>
                        </a:spcAft>
                        <a:buNone/>
                      </a:pPr>
                      <a:r>
                        <a:rPr lang="en-ZA" sz="1400"/>
                        <a:t>Definition</a:t>
                      </a:r>
                      <a:endParaRPr sz="1100"/>
                    </a:p>
                  </a:txBody>
                  <a:tcPr marT="34300" marB="34300" marR="91450" marL="91450"/>
                </a:tc>
              </a:tr>
              <a:tr h="837550">
                <a:tc>
                  <a:txBody>
                    <a:bodyPr/>
                    <a:lstStyle/>
                    <a:p>
                      <a:pPr indent="0" lvl="0" marL="0" marR="0" rtl="0" algn="l">
                        <a:spcBef>
                          <a:spcPts val="0"/>
                        </a:spcBef>
                        <a:spcAft>
                          <a:spcPts val="0"/>
                        </a:spcAft>
                        <a:buNone/>
                      </a:pPr>
                      <a:r>
                        <a:rPr b="1" lang="en-ZA" sz="1400">
                          <a:solidFill>
                            <a:schemeClr val="dk2"/>
                          </a:solidFill>
                          <a:latin typeface="Open Sans"/>
                          <a:ea typeface="Open Sans"/>
                          <a:cs typeface="Open Sans"/>
                          <a:sym typeface="Open Sans"/>
                        </a:rPr>
                        <a:t>Cash flows</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The net amount of cash and cash-equivalents moving into and out of a business. Positive cash flow indicates that a company’s liquid assets are increasing, enabling it to settle debts, reinvest in its business, return money to shareholders, pay expenses and provide a buffer against future financial challenges. Negative cash flow indicates that a company’s liquid assets are decreasing. Some stakeholders will not implement an action that has a negative net cash flow at any time. 	</a:t>
                      </a:r>
                      <a:endParaRPr sz="1100">
                        <a:solidFill>
                          <a:schemeClr val="dk2"/>
                        </a:solidFill>
                        <a:latin typeface="Open Sans"/>
                        <a:ea typeface="Open Sans"/>
                        <a:cs typeface="Open Sans"/>
                        <a:sym typeface="Open Sans"/>
                      </a:endParaRPr>
                    </a:p>
                  </a:txBody>
                  <a:tcPr marT="34300" marB="34300" marR="91450" marL="91450">
                    <a:solidFill>
                      <a:schemeClr val="accent4"/>
                    </a:solidFill>
                  </a:tcPr>
                </a:tc>
              </a:tr>
              <a:tr h="536425">
                <a:tc>
                  <a:txBody>
                    <a:bodyPr/>
                    <a:lstStyle/>
                    <a:p>
                      <a:pPr indent="0" lvl="0" marL="0" marR="0" rtl="0" algn="l">
                        <a:spcBef>
                          <a:spcPts val="0"/>
                        </a:spcBef>
                        <a:spcAft>
                          <a:spcPts val="0"/>
                        </a:spcAft>
                        <a:buNone/>
                      </a:pPr>
                      <a:r>
                        <a:rPr b="1" lang="en-ZA" sz="1400">
                          <a:solidFill>
                            <a:schemeClr val="dk2"/>
                          </a:solidFill>
                          <a:latin typeface="Open Sans"/>
                          <a:ea typeface="Open Sans"/>
                          <a:cs typeface="Open Sans"/>
                          <a:sym typeface="Open Sans"/>
                        </a:rPr>
                        <a:t>Discount rate</a:t>
                      </a:r>
                      <a:endParaRPr sz="1100">
                        <a:solidFill>
                          <a:schemeClr val="dk2"/>
                        </a:solidFill>
                        <a:latin typeface="Open Sans"/>
                        <a:ea typeface="Open Sans"/>
                        <a:cs typeface="Open Sans"/>
                        <a:sym typeface="Open Sans"/>
                      </a:endParaRPr>
                    </a:p>
                  </a:txBody>
                  <a:tcPr marT="34300" marB="34300" marR="91450" marL="91450" anchor="ctr">
                    <a:solidFill>
                      <a:schemeClr val="lt1"/>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The interest rate you need to earn on a given amount of money today to end up with a given amount of money in the future. The discount rate accounts for the time value of money, which is the idea that a dollar today is worth more than a dollar tomorrow given that the dollar today has the capacity to earn interest. </a:t>
                      </a:r>
                      <a:endParaRPr sz="1100">
                        <a:solidFill>
                          <a:schemeClr val="dk2"/>
                        </a:solidFill>
                        <a:latin typeface="Open Sans"/>
                        <a:ea typeface="Open Sans"/>
                        <a:cs typeface="Open Sans"/>
                        <a:sym typeface="Open Sans"/>
                      </a:endParaRPr>
                    </a:p>
                  </a:txBody>
                  <a:tcPr marT="34300" marB="34300" marR="91450" marL="91450">
                    <a:solidFill>
                      <a:schemeClr val="lt1"/>
                    </a:solidFill>
                  </a:tcPr>
                </a:tc>
              </a:tr>
              <a:tr h="536425">
                <a:tc>
                  <a:txBody>
                    <a:bodyPr/>
                    <a:lstStyle/>
                    <a:p>
                      <a:pPr indent="0" lvl="0" marL="0" marR="0" rtl="0" algn="l">
                        <a:spcBef>
                          <a:spcPts val="0"/>
                        </a:spcBef>
                        <a:spcAft>
                          <a:spcPts val="0"/>
                        </a:spcAft>
                        <a:buNone/>
                      </a:pPr>
                      <a:r>
                        <a:rPr b="1" lang="en-ZA" sz="1400">
                          <a:solidFill>
                            <a:schemeClr val="dk2"/>
                          </a:solidFill>
                          <a:latin typeface="Open Sans"/>
                          <a:ea typeface="Open Sans"/>
                          <a:cs typeface="Open Sans"/>
                          <a:sym typeface="Open Sans"/>
                        </a:rPr>
                        <a:t>Present value</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The current worth of a future sum of money or stream of cash flows given a specified discount rate. Future cash flows are discounted at the discount rate, and the higher the discount rate the lower the present value of the future cash flows. </a:t>
                      </a:r>
                      <a:endParaRPr sz="1100">
                        <a:solidFill>
                          <a:schemeClr val="dk2"/>
                        </a:solidFill>
                        <a:latin typeface="Open Sans"/>
                        <a:ea typeface="Open Sans"/>
                        <a:cs typeface="Open Sans"/>
                        <a:sym typeface="Open Sans"/>
                      </a:endParaRPr>
                    </a:p>
                  </a:txBody>
                  <a:tcPr marT="34300" marB="34300" marR="91450" marL="91450">
                    <a:solidFill>
                      <a:schemeClr val="accent4"/>
                    </a:solidFill>
                  </a:tcPr>
                </a:tc>
              </a:tr>
              <a:tr h="686975">
                <a:tc>
                  <a:txBody>
                    <a:bodyPr/>
                    <a:lstStyle/>
                    <a:p>
                      <a:pPr indent="0" lvl="0" marL="0" marR="0" rtl="0" algn="l">
                        <a:spcBef>
                          <a:spcPts val="0"/>
                        </a:spcBef>
                        <a:spcAft>
                          <a:spcPts val="0"/>
                        </a:spcAft>
                        <a:buNone/>
                      </a:pPr>
                      <a:r>
                        <a:rPr b="1" lang="en-ZA" sz="1400">
                          <a:solidFill>
                            <a:schemeClr val="dk2"/>
                          </a:solidFill>
                          <a:latin typeface="Open Sans"/>
                          <a:ea typeface="Open Sans"/>
                          <a:cs typeface="Open Sans"/>
                          <a:sym typeface="Open Sans"/>
                        </a:rPr>
                        <a:t>Rate of return</a:t>
                      </a:r>
                      <a:endParaRPr sz="1100">
                        <a:solidFill>
                          <a:schemeClr val="dk2"/>
                        </a:solidFill>
                        <a:latin typeface="Open Sans"/>
                        <a:ea typeface="Open Sans"/>
                        <a:cs typeface="Open Sans"/>
                        <a:sym typeface="Open Sans"/>
                      </a:endParaRPr>
                    </a:p>
                  </a:txBody>
                  <a:tcPr marT="34300" marB="34300" marR="91450" marL="91450" anchor="ctr">
                    <a:solidFill>
                      <a:schemeClr val="lt1"/>
                    </a:solidFill>
                  </a:tcPr>
                </a:tc>
                <a:tc>
                  <a:txBody>
                    <a:bodyPr/>
                    <a:lstStyle/>
                    <a:p>
                      <a:pPr indent="0" lvl="0" marL="0" marR="0" rtl="0" algn="l">
                        <a:spcBef>
                          <a:spcPts val="0"/>
                        </a:spcBef>
                        <a:spcAft>
                          <a:spcPts val="0"/>
                        </a:spcAft>
                        <a:buNone/>
                      </a:pPr>
                      <a:r>
                        <a:rPr i="0" lang="en-ZA" sz="800" u="none" strike="noStrike">
                          <a:solidFill>
                            <a:schemeClr val="dk2"/>
                          </a:solidFill>
                          <a:latin typeface="Open Sans"/>
                          <a:ea typeface="Open Sans"/>
                          <a:cs typeface="Open Sans"/>
                          <a:sym typeface="Open Sans"/>
                        </a:rPr>
                        <a:t>The gain or loss on an investment over a specified time period, expressed as a percentage of the investment’s cost. Gains on investments are defined as income received plus any capital gains realised on the sale of the investment. The general equation of the rate of return is: </a:t>
                      </a:r>
                      <a:endParaRPr sz="1100">
                        <a:solidFill>
                          <a:schemeClr val="dk2"/>
                        </a:solidFill>
                        <a:latin typeface="Open Sans"/>
                        <a:ea typeface="Open Sans"/>
                        <a:cs typeface="Open Sans"/>
                        <a:sym typeface="Open Sans"/>
                      </a:endParaRPr>
                    </a:p>
                    <a:p>
                      <a:pPr indent="0" lvl="0" marL="0" marR="0" rtl="0" algn="l">
                        <a:spcBef>
                          <a:spcPts val="0"/>
                        </a:spcBef>
                        <a:spcAft>
                          <a:spcPts val="0"/>
                        </a:spcAft>
                        <a:buNone/>
                      </a:pPr>
                      <a:r>
                        <a:rPr i="0" lang="en-ZA" sz="800" u="none" strike="noStrike">
                          <a:solidFill>
                            <a:schemeClr val="dk2"/>
                          </a:solidFill>
                          <a:latin typeface="Open Sans"/>
                          <a:ea typeface="Open Sans"/>
                          <a:cs typeface="Open Sans"/>
                          <a:sym typeface="Open Sans"/>
                        </a:rPr>
                        <a:t>(Gain of Investment –Cost of Investment) / Cost of Investment </a:t>
                      </a:r>
                      <a:endParaRPr sz="1100">
                        <a:solidFill>
                          <a:schemeClr val="dk2"/>
                        </a:solidFill>
                        <a:latin typeface="Open Sans"/>
                        <a:ea typeface="Open Sans"/>
                        <a:cs typeface="Open Sans"/>
                        <a:sym typeface="Open Sans"/>
                      </a:endParaRPr>
                    </a:p>
                  </a:txBody>
                  <a:tcPr marT="34300" marB="34300" marR="91450" marL="91450">
                    <a:solidFill>
                      <a:schemeClr val="lt1"/>
                    </a:solidFill>
                  </a:tcPr>
                </a:tc>
              </a:tr>
            </a:tbl>
          </a:graphicData>
        </a:graphic>
      </p:graphicFrame>
      <p:sp>
        <p:nvSpPr>
          <p:cNvPr id="2136" name="Google Shape;2136;p98">
            <a:hlinkClick action="ppaction://hlinksldjump" r:id="rId3"/>
          </p:cNvPr>
          <p:cNvSpPr/>
          <p:nvPr/>
        </p:nvSpPr>
        <p:spPr>
          <a:xfrm>
            <a:off x="650530" y="4454436"/>
            <a:ext cx="1970700" cy="3285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1" name="Shape 2141"/>
        <p:cNvGrpSpPr/>
        <p:nvPr/>
      </p:nvGrpSpPr>
      <p:grpSpPr>
        <a:xfrm>
          <a:off x="0" y="0"/>
          <a:ext cx="0" cy="0"/>
          <a:chOff x="0" y="0"/>
          <a:chExt cx="0" cy="0"/>
        </a:xfrm>
      </p:grpSpPr>
      <p:sp>
        <p:nvSpPr>
          <p:cNvPr id="2142" name="Google Shape;2142;p9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Questions to consider before starting the cost analysis</a:t>
            </a:r>
            <a:endParaRPr/>
          </a:p>
        </p:txBody>
      </p:sp>
      <p:sp>
        <p:nvSpPr>
          <p:cNvPr id="2143" name="Google Shape;2143;p99"/>
          <p:cNvSpPr txBox="1"/>
          <p:nvPr>
            <p:ph idx="4294967295" type="body"/>
          </p:nvPr>
        </p:nvSpPr>
        <p:spPr>
          <a:xfrm>
            <a:off x="612648" y="1054842"/>
            <a:ext cx="8150400" cy="3478800"/>
          </a:xfrm>
          <a:prstGeom prst="rect">
            <a:avLst/>
          </a:prstGeom>
          <a:noFill/>
          <a:ln>
            <a:noFill/>
          </a:ln>
        </p:spPr>
        <p:txBody>
          <a:bodyPr anchorCtr="0" anchor="t" bIns="45700" lIns="91425" spcFirstLastPara="1" rIns="91425" wrap="square" tIns="45700">
            <a:normAutofit/>
          </a:bodyPr>
          <a:lstStyle/>
          <a:p>
            <a:pPr indent="-177800" lvl="0" marL="228600" rtl="0" algn="l">
              <a:lnSpc>
                <a:spcPct val="90000"/>
              </a:lnSpc>
              <a:spcBef>
                <a:spcPts val="0"/>
              </a:spcBef>
              <a:spcAft>
                <a:spcPts val="0"/>
              </a:spcAft>
              <a:buSzPts val="1400"/>
              <a:buChar char="●"/>
            </a:pPr>
            <a:r>
              <a:rPr i="0" lang="en-ZA" sz="1400" u="none" strike="noStrike"/>
              <a:t>Do some stakeholders bear significant new net costs under the proposed policy? If so, which ones and what are the costs? </a:t>
            </a:r>
            <a:endParaRPr sz="1400"/>
          </a:p>
          <a:p>
            <a:pPr indent="-177800" lvl="0" marL="228600" rtl="0" algn="l">
              <a:lnSpc>
                <a:spcPct val="90000"/>
              </a:lnSpc>
              <a:spcBef>
                <a:spcPts val="1000"/>
              </a:spcBef>
              <a:spcAft>
                <a:spcPts val="0"/>
              </a:spcAft>
              <a:buSzPts val="1400"/>
              <a:buChar char="●"/>
            </a:pPr>
            <a:r>
              <a:rPr i="0" lang="en-ZA" sz="1400" u="none" strike="noStrike"/>
              <a:t>Do some stakeholders realise significant new net financial gain under the proposed policy? If so, which ones and what are the gains? </a:t>
            </a:r>
            <a:endParaRPr sz="1400"/>
          </a:p>
          <a:p>
            <a:pPr indent="-177800" lvl="0" marL="228600" rtl="0" algn="l">
              <a:lnSpc>
                <a:spcPct val="90000"/>
              </a:lnSpc>
              <a:spcBef>
                <a:spcPts val="1000"/>
              </a:spcBef>
              <a:spcAft>
                <a:spcPts val="0"/>
              </a:spcAft>
              <a:buSzPts val="1400"/>
              <a:buChar char="●"/>
            </a:pPr>
            <a:r>
              <a:rPr i="0" lang="en-ZA" sz="1400" u="none" strike="noStrike"/>
              <a:t>What goods and services are produced commercially from lands that are the target of the policy, both before and after policy implementation? Is production likely to increase or decrease as a result of the policy? </a:t>
            </a:r>
            <a:endParaRPr sz="1400"/>
          </a:p>
          <a:p>
            <a:pPr indent="-177800" lvl="0" marL="228600" rtl="0" algn="l">
              <a:lnSpc>
                <a:spcPct val="90000"/>
              </a:lnSpc>
              <a:spcBef>
                <a:spcPts val="1000"/>
              </a:spcBef>
              <a:spcAft>
                <a:spcPts val="0"/>
              </a:spcAft>
              <a:buSzPts val="1400"/>
              <a:buChar char="●"/>
            </a:pPr>
            <a:r>
              <a:rPr i="0" lang="en-ZA" sz="1400" u="none" strike="noStrike"/>
              <a:t>Is the policy potentially in conflict with economic development? </a:t>
            </a:r>
            <a:endParaRPr sz="1400"/>
          </a:p>
          <a:p>
            <a:pPr indent="-177800" lvl="0" marL="228600" rtl="0" algn="l">
              <a:lnSpc>
                <a:spcPct val="90000"/>
              </a:lnSpc>
              <a:spcBef>
                <a:spcPts val="1000"/>
              </a:spcBef>
              <a:spcAft>
                <a:spcPts val="0"/>
              </a:spcAft>
              <a:buSzPts val="1400"/>
              <a:buChar char="●"/>
            </a:pPr>
            <a:r>
              <a:rPr i="0" lang="en-ZA" sz="1400" u="none" strike="noStrike"/>
              <a:t>Will the policy strengthen important supply chains? </a:t>
            </a:r>
            <a:endParaRPr sz="1400"/>
          </a:p>
          <a:p>
            <a:pPr indent="-76200" lvl="0" marL="228600" rtl="0" algn="l">
              <a:lnSpc>
                <a:spcPct val="90000"/>
              </a:lnSpc>
              <a:spcBef>
                <a:spcPts val="1000"/>
              </a:spcBef>
              <a:spcAft>
                <a:spcPts val="1200"/>
              </a:spcAft>
              <a:buClr>
                <a:srgbClr val="595959"/>
              </a:buClr>
              <a:buSzPts val="2400"/>
              <a:buNone/>
            </a:pPr>
            <a:r>
              <a:t/>
            </a:r>
            <a:endParaRPr sz="1400"/>
          </a:p>
        </p:txBody>
      </p:sp>
      <p:sp>
        <p:nvSpPr>
          <p:cNvPr id="2144" name="Google Shape;2144;p99"/>
          <p:cNvSpPr/>
          <p:nvPr>
            <p:ph idx="4294967295" type="body"/>
          </p:nvPr>
        </p:nvSpPr>
        <p:spPr>
          <a:xfrm>
            <a:off x="304800" y="4698254"/>
            <a:ext cx="1470600" cy="3636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2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2145" name="Google Shape;2145;p99">
            <a:hlinkClick action="ppaction://hlinksldjump" r:id="rId3"/>
          </p:cNvPr>
          <p:cNvSpPr/>
          <p:nvPr/>
        </p:nvSpPr>
        <p:spPr>
          <a:xfrm>
            <a:off x="546236" y="4778316"/>
            <a:ext cx="1229400" cy="208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0" name="Shape 2150"/>
        <p:cNvGrpSpPr/>
        <p:nvPr/>
      </p:nvGrpSpPr>
      <p:grpSpPr>
        <a:xfrm>
          <a:off x="0" y="0"/>
          <a:ext cx="0" cy="0"/>
          <a:chOff x="0" y="0"/>
          <a:chExt cx="0" cy="0"/>
        </a:xfrm>
      </p:grpSpPr>
      <p:sp>
        <p:nvSpPr>
          <p:cNvPr id="2151" name="Google Shape;2151;p10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Table for scoring other barriers to policy implementation</a:t>
            </a:r>
            <a:endParaRPr/>
          </a:p>
        </p:txBody>
      </p:sp>
      <p:sp>
        <p:nvSpPr>
          <p:cNvPr id="2152" name="Google Shape;2152;p100"/>
          <p:cNvSpPr/>
          <p:nvPr>
            <p:ph idx="4294967295" type="body"/>
          </p:nvPr>
        </p:nvSpPr>
        <p:spPr>
          <a:xfrm>
            <a:off x="304800" y="4713604"/>
            <a:ext cx="1408500" cy="3483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lnSpcReduction="2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graphicFrame>
        <p:nvGraphicFramePr>
          <p:cNvPr id="2153" name="Google Shape;2153;p100"/>
          <p:cNvGraphicFramePr/>
          <p:nvPr/>
        </p:nvGraphicFramePr>
        <p:xfrm>
          <a:off x="590549" y="901147"/>
          <a:ext cx="3000000" cy="3000000"/>
        </p:xfrm>
        <a:graphic>
          <a:graphicData uri="http://schemas.openxmlformats.org/drawingml/2006/table">
            <a:tbl>
              <a:tblPr bandRow="1" firstRow="1">
                <a:noFill/>
                <a:tableStyleId>{33B0FF44-333F-4BAD-AE54-23C25E8C8E52}</a:tableStyleId>
              </a:tblPr>
              <a:tblGrid>
                <a:gridCol w="386500"/>
                <a:gridCol w="7843100"/>
              </a:tblGrid>
              <a:tr h="278150">
                <a:tc gridSpan="2">
                  <a:txBody>
                    <a:bodyPr/>
                    <a:lstStyle/>
                    <a:p>
                      <a:pPr indent="0" lvl="0" marL="0" marR="0" rtl="0" algn="l">
                        <a:spcBef>
                          <a:spcPts val="0"/>
                        </a:spcBef>
                        <a:spcAft>
                          <a:spcPts val="0"/>
                        </a:spcAft>
                        <a:buNone/>
                      </a:pPr>
                      <a:r>
                        <a:rPr lang="en-ZA" sz="1400">
                          <a:latin typeface="Open Sans"/>
                          <a:ea typeface="Open Sans"/>
                          <a:cs typeface="Open Sans"/>
                          <a:sym typeface="Open Sans"/>
                        </a:rPr>
                        <a:t>Institutional barriers</a:t>
                      </a:r>
                      <a:endParaRPr sz="1100">
                        <a:latin typeface="Open Sans"/>
                        <a:ea typeface="Open Sans"/>
                        <a:cs typeface="Open Sans"/>
                        <a:sym typeface="Open Sans"/>
                      </a:endParaRPr>
                    </a:p>
                  </a:txBody>
                  <a:tcPr marT="34300" marB="34300" marR="91450" marL="91450">
                    <a:lnB cap="flat" cmpd="sng" w="38100">
                      <a:solidFill>
                        <a:srgbClr val="FFFFFF"/>
                      </a:solidFill>
                      <a:prstDash val="solid"/>
                      <a:round/>
                      <a:headEnd len="sm" w="sm" type="none"/>
                      <a:tailEnd len="sm" w="sm" type="none"/>
                    </a:lnB>
                  </a:tcPr>
                </a:tc>
                <a:tc hMerge="1"/>
              </a:tr>
              <a:tr h="27815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a.</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Are there any conflicting goals or jurisdictions between ministries or other agencies with respect to the implementation of the policy? </a:t>
                      </a:r>
                      <a:endParaRPr sz="8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27815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b.</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Is there the potential for institutional racism, gender bias or age discrimination that could limit the policy effectiveness, for example by limiting participation of certain stakeholders based on their race, religion, gender or age? </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bl>
          </a:graphicData>
        </a:graphic>
      </p:graphicFrame>
      <p:graphicFrame>
        <p:nvGraphicFramePr>
          <p:cNvPr id="2154" name="Google Shape;2154;p100"/>
          <p:cNvGraphicFramePr/>
          <p:nvPr/>
        </p:nvGraphicFramePr>
        <p:xfrm>
          <a:off x="590549" y="1816284"/>
          <a:ext cx="3000000" cy="3000000"/>
        </p:xfrm>
        <a:graphic>
          <a:graphicData uri="http://schemas.openxmlformats.org/drawingml/2006/table">
            <a:tbl>
              <a:tblPr bandRow="1" firstRow="1">
                <a:noFill/>
                <a:tableStyleId>{33B0FF44-333F-4BAD-AE54-23C25E8C8E52}</a:tableStyleId>
              </a:tblPr>
              <a:tblGrid>
                <a:gridCol w="386500"/>
                <a:gridCol w="7843100"/>
              </a:tblGrid>
              <a:tr h="249525">
                <a:tc gridSpan="2">
                  <a:txBody>
                    <a:bodyPr/>
                    <a:lstStyle/>
                    <a:p>
                      <a:pPr indent="0" lvl="0" marL="0" marR="0" rtl="0" algn="l">
                        <a:spcBef>
                          <a:spcPts val="0"/>
                        </a:spcBef>
                        <a:spcAft>
                          <a:spcPts val="0"/>
                        </a:spcAft>
                        <a:buNone/>
                      </a:pPr>
                      <a:r>
                        <a:rPr lang="en-ZA" sz="1400">
                          <a:latin typeface="Open Sans"/>
                          <a:ea typeface="Open Sans"/>
                          <a:cs typeface="Open Sans"/>
                          <a:sym typeface="Open Sans"/>
                        </a:rPr>
                        <a:t>Cultural barriers</a:t>
                      </a:r>
                      <a:endParaRPr sz="1100">
                        <a:latin typeface="Open Sans"/>
                        <a:ea typeface="Open Sans"/>
                        <a:cs typeface="Open Sans"/>
                        <a:sym typeface="Open Sans"/>
                      </a:endParaRPr>
                    </a:p>
                  </a:txBody>
                  <a:tcPr marT="34300" marB="34300" marR="91450" marL="91450">
                    <a:lnB cap="flat" cmpd="sng" w="38100">
                      <a:solidFill>
                        <a:srgbClr val="FFFFFF"/>
                      </a:solidFill>
                      <a:prstDash val="solid"/>
                      <a:round/>
                      <a:headEnd len="sm" w="sm" type="none"/>
                      <a:tailEnd len="sm" w="sm" type="none"/>
                    </a:lnB>
                  </a:tcPr>
                </a:tc>
                <a:tc hMerge="1"/>
              </a:tr>
              <a:tr h="23020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a.</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spcBef>
                          <a:spcPts val="0"/>
                        </a:spcBef>
                        <a:spcAft>
                          <a:spcPts val="0"/>
                        </a:spcAft>
                        <a:buNone/>
                      </a:pPr>
                      <a:r>
                        <a:rPr i="0" lang="en-ZA" sz="800" u="none" strike="noStrike">
                          <a:solidFill>
                            <a:schemeClr val="dk2"/>
                          </a:solidFill>
                          <a:latin typeface="Open Sans"/>
                          <a:ea typeface="Open Sans"/>
                          <a:cs typeface="Open Sans"/>
                          <a:sym typeface="Open Sans"/>
                        </a:rPr>
                        <a:t>Are different languages used in the region where the policy will be implemented?</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23020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b.</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spcBef>
                          <a:spcPts val="0"/>
                        </a:spcBef>
                        <a:spcAft>
                          <a:spcPts val="0"/>
                        </a:spcAft>
                        <a:buNone/>
                      </a:pPr>
                      <a:r>
                        <a:rPr i="0" lang="en-ZA" sz="800" u="none" strike="noStrike">
                          <a:solidFill>
                            <a:schemeClr val="dk2"/>
                          </a:solidFill>
                          <a:latin typeface="Open Sans"/>
                          <a:ea typeface="Open Sans"/>
                          <a:cs typeface="Open Sans"/>
                          <a:sym typeface="Open Sans"/>
                        </a:rPr>
                        <a:t>Is the policy congruent with cultural or aesthetic norms and values?</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r h="23020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c.</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Are there gender issues in access to resources or communication? </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291125">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d.</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Are there generational differences in work ethics and work approaches that can result in conflicts or disputes among stakeholders that limit ability to effectively implement the policy?</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r h="23020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e.</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Are there any areas or landmarks with religious significance of the region under consideration? </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23020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f</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Is there a group that has very strong opposition to the policy? </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bl>
          </a:graphicData>
        </a:graphic>
      </p:graphicFrame>
      <p:graphicFrame>
        <p:nvGraphicFramePr>
          <p:cNvPr id="2155" name="Google Shape;2155;p100"/>
          <p:cNvGraphicFramePr/>
          <p:nvPr/>
        </p:nvGraphicFramePr>
        <p:xfrm>
          <a:off x="590549" y="3561639"/>
          <a:ext cx="3000000" cy="3000000"/>
        </p:xfrm>
        <a:graphic>
          <a:graphicData uri="http://schemas.openxmlformats.org/drawingml/2006/table">
            <a:tbl>
              <a:tblPr bandRow="1" firstRow="1">
                <a:noFill/>
                <a:tableStyleId>{33B0FF44-333F-4BAD-AE54-23C25E8C8E52}</a:tableStyleId>
              </a:tblPr>
              <a:tblGrid>
                <a:gridCol w="386500"/>
                <a:gridCol w="7843100"/>
              </a:tblGrid>
              <a:tr h="248750">
                <a:tc gridSpan="2">
                  <a:txBody>
                    <a:bodyPr/>
                    <a:lstStyle/>
                    <a:p>
                      <a:pPr indent="0" lvl="0" marL="0" marR="0" rtl="0" algn="l">
                        <a:spcBef>
                          <a:spcPts val="0"/>
                        </a:spcBef>
                        <a:spcAft>
                          <a:spcPts val="0"/>
                        </a:spcAft>
                        <a:buNone/>
                      </a:pPr>
                      <a:r>
                        <a:rPr lang="en-ZA" sz="1400">
                          <a:latin typeface="Open Sans"/>
                          <a:ea typeface="Open Sans"/>
                          <a:cs typeface="Open Sans"/>
                          <a:sym typeface="Open Sans"/>
                        </a:rPr>
                        <a:t>Physical barriers</a:t>
                      </a:r>
                      <a:endParaRPr sz="1100">
                        <a:latin typeface="Open Sans"/>
                        <a:ea typeface="Open Sans"/>
                        <a:cs typeface="Open Sans"/>
                        <a:sym typeface="Open Sans"/>
                      </a:endParaRPr>
                    </a:p>
                  </a:txBody>
                  <a:tcPr marT="34300" marB="34300" marR="91450" marL="91450">
                    <a:lnB cap="flat" cmpd="sng" w="38100">
                      <a:solidFill>
                        <a:srgbClr val="FFFFFF"/>
                      </a:solidFill>
                      <a:prstDash val="solid"/>
                      <a:round/>
                      <a:headEnd len="sm" w="sm" type="none"/>
                      <a:tailEnd len="sm" w="sm" type="none"/>
                    </a:lnB>
                  </a:tcPr>
                </a:tc>
                <a:tc hMerge="1"/>
              </a:tr>
              <a:tr h="24875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a.</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spcBef>
                          <a:spcPts val="0"/>
                        </a:spcBef>
                        <a:spcAft>
                          <a:spcPts val="0"/>
                        </a:spcAft>
                        <a:buNone/>
                      </a:pPr>
                      <a:r>
                        <a:rPr i="0" lang="en-ZA" sz="800" u="none" strike="noStrike">
                          <a:solidFill>
                            <a:schemeClr val="dk2"/>
                          </a:solidFill>
                          <a:latin typeface="Open Sans"/>
                          <a:ea typeface="Open Sans"/>
                          <a:cs typeface="Open Sans"/>
                          <a:sym typeface="Open Sans"/>
                        </a:rPr>
                        <a:t>Are land areas proposed for intervention easily accessible? 	</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r h="24875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b.</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c>
                  <a:txBody>
                    <a:bodyPr/>
                    <a:lstStyle/>
                    <a:p>
                      <a:pPr indent="0" lvl="0" marL="0" marR="0" rtl="0" algn="l">
                        <a:spcBef>
                          <a:spcPts val="0"/>
                        </a:spcBef>
                        <a:spcAft>
                          <a:spcPts val="0"/>
                        </a:spcAft>
                        <a:buNone/>
                      </a:pPr>
                      <a:r>
                        <a:rPr i="0" lang="en-ZA" sz="800" u="none" strike="noStrike">
                          <a:solidFill>
                            <a:schemeClr val="dk2"/>
                          </a:solidFill>
                          <a:latin typeface="Open Sans"/>
                          <a:ea typeface="Open Sans"/>
                          <a:cs typeface="Open Sans"/>
                          <a:sym typeface="Open Sans"/>
                        </a:rPr>
                        <a:t>Is the necessary physical infrastructure in place for the proposed policy?</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lt1"/>
                    </a:solidFill>
                  </a:tcPr>
                </a:tc>
              </a:tr>
              <a:tr h="248750">
                <a:tc>
                  <a:txBody>
                    <a:bodyPr/>
                    <a:lstStyle/>
                    <a:p>
                      <a:pPr indent="0" lvl="0" marL="0" marR="0" rtl="0" algn="l">
                        <a:spcBef>
                          <a:spcPts val="0"/>
                        </a:spcBef>
                        <a:spcAft>
                          <a:spcPts val="0"/>
                        </a:spcAft>
                        <a:buNone/>
                      </a:pPr>
                      <a:r>
                        <a:rPr lang="en-ZA" sz="800">
                          <a:solidFill>
                            <a:schemeClr val="dk2"/>
                          </a:solidFill>
                          <a:latin typeface="Open Sans"/>
                          <a:ea typeface="Open Sans"/>
                          <a:cs typeface="Open Sans"/>
                          <a:sym typeface="Open Sans"/>
                        </a:rPr>
                        <a:t>c.</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Are there any war conflicts in the country that would limit access to certain land areas? </a:t>
                      </a:r>
                      <a:endParaRPr sz="1100">
                        <a:solidFill>
                          <a:schemeClr val="dk2"/>
                        </a:solidFill>
                        <a:latin typeface="Open Sans"/>
                        <a:ea typeface="Open Sans"/>
                        <a:cs typeface="Open Sans"/>
                        <a:sym typeface="Open Sans"/>
                      </a:endParaRPr>
                    </a:p>
                  </a:txBody>
                  <a:tcPr marT="34300" marB="3430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chemeClr val="accent4"/>
                    </a:solidFill>
                  </a:tcPr>
                </a:tc>
              </a:tr>
            </a:tbl>
          </a:graphicData>
        </a:graphic>
      </p:graphicFrame>
      <p:sp>
        <p:nvSpPr>
          <p:cNvPr id="2156" name="Google Shape;2156;p100">
            <a:hlinkClick action="ppaction://hlinksldjump" r:id="rId3"/>
          </p:cNvPr>
          <p:cNvSpPr/>
          <p:nvPr/>
        </p:nvSpPr>
        <p:spPr>
          <a:xfrm>
            <a:off x="602574" y="4798413"/>
            <a:ext cx="1110600" cy="1818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 7.1 Determine the baseline scenario</a:t>
            </a:r>
            <a:endParaRPr/>
          </a:p>
        </p:txBody>
      </p:sp>
      <p:pic>
        <p:nvPicPr>
          <p:cNvPr id="310" name="Google Shape;310;p29"/>
          <p:cNvPicPr preferRelativeResize="0"/>
          <p:nvPr/>
        </p:nvPicPr>
        <p:blipFill rotWithShape="1">
          <a:blip r:embed="rId3">
            <a:alphaModFix/>
          </a:blip>
          <a:srcRect b="0" l="3446" r="0" t="0"/>
          <a:stretch/>
        </p:blipFill>
        <p:spPr>
          <a:xfrm>
            <a:off x="500137" y="1833275"/>
            <a:ext cx="4561697" cy="1983791"/>
          </a:xfrm>
          <a:prstGeom prst="rect">
            <a:avLst/>
          </a:prstGeom>
          <a:noFill/>
          <a:ln>
            <a:noFill/>
          </a:ln>
        </p:spPr>
      </p:pic>
      <p:sp>
        <p:nvSpPr>
          <p:cNvPr id="311" name="Google Shape;311;p29"/>
          <p:cNvSpPr txBox="1"/>
          <p:nvPr/>
        </p:nvSpPr>
        <p:spPr>
          <a:xfrm rot="-5400000">
            <a:off x="-285168" y="2942165"/>
            <a:ext cx="13278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200">
                <a:solidFill>
                  <a:srgbClr val="FAFAFA"/>
                </a:solidFill>
                <a:highlight>
                  <a:srgbClr val="9D97F0"/>
                </a:highlight>
                <a:latin typeface="Open Sans"/>
                <a:ea typeface="Open Sans"/>
                <a:cs typeface="Open Sans"/>
                <a:sym typeface="Open Sans"/>
              </a:rPr>
              <a:t>Emissions</a:t>
            </a:r>
            <a:endParaRPr sz="1200">
              <a:solidFill>
                <a:srgbClr val="FAFAFA"/>
              </a:solidFill>
              <a:highlight>
                <a:srgbClr val="9D97F0"/>
              </a:highlight>
              <a:latin typeface="Open Sans"/>
              <a:ea typeface="Open Sans"/>
              <a:cs typeface="Open Sans"/>
              <a:sym typeface="Open Sans"/>
            </a:endParaRPr>
          </a:p>
        </p:txBody>
      </p:sp>
      <p:pic>
        <p:nvPicPr>
          <p:cNvPr id="312" name="Google Shape;312;p29"/>
          <p:cNvPicPr preferRelativeResize="0"/>
          <p:nvPr/>
        </p:nvPicPr>
        <p:blipFill rotWithShape="1">
          <a:blip r:embed="rId4">
            <a:alphaModFix/>
          </a:blip>
          <a:srcRect b="0" l="0" r="0" t="0"/>
          <a:stretch/>
        </p:blipFill>
        <p:spPr>
          <a:xfrm>
            <a:off x="5188850" y="885811"/>
            <a:ext cx="3318250" cy="1607123"/>
          </a:xfrm>
          <a:prstGeom prst="rect">
            <a:avLst/>
          </a:prstGeom>
          <a:noFill/>
          <a:ln>
            <a:noFill/>
          </a:ln>
        </p:spPr>
      </p:pic>
      <p:pic>
        <p:nvPicPr>
          <p:cNvPr id="313" name="Google Shape;313;p29"/>
          <p:cNvPicPr preferRelativeResize="0"/>
          <p:nvPr/>
        </p:nvPicPr>
        <p:blipFill rotWithShape="1">
          <a:blip r:embed="rId5">
            <a:alphaModFix/>
          </a:blip>
          <a:srcRect b="0" l="0" r="0" t="0"/>
          <a:stretch/>
        </p:blipFill>
        <p:spPr>
          <a:xfrm>
            <a:off x="5192625" y="2781025"/>
            <a:ext cx="3482649" cy="1489825"/>
          </a:xfrm>
          <a:prstGeom prst="rect">
            <a:avLst/>
          </a:prstGeom>
          <a:noFill/>
          <a:ln>
            <a:noFill/>
          </a:ln>
        </p:spPr>
      </p:pic>
      <p:cxnSp>
        <p:nvCxnSpPr>
          <p:cNvPr id="314" name="Google Shape;314;p29"/>
          <p:cNvCxnSpPr/>
          <p:nvPr/>
        </p:nvCxnSpPr>
        <p:spPr>
          <a:xfrm>
            <a:off x="5451825" y="2606775"/>
            <a:ext cx="3307500" cy="0"/>
          </a:xfrm>
          <a:prstGeom prst="straightConnector1">
            <a:avLst/>
          </a:prstGeom>
          <a:noFill/>
          <a:ln cap="flat" cmpd="sng" w="19050">
            <a:solidFill>
              <a:srgbClr val="9D97F0"/>
            </a:solidFill>
            <a:prstDash val="solid"/>
            <a:round/>
            <a:headEnd len="med" w="med" type="none"/>
            <a:tailEnd len="med" w="med" type="none"/>
          </a:ln>
        </p:spPr>
      </p:cxnSp>
      <p:sp>
        <p:nvSpPr>
          <p:cNvPr id="315" name="Google Shape;315;p29"/>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316" name="Google Shape;316;p29"/>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317" name="Google Shape;317;p29"/>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318" name="Google Shape;318;p29">
            <a:hlinkClick action="ppaction://hlinksldjump" r:id="rId6"/>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19" name="Google Shape;319;p29">
            <a:hlinkClick action="ppaction://hlinksldjump" r:id="rId7"/>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20" name="Google Shape;320;p29">
            <a:hlinkClick action="ppaction://hlinksldjump" r:id="rId8"/>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1" name="Shape 2161"/>
        <p:cNvGrpSpPr/>
        <p:nvPr/>
      </p:nvGrpSpPr>
      <p:grpSpPr>
        <a:xfrm>
          <a:off x="0" y="0"/>
          <a:ext cx="0" cy="0"/>
          <a:chOff x="0" y="0"/>
          <a:chExt cx="0" cy="0"/>
        </a:xfrm>
      </p:grpSpPr>
      <p:sp>
        <p:nvSpPr>
          <p:cNvPr id="2162" name="Google Shape;2162;p10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Considerations for accounting for other barriers</a:t>
            </a:r>
            <a:endParaRPr/>
          </a:p>
        </p:txBody>
      </p:sp>
      <p:sp>
        <p:nvSpPr>
          <p:cNvPr id="2163" name="Google Shape;2163;p101"/>
          <p:cNvSpPr/>
          <p:nvPr>
            <p:ph idx="4294967295" type="body"/>
          </p:nvPr>
        </p:nvSpPr>
        <p:spPr>
          <a:xfrm>
            <a:off x="304800" y="4677826"/>
            <a:ext cx="1553100" cy="3840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2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2164" name="Google Shape;2164;p101">
            <a:hlinkClick action="ppaction://hlinksldjump" r:id="rId3"/>
          </p:cNvPr>
          <p:cNvSpPr/>
          <p:nvPr/>
        </p:nvSpPr>
        <p:spPr>
          <a:xfrm>
            <a:off x="633167" y="4771346"/>
            <a:ext cx="1224600" cy="200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2165" name="Google Shape;2165;p101"/>
          <p:cNvGraphicFramePr/>
          <p:nvPr/>
        </p:nvGraphicFramePr>
        <p:xfrm>
          <a:off x="304799" y="881743"/>
          <a:ext cx="3000000" cy="3000000"/>
        </p:xfrm>
        <a:graphic>
          <a:graphicData uri="http://schemas.openxmlformats.org/drawingml/2006/table">
            <a:tbl>
              <a:tblPr bandRow="1" firstRow="1">
                <a:noFill/>
                <a:tableStyleId>{33B0FF44-333F-4BAD-AE54-23C25E8C8E52}</a:tableStyleId>
              </a:tblPr>
              <a:tblGrid>
                <a:gridCol w="1376525"/>
                <a:gridCol w="7261725"/>
              </a:tblGrid>
              <a:tr h="281725">
                <a:tc>
                  <a:txBody>
                    <a:bodyPr/>
                    <a:lstStyle/>
                    <a:p>
                      <a:pPr indent="0" lvl="0" marL="0" marR="0" rtl="0" algn="l">
                        <a:spcBef>
                          <a:spcPts val="0"/>
                        </a:spcBef>
                        <a:spcAft>
                          <a:spcPts val="0"/>
                        </a:spcAft>
                        <a:buNone/>
                      </a:pPr>
                      <a:r>
                        <a:rPr lang="en-ZA" sz="1100">
                          <a:latin typeface="Open Sans"/>
                          <a:ea typeface="Open Sans"/>
                          <a:cs typeface="Open Sans"/>
                          <a:sym typeface="Open Sans"/>
                        </a:rPr>
                        <a:t>Consideration</a:t>
                      </a:r>
                      <a:endParaRPr sz="1100">
                        <a:latin typeface="Open Sans"/>
                        <a:ea typeface="Open Sans"/>
                        <a:cs typeface="Open Sans"/>
                        <a:sym typeface="Open Sans"/>
                      </a:endParaRPr>
                    </a:p>
                  </a:txBody>
                  <a:tcPr marT="34300" marB="34300" marR="91450" marL="91450"/>
                </a:tc>
                <a:tc>
                  <a:txBody>
                    <a:bodyPr/>
                    <a:lstStyle/>
                    <a:p>
                      <a:pPr indent="0" lvl="0" marL="0" marR="0" rtl="0" algn="l">
                        <a:spcBef>
                          <a:spcPts val="0"/>
                        </a:spcBef>
                        <a:spcAft>
                          <a:spcPts val="0"/>
                        </a:spcAft>
                        <a:buNone/>
                      </a:pPr>
                      <a:r>
                        <a:rPr lang="en-ZA" sz="1100">
                          <a:latin typeface="Open Sans"/>
                          <a:ea typeface="Open Sans"/>
                          <a:cs typeface="Open Sans"/>
                          <a:sym typeface="Open Sans"/>
                        </a:rPr>
                        <a:t>Information</a:t>
                      </a:r>
                      <a:endParaRPr sz="1100">
                        <a:latin typeface="Open Sans"/>
                        <a:ea typeface="Open Sans"/>
                        <a:cs typeface="Open Sans"/>
                        <a:sym typeface="Open Sans"/>
                      </a:endParaRPr>
                    </a:p>
                  </a:txBody>
                  <a:tcPr marT="34300" marB="34300" marR="91450" marL="91450"/>
                </a:tc>
              </a:tr>
              <a:tr h="753175">
                <a:tc>
                  <a:txBody>
                    <a:bodyPr/>
                    <a:lstStyle/>
                    <a:p>
                      <a:pPr indent="0" lvl="0" marL="0" marR="0" rtl="0" algn="l">
                        <a:spcBef>
                          <a:spcPts val="0"/>
                        </a:spcBef>
                        <a:spcAft>
                          <a:spcPts val="0"/>
                        </a:spcAft>
                        <a:buNone/>
                      </a:pPr>
                      <a:r>
                        <a:rPr b="1" lang="en-ZA" sz="900">
                          <a:solidFill>
                            <a:schemeClr val="dk2"/>
                          </a:solidFill>
                          <a:latin typeface="Open Sans"/>
                          <a:ea typeface="Open Sans"/>
                          <a:cs typeface="Open Sans"/>
                          <a:sym typeface="Open Sans"/>
                        </a:rPr>
                        <a:t>Institutional barriers</a:t>
                      </a:r>
                      <a:endParaRPr sz="11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127000" lvl="0" marL="12700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Conflicting goals between different ministries and other government agencies could result in overlapping regulation and ambiguous roles and responsibilities for stakeholders involved</a:t>
                      </a:r>
                      <a:endParaRPr sz="1100">
                        <a:solidFill>
                          <a:schemeClr val="dk2"/>
                        </a:solidFill>
                        <a:latin typeface="Open Sans"/>
                        <a:ea typeface="Open Sans"/>
                        <a:cs typeface="Open Sans"/>
                        <a:sym typeface="Open Sans"/>
                      </a:endParaRPr>
                    </a:p>
                    <a:p>
                      <a:pPr indent="-127000" lvl="0" marL="127000" marR="0" rtl="0" algn="l">
                        <a:spcBef>
                          <a:spcPts val="0"/>
                        </a:spcBef>
                        <a:spcAft>
                          <a:spcPts val="0"/>
                        </a:spcAft>
                        <a:buClr>
                          <a:schemeClr val="dk2"/>
                        </a:buClr>
                        <a:buSzPts val="800"/>
                        <a:buFont typeface="Open Sans"/>
                        <a:buChar char="•"/>
                      </a:pPr>
                      <a:r>
                        <a:rPr lang="en-ZA" sz="800">
                          <a:solidFill>
                            <a:schemeClr val="dk2"/>
                          </a:solidFill>
                          <a:latin typeface="Open Sans"/>
                          <a:ea typeface="Open Sans"/>
                          <a:cs typeface="Open Sans"/>
                          <a:sym typeface="Open Sans"/>
                        </a:rPr>
                        <a:t>Institutional barriers relating to discrimination often include racism, gender bias, age discrimination, and favouritism that are not based on actual performance of individual workers. Stakeholders, therefore, may not have equal access to opportunities. Safeguards to prevent discrimination need to be built into the policy.</a:t>
                      </a:r>
                      <a:endParaRPr sz="1100">
                        <a:solidFill>
                          <a:schemeClr val="dk2"/>
                        </a:solidFill>
                        <a:latin typeface="Open Sans"/>
                        <a:ea typeface="Open Sans"/>
                        <a:cs typeface="Open Sans"/>
                        <a:sym typeface="Open Sans"/>
                      </a:endParaRPr>
                    </a:p>
                  </a:txBody>
                  <a:tcPr marT="34300" marB="34300" marR="91450" marL="91450">
                    <a:solidFill>
                      <a:schemeClr val="accent4"/>
                    </a:solidFill>
                  </a:tcPr>
                </a:tc>
              </a:tr>
              <a:tr h="1836375">
                <a:tc>
                  <a:txBody>
                    <a:bodyPr/>
                    <a:lstStyle/>
                    <a:p>
                      <a:pPr indent="0" lvl="0" marL="0" marR="0" rtl="0" algn="l">
                        <a:spcBef>
                          <a:spcPts val="0"/>
                        </a:spcBef>
                        <a:spcAft>
                          <a:spcPts val="0"/>
                        </a:spcAft>
                        <a:buNone/>
                      </a:pPr>
                      <a:r>
                        <a:rPr b="1" lang="en-ZA" sz="900">
                          <a:solidFill>
                            <a:schemeClr val="dk2"/>
                          </a:solidFill>
                          <a:latin typeface="Open Sans"/>
                          <a:ea typeface="Open Sans"/>
                          <a:cs typeface="Open Sans"/>
                          <a:sym typeface="Open Sans"/>
                        </a:rPr>
                        <a:t>Cultural barriers</a:t>
                      </a:r>
                      <a:endParaRPr sz="11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139700" lvl="0" marL="139700" marR="0" rtl="0" algn="l">
                        <a:spcBef>
                          <a:spcPts val="0"/>
                        </a:spcBef>
                        <a:spcAft>
                          <a:spcPts val="0"/>
                        </a:spcAft>
                        <a:buClr>
                          <a:schemeClr val="dk2"/>
                        </a:buClr>
                        <a:buSzPts val="800"/>
                        <a:buFont typeface="Open Sans"/>
                        <a:buChar char="•"/>
                      </a:pPr>
                      <a:r>
                        <a:rPr i="0" lang="en-ZA" sz="800" u="none" strike="noStrike">
                          <a:solidFill>
                            <a:schemeClr val="dk2"/>
                          </a:solidFill>
                          <a:latin typeface="Open Sans"/>
                          <a:ea typeface="Open Sans"/>
                          <a:cs typeface="Open Sans"/>
                          <a:sym typeface="Open Sans"/>
                        </a:rPr>
                        <a:t>The use of language and terminology that is not widely understood by the target stakeholders could be a crucial cultural barrier as it could result in communications problems causing misunderstandings, mistrust and non-participation/compliance among the local population. </a:t>
                      </a:r>
                      <a:endParaRPr sz="1100">
                        <a:solidFill>
                          <a:schemeClr val="dk2"/>
                        </a:solidFill>
                        <a:latin typeface="Open Sans"/>
                        <a:ea typeface="Open Sans"/>
                        <a:cs typeface="Open Sans"/>
                        <a:sym typeface="Open Sans"/>
                      </a:endParaRPr>
                    </a:p>
                    <a:p>
                      <a:pPr indent="-139700" lvl="0" marL="139700" marR="0" rtl="0" algn="l">
                        <a:spcBef>
                          <a:spcPts val="0"/>
                        </a:spcBef>
                        <a:spcAft>
                          <a:spcPts val="0"/>
                        </a:spcAft>
                        <a:buClr>
                          <a:schemeClr val="dk2"/>
                        </a:buClr>
                        <a:buSzPts val="800"/>
                        <a:buFont typeface="Open Sans"/>
                        <a:buChar char="•"/>
                      </a:pPr>
                      <a:r>
                        <a:rPr i="0" lang="en-ZA" sz="800" u="none" strike="noStrike">
                          <a:solidFill>
                            <a:schemeClr val="dk2"/>
                          </a:solidFill>
                          <a:latin typeface="Open Sans"/>
                          <a:ea typeface="Open Sans"/>
                          <a:cs typeface="Open Sans"/>
                          <a:sym typeface="Open Sans"/>
                        </a:rPr>
                        <a:t>Successful implementation of mitigation policies may require consideration of gender or social class sensitivities to reduce resistance of local communities to the proposed intervention. There may also be generational differences in work ethics and work approaches that have the potential to result in conflicts between older and younger workers. If the policy is sensitive to such factors they may not present a barrier to implementation. </a:t>
                      </a:r>
                      <a:endParaRPr sz="1100">
                        <a:solidFill>
                          <a:schemeClr val="dk2"/>
                        </a:solidFill>
                        <a:latin typeface="Open Sans"/>
                        <a:ea typeface="Open Sans"/>
                        <a:cs typeface="Open Sans"/>
                        <a:sym typeface="Open Sans"/>
                      </a:endParaRPr>
                    </a:p>
                    <a:p>
                      <a:pPr indent="-139700" lvl="0" marL="139700" marR="0" rtl="0" algn="l">
                        <a:spcBef>
                          <a:spcPts val="0"/>
                        </a:spcBef>
                        <a:spcAft>
                          <a:spcPts val="0"/>
                        </a:spcAft>
                        <a:buClr>
                          <a:schemeClr val="dk2"/>
                        </a:buClr>
                        <a:buSzPts val="800"/>
                        <a:buFont typeface="Open Sans"/>
                        <a:buChar char="•"/>
                      </a:pPr>
                      <a:r>
                        <a:rPr i="0" lang="en-ZA" sz="800" u="none" strike="noStrike">
                          <a:solidFill>
                            <a:schemeClr val="dk2"/>
                          </a:solidFill>
                          <a:latin typeface="Open Sans"/>
                          <a:ea typeface="Open Sans"/>
                          <a:cs typeface="Open Sans"/>
                          <a:sym typeface="Open Sans"/>
                        </a:rPr>
                        <a:t>In some countries, gender considerations can have a very important effect on the success or failure of implementation of the policy. </a:t>
                      </a:r>
                      <a:endParaRPr sz="1100">
                        <a:solidFill>
                          <a:schemeClr val="dk2"/>
                        </a:solidFill>
                        <a:latin typeface="Open Sans"/>
                        <a:ea typeface="Open Sans"/>
                        <a:cs typeface="Open Sans"/>
                        <a:sym typeface="Open Sans"/>
                      </a:endParaRPr>
                    </a:p>
                    <a:p>
                      <a:pPr indent="-139700" lvl="0" marL="139700" marR="0" rtl="0" algn="l">
                        <a:spcBef>
                          <a:spcPts val="0"/>
                        </a:spcBef>
                        <a:spcAft>
                          <a:spcPts val="0"/>
                        </a:spcAft>
                        <a:buClr>
                          <a:schemeClr val="dk2"/>
                        </a:buClr>
                        <a:buSzPts val="800"/>
                        <a:buFont typeface="Open Sans"/>
                        <a:buChar char="•"/>
                      </a:pPr>
                      <a:r>
                        <a:rPr i="0" lang="en-ZA" sz="800" u="none" strike="noStrike">
                          <a:solidFill>
                            <a:schemeClr val="dk2"/>
                          </a:solidFill>
                          <a:latin typeface="Open Sans"/>
                          <a:ea typeface="Open Sans"/>
                          <a:cs typeface="Open Sans"/>
                          <a:sym typeface="Open Sans"/>
                        </a:rPr>
                        <a:t>It is important to consider who makes decisions about land use actions, and who has access to information and money. For a policy to be implemented effectively, the person who is responsible for managing land will also need to have the ability to access information and financing to implement management changes. </a:t>
                      </a:r>
                      <a:endParaRPr sz="1100">
                        <a:solidFill>
                          <a:schemeClr val="dk2"/>
                        </a:solidFill>
                        <a:latin typeface="Open Sans"/>
                        <a:ea typeface="Open Sans"/>
                        <a:cs typeface="Open Sans"/>
                        <a:sym typeface="Open Sans"/>
                      </a:endParaRPr>
                    </a:p>
                    <a:p>
                      <a:pPr indent="-139700" lvl="0" marL="139700" marR="0" rtl="0" algn="l">
                        <a:spcBef>
                          <a:spcPts val="0"/>
                        </a:spcBef>
                        <a:spcAft>
                          <a:spcPts val="0"/>
                        </a:spcAft>
                        <a:buClr>
                          <a:schemeClr val="dk2"/>
                        </a:buClr>
                        <a:buSzPts val="800"/>
                        <a:buFont typeface="Open Sans"/>
                        <a:buChar char="•"/>
                      </a:pPr>
                      <a:r>
                        <a:rPr i="0" lang="en-ZA" sz="800" u="none" strike="noStrike">
                          <a:solidFill>
                            <a:schemeClr val="dk2"/>
                          </a:solidFill>
                          <a:latin typeface="Open Sans"/>
                          <a:ea typeface="Open Sans"/>
                          <a:cs typeface="Open Sans"/>
                          <a:sym typeface="Open Sans"/>
                        </a:rPr>
                        <a:t>Certain land areas or landmarks have important religious significance for local communities. Policies that may affect ancestral homes or sacred grounds would be more likely to face resistance from indigenous peoples and local communities. </a:t>
                      </a:r>
                      <a:endParaRPr sz="1100">
                        <a:solidFill>
                          <a:schemeClr val="dk2"/>
                        </a:solidFill>
                        <a:latin typeface="Open Sans"/>
                        <a:ea typeface="Open Sans"/>
                        <a:cs typeface="Open Sans"/>
                        <a:sym typeface="Open Sans"/>
                      </a:endParaRPr>
                    </a:p>
                    <a:p>
                      <a:pPr indent="-139700" lvl="0" marL="139700" marR="0" rtl="0" algn="l">
                        <a:spcBef>
                          <a:spcPts val="0"/>
                        </a:spcBef>
                        <a:spcAft>
                          <a:spcPts val="0"/>
                        </a:spcAft>
                        <a:buClr>
                          <a:schemeClr val="dk2"/>
                        </a:buClr>
                        <a:buSzPts val="800"/>
                        <a:buFont typeface="Open Sans"/>
                        <a:buChar char="•"/>
                      </a:pPr>
                      <a:r>
                        <a:rPr i="0" lang="en-ZA" sz="800" u="none" strike="noStrike">
                          <a:solidFill>
                            <a:schemeClr val="dk2"/>
                          </a:solidFill>
                          <a:latin typeface="Open Sans"/>
                          <a:ea typeface="Open Sans"/>
                          <a:cs typeface="Open Sans"/>
                          <a:sym typeface="Open Sans"/>
                        </a:rPr>
                        <a:t>Failure to identify and address cultural barriers will more than likely have detrimental impacts on the policy implementation. Effective stakeholder participation from early in policy design is important to identify and address cultural barriers. </a:t>
                      </a:r>
                      <a:endParaRPr sz="800">
                        <a:solidFill>
                          <a:schemeClr val="dk2"/>
                        </a:solidFill>
                        <a:latin typeface="Open Sans"/>
                        <a:ea typeface="Open Sans"/>
                        <a:cs typeface="Open Sans"/>
                        <a:sym typeface="Open Sans"/>
                      </a:endParaRPr>
                    </a:p>
                  </a:txBody>
                  <a:tcPr marT="34300" marB="34300" marR="91450" marL="91450">
                    <a:solidFill>
                      <a:schemeClr val="lt1"/>
                    </a:solidFill>
                  </a:tcPr>
                </a:tc>
              </a:tr>
              <a:tr h="753175">
                <a:tc>
                  <a:txBody>
                    <a:bodyPr/>
                    <a:lstStyle/>
                    <a:p>
                      <a:pPr indent="0" lvl="0" marL="0" marR="0" rtl="0" algn="l">
                        <a:spcBef>
                          <a:spcPts val="0"/>
                        </a:spcBef>
                        <a:spcAft>
                          <a:spcPts val="0"/>
                        </a:spcAft>
                        <a:buNone/>
                      </a:pPr>
                      <a:r>
                        <a:rPr b="1" lang="en-ZA" sz="900">
                          <a:solidFill>
                            <a:schemeClr val="dk2"/>
                          </a:solidFill>
                          <a:latin typeface="Open Sans"/>
                          <a:ea typeface="Open Sans"/>
                          <a:cs typeface="Open Sans"/>
                          <a:sym typeface="Open Sans"/>
                        </a:rPr>
                        <a:t>Physical barriers</a:t>
                      </a:r>
                      <a:endParaRPr sz="11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127000" lvl="0" marL="127000" marR="0" rtl="0" algn="l">
                        <a:spcBef>
                          <a:spcPts val="0"/>
                        </a:spcBef>
                        <a:spcAft>
                          <a:spcPts val="0"/>
                        </a:spcAft>
                        <a:buClr>
                          <a:schemeClr val="dk2"/>
                        </a:buClr>
                        <a:buSzPts val="800"/>
                        <a:buFont typeface="Open Sans"/>
                        <a:buChar char="•"/>
                      </a:pPr>
                      <a:r>
                        <a:rPr i="0" lang="en-ZA" sz="800" u="none" strike="noStrike">
                          <a:solidFill>
                            <a:schemeClr val="dk2"/>
                          </a:solidFill>
                          <a:latin typeface="Open Sans"/>
                          <a:ea typeface="Open Sans"/>
                          <a:cs typeface="Open Sans"/>
                          <a:sym typeface="Open Sans"/>
                        </a:rPr>
                        <a:t>In mountainous countries or countries with inaccessible regions, policies relating to agriculture and forests should take into account whether certain land areas are remote or are difficult to access. Minimal existing road networks or insufficient transportation infrastructure would be expected to limit the implementation potential. </a:t>
                      </a:r>
                      <a:endParaRPr sz="1100">
                        <a:solidFill>
                          <a:schemeClr val="dk2"/>
                        </a:solidFill>
                        <a:latin typeface="Open Sans"/>
                        <a:ea typeface="Open Sans"/>
                        <a:cs typeface="Open Sans"/>
                        <a:sym typeface="Open Sans"/>
                      </a:endParaRPr>
                    </a:p>
                    <a:p>
                      <a:pPr indent="-127000" lvl="0" marL="127000" marR="0" rtl="0" algn="l">
                        <a:spcBef>
                          <a:spcPts val="0"/>
                        </a:spcBef>
                        <a:spcAft>
                          <a:spcPts val="0"/>
                        </a:spcAft>
                        <a:buClr>
                          <a:schemeClr val="dk2"/>
                        </a:buClr>
                        <a:buSzPts val="800"/>
                        <a:buFont typeface="Open Sans"/>
                        <a:buChar char="•"/>
                      </a:pPr>
                      <a:r>
                        <a:rPr i="0" lang="en-ZA" sz="800" u="none" strike="noStrike">
                          <a:solidFill>
                            <a:schemeClr val="dk2"/>
                          </a:solidFill>
                          <a:latin typeface="Open Sans"/>
                          <a:ea typeface="Open Sans"/>
                          <a:cs typeface="Open Sans"/>
                          <a:sym typeface="Open Sans"/>
                        </a:rPr>
                        <a:t>Conflicts in a country could limit access to areas that could be considered for policy intervention. Depending on the severity of the conflict, and to safeguard the welfare of the people involved, certain parts of the country may be excluded until the conflict is resolved. </a:t>
                      </a:r>
                      <a:endParaRPr sz="800">
                        <a:solidFill>
                          <a:schemeClr val="dk2"/>
                        </a:solidFill>
                        <a:latin typeface="Open Sans"/>
                        <a:ea typeface="Open Sans"/>
                        <a:cs typeface="Open Sans"/>
                        <a:sym typeface="Open Sans"/>
                      </a:endParaRPr>
                    </a:p>
                  </a:txBody>
                  <a:tcPr marT="34300" marB="34300" marR="91450" marL="91450">
                    <a:solidFill>
                      <a:schemeClr val="accent4"/>
                    </a:solidFill>
                  </a:tcPr>
                </a:tc>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9" name="Shape 2169"/>
        <p:cNvGrpSpPr/>
        <p:nvPr/>
      </p:nvGrpSpPr>
      <p:grpSpPr>
        <a:xfrm>
          <a:off x="0" y="0"/>
          <a:ext cx="0" cy="0"/>
          <a:chOff x="0" y="0"/>
          <a:chExt cx="0" cy="0"/>
        </a:xfrm>
      </p:grpSpPr>
      <p:sp>
        <p:nvSpPr>
          <p:cNvPr id="2170" name="Google Shape;2170;p102"/>
          <p:cNvSpPr txBox="1"/>
          <p:nvPr>
            <p:ph idx="4294967295" type="title"/>
          </p:nvPr>
        </p:nvSpPr>
        <p:spPr>
          <a:xfrm>
            <a:off x="612648" y="137140"/>
            <a:ext cx="8150400" cy="5355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Example of estimating GHG impacts for enteric fermentation</a:t>
            </a:r>
            <a:endParaRPr/>
          </a:p>
        </p:txBody>
      </p:sp>
      <p:sp>
        <p:nvSpPr>
          <p:cNvPr id="2171" name="Google Shape;2171;p102"/>
          <p:cNvSpPr txBox="1"/>
          <p:nvPr>
            <p:ph idx="4294967295" type="body"/>
          </p:nvPr>
        </p:nvSpPr>
        <p:spPr>
          <a:xfrm>
            <a:off x="501444" y="1054841"/>
            <a:ext cx="8301000" cy="3554100"/>
          </a:xfrm>
          <a:prstGeom prst="rect">
            <a:avLst/>
          </a:prstGeom>
          <a:noFill/>
          <a:ln>
            <a:noFill/>
          </a:ln>
        </p:spPr>
        <p:txBody>
          <a:bodyPr anchorCtr="0" anchor="t" bIns="45700" lIns="91425" spcFirstLastPara="1" rIns="91425" wrap="square" tIns="45700">
            <a:normAutofit fontScale="92500" lnSpcReduction="20000"/>
          </a:bodyPr>
          <a:lstStyle/>
          <a:p>
            <a:pPr indent="-228600" lvl="0" marL="228600" rtl="0" algn="l">
              <a:lnSpc>
                <a:spcPct val="90000"/>
              </a:lnSpc>
              <a:spcBef>
                <a:spcPts val="0"/>
              </a:spcBef>
              <a:spcAft>
                <a:spcPts val="0"/>
              </a:spcAft>
              <a:buClr>
                <a:srgbClr val="625852"/>
              </a:buClr>
              <a:buSzPct val="114285"/>
              <a:buChar char="●"/>
            </a:pPr>
            <a:r>
              <a:rPr lang="en-ZA">
                <a:solidFill>
                  <a:srgbClr val="625852"/>
                </a:solidFill>
              </a:rPr>
              <a:t>Identify the livestock categories that are affected by the policy (the </a:t>
            </a:r>
            <a:r>
              <a:rPr b="1" lang="en-ZA">
                <a:solidFill>
                  <a:srgbClr val="FF9600"/>
                </a:solidFill>
              </a:rPr>
              <a:t>target group</a:t>
            </a:r>
            <a:r>
              <a:rPr lang="en-ZA">
                <a:solidFill>
                  <a:srgbClr val="625852"/>
                </a:solidFill>
              </a:rPr>
              <a:t>)</a:t>
            </a:r>
            <a:endParaRPr/>
          </a:p>
          <a:p>
            <a:pPr indent="-228600" lvl="0" marL="228600" rtl="0" algn="l">
              <a:lnSpc>
                <a:spcPct val="90000"/>
              </a:lnSpc>
              <a:spcBef>
                <a:spcPts val="1000"/>
              </a:spcBef>
              <a:spcAft>
                <a:spcPts val="0"/>
              </a:spcAft>
              <a:buClr>
                <a:srgbClr val="625852"/>
              </a:buClr>
              <a:buSzPct val="114285"/>
              <a:buChar char="●"/>
            </a:pPr>
            <a:r>
              <a:rPr lang="en-ZA">
                <a:solidFill>
                  <a:srgbClr val="625852"/>
                </a:solidFill>
              </a:rPr>
              <a:t>Derive new emission factors (</a:t>
            </a:r>
            <a:r>
              <a:rPr i="1" lang="en-ZA">
                <a:solidFill>
                  <a:srgbClr val="625852"/>
                </a:solidFill>
              </a:rPr>
              <a:t>EF</a:t>
            </a:r>
            <a:r>
              <a:rPr baseline="-25000" i="1" lang="en-ZA">
                <a:solidFill>
                  <a:srgbClr val="625852"/>
                </a:solidFill>
              </a:rPr>
              <a:t>policy_impact</a:t>
            </a:r>
            <a:r>
              <a:rPr lang="en-ZA">
                <a:solidFill>
                  <a:srgbClr val="625852"/>
                </a:solidFill>
              </a:rPr>
              <a:t>) for the target groups (see examples)</a:t>
            </a:r>
            <a:endParaRPr/>
          </a:p>
          <a:p>
            <a:pPr indent="-228600" lvl="0" marL="228600" rtl="0" algn="l">
              <a:lnSpc>
                <a:spcPct val="90000"/>
              </a:lnSpc>
              <a:spcBef>
                <a:spcPts val="1000"/>
              </a:spcBef>
              <a:spcAft>
                <a:spcPts val="0"/>
              </a:spcAft>
              <a:buClr>
                <a:srgbClr val="625852"/>
              </a:buClr>
              <a:buSzPct val="114285"/>
              <a:buChar char="●"/>
            </a:pPr>
            <a:r>
              <a:rPr lang="en-ZA">
                <a:solidFill>
                  <a:srgbClr val="625852"/>
                </a:solidFill>
              </a:rPr>
              <a:t>Calculate the </a:t>
            </a:r>
            <a:r>
              <a:rPr b="1" lang="en-ZA">
                <a:solidFill>
                  <a:srgbClr val="625852"/>
                </a:solidFill>
              </a:rPr>
              <a:t>annual GHG emissions in each target group </a:t>
            </a:r>
            <a:r>
              <a:rPr lang="en-ZA">
                <a:solidFill>
                  <a:srgbClr val="625852"/>
                </a:solidFill>
              </a:rPr>
              <a:t>= </a:t>
            </a:r>
            <a:r>
              <a:rPr i="1" lang="en-ZA">
                <a:solidFill>
                  <a:srgbClr val="625852"/>
                </a:solidFill>
              </a:rPr>
              <a:t>EF</a:t>
            </a:r>
            <a:r>
              <a:rPr baseline="-25000" i="1" lang="en-ZA">
                <a:solidFill>
                  <a:srgbClr val="625852"/>
                </a:solidFill>
              </a:rPr>
              <a:t>policy_impact</a:t>
            </a:r>
            <a:r>
              <a:rPr i="1" lang="en-ZA">
                <a:solidFill>
                  <a:srgbClr val="625852"/>
                </a:solidFill>
              </a:rPr>
              <a:t> </a:t>
            </a:r>
            <a:r>
              <a:rPr lang="en-ZA">
                <a:solidFill>
                  <a:srgbClr val="625852"/>
                </a:solidFill>
              </a:rPr>
              <a:t>× average annual number of animals in the target group</a:t>
            </a:r>
            <a:endParaRPr/>
          </a:p>
          <a:p>
            <a:pPr indent="-228600" lvl="0" marL="228600" rtl="0" algn="l">
              <a:lnSpc>
                <a:spcPct val="90000"/>
              </a:lnSpc>
              <a:spcBef>
                <a:spcPts val="1000"/>
              </a:spcBef>
              <a:spcAft>
                <a:spcPts val="0"/>
              </a:spcAft>
              <a:buClr>
                <a:srgbClr val="625852"/>
              </a:buClr>
              <a:buSzPct val="114285"/>
              <a:buChar char="●"/>
            </a:pPr>
            <a:r>
              <a:rPr lang="en-ZA">
                <a:solidFill>
                  <a:srgbClr val="625852"/>
                </a:solidFill>
              </a:rPr>
              <a:t>Multiply the annual GHG emissions by the number of years in the assessment = </a:t>
            </a:r>
            <a:r>
              <a:rPr b="1" lang="en-ZA">
                <a:solidFill>
                  <a:srgbClr val="625852"/>
                </a:solidFill>
              </a:rPr>
              <a:t>cumulative GHG emissions and removals</a:t>
            </a:r>
            <a:endParaRPr/>
          </a:p>
          <a:p>
            <a:pPr indent="-228600" lvl="0" marL="228600" rtl="0" algn="l">
              <a:lnSpc>
                <a:spcPct val="90000"/>
              </a:lnSpc>
              <a:spcBef>
                <a:spcPts val="1000"/>
              </a:spcBef>
              <a:spcAft>
                <a:spcPts val="0"/>
              </a:spcAft>
              <a:buClr>
                <a:srgbClr val="625852"/>
              </a:buClr>
              <a:buSzPct val="114285"/>
              <a:buChar char="●"/>
            </a:pPr>
            <a:r>
              <a:rPr lang="en-ZA">
                <a:solidFill>
                  <a:srgbClr val="625852"/>
                </a:solidFill>
              </a:rPr>
              <a:t>Sum all target groups = </a:t>
            </a:r>
            <a:r>
              <a:rPr b="1" lang="en-ZA">
                <a:solidFill>
                  <a:srgbClr val="625852"/>
                </a:solidFill>
              </a:rPr>
              <a:t>total policy impact</a:t>
            </a:r>
            <a:endParaRPr/>
          </a:p>
          <a:p>
            <a:pPr indent="-228600" lvl="0" marL="228600" rtl="0" algn="l">
              <a:lnSpc>
                <a:spcPct val="90000"/>
              </a:lnSpc>
              <a:spcBef>
                <a:spcPts val="1000"/>
              </a:spcBef>
              <a:spcAft>
                <a:spcPts val="0"/>
              </a:spcAft>
              <a:buClr>
                <a:srgbClr val="625852"/>
              </a:buClr>
              <a:buSzPct val="114285"/>
              <a:buChar char="●"/>
            </a:pPr>
            <a:r>
              <a:rPr lang="en-ZA">
                <a:solidFill>
                  <a:srgbClr val="625852"/>
                </a:solidFill>
              </a:rPr>
              <a:t>Multiply total policy impact by 100-yr GWP of CH</a:t>
            </a:r>
            <a:r>
              <a:rPr baseline="-25000" lang="en-ZA">
                <a:solidFill>
                  <a:srgbClr val="625852"/>
                </a:solidFill>
              </a:rPr>
              <a:t>4</a:t>
            </a:r>
            <a:r>
              <a:rPr lang="en-ZA">
                <a:solidFill>
                  <a:srgbClr val="625852"/>
                </a:solidFill>
              </a:rPr>
              <a:t> to convert CH</a:t>
            </a:r>
            <a:r>
              <a:rPr baseline="-25000" lang="en-ZA">
                <a:solidFill>
                  <a:srgbClr val="625852"/>
                </a:solidFill>
              </a:rPr>
              <a:t>4</a:t>
            </a:r>
            <a:r>
              <a:rPr lang="en-ZA">
                <a:solidFill>
                  <a:srgbClr val="625852"/>
                </a:solidFill>
              </a:rPr>
              <a:t> emissions to </a:t>
            </a:r>
            <a:r>
              <a:rPr b="1" lang="en-ZA">
                <a:solidFill>
                  <a:srgbClr val="625852"/>
                </a:solidFill>
              </a:rPr>
              <a:t>CO</a:t>
            </a:r>
            <a:r>
              <a:rPr b="1" baseline="-25000" lang="en-ZA">
                <a:solidFill>
                  <a:srgbClr val="625852"/>
                </a:solidFill>
              </a:rPr>
              <a:t>2</a:t>
            </a:r>
            <a:r>
              <a:rPr b="1" lang="en-ZA">
                <a:solidFill>
                  <a:srgbClr val="625852"/>
                </a:solidFill>
              </a:rPr>
              <a:t>e</a:t>
            </a:r>
            <a:endParaRPr/>
          </a:p>
          <a:p>
            <a:pPr indent="-228600" lvl="0" marL="228600" rtl="0" algn="l">
              <a:lnSpc>
                <a:spcPct val="90000"/>
              </a:lnSpc>
              <a:spcBef>
                <a:spcPts val="1000"/>
              </a:spcBef>
              <a:spcAft>
                <a:spcPts val="1200"/>
              </a:spcAft>
              <a:buClr>
                <a:srgbClr val="625852"/>
              </a:buClr>
              <a:buSzPct val="114285"/>
              <a:buChar char="●"/>
            </a:pPr>
            <a:r>
              <a:rPr lang="en-ZA">
                <a:solidFill>
                  <a:srgbClr val="625852"/>
                </a:solidFill>
              </a:rPr>
              <a:t>Multiply by 0.001 to convert kg to tonnes</a:t>
            </a:r>
            <a:endParaRPr/>
          </a:p>
        </p:txBody>
      </p:sp>
      <p:sp>
        <p:nvSpPr>
          <p:cNvPr id="2172" name="Google Shape;2172;p102"/>
          <p:cNvSpPr/>
          <p:nvPr>
            <p:ph idx="4294967295" type="body"/>
          </p:nvPr>
        </p:nvSpPr>
        <p:spPr>
          <a:xfrm>
            <a:off x="304800" y="4794488"/>
            <a:ext cx="1150500" cy="2673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25000" lnSpcReduction="20000"/>
          </a:bodyPr>
          <a:lstStyle/>
          <a:p>
            <a:pPr indent="0" lvl="0" marL="0" rtl="0" algn="l">
              <a:lnSpc>
                <a:spcPct val="90000"/>
              </a:lnSpc>
              <a:spcBef>
                <a:spcPts val="0"/>
              </a:spcBef>
              <a:spcAft>
                <a:spcPts val="1200"/>
              </a:spcAft>
              <a:buClr>
                <a:srgbClr val="09294E"/>
              </a:buClr>
              <a:buSzPct val="38095"/>
              <a:buNone/>
            </a:pPr>
            <a:r>
              <a:rPr lang="en-ZA"/>
              <a:t>Slide presentation</a:t>
            </a:r>
            <a:endParaRPr/>
          </a:p>
        </p:txBody>
      </p:sp>
      <p:sp>
        <p:nvSpPr>
          <p:cNvPr id="2173" name="Google Shape;2173;p102">
            <a:hlinkClick action="ppaction://hlinksldjump" r:id="rId3"/>
          </p:cNvPr>
          <p:cNvSpPr txBox="1"/>
          <p:nvPr/>
        </p:nvSpPr>
        <p:spPr>
          <a:xfrm>
            <a:off x="4378384" y="4748486"/>
            <a:ext cx="901500" cy="267300"/>
          </a:xfrm>
          <a:prstGeom prst="rect">
            <a:avLst/>
          </a:prstGeom>
          <a:solidFill>
            <a:srgbClr val="F6D749"/>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rgbClr val="09294E"/>
                </a:solidFill>
                <a:latin typeface="Arial"/>
                <a:ea typeface="Arial"/>
                <a:cs typeface="Arial"/>
                <a:sym typeface="Arial"/>
              </a:rPr>
              <a:t>EF calculations</a:t>
            </a:r>
            <a:endParaRPr/>
          </a:p>
        </p:txBody>
      </p:sp>
      <p:sp>
        <p:nvSpPr>
          <p:cNvPr id="2174" name="Google Shape;2174;p102">
            <a:hlinkClick action="ppaction://hlinksldjump" r:id="rId4"/>
          </p:cNvPr>
          <p:cNvSpPr/>
          <p:nvPr/>
        </p:nvSpPr>
        <p:spPr>
          <a:xfrm>
            <a:off x="501444" y="4849902"/>
            <a:ext cx="901500" cy="156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9" name="Shape 2179"/>
        <p:cNvGrpSpPr/>
        <p:nvPr/>
      </p:nvGrpSpPr>
      <p:grpSpPr>
        <a:xfrm>
          <a:off x="0" y="0"/>
          <a:ext cx="0" cy="0"/>
          <a:chOff x="0" y="0"/>
          <a:chExt cx="0" cy="0"/>
        </a:xfrm>
      </p:grpSpPr>
      <p:sp>
        <p:nvSpPr>
          <p:cNvPr id="2180" name="Google Shape;2180;p103"/>
          <p:cNvSpPr txBox="1"/>
          <p:nvPr>
            <p:ph idx="4294967295"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How to derive new emission factors</a:t>
            </a:r>
            <a:endParaRPr/>
          </a:p>
        </p:txBody>
      </p:sp>
      <p:sp>
        <p:nvSpPr>
          <p:cNvPr id="2181" name="Google Shape;2181;p103"/>
          <p:cNvSpPr txBox="1"/>
          <p:nvPr/>
        </p:nvSpPr>
        <p:spPr>
          <a:xfrm>
            <a:off x="1493514" y="1495921"/>
            <a:ext cx="1107600" cy="246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cap="small">
                <a:solidFill>
                  <a:schemeClr val="dk2"/>
                </a:solidFill>
                <a:latin typeface="Open Sans"/>
                <a:ea typeface="Open Sans"/>
                <a:cs typeface="Open Sans"/>
                <a:sym typeface="Open Sans"/>
              </a:rPr>
              <a:t>Tier 1 EF</a:t>
            </a:r>
            <a:endParaRPr sz="1000">
              <a:solidFill>
                <a:schemeClr val="dk2"/>
              </a:solidFill>
              <a:latin typeface="Open Sans"/>
              <a:ea typeface="Open Sans"/>
              <a:cs typeface="Open Sans"/>
              <a:sym typeface="Open Sans"/>
            </a:endParaRPr>
          </a:p>
        </p:txBody>
      </p:sp>
      <p:sp>
        <p:nvSpPr>
          <p:cNvPr id="2182" name="Google Shape;2182;p103"/>
          <p:cNvSpPr txBox="1"/>
          <p:nvPr/>
        </p:nvSpPr>
        <p:spPr>
          <a:xfrm>
            <a:off x="1537708" y="3725150"/>
            <a:ext cx="10632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cap="small">
                <a:solidFill>
                  <a:schemeClr val="dk2"/>
                </a:solidFill>
                <a:latin typeface="Open Sans"/>
                <a:ea typeface="Open Sans"/>
                <a:cs typeface="Open Sans"/>
                <a:sym typeface="Open Sans"/>
              </a:rPr>
              <a:t>Derived Tier 2 EF</a:t>
            </a:r>
            <a:endParaRPr sz="1000">
              <a:solidFill>
                <a:schemeClr val="dk2"/>
              </a:solidFill>
              <a:latin typeface="Open Sans"/>
              <a:ea typeface="Open Sans"/>
              <a:cs typeface="Open Sans"/>
              <a:sym typeface="Open Sans"/>
            </a:endParaRPr>
          </a:p>
        </p:txBody>
      </p:sp>
      <p:sp>
        <p:nvSpPr>
          <p:cNvPr id="2183" name="Google Shape;2183;p103"/>
          <p:cNvSpPr/>
          <p:nvPr/>
        </p:nvSpPr>
        <p:spPr>
          <a:xfrm>
            <a:off x="2171763" y="2615677"/>
            <a:ext cx="5965500" cy="5625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chemeClr val="dk2"/>
                </a:solidFill>
                <a:latin typeface="Open Sans"/>
                <a:ea typeface="Open Sans"/>
                <a:cs typeface="Open Sans"/>
                <a:sym typeface="Open Sans"/>
              </a:rPr>
              <a:t>Published Tier 2 emission factors can be used in place of Tier 1 EFs in the above steps</a:t>
            </a:r>
            <a:endParaRPr b="1" sz="1000">
              <a:solidFill>
                <a:schemeClr val="dk2"/>
              </a:solidFill>
              <a:latin typeface="Open Sans"/>
              <a:ea typeface="Open Sans"/>
              <a:cs typeface="Open Sans"/>
              <a:sym typeface="Open Sans"/>
            </a:endParaRPr>
          </a:p>
        </p:txBody>
      </p:sp>
      <p:sp>
        <p:nvSpPr>
          <p:cNvPr id="2184" name="Google Shape;2184;p103"/>
          <p:cNvSpPr/>
          <p:nvPr/>
        </p:nvSpPr>
        <p:spPr>
          <a:xfrm>
            <a:off x="2171727" y="3308400"/>
            <a:ext cx="5965500" cy="1263600"/>
          </a:xfrm>
          <a:prstGeom prst="rect">
            <a:avLst/>
          </a:prstGeom>
          <a:solidFill>
            <a:schemeClr val="accent3"/>
          </a:solidFill>
          <a:ln>
            <a:noFill/>
          </a:ln>
        </p:spPr>
        <p:txBody>
          <a:bodyPr anchorCtr="0" anchor="ctr" bIns="45700" lIns="91425" spcFirstLastPara="1" rIns="91425" wrap="square" tIns="45700">
            <a:noAutofit/>
          </a:bodyPr>
          <a:lstStyle/>
          <a:p>
            <a:pPr indent="-355600" lvl="0" marL="355600" marR="0" rtl="0" algn="l">
              <a:lnSpc>
                <a:spcPct val="90000"/>
              </a:lnSpc>
              <a:spcBef>
                <a:spcPts val="0"/>
              </a:spcBef>
              <a:spcAft>
                <a:spcPts val="0"/>
              </a:spcAft>
              <a:buNone/>
            </a:pPr>
            <a:r>
              <a:rPr lang="en-ZA" sz="1000">
                <a:solidFill>
                  <a:schemeClr val="dk2"/>
                </a:solidFill>
                <a:latin typeface="Open Sans"/>
                <a:ea typeface="Open Sans"/>
                <a:cs typeface="Open Sans"/>
                <a:sym typeface="Open Sans"/>
              </a:rPr>
              <a:t>STEP 1:Estimate how the policy will change feed intake of the target group</a:t>
            </a:r>
            <a:endParaRPr sz="1000">
              <a:solidFill>
                <a:schemeClr val="dk2"/>
              </a:solidFill>
              <a:latin typeface="Open Sans"/>
              <a:ea typeface="Open Sans"/>
              <a:cs typeface="Open Sans"/>
              <a:sym typeface="Open Sans"/>
            </a:endParaRPr>
          </a:p>
          <a:p>
            <a:pPr indent="-355600" lvl="0" marL="355600" marR="0" rtl="0" algn="l">
              <a:lnSpc>
                <a:spcPct val="90000"/>
              </a:lnSpc>
              <a:spcBef>
                <a:spcPts val="500"/>
              </a:spcBef>
              <a:spcAft>
                <a:spcPts val="0"/>
              </a:spcAft>
              <a:buNone/>
            </a:pPr>
            <a:r>
              <a:rPr lang="en-ZA" sz="1000">
                <a:solidFill>
                  <a:schemeClr val="dk2"/>
                </a:solidFill>
                <a:latin typeface="Open Sans"/>
                <a:ea typeface="Open Sans"/>
                <a:cs typeface="Open Sans"/>
                <a:sym typeface="Open Sans"/>
              </a:rPr>
              <a:t>STEP 2: Calculate a Tier 2 EF for a typical animal in the target group based on estimated gross energy intake of the animal without the policy (</a:t>
            </a:r>
            <a:r>
              <a:rPr i="1" lang="en-ZA" sz="1000">
                <a:solidFill>
                  <a:schemeClr val="dk2"/>
                </a:solidFill>
                <a:latin typeface="Open Sans"/>
                <a:ea typeface="Open Sans"/>
                <a:cs typeface="Open Sans"/>
                <a:sym typeface="Open Sans"/>
              </a:rPr>
              <a:t>EF</a:t>
            </a:r>
            <a:r>
              <a:rPr baseline="-25000" i="1" lang="en-ZA" sz="1000">
                <a:solidFill>
                  <a:schemeClr val="dk2"/>
                </a:solidFill>
                <a:latin typeface="Open Sans"/>
                <a:ea typeface="Open Sans"/>
                <a:cs typeface="Open Sans"/>
                <a:sym typeface="Open Sans"/>
              </a:rPr>
              <a:t>without_policy</a:t>
            </a:r>
            <a:r>
              <a:rPr i="1" lang="en-ZA" sz="1000">
                <a:solidFill>
                  <a:schemeClr val="dk2"/>
                </a:solidFill>
                <a:latin typeface="Open Sans"/>
                <a:ea typeface="Open Sans"/>
                <a:cs typeface="Open Sans"/>
                <a:sym typeface="Open Sans"/>
              </a:rPr>
              <a:t> </a:t>
            </a:r>
            <a:r>
              <a:rPr lang="en-ZA" sz="1000">
                <a:solidFill>
                  <a:schemeClr val="dk2"/>
                </a:solidFill>
                <a:latin typeface="Open Sans"/>
                <a:ea typeface="Open Sans"/>
                <a:cs typeface="Open Sans"/>
                <a:sym typeface="Open Sans"/>
              </a:rPr>
              <a:t>)</a:t>
            </a:r>
            <a:endParaRPr sz="1000">
              <a:solidFill>
                <a:schemeClr val="dk2"/>
              </a:solidFill>
              <a:latin typeface="Open Sans"/>
              <a:ea typeface="Open Sans"/>
              <a:cs typeface="Open Sans"/>
              <a:sym typeface="Open Sans"/>
            </a:endParaRPr>
          </a:p>
          <a:p>
            <a:pPr indent="-355600" lvl="0" marL="355600" marR="0" rtl="0" algn="l">
              <a:lnSpc>
                <a:spcPct val="90000"/>
              </a:lnSpc>
              <a:spcBef>
                <a:spcPts val="500"/>
              </a:spcBef>
              <a:spcAft>
                <a:spcPts val="0"/>
              </a:spcAft>
              <a:buNone/>
            </a:pPr>
            <a:r>
              <a:rPr lang="en-ZA" sz="1000">
                <a:solidFill>
                  <a:schemeClr val="dk2"/>
                </a:solidFill>
                <a:latin typeface="Open Sans"/>
                <a:ea typeface="Open Sans"/>
                <a:cs typeface="Open Sans"/>
                <a:sym typeface="Open Sans"/>
              </a:rPr>
              <a:t>STEP 3: Use the information from step 1 to estimate gross energy intake for a typical animal in the target group with the policy and calculate a new Tier 2 EF (</a:t>
            </a:r>
            <a:r>
              <a:rPr i="1" lang="en-ZA" sz="1000">
                <a:solidFill>
                  <a:schemeClr val="dk2"/>
                </a:solidFill>
                <a:latin typeface="Open Sans"/>
                <a:ea typeface="Open Sans"/>
                <a:cs typeface="Open Sans"/>
                <a:sym typeface="Open Sans"/>
              </a:rPr>
              <a:t>EF</a:t>
            </a:r>
            <a:r>
              <a:rPr baseline="-25000" i="1" lang="en-ZA" sz="1000">
                <a:solidFill>
                  <a:schemeClr val="dk2"/>
                </a:solidFill>
                <a:latin typeface="Open Sans"/>
                <a:ea typeface="Open Sans"/>
                <a:cs typeface="Open Sans"/>
                <a:sym typeface="Open Sans"/>
              </a:rPr>
              <a:t>with_policy</a:t>
            </a:r>
            <a:r>
              <a:rPr lang="en-ZA" sz="1000">
                <a:solidFill>
                  <a:schemeClr val="dk2"/>
                </a:solidFill>
                <a:latin typeface="Open Sans"/>
                <a:ea typeface="Open Sans"/>
                <a:cs typeface="Open Sans"/>
                <a:sym typeface="Open Sans"/>
              </a:rPr>
              <a:t>)</a:t>
            </a:r>
            <a:endParaRPr sz="1000">
              <a:solidFill>
                <a:schemeClr val="dk2"/>
              </a:solidFill>
              <a:latin typeface="Open Sans"/>
              <a:ea typeface="Open Sans"/>
              <a:cs typeface="Open Sans"/>
              <a:sym typeface="Open Sans"/>
            </a:endParaRPr>
          </a:p>
          <a:p>
            <a:pPr indent="-355600" lvl="0" marL="355600" marR="0" rtl="0" algn="l">
              <a:lnSpc>
                <a:spcPct val="90000"/>
              </a:lnSpc>
              <a:spcBef>
                <a:spcPts val="500"/>
              </a:spcBef>
              <a:spcAft>
                <a:spcPts val="0"/>
              </a:spcAft>
              <a:buNone/>
            </a:pPr>
            <a:r>
              <a:rPr lang="en-ZA" sz="1000">
                <a:solidFill>
                  <a:schemeClr val="dk2"/>
                </a:solidFill>
                <a:latin typeface="Open Sans"/>
                <a:ea typeface="Open Sans"/>
                <a:cs typeface="Open Sans"/>
                <a:sym typeface="Open Sans"/>
              </a:rPr>
              <a:t>STEP 4: Subtract the </a:t>
            </a:r>
            <a:r>
              <a:rPr i="1" lang="en-ZA" sz="1000">
                <a:solidFill>
                  <a:schemeClr val="dk2"/>
                </a:solidFill>
                <a:latin typeface="Open Sans"/>
                <a:ea typeface="Open Sans"/>
                <a:cs typeface="Open Sans"/>
                <a:sym typeface="Open Sans"/>
              </a:rPr>
              <a:t>EF</a:t>
            </a:r>
            <a:r>
              <a:rPr baseline="-25000" i="1" lang="en-ZA" sz="1000">
                <a:solidFill>
                  <a:schemeClr val="dk2"/>
                </a:solidFill>
                <a:latin typeface="Open Sans"/>
                <a:ea typeface="Open Sans"/>
                <a:cs typeface="Open Sans"/>
                <a:sym typeface="Open Sans"/>
              </a:rPr>
              <a:t>without_policy</a:t>
            </a:r>
            <a:r>
              <a:rPr i="1" lang="en-ZA" sz="1000">
                <a:solidFill>
                  <a:schemeClr val="dk2"/>
                </a:solidFill>
                <a:latin typeface="Open Sans"/>
                <a:ea typeface="Open Sans"/>
                <a:cs typeface="Open Sans"/>
                <a:sym typeface="Open Sans"/>
              </a:rPr>
              <a:t> </a:t>
            </a:r>
            <a:r>
              <a:rPr lang="en-ZA" sz="1000">
                <a:solidFill>
                  <a:schemeClr val="dk2"/>
                </a:solidFill>
                <a:latin typeface="Open Sans"/>
                <a:ea typeface="Open Sans"/>
                <a:cs typeface="Open Sans"/>
                <a:sym typeface="Open Sans"/>
              </a:rPr>
              <a:t>from the </a:t>
            </a:r>
            <a:r>
              <a:rPr i="1" lang="en-ZA" sz="1000">
                <a:solidFill>
                  <a:schemeClr val="dk2"/>
                </a:solidFill>
                <a:latin typeface="Open Sans"/>
                <a:ea typeface="Open Sans"/>
                <a:cs typeface="Open Sans"/>
                <a:sym typeface="Open Sans"/>
              </a:rPr>
              <a:t>EF</a:t>
            </a:r>
            <a:r>
              <a:rPr baseline="-25000" i="1" lang="en-ZA" sz="1000">
                <a:solidFill>
                  <a:schemeClr val="dk2"/>
                </a:solidFill>
                <a:latin typeface="Open Sans"/>
                <a:ea typeface="Open Sans"/>
                <a:cs typeface="Open Sans"/>
                <a:sym typeface="Open Sans"/>
              </a:rPr>
              <a:t>with_policy </a:t>
            </a:r>
            <a:r>
              <a:rPr lang="en-ZA" sz="1000">
                <a:solidFill>
                  <a:schemeClr val="dk2"/>
                </a:solidFill>
                <a:latin typeface="Open Sans"/>
                <a:ea typeface="Open Sans"/>
                <a:cs typeface="Open Sans"/>
                <a:sym typeface="Open Sans"/>
              </a:rPr>
              <a:t>to yield the EF for the policy impact</a:t>
            </a:r>
            <a:endParaRPr sz="1000">
              <a:solidFill>
                <a:schemeClr val="dk2"/>
              </a:solidFill>
              <a:latin typeface="Open Sans"/>
              <a:ea typeface="Open Sans"/>
              <a:cs typeface="Open Sans"/>
              <a:sym typeface="Open Sans"/>
            </a:endParaRPr>
          </a:p>
        </p:txBody>
      </p:sp>
      <p:sp>
        <p:nvSpPr>
          <p:cNvPr id="2185" name="Google Shape;2185;p103"/>
          <p:cNvSpPr/>
          <p:nvPr/>
        </p:nvSpPr>
        <p:spPr>
          <a:xfrm>
            <a:off x="813801" y="2615678"/>
            <a:ext cx="1358100" cy="5667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1000" cap="small">
                <a:solidFill>
                  <a:schemeClr val="lt1"/>
                </a:solidFill>
                <a:latin typeface="Open Sans"/>
                <a:ea typeface="Open Sans"/>
                <a:cs typeface="Open Sans"/>
                <a:sym typeface="Open Sans"/>
              </a:rPr>
              <a:t>Published Tier 2 EF</a:t>
            </a:r>
            <a:endParaRPr sz="1000">
              <a:solidFill>
                <a:schemeClr val="lt1"/>
              </a:solidFill>
              <a:latin typeface="Open Sans"/>
              <a:ea typeface="Open Sans"/>
              <a:cs typeface="Open Sans"/>
              <a:sym typeface="Open Sans"/>
            </a:endParaRPr>
          </a:p>
        </p:txBody>
      </p:sp>
      <p:sp>
        <p:nvSpPr>
          <p:cNvPr id="2186" name="Google Shape;2186;p103"/>
          <p:cNvSpPr/>
          <p:nvPr/>
        </p:nvSpPr>
        <p:spPr>
          <a:xfrm>
            <a:off x="813751" y="3308400"/>
            <a:ext cx="1358100" cy="12636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1000" cap="small">
                <a:solidFill>
                  <a:schemeClr val="lt1"/>
                </a:solidFill>
                <a:latin typeface="Open Sans"/>
                <a:ea typeface="Open Sans"/>
                <a:cs typeface="Open Sans"/>
                <a:sym typeface="Open Sans"/>
              </a:rPr>
              <a:t>Derived Tier 2 EF</a:t>
            </a:r>
            <a:endParaRPr sz="1000">
              <a:solidFill>
                <a:schemeClr val="lt1"/>
              </a:solidFill>
              <a:latin typeface="Open Sans"/>
              <a:ea typeface="Open Sans"/>
              <a:cs typeface="Open Sans"/>
              <a:sym typeface="Open Sans"/>
            </a:endParaRPr>
          </a:p>
        </p:txBody>
      </p:sp>
      <p:sp>
        <p:nvSpPr>
          <p:cNvPr id="2187" name="Google Shape;2187;p103"/>
          <p:cNvSpPr/>
          <p:nvPr/>
        </p:nvSpPr>
        <p:spPr>
          <a:xfrm>
            <a:off x="2171726" y="887450"/>
            <a:ext cx="5965800" cy="1604100"/>
          </a:xfrm>
          <a:prstGeom prst="rect">
            <a:avLst/>
          </a:prstGeom>
          <a:solidFill>
            <a:schemeClr val="accent3"/>
          </a:solidFill>
          <a:ln>
            <a:noFill/>
          </a:ln>
        </p:spPr>
        <p:txBody>
          <a:bodyPr anchorCtr="0" anchor="ctr" bIns="45700" lIns="91425" spcFirstLastPara="1" rIns="91425" wrap="square" tIns="45700">
            <a:noAutofit/>
          </a:bodyPr>
          <a:lstStyle/>
          <a:p>
            <a:pPr indent="-355600" lvl="0" marL="355600" marR="0" rtl="0" algn="l">
              <a:lnSpc>
                <a:spcPct val="90000"/>
              </a:lnSpc>
              <a:spcBef>
                <a:spcPts val="0"/>
              </a:spcBef>
              <a:spcAft>
                <a:spcPts val="0"/>
              </a:spcAft>
              <a:buNone/>
            </a:pPr>
            <a:r>
              <a:rPr lang="en-ZA" sz="1000">
                <a:solidFill>
                  <a:schemeClr val="dk2"/>
                </a:solidFill>
                <a:latin typeface="Open Sans"/>
                <a:ea typeface="Open Sans"/>
                <a:cs typeface="Open Sans"/>
                <a:sym typeface="Open Sans"/>
              </a:rPr>
              <a:t>STEP 1: Estimate how the policy will change the weight, growth rate and milk production (dairy cattle only) of the target group</a:t>
            </a:r>
            <a:endParaRPr sz="1000">
              <a:solidFill>
                <a:schemeClr val="dk2"/>
              </a:solidFill>
              <a:latin typeface="Open Sans"/>
              <a:ea typeface="Open Sans"/>
              <a:cs typeface="Open Sans"/>
              <a:sym typeface="Open Sans"/>
            </a:endParaRPr>
          </a:p>
          <a:p>
            <a:pPr indent="-355600" lvl="0" marL="355600" marR="0" rtl="0" algn="l">
              <a:lnSpc>
                <a:spcPct val="90000"/>
              </a:lnSpc>
              <a:spcBef>
                <a:spcPts val="500"/>
              </a:spcBef>
              <a:spcAft>
                <a:spcPts val="0"/>
              </a:spcAft>
              <a:buNone/>
            </a:pPr>
            <a:r>
              <a:rPr lang="en-ZA" sz="1000">
                <a:solidFill>
                  <a:schemeClr val="dk2"/>
                </a:solidFill>
                <a:latin typeface="Open Sans"/>
                <a:ea typeface="Open Sans"/>
                <a:cs typeface="Open Sans"/>
                <a:sym typeface="Open Sans"/>
              </a:rPr>
              <a:t>STEP 2: Choose Tier 1 EFs from IPCC GL that best matches the weight, growth rate and milk 	production (dairy cattle only) of a typical animal in the target group if the policy were 	not enacted (</a:t>
            </a:r>
            <a:r>
              <a:rPr i="1" lang="en-ZA" sz="1000">
                <a:solidFill>
                  <a:schemeClr val="dk2"/>
                </a:solidFill>
                <a:latin typeface="Open Sans"/>
                <a:ea typeface="Open Sans"/>
                <a:cs typeface="Open Sans"/>
                <a:sym typeface="Open Sans"/>
              </a:rPr>
              <a:t>EF</a:t>
            </a:r>
            <a:r>
              <a:rPr baseline="-25000" i="1" lang="en-ZA" sz="1000">
                <a:solidFill>
                  <a:schemeClr val="dk2"/>
                </a:solidFill>
                <a:latin typeface="Open Sans"/>
                <a:ea typeface="Open Sans"/>
                <a:cs typeface="Open Sans"/>
                <a:sym typeface="Open Sans"/>
              </a:rPr>
              <a:t>without_policy</a:t>
            </a:r>
            <a:r>
              <a:rPr lang="en-ZA" sz="1000">
                <a:solidFill>
                  <a:schemeClr val="dk2"/>
                </a:solidFill>
                <a:latin typeface="Open Sans"/>
                <a:ea typeface="Open Sans"/>
                <a:cs typeface="Open Sans"/>
                <a:sym typeface="Open Sans"/>
              </a:rPr>
              <a:t>)</a:t>
            </a:r>
            <a:endParaRPr sz="1000">
              <a:solidFill>
                <a:schemeClr val="dk2"/>
              </a:solidFill>
              <a:latin typeface="Open Sans"/>
              <a:ea typeface="Open Sans"/>
              <a:cs typeface="Open Sans"/>
              <a:sym typeface="Open Sans"/>
            </a:endParaRPr>
          </a:p>
          <a:p>
            <a:pPr indent="-355600" lvl="0" marL="355600" marR="0" rtl="0" algn="l">
              <a:lnSpc>
                <a:spcPct val="90000"/>
              </a:lnSpc>
              <a:spcBef>
                <a:spcPts val="500"/>
              </a:spcBef>
              <a:spcAft>
                <a:spcPts val="0"/>
              </a:spcAft>
              <a:buNone/>
            </a:pPr>
            <a:r>
              <a:rPr lang="en-ZA" sz="1000">
                <a:solidFill>
                  <a:schemeClr val="dk2"/>
                </a:solidFill>
                <a:latin typeface="Open Sans"/>
                <a:ea typeface="Open Sans"/>
                <a:cs typeface="Open Sans"/>
                <a:sym typeface="Open Sans"/>
              </a:rPr>
              <a:t>STEP 3: Use information from step 1 to choose a different Tier 1 emission factor from IPCC 	GL that matches the weight, growth rate and milk production (dairy cattle only) of a 	typical animal in the target group as a result of the policy (</a:t>
            </a:r>
            <a:r>
              <a:rPr i="1" lang="en-ZA" sz="1000">
                <a:solidFill>
                  <a:schemeClr val="dk2"/>
                </a:solidFill>
                <a:latin typeface="Open Sans"/>
                <a:ea typeface="Open Sans"/>
                <a:cs typeface="Open Sans"/>
                <a:sym typeface="Open Sans"/>
              </a:rPr>
              <a:t>EF</a:t>
            </a:r>
            <a:r>
              <a:rPr baseline="-25000" i="1" lang="en-ZA" sz="1000">
                <a:solidFill>
                  <a:schemeClr val="dk2"/>
                </a:solidFill>
                <a:latin typeface="Open Sans"/>
                <a:ea typeface="Open Sans"/>
                <a:cs typeface="Open Sans"/>
                <a:sym typeface="Open Sans"/>
              </a:rPr>
              <a:t>with_policy</a:t>
            </a:r>
            <a:r>
              <a:rPr lang="en-ZA" sz="1000">
                <a:solidFill>
                  <a:schemeClr val="dk2"/>
                </a:solidFill>
                <a:latin typeface="Open Sans"/>
                <a:ea typeface="Open Sans"/>
                <a:cs typeface="Open Sans"/>
                <a:sym typeface="Open Sans"/>
              </a:rPr>
              <a:t>)</a:t>
            </a:r>
            <a:endParaRPr sz="1000">
              <a:solidFill>
                <a:schemeClr val="dk2"/>
              </a:solidFill>
              <a:latin typeface="Open Sans"/>
              <a:ea typeface="Open Sans"/>
              <a:cs typeface="Open Sans"/>
              <a:sym typeface="Open Sans"/>
            </a:endParaRPr>
          </a:p>
          <a:p>
            <a:pPr indent="-355600" lvl="0" marL="355600" marR="0" rtl="0" algn="l">
              <a:lnSpc>
                <a:spcPct val="90000"/>
              </a:lnSpc>
              <a:spcBef>
                <a:spcPts val="500"/>
              </a:spcBef>
              <a:spcAft>
                <a:spcPts val="0"/>
              </a:spcAft>
              <a:buNone/>
            </a:pPr>
            <a:r>
              <a:rPr lang="en-ZA" sz="1000">
                <a:solidFill>
                  <a:schemeClr val="dk2"/>
                </a:solidFill>
                <a:latin typeface="Open Sans"/>
                <a:ea typeface="Open Sans"/>
                <a:cs typeface="Open Sans"/>
                <a:sym typeface="Open Sans"/>
              </a:rPr>
              <a:t>STEP 4: Subtract the </a:t>
            </a:r>
            <a:r>
              <a:rPr i="1" lang="en-ZA" sz="1000">
                <a:solidFill>
                  <a:schemeClr val="dk2"/>
                </a:solidFill>
                <a:latin typeface="Open Sans"/>
                <a:ea typeface="Open Sans"/>
                <a:cs typeface="Open Sans"/>
                <a:sym typeface="Open Sans"/>
              </a:rPr>
              <a:t>EF</a:t>
            </a:r>
            <a:r>
              <a:rPr baseline="-25000" i="1" lang="en-ZA" sz="1000">
                <a:solidFill>
                  <a:schemeClr val="dk2"/>
                </a:solidFill>
                <a:latin typeface="Open Sans"/>
                <a:ea typeface="Open Sans"/>
                <a:cs typeface="Open Sans"/>
                <a:sym typeface="Open Sans"/>
              </a:rPr>
              <a:t>without_policy</a:t>
            </a:r>
            <a:r>
              <a:rPr i="1" lang="en-ZA" sz="1000">
                <a:solidFill>
                  <a:schemeClr val="dk2"/>
                </a:solidFill>
                <a:latin typeface="Open Sans"/>
                <a:ea typeface="Open Sans"/>
                <a:cs typeface="Open Sans"/>
                <a:sym typeface="Open Sans"/>
              </a:rPr>
              <a:t> </a:t>
            </a:r>
            <a:r>
              <a:rPr lang="en-ZA" sz="1000">
                <a:solidFill>
                  <a:schemeClr val="dk2"/>
                </a:solidFill>
                <a:latin typeface="Open Sans"/>
                <a:ea typeface="Open Sans"/>
                <a:cs typeface="Open Sans"/>
                <a:sym typeface="Open Sans"/>
              </a:rPr>
              <a:t>from the </a:t>
            </a:r>
            <a:r>
              <a:rPr i="1" lang="en-ZA" sz="1000">
                <a:solidFill>
                  <a:schemeClr val="dk2"/>
                </a:solidFill>
                <a:latin typeface="Open Sans"/>
                <a:ea typeface="Open Sans"/>
                <a:cs typeface="Open Sans"/>
                <a:sym typeface="Open Sans"/>
              </a:rPr>
              <a:t>EF</a:t>
            </a:r>
            <a:r>
              <a:rPr baseline="-25000" i="1" lang="en-ZA" sz="1000">
                <a:solidFill>
                  <a:schemeClr val="dk2"/>
                </a:solidFill>
                <a:latin typeface="Open Sans"/>
                <a:ea typeface="Open Sans"/>
                <a:cs typeface="Open Sans"/>
                <a:sym typeface="Open Sans"/>
              </a:rPr>
              <a:t>with_policy</a:t>
            </a:r>
            <a:r>
              <a:rPr i="1" lang="en-ZA" sz="1000">
                <a:solidFill>
                  <a:schemeClr val="dk2"/>
                </a:solidFill>
                <a:latin typeface="Open Sans"/>
                <a:ea typeface="Open Sans"/>
                <a:cs typeface="Open Sans"/>
                <a:sym typeface="Open Sans"/>
              </a:rPr>
              <a:t> </a:t>
            </a:r>
            <a:r>
              <a:rPr lang="en-ZA" sz="1000">
                <a:solidFill>
                  <a:schemeClr val="dk2"/>
                </a:solidFill>
                <a:latin typeface="Open Sans"/>
                <a:ea typeface="Open Sans"/>
                <a:cs typeface="Open Sans"/>
                <a:sym typeface="Open Sans"/>
              </a:rPr>
              <a:t>to yield the EF for the policy impact</a:t>
            </a:r>
            <a:endParaRPr sz="1000">
              <a:solidFill>
                <a:schemeClr val="dk2"/>
              </a:solidFill>
              <a:latin typeface="Open Sans"/>
              <a:ea typeface="Open Sans"/>
              <a:cs typeface="Open Sans"/>
              <a:sym typeface="Open Sans"/>
            </a:endParaRPr>
          </a:p>
        </p:txBody>
      </p:sp>
      <p:sp>
        <p:nvSpPr>
          <p:cNvPr id="2188" name="Google Shape;2188;p103"/>
          <p:cNvSpPr/>
          <p:nvPr/>
        </p:nvSpPr>
        <p:spPr>
          <a:xfrm>
            <a:off x="813801" y="887450"/>
            <a:ext cx="1358100" cy="16041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1000" cap="small">
                <a:solidFill>
                  <a:schemeClr val="lt1"/>
                </a:solidFill>
                <a:latin typeface="Open Sans"/>
                <a:ea typeface="Open Sans"/>
                <a:cs typeface="Open Sans"/>
                <a:sym typeface="Open Sans"/>
              </a:rPr>
              <a:t>Tier 1</a:t>
            </a:r>
            <a:endParaRPr sz="1000">
              <a:solidFill>
                <a:schemeClr val="lt1"/>
              </a:solidFill>
              <a:latin typeface="Open Sans"/>
              <a:ea typeface="Open Sans"/>
              <a:cs typeface="Open Sans"/>
              <a:sym typeface="Open Sans"/>
            </a:endParaRPr>
          </a:p>
        </p:txBody>
      </p:sp>
      <p:sp>
        <p:nvSpPr>
          <p:cNvPr id="2189" name="Google Shape;2189;p103">
            <a:hlinkClick action="ppaction://hlinksldjump" r:id="rId3"/>
          </p:cNvPr>
          <p:cNvSpPr txBox="1"/>
          <p:nvPr/>
        </p:nvSpPr>
        <p:spPr>
          <a:xfrm>
            <a:off x="429900" y="4434925"/>
            <a:ext cx="1428000" cy="572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Back to enteric </a:t>
            </a:r>
            <a:endParaRPr>
              <a:solidFill>
                <a:schemeClr val="lt1"/>
              </a:solidFill>
            </a:endParaRPr>
          </a:p>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fermentation example</a:t>
            </a:r>
            <a:endParaRPr>
              <a:solidFill>
                <a:schemeClr val="lt1"/>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4" name="Shape 2194"/>
        <p:cNvGrpSpPr/>
        <p:nvPr/>
      </p:nvGrpSpPr>
      <p:grpSpPr>
        <a:xfrm>
          <a:off x="0" y="0"/>
          <a:ext cx="0" cy="0"/>
          <a:chOff x="0" y="0"/>
          <a:chExt cx="0" cy="0"/>
        </a:xfrm>
      </p:grpSpPr>
      <p:sp>
        <p:nvSpPr>
          <p:cNvPr id="2195" name="Google Shape;2195;p104"/>
          <p:cNvSpPr txBox="1"/>
          <p:nvPr>
            <p:ph type="title"/>
          </p:nvPr>
        </p:nvSpPr>
        <p:spPr>
          <a:xfrm>
            <a:off x="311700" y="216425"/>
            <a:ext cx="8520600" cy="8583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Example of estimating GHG impacts for soil carbon sequestration</a:t>
            </a:r>
            <a:endParaRPr/>
          </a:p>
        </p:txBody>
      </p:sp>
      <p:sp>
        <p:nvSpPr>
          <p:cNvPr id="2196" name="Google Shape;2196;p104"/>
          <p:cNvSpPr txBox="1"/>
          <p:nvPr>
            <p:ph idx="4294967295" type="body"/>
          </p:nvPr>
        </p:nvSpPr>
        <p:spPr>
          <a:xfrm>
            <a:off x="501443" y="1248697"/>
            <a:ext cx="8467200" cy="3780600"/>
          </a:xfrm>
          <a:prstGeom prst="rect">
            <a:avLst/>
          </a:prstGeom>
          <a:noFill/>
          <a:ln>
            <a:noFill/>
          </a:ln>
        </p:spPr>
        <p:txBody>
          <a:bodyPr anchorCtr="0" anchor="t" bIns="45700" lIns="91425" spcFirstLastPara="1" rIns="91425" wrap="square" tIns="45700">
            <a:noAutofit/>
          </a:bodyPr>
          <a:lstStyle/>
          <a:p>
            <a:pPr indent="-188595" lvl="0" marL="228600" rtl="0" algn="l">
              <a:lnSpc>
                <a:spcPct val="90000"/>
              </a:lnSpc>
              <a:spcBef>
                <a:spcPts val="0"/>
              </a:spcBef>
              <a:spcAft>
                <a:spcPts val="0"/>
              </a:spcAft>
              <a:buClr>
                <a:schemeClr val="dk2"/>
              </a:buClr>
              <a:buSzPts val="900"/>
              <a:buChar char="●"/>
            </a:pPr>
            <a:r>
              <a:rPr i="0" lang="en-ZA" sz="900" u="none" strike="noStrike"/>
              <a:t>Subdivide the land categories into strata</a:t>
            </a:r>
            <a:endParaRPr sz="900"/>
          </a:p>
          <a:p>
            <a:pPr indent="-188595" lvl="0" marL="228600" rtl="0" algn="l">
              <a:lnSpc>
                <a:spcPct val="90000"/>
              </a:lnSpc>
              <a:spcBef>
                <a:spcPts val="1000"/>
              </a:spcBef>
              <a:spcAft>
                <a:spcPts val="0"/>
              </a:spcAft>
              <a:buClr>
                <a:schemeClr val="dk2"/>
              </a:buClr>
              <a:buSzPts val="900"/>
              <a:buChar char="●"/>
            </a:pPr>
            <a:r>
              <a:rPr i="0" lang="en-ZA" sz="900" u="none" strike="noStrike"/>
              <a:t>Determine the policy impact on GHG emissions for each policy scenario stratum </a:t>
            </a:r>
            <a:endParaRPr sz="900"/>
          </a:p>
          <a:p>
            <a:pPr indent="-210184" lvl="1" marL="685800" rtl="0" algn="l">
              <a:lnSpc>
                <a:spcPct val="130000"/>
              </a:lnSpc>
              <a:spcBef>
                <a:spcPts val="500"/>
              </a:spcBef>
              <a:spcAft>
                <a:spcPts val="0"/>
              </a:spcAft>
              <a:buClr>
                <a:schemeClr val="dk2"/>
              </a:buClr>
              <a:buSzPts val="900"/>
              <a:buChar char="●"/>
            </a:pPr>
            <a:r>
              <a:rPr i="0" lang="en-ZA" sz="900" u="none" strike="noStrike"/>
              <a:t>Step 1: Determine the baseline stratum, which is the most likely alternative stratum in the absence of the policy (without policy). </a:t>
            </a:r>
            <a:endParaRPr sz="900"/>
          </a:p>
          <a:p>
            <a:pPr indent="-210184" lvl="1" marL="685800" rtl="0" algn="l">
              <a:lnSpc>
                <a:spcPct val="130000"/>
              </a:lnSpc>
              <a:spcBef>
                <a:spcPts val="900"/>
              </a:spcBef>
              <a:spcAft>
                <a:spcPts val="0"/>
              </a:spcAft>
              <a:buClr>
                <a:schemeClr val="dk2"/>
              </a:buClr>
              <a:buSzPts val="900"/>
              <a:buChar char="●"/>
            </a:pPr>
            <a:r>
              <a:rPr i="0" lang="en-ZA" sz="900" u="none" strike="noStrike"/>
              <a:t>Step 2: Calculate the category-specific soil carbon density for the baseline stratum (</a:t>
            </a:r>
            <a:r>
              <a:rPr i="1" lang="en-ZA" sz="900" u="none" strike="noStrike"/>
              <a:t>SOC</a:t>
            </a:r>
            <a:r>
              <a:rPr baseline="-25000" i="1" lang="en-ZA" sz="900" u="none" strike="noStrike"/>
              <a:t>without_policy</a:t>
            </a:r>
            <a:r>
              <a:rPr i="0" lang="en-ZA" sz="900" u="none" strike="noStrike"/>
              <a:t>) (in tonnes C/ha). </a:t>
            </a:r>
            <a:endParaRPr sz="900"/>
          </a:p>
          <a:p>
            <a:pPr indent="-210184" lvl="1" marL="685800" rtl="0" algn="l">
              <a:lnSpc>
                <a:spcPct val="130000"/>
              </a:lnSpc>
              <a:spcBef>
                <a:spcPts val="900"/>
              </a:spcBef>
              <a:spcAft>
                <a:spcPts val="0"/>
              </a:spcAft>
              <a:buClr>
                <a:schemeClr val="dk2"/>
              </a:buClr>
              <a:buSzPts val="900"/>
              <a:buChar char="●"/>
            </a:pPr>
            <a:r>
              <a:rPr i="0" lang="en-ZA" sz="900" u="none" strike="noStrike"/>
              <a:t>Step 3: Calculate the category-specific soil carbon density for the policy scenario stratum (</a:t>
            </a:r>
            <a:r>
              <a:rPr i="1" lang="en-ZA" sz="900" u="none" strike="noStrike"/>
              <a:t>SOC</a:t>
            </a:r>
            <a:r>
              <a:rPr baseline="-25000" i="1" lang="en-ZA" sz="900" u="none" strike="noStrike"/>
              <a:t>with_policy</a:t>
            </a:r>
            <a:r>
              <a:rPr i="0" lang="en-ZA" sz="900" u="none" strike="noStrike"/>
              <a:t>). </a:t>
            </a:r>
            <a:endParaRPr sz="900"/>
          </a:p>
          <a:p>
            <a:pPr indent="-210184" lvl="1" marL="685800" rtl="0" algn="l">
              <a:lnSpc>
                <a:spcPct val="130000"/>
              </a:lnSpc>
              <a:spcBef>
                <a:spcPts val="900"/>
              </a:spcBef>
              <a:spcAft>
                <a:spcPts val="0"/>
              </a:spcAft>
              <a:buClr>
                <a:schemeClr val="dk2"/>
              </a:buClr>
              <a:buSzPts val="900"/>
              <a:buChar char="●"/>
            </a:pPr>
            <a:r>
              <a:rPr i="0" lang="en-ZA" sz="900" u="none" strike="noStrike"/>
              <a:t>Step 4: Subtract the category-specific </a:t>
            </a:r>
            <a:r>
              <a:rPr i="1" lang="en-ZA" sz="900" u="none" strike="noStrike"/>
              <a:t>SOC</a:t>
            </a:r>
            <a:r>
              <a:rPr baseline="-25000" i="1" lang="en-ZA" sz="900" u="none" strike="noStrike"/>
              <a:t>without_policy </a:t>
            </a:r>
            <a:r>
              <a:rPr i="0" lang="en-ZA" sz="900" u="none" strike="noStrike"/>
              <a:t>from category-specific </a:t>
            </a:r>
            <a:r>
              <a:rPr i="1" lang="en-ZA" sz="900" u="none" strike="noStrike"/>
              <a:t>SOC</a:t>
            </a:r>
            <a:r>
              <a:rPr baseline="-25000" i="1" lang="en-ZA" sz="900" u="none" strike="noStrike"/>
              <a:t>with_policy </a:t>
            </a:r>
            <a:r>
              <a:rPr i="0" lang="en-ZA" sz="900" u="none" strike="noStrike"/>
              <a:t>to yield the policy impact on soil carbon density (</a:t>
            </a:r>
            <a:r>
              <a:rPr i="1" lang="en-ZA" sz="900" u="none" strike="noStrike"/>
              <a:t>SOC</a:t>
            </a:r>
            <a:r>
              <a:rPr baseline="-25000" i="1" lang="en-ZA" sz="900" u="none" strike="noStrike"/>
              <a:t>policy_impact</a:t>
            </a:r>
            <a:r>
              <a:rPr i="0" lang="en-ZA" sz="900" u="none" strike="noStrike"/>
              <a:t>). </a:t>
            </a:r>
            <a:endParaRPr sz="900"/>
          </a:p>
          <a:p>
            <a:pPr indent="-210184" lvl="1" marL="685800" rtl="0" algn="l">
              <a:lnSpc>
                <a:spcPct val="130000"/>
              </a:lnSpc>
              <a:spcBef>
                <a:spcPts val="900"/>
              </a:spcBef>
              <a:spcAft>
                <a:spcPts val="0"/>
              </a:spcAft>
              <a:buClr>
                <a:schemeClr val="dk2"/>
              </a:buClr>
              <a:buSzPts val="900"/>
              <a:buChar char="●"/>
            </a:pPr>
            <a:r>
              <a:rPr i="0" lang="en-ZA" sz="900" u="none" strike="noStrike"/>
              <a:t>Step 5: Multiply the </a:t>
            </a:r>
            <a:r>
              <a:rPr i="1" lang="en-ZA" sz="900" u="none" strike="noStrike"/>
              <a:t>SOC</a:t>
            </a:r>
            <a:r>
              <a:rPr baseline="-25000" i="1" lang="en-ZA" sz="900" u="none" strike="noStrike"/>
              <a:t>policy_impact </a:t>
            </a:r>
            <a:r>
              <a:rPr i="0" lang="en-ZA" sz="900" u="none" strike="noStrike"/>
              <a:t>by the increase or decrease in hectares of land in the policy scenario stratum over the assessment period. </a:t>
            </a:r>
            <a:endParaRPr sz="900"/>
          </a:p>
          <a:p>
            <a:pPr indent="-188595" lvl="0" marL="228600" rtl="0" algn="l">
              <a:lnSpc>
                <a:spcPct val="120000"/>
              </a:lnSpc>
              <a:spcBef>
                <a:spcPts val="1400"/>
              </a:spcBef>
              <a:spcAft>
                <a:spcPts val="0"/>
              </a:spcAft>
              <a:buClr>
                <a:schemeClr val="dk2"/>
              </a:buClr>
              <a:buSzPts val="900"/>
              <a:buChar char="●"/>
            </a:pPr>
            <a:r>
              <a:rPr i="0" lang="en-ZA" sz="900" u="none" strike="noStrike"/>
              <a:t>Total policy impact = sum of SOC for all policy scenario strata. </a:t>
            </a:r>
            <a:endParaRPr sz="900"/>
          </a:p>
          <a:p>
            <a:pPr indent="-188595" lvl="0" marL="228600" rtl="0" algn="l">
              <a:lnSpc>
                <a:spcPct val="120000"/>
              </a:lnSpc>
              <a:spcBef>
                <a:spcPts val="1000"/>
              </a:spcBef>
              <a:spcAft>
                <a:spcPts val="0"/>
              </a:spcAft>
              <a:buClr>
                <a:schemeClr val="dk2"/>
              </a:buClr>
              <a:buSzPts val="900"/>
              <a:buChar char="●"/>
            </a:pPr>
            <a:r>
              <a:rPr i="0" lang="en-ZA" sz="900" u="none" strike="noStrike"/>
              <a:t>Convert soil carbon density change to GHG emission reductions or removals to tonnes of CO</a:t>
            </a:r>
            <a:r>
              <a:rPr baseline="-25000" i="0" lang="en-ZA" sz="900" u="none" strike="noStrike"/>
              <a:t>2</a:t>
            </a:r>
            <a:r>
              <a:rPr i="0" lang="en-ZA" sz="900" u="none" strike="noStrike"/>
              <a:t> by multiplying by 44/12 and by -1 (i.e. emissions are positive and removals are negative). </a:t>
            </a:r>
            <a:endParaRPr sz="900"/>
          </a:p>
          <a:p>
            <a:pPr indent="-188595" lvl="0" marL="228600" rtl="0" algn="l">
              <a:lnSpc>
                <a:spcPct val="120000"/>
              </a:lnSpc>
              <a:spcBef>
                <a:spcPts val="1000"/>
              </a:spcBef>
              <a:spcAft>
                <a:spcPts val="1200"/>
              </a:spcAft>
              <a:buClr>
                <a:schemeClr val="dk2"/>
              </a:buClr>
              <a:buSzPts val="900"/>
              <a:buChar char="●"/>
            </a:pPr>
            <a:r>
              <a:rPr i="0" lang="en-ZA" sz="900" u="none" strike="noStrike"/>
              <a:t>Divide the cumulative policy impact by the number of years in the assessment period for the annual GHG impacts of the policy. </a:t>
            </a:r>
            <a:endParaRPr sz="900"/>
          </a:p>
        </p:txBody>
      </p:sp>
      <p:sp>
        <p:nvSpPr>
          <p:cNvPr id="2197" name="Google Shape;2197;p104"/>
          <p:cNvSpPr/>
          <p:nvPr>
            <p:ph idx="4294967295" type="body"/>
          </p:nvPr>
        </p:nvSpPr>
        <p:spPr>
          <a:xfrm>
            <a:off x="381000" y="4515124"/>
            <a:ext cx="1697100" cy="3942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10000"/>
          </a:bodyPr>
          <a:lstStyle/>
          <a:p>
            <a:pPr indent="0" lvl="0" marL="0" rtl="0" algn="l">
              <a:lnSpc>
                <a:spcPct val="90000"/>
              </a:lnSpc>
              <a:spcBef>
                <a:spcPts val="0"/>
              </a:spcBef>
              <a:spcAft>
                <a:spcPts val="1200"/>
              </a:spcAft>
              <a:buClr>
                <a:srgbClr val="09294E"/>
              </a:buClr>
              <a:buSzPct val="38095"/>
              <a:buNone/>
            </a:pPr>
            <a:r>
              <a:rPr lang="en-ZA"/>
              <a:t>Slide presentation</a:t>
            </a:r>
            <a:endParaRPr/>
          </a:p>
        </p:txBody>
      </p:sp>
      <p:sp>
        <p:nvSpPr>
          <p:cNvPr id="2198" name="Google Shape;2198;p104">
            <a:hlinkClick action="ppaction://hlinksldjump" r:id="rId3"/>
          </p:cNvPr>
          <p:cNvSpPr/>
          <p:nvPr/>
        </p:nvSpPr>
        <p:spPr>
          <a:xfrm>
            <a:off x="610872" y="4661708"/>
            <a:ext cx="1053900" cy="1827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2800"/>
              <a:buFont typeface="Arial"/>
              <a:buNone/>
            </a:pPr>
            <a:r>
              <a:rPr lang="en-ZA" sz="2200"/>
              <a:t> 7.1.1 Approaches to determining the baseline scenario</a:t>
            </a:r>
            <a:endParaRPr sz="2200"/>
          </a:p>
        </p:txBody>
      </p:sp>
      <p:sp>
        <p:nvSpPr>
          <p:cNvPr id="327" name="Google Shape;327;p30"/>
          <p:cNvSpPr txBox="1"/>
          <p:nvPr/>
        </p:nvSpPr>
        <p:spPr>
          <a:xfrm>
            <a:off x="2955707" y="857925"/>
            <a:ext cx="5439000" cy="708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a:solidFill>
                  <a:srgbClr val="000A3A"/>
                </a:solidFill>
                <a:latin typeface="Open Sans"/>
                <a:ea typeface="Open Sans"/>
                <a:cs typeface="Open Sans"/>
                <a:sym typeface="Open Sans"/>
              </a:rPr>
              <a:t>Constant Baseline</a:t>
            </a:r>
            <a:endParaRPr b="1" sz="1000">
              <a:solidFill>
                <a:srgbClr val="000A3A"/>
              </a:solidFill>
              <a:latin typeface="Open Sans"/>
              <a:ea typeface="Open Sans"/>
              <a:cs typeface="Open Sans"/>
              <a:sym typeface="Open Sans"/>
            </a:endParaRPr>
          </a:p>
          <a:p>
            <a:pPr indent="-292100" lvl="0" marL="457200" marR="0" rtl="0" algn="l">
              <a:spcBef>
                <a:spcPts val="0"/>
              </a:spcBef>
              <a:spcAft>
                <a:spcPts val="0"/>
              </a:spcAft>
              <a:buClr>
                <a:srgbClr val="000A3A"/>
              </a:buClr>
              <a:buSzPts val="1000"/>
              <a:buFont typeface="Open Sans"/>
              <a:buChar char="●"/>
            </a:pPr>
            <a:r>
              <a:rPr i="0" lang="en-ZA" sz="1000" u="none" cap="none" strike="noStrike">
                <a:solidFill>
                  <a:srgbClr val="000A3A"/>
                </a:solidFill>
                <a:latin typeface="Open Sans"/>
                <a:ea typeface="Open Sans"/>
                <a:cs typeface="Open Sans"/>
                <a:sym typeface="Open Sans"/>
              </a:rPr>
              <a:t>Assumes no change in land use, land cover or forest management practices</a:t>
            </a:r>
            <a:endParaRPr sz="1000">
              <a:solidFill>
                <a:srgbClr val="000A3A"/>
              </a:solidFill>
              <a:latin typeface="Open Sans"/>
              <a:ea typeface="Open Sans"/>
              <a:cs typeface="Open Sans"/>
              <a:sym typeface="Open Sans"/>
            </a:endParaRPr>
          </a:p>
          <a:p>
            <a:pPr indent="-292100" lvl="0" marL="457200" marR="0" rtl="0" algn="l">
              <a:spcBef>
                <a:spcPts val="0"/>
              </a:spcBef>
              <a:spcAft>
                <a:spcPts val="0"/>
              </a:spcAft>
              <a:buClr>
                <a:srgbClr val="000A3A"/>
              </a:buClr>
              <a:buSzPts val="1000"/>
              <a:buFont typeface="Open Sans"/>
              <a:buChar char="●"/>
            </a:pPr>
            <a:r>
              <a:rPr i="0" lang="en-ZA" sz="1000" u="none" cap="none" strike="noStrike">
                <a:solidFill>
                  <a:srgbClr val="000A3A"/>
                </a:solidFill>
                <a:latin typeface="Open Sans"/>
                <a:ea typeface="Open Sans"/>
                <a:cs typeface="Open Sans"/>
                <a:sym typeface="Open Sans"/>
              </a:rPr>
              <a:t>Simplest approach</a:t>
            </a:r>
            <a:endParaRPr sz="1000">
              <a:solidFill>
                <a:srgbClr val="000A3A"/>
              </a:solidFill>
              <a:latin typeface="Open Sans"/>
              <a:ea typeface="Open Sans"/>
              <a:cs typeface="Open Sans"/>
              <a:sym typeface="Open Sans"/>
            </a:endParaRPr>
          </a:p>
          <a:p>
            <a:pPr indent="-292100" lvl="0" marL="457200" marR="0" rtl="0" algn="l">
              <a:spcBef>
                <a:spcPts val="0"/>
              </a:spcBef>
              <a:spcAft>
                <a:spcPts val="0"/>
              </a:spcAft>
              <a:buClr>
                <a:srgbClr val="000A3A"/>
              </a:buClr>
              <a:buSzPts val="1000"/>
              <a:buFont typeface="Open Sans"/>
              <a:buChar char="●"/>
            </a:pPr>
            <a:r>
              <a:rPr i="0" lang="en-ZA" sz="1000" u="none" cap="none" strike="noStrike">
                <a:solidFill>
                  <a:srgbClr val="000A3A"/>
                </a:solidFill>
                <a:latin typeface="Open Sans"/>
                <a:ea typeface="Open Sans"/>
                <a:cs typeface="Open Sans"/>
                <a:sym typeface="Open Sans"/>
              </a:rPr>
              <a:t>Only requires historical data (most recent year or average of last 3 years)</a:t>
            </a:r>
            <a:endParaRPr sz="1000">
              <a:solidFill>
                <a:srgbClr val="000A3A"/>
              </a:solidFill>
              <a:latin typeface="Open Sans"/>
              <a:ea typeface="Open Sans"/>
              <a:cs typeface="Open Sans"/>
              <a:sym typeface="Open Sans"/>
            </a:endParaRPr>
          </a:p>
        </p:txBody>
      </p:sp>
      <p:grpSp>
        <p:nvGrpSpPr>
          <p:cNvPr id="328" name="Google Shape;328;p30"/>
          <p:cNvGrpSpPr/>
          <p:nvPr/>
        </p:nvGrpSpPr>
        <p:grpSpPr>
          <a:xfrm>
            <a:off x="480388" y="839025"/>
            <a:ext cx="2424384" cy="1243004"/>
            <a:chOff x="703881" y="1691961"/>
            <a:chExt cx="2032174" cy="1468577"/>
          </a:xfrm>
        </p:grpSpPr>
        <p:cxnSp>
          <p:nvCxnSpPr>
            <p:cNvPr id="329" name="Google Shape;329;p30"/>
            <p:cNvCxnSpPr/>
            <p:nvPr/>
          </p:nvCxnSpPr>
          <p:spPr>
            <a:xfrm>
              <a:off x="878115" y="1844675"/>
              <a:ext cx="0" cy="1095900"/>
            </a:xfrm>
            <a:prstGeom prst="straightConnector1">
              <a:avLst/>
            </a:prstGeom>
            <a:noFill/>
            <a:ln cap="flat" cmpd="sng" w="19050">
              <a:solidFill>
                <a:srgbClr val="262626"/>
              </a:solidFill>
              <a:prstDash val="solid"/>
              <a:miter lim="800000"/>
              <a:headEnd len="sm" w="sm" type="none"/>
              <a:tailEnd len="sm" w="sm" type="none"/>
            </a:ln>
          </p:spPr>
        </p:cxnSp>
        <p:sp>
          <p:nvSpPr>
            <p:cNvPr id="330" name="Google Shape;330;p30"/>
            <p:cNvSpPr txBox="1"/>
            <p:nvPr/>
          </p:nvSpPr>
          <p:spPr>
            <a:xfrm rot="-5400000">
              <a:off x="260031" y="2341943"/>
              <a:ext cx="1042500" cy="154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600">
                  <a:solidFill>
                    <a:srgbClr val="9D97F0"/>
                  </a:solidFill>
                  <a:latin typeface="Arial"/>
                  <a:ea typeface="Arial"/>
                  <a:cs typeface="Arial"/>
                  <a:sym typeface="Arial"/>
                </a:rPr>
                <a:t>FOREST AREA</a:t>
              </a:r>
              <a:endParaRPr/>
            </a:p>
          </p:txBody>
        </p:sp>
        <p:cxnSp>
          <p:nvCxnSpPr>
            <p:cNvPr id="331" name="Google Shape;331;p30"/>
            <p:cNvCxnSpPr/>
            <p:nvPr/>
          </p:nvCxnSpPr>
          <p:spPr>
            <a:xfrm rot="10800000">
              <a:off x="870055" y="2940539"/>
              <a:ext cx="1866000" cy="12000"/>
            </a:xfrm>
            <a:prstGeom prst="straightConnector1">
              <a:avLst/>
            </a:prstGeom>
            <a:noFill/>
            <a:ln cap="flat" cmpd="sng" w="19050">
              <a:solidFill>
                <a:srgbClr val="262626"/>
              </a:solidFill>
              <a:prstDash val="solid"/>
              <a:miter lim="800000"/>
              <a:headEnd len="sm" w="sm" type="none"/>
              <a:tailEnd len="sm" w="sm" type="none"/>
            </a:ln>
          </p:spPr>
        </p:cxnSp>
        <p:sp>
          <p:nvSpPr>
            <p:cNvPr id="332" name="Google Shape;332;p30"/>
            <p:cNvSpPr txBox="1"/>
            <p:nvPr/>
          </p:nvSpPr>
          <p:spPr>
            <a:xfrm>
              <a:off x="1307688" y="1691961"/>
              <a:ext cx="1042500" cy="2181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600">
                  <a:solidFill>
                    <a:srgbClr val="9D97F0"/>
                  </a:solidFill>
                  <a:latin typeface="Arial"/>
                  <a:ea typeface="Arial"/>
                  <a:cs typeface="Arial"/>
                  <a:sym typeface="Arial"/>
                </a:rPr>
                <a:t>CONSTANT BASELINE</a:t>
              </a:r>
              <a:endParaRPr/>
            </a:p>
          </p:txBody>
        </p:sp>
        <p:sp>
          <p:nvSpPr>
            <p:cNvPr id="333" name="Google Shape;333;p30"/>
            <p:cNvSpPr/>
            <p:nvPr/>
          </p:nvSpPr>
          <p:spPr>
            <a:xfrm>
              <a:off x="1117600" y="2025650"/>
              <a:ext cx="101700" cy="9087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cxnSp>
          <p:nvCxnSpPr>
            <p:cNvPr id="334" name="Google Shape;334;p30"/>
            <p:cNvCxnSpPr/>
            <p:nvPr/>
          </p:nvCxnSpPr>
          <p:spPr>
            <a:xfrm rot="10800000">
              <a:off x="1190149" y="2032544"/>
              <a:ext cx="1407900" cy="0"/>
            </a:xfrm>
            <a:prstGeom prst="straightConnector1">
              <a:avLst/>
            </a:prstGeom>
            <a:noFill/>
            <a:ln cap="flat" cmpd="sng" w="19050">
              <a:solidFill>
                <a:srgbClr val="4A92DB"/>
              </a:solidFill>
              <a:prstDash val="solid"/>
              <a:miter lim="800000"/>
              <a:headEnd len="sm" w="sm" type="none"/>
              <a:tailEnd len="sm" w="sm" type="none"/>
            </a:ln>
          </p:spPr>
        </p:cxnSp>
        <p:sp>
          <p:nvSpPr>
            <p:cNvPr id="335" name="Google Shape;335;p30"/>
            <p:cNvSpPr txBox="1"/>
            <p:nvPr/>
          </p:nvSpPr>
          <p:spPr>
            <a:xfrm>
              <a:off x="989133" y="2942438"/>
              <a:ext cx="358500" cy="218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2015</a:t>
              </a:r>
              <a:endParaRPr/>
            </a:p>
          </p:txBody>
        </p:sp>
        <p:sp>
          <p:nvSpPr>
            <p:cNvPr id="336" name="Google Shape;336;p30"/>
            <p:cNvSpPr txBox="1"/>
            <p:nvPr/>
          </p:nvSpPr>
          <p:spPr>
            <a:xfrm>
              <a:off x="2350203" y="2942438"/>
              <a:ext cx="358500" cy="218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2020</a:t>
              </a:r>
              <a:endParaRPr/>
            </a:p>
          </p:txBody>
        </p:sp>
      </p:grpSp>
      <p:grpSp>
        <p:nvGrpSpPr>
          <p:cNvPr id="337" name="Google Shape;337;p30"/>
          <p:cNvGrpSpPr/>
          <p:nvPr/>
        </p:nvGrpSpPr>
        <p:grpSpPr>
          <a:xfrm>
            <a:off x="511775" y="2358839"/>
            <a:ext cx="2392788" cy="1182458"/>
            <a:chOff x="720242" y="4499827"/>
            <a:chExt cx="1990673" cy="1481777"/>
          </a:xfrm>
        </p:grpSpPr>
        <p:cxnSp>
          <p:nvCxnSpPr>
            <p:cNvPr id="338" name="Google Shape;338;p30"/>
            <p:cNvCxnSpPr/>
            <p:nvPr/>
          </p:nvCxnSpPr>
          <p:spPr>
            <a:xfrm>
              <a:off x="852974" y="4652541"/>
              <a:ext cx="0" cy="1095900"/>
            </a:xfrm>
            <a:prstGeom prst="straightConnector1">
              <a:avLst/>
            </a:prstGeom>
            <a:noFill/>
            <a:ln cap="flat" cmpd="sng" w="19050">
              <a:solidFill>
                <a:srgbClr val="262626"/>
              </a:solidFill>
              <a:prstDash val="solid"/>
              <a:miter lim="800000"/>
              <a:headEnd len="sm" w="sm" type="none"/>
              <a:tailEnd len="sm" w="sm" type="none"/>
            </a:ln>
          </p:spPr>
        </p:cxnSp>
        <p:sp>
          <p:nvSpPr>
            <p:cNvPr id="339" name="Google Shape;339;p30"/>
            <p:cNvSpPr txBox="1"/>
            <p:nvPr/>
          </p:nvSpPr>
          <p:spPr>
            <a:xfrm rot="-5400000">
              <a:off x="275792" y="5162356"/>
              <a:ext cx="1042500" cy="153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600">
                  <a:solidFill>
                    <a:srgbClr val="9D97F0"/>
                  </a:solidFill>
                  <a:latin typeface="Arial"/>
                  <a:ea typeface="Arial"/>
                  <a:cs typeface="Arial"/>
                  <a:sym typeface="Arial"/>
                </a:rPr>
                <a:t>FOREST AREA</a:t>
              </a:r>
              <a:endParaRPr/>
            </a:p>
          </p:txBody>
        </p:sp>
        <p:cxnSp>
          <p:nvCxnSpPr>
            <p:cNvPr id="340" name="Google Shape;340;p30"/>
            <p:cNvCxnSpPr/>
            <p:nvPr/>
          </p:nvCxnSpPr>
          <p:spPr>
            <a:xfrm rot="10800000">
              <a:off x="844914" y="5748405"/>
              <a:ext cx="1866000" cy="12000"/>
            </a:xfrm>
            <a:prstGeom prst="straightConnector1">
              <a:avLst/>
            </a:prstGeom>
            <a:noFill/>
            <a:ln cap="flat" cmpd="sng" w="19050">
              <a:solidFill>
                <a:srgbClr val="262626"/>
              </a:solidFill>
              <a:prstDash val="solid"/>
              <a:miter lim="800000"/>
              <a:headEnd len="sm" w="sm" type="none"/>
              <a:tailEnd len="sm" w="sm" type="none"/>
            </a:ln>
          </p:spPr>
        </p:cxnSp>
        <p:sp>
          <p:nvSpPr>
            <p:cNvPr id="341" name="Google Shape;341;p30"/>
            <p:cNvSpPr txBox="1"/>
            <p:nvPr/>
          </p:nvSpPr>
          <p:spPr>
            <a:xfrm>
              <a:off x="1103081" y="4499827"/>
              <a:ext cx="1407900" cy="231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600">
                  <a:solidFill>
                    <a:srgbClr val="9D97F0"/>
                  </a:solidFill>
                  <a:latin typeface="Arial"/>
                  <a:ea typeface="Arial"/>
                  <a:cs typeface="Arial"/>
                  <a:sym typeface="Arial"/>
                </a:rPr>
                <a:t>SIMPLE TREND BASELINE</a:t>
              </a:r>
              <a:endParaRPr/>
            </a:p>
          </p:txBody>
        </p:sp>
        <p:sp>
          <p:nvSpPr>
            <p:cNvPr id="342" name="Google Shape;342;p30"/>
            <p:cNvSpPr/>
            <p:nvPr/>
          </p:nvSpPr>
          <p:spPr>
            <a:xfrm>
              <a:off x="1092459" y="5190141"/>
              <a:ext cx="105000" cy="549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343" name="Google Shape;343;p30"/>
            <p:cNvSpPr txBox="1"/>
            <p:nvPr/>
          </p:nvSpPr>
          <p:spPr>
            <a:xfrm>
              <a:off x="963992" y="5750304"/>
              <a:ext cx="358500" cy="231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2014</a:t>
              </a:r>
              <a:endParaRPr/>
            </a:p>
          </p:txBody>
        </p:sp>
        <p:sp>
          <p:nvSpPr>
            <p:cNvPr id="344" name="Google Shape;344;p30"/>
            <p:cNvSpPr txBox="1"/>
            <p:nvPr/>
          </p:nvSpPr>
          <p:spPr>
            <a:xfrm>
              <a:off x="2325062" y="5750304"/>
              <a:ext cx="358500" cy="231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2020</a:t>
              </a:r>
              <a:endParaRPr/>
            </a:p>
          </p:txBody>
        </p:sp>
        <p:sp>
          <p:nvSpPr>
            <p:cNvPr id="345" name="Google Shape;345;p30"/>
            <p:cNvSpPr/>
            <p:nvPr/>
          </p:nvSpPr>
          <p:spPr>
            <a:xfrm>
              <a:off x="1388524" y="5074026"/>
              <a:ext cx="104700" cy="669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346" name="Google Shape;346;p30"/>
            <p:cNvSpPr/>
            <p:nvPr/>
          </p:nvSpPr>
          <p:spPr>
            <a:xfrm>
              <a:off x="1684588" y="5000336"/>
              <a:ext cx="104700" cy="7419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347" name="Google Shape;347;p30"/>
            <p:cNvSpPr txBox="1"/>
            <p:nvPr/>
          </p:nvSpPr>
          <p:spPr>
            <a:xfrm>
              <a:off x="1265312" y="5750304"/>
              <a:ext cx="358500" cy="231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2015</a:t>
              </a:r>
              <a:endParaRPr/>
            </a:p>
          </p:txBody>
        </p:sp>
        <p:sp>
          <p:nvSpPr>
            <p:cNvPr id="348" name="Google Shape;348;p30"/>
            <p:cNvSpPr txBox="1"/>
            <p:nvPr/>
          </p:nvSpPr>
          <p:spPr>
            <a:xfrm>
              <a:off x="1554200" y="5750304"/>
              <a:ext cx="358500" cy="231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2016</a:t>
              </a:r>
              <a:endParaRPr/>
            </a:p>
          </p:txBody>
        </p:sp>
        <p:cxnSp>
          <p:nvCxnSpPr>
            <p:cNvPr id="349" name="Google Shape;349;p30"/>
            <p:cNvCxnSpPr/>
            <p:nvPr/>
          </p:nvCxnSpPr>
          <p:spPr>
            <a:xfrm flipH="1">
              <a:off x="1117140" y="4795158"/>
              <a:ext cx="1298400" cy="404700"/>
            </a:xfrm>
            <a:prstGeom prst="straightConnector1">
              <a:avLst/>
            </a:prstGeom>
            <a:noFill/>
            <a:ln cap="flat" cmpd="sng" w="19050">
              <a:solidFill>
                <a:srgbClr val="4A92DB"/>
              </a:solidFill>
              <a:prstDash val="solid"/>
              <a:miter lim="800000"/>
              <a:headEnd len="sm" w="sm" type="none"/>
              <a:tailEnd len="sm" w="sm" type="none"/>
            </a:ln>
          </p:spPr>
        </p:cxnSp>
      </p:grpSp>
      <p:cxnSp>
        <p:nvCxnSpPr>
          <p:cNvPr id="350" name="Google Shape;350;p30"/>
          <p:cNvCxnSpPr/>
          <p:nvPr/>
        </p:nvCxnSpPr>
        <p:spPr>
          <a:xfrm>
            <a:off x="174175" y="2193121"/>
            <a:ext cx="6777300" cy="0"/>
          </a:xfrm>
          <a:prstGeom prst="straightConnector1">
            <a:avLst/>
          </a:prstGeom>
          <a:noFill/>
          <a:ln cap="flat" cmpd="sng" w="9525">
            <a:solidFill>
              <a:srgbClr val="FF8E00"/>
            </a:solidFill>
            <a:prstDash val="solid"/>
            <a:miter lim="800000"/>
            <a:headEnd len="sm" w="sm" type="none"/>
            <a:tailEnd len="sm" w="sm" type="none"/>
          </a:ln>
        </p:spPr>
      </p:cxnSp>
      <p:sp>
        <p:nvSpPr>
          <p:cNvPr id="351" name="Google Shape;351;p30"/>
          <p:cNvSpPr txBox="1"/>
          <p:nvPr/>
        </p:nvSpPr>
        <p:spPr>
          <a:xfrm>
            <a:off x="2969966" y="2382151"/>
            <a:ext cx="5439000" cy="8619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b="1" lang="en-ZA" sz="1000">
                <a:solidFill>
                  <a:srgbClr val="000A3A"/>
                </a:solidFill>
                <a:latin typeface="Open Sans"/>
                <a:ea typeface="Open Sans"/>
                <a:cs typeface="Open Sans"/>
                <a:sym typeface="Open Sans"/>
              </a:rPr>
              <a:t>Simple trend baseline</a:t>
            </a:r>
            <a:endParaRPr b="1" sz="1000">
              <a:solidFill>
                <a:srgbClr val="000A3A"/>
              </a:solidFill>
              <a:latin typeface="Open Sans"/>
              <a:ea typeface="Open Sans"/>
              <a:cs typeface="Open Sans"/>
              <a:sym typeface="Open Sans"/>
            </a:endParaRPr>
          </a:p>
          <a:p>
            <a:pPr indent="-292100" lvl="0" marL="457200" rtl="0" algn="l">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Assumes land use, land cover and forest management practices will evolve in the same way as the past</a:t>
            </a:r>
            <a:endParaRPr sz="1000">
              <a:solidFill>
                <a:srgbClr val="000A3A"/>
              </a:solidFill>
              <a:latin typeface="Open Sans"/>
              <a:ea typeface="Open Sans"/>
              <a:cs typeface="Open Sans"/>
              <a:sym typeface="Open Sans"/>
            </a:endParaRPr>
          </a:p>
          <a:p>
            <a:pPr indent="-292100" lvl="0" marL="457200" rtl="0" algn="l">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Linear or exponential extrapolation of the historical trend</a:t>
            </a:r>
            <a:endParaRPr sz="1000">
              <a:solidFill>
                <a:srgbClr val="000A3A"/>
              </a:solidFill>
              <a:latin typeface="Open Sans"/>
              <a:ea typeface="Open Sans"/>
              <a:cs typeface="Open Sans"/>
              <a:sym typeface="Open Sans"/>
            </a:endParaRPr>
          </a:p>
          <a:p>
            <a:pPr indent="-292100" lvl="0" marL="457200" rtl="0" algn="l">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Requires historical data from 5 to 10 years prior to implementation of policy</a:t>
            </a:r>
            <a:endParaRPr sz="1000">
              <a:solidFill>
                <a:srgbClr val="000A3A"/>
              </a:solidFill>
              <a:latin typeface="Open Sans"/>
              <a:ea typeface="Open Sans"/>
              <a:cs typeface="Open Sans"/>
              <a:sym typeface="Open Sans"/>
            </a:endParaRPr>
          </a:p>
        </p:txBody>
      </p:sp>
      <p:cxnSp>
        <p:nvCxnSpPr>
          <p:cNvPr id="352" name="Google Shape;352;p30"/>
          <p:cNvCxnSpPr/>
          <p:nvPr/>
        </p:nvCxnSpPr>
        <p:spPr>
          <a:xfrm>
            <a:off x="174175" y="3717121"/>
            <a:ext cx="6777300" cy="0"/>
          </a:xfrm>
          <a:prstGeom prst="straightConnector1">
            <a:avLst/>
          </a:prstGeom>
          <a:noFill/>
          <a:ln cap="flat" cmpd="sng" w="9525">
            <a:solidFill>
              <a:srgbClr val="FF8E00"/>
            </a:solidFill>
            <a:prstDash val="solid"/>
            <a:miter lim="800000"/>
            <a:headEnd len="sm" w="sm" type="none"/>
            <a:tailEnd len="sm" w="sm" type="none"/>
          </a:ln>
        </p:spPr>
      </p:cxnSp>
      <p:grpSp>
        <p:nvGrpSpPr>
          <p:cNvPr id="353" name="Google Shape;353;p30"/>
          <p:cNvGrpSpPr/>
          <p:nvPr/>
        </p:nvGrpSpPr>
        <p:grpSpPr>
          <a:xfrm>
            <a:off x="381850" y="3801966"/>
            <a:ext cx="2479003" cy="1210285"/>
            <a:chOff x="636261" y="2900060"/>
            <a:chExt cx="2074654" cy="1475777"/>
          </a:xfrm>
        </p:grpSpPr>
        <p:cxnSp>
          <p:nvCxnSpPr>
            <p:cNvPr id="354" name="Google Shape;354;p30"/>
            <p:cNvCxnSpPr/>
            <p:nvPr/>
          </p:nvCxnSpPr>
          <p:spPr>
            <a:xfrm>
              <a:off x="852974" y="3052774"/>
              <a:ext cx="0" cy="1095900"/>
            </a:xfrm>
            <a:prstGeom prst="straightConnector1">
              <a:avLst/>
            </a:prstGeom>
            <a:noFill/>
            <a:ln cap="flat" cmpd="sng" w="19050">
              <a:solidFill>
                <a:srgbClr val="262626"/>
              </a:solidFill>
              <a:prstDash val="solid"/>
              <a:miter lim="800000"/>
              <a:headEnd len="sm" w="sm" type="none"/>
              <a:tailEnd len="sm" w="sm" type="none"/>
            </a:ln>
          </p:spPr>
        </p:cxnSp>
        <p:sp>
          <p:nvSpPr>
            <p:cNvPr id="355" name="Google Shape;355;p30"/>
            <p:cNvSpPr txBox="1"/>
            <p:nvPr/>
          </p:nvSpPr>
          <p:spPr>
            <a:xfrm rot="-5400000">
              <a:off x="192260" y="3567666"/>
              <a:ext cx="1042500" cy="154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600">
                  <a:solidFill>
                    <a:srgbClr val="9D97F0"/>
                  </a:solidFill>
                  <a:latin typeface="Arial"/>
                  <a:ea typeface="Arial"/>
                  <a:cs typeface="Arial"/>
                  <a:sym typeface="Arial"/>
                </a:rPr>
                <a:t>FOREST AREA</a:t>
              </a:r>
              <a:endParaRPr/>
            </a:p>
          </p:txBody>
        </p:sp>
        <p:cxnSp>
          <p:nvCxnSpPr>
            <p:cNvPr id="356" name="Google Shape;356;p30"/>
            <p:cNvCxnSpPr/>
            <p:nvPr/>
          </p:nvCxnSpPr>
          <p:spPr>
            <a:xfrm rot="10800000">
              <a:off x="844914" y="4148638"/>
              <a:ext cx="1866000" cy="12000"/>
            </a:xfrm>
            <a:prstGeom prst="straightConnector1">
              <a:avLst/>
            </a:prstGeom>
            <a:noFill/>
            <a:ln cap="flat" cmpd="sng" w="19050">
              <a:solidFill>
                <a:srgbClr val="262626"/>
              </a:solidFill>
              <a:prstDash val="solid"/>
              <a:miter lim="800000"/>
              <a:headEnd len="sm" w="sm" type="none"/>
              <a:tailEnd len="sm" w="sm" type="none"/>
            </a:ln>
          </p:spPr>
        </p:cxnSp>
        <p:sp>
          <p:nvSpPr>
            <p:cNvPr id="357" name="Google Shape;357;p30"/>
            <p:cNvSpPr txBox="1"/>
            <p:nvPr/>
          </p:nvSpPr>
          <p:spPr>
            <a:xfrm>
              <a:off x="1103081" y="2900060"/>
              <a:ext cx="1407900" cy="225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sz="600">
                  <a:solidFill>
                    <a:srgbClr val="9D97F0"/>
                  </a:solidFill>
                  <a:latin typeface="Arial"/>
                  <a:ea typeface="Arial"/>
                  <a:cs typeface="Arial"/>
                  <a:sym typeface="Arial"/>
                </a:rPr>
                <a:t>ADVANCED TREND BASELINE</a:t>
              </a:r>
              <a:endParaRPr/>
            </a:p>
          </p:txBody>
        </p:sp>
        <p:sp>
          <p:nvSpPr>
            <p:cNvPr id="358" name="Google Shape;358;p30"/>
            <p:cNvSpPr/>
            <p:nvPr/>
          </p:nvSpPr>
          <p:spPr>
            <a:xfrm>
              <a:off x="1092459" y="3590374"/>
              <a:ext cx="105000" cy="549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359" name="Google Shape;359;p30"/>
            <p:cNvSpPr txBox="1"/>
            <p:nvPr/>
          </p:nvSpPr>
          <p:spPr>
            <a:xfrm>
              <a:off x="963992" y="4150537"/>
              <a:ext cx="358500" cy="225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2014</a:t>
              </a:r>
              <a:endParaRPr/>
            </a:p>
          </p:txBody>
        </p:sp>
        <p:sp>
          <p:nvSpPr>
            <p:cNvPr id="360" name="Google Shape;360;p30"/>
            <p:cNvSpPr txBox="1"/>
            <p:nvPr/>
          </p:nvSpPr>
          <p:spPr>
            <a:xfrm>
              <a:off x="2325062" y="4150537"/>
              <a:ext cx="358500" cy="225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2020</a:t>
              </a:r>
              <a:endParaRPr/>
            </a:p>
          </p:txBody>
        </p:sp>
        <p:sp>
          <p:nvSpPr>
            <p:cNvPr id="361" name="Google Shape;361;p30"/>
            <p:cNvSpPr/>
            <p:nvPr/>
          </p:nvSpPr>
          <p:spPr>
            <a:xfrm>
              <a:off x="1388524" y="3474259"/>
              <a:ext cx="104700" cy="6696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362" name="Google Shape;362;p30"/>
            <p:cNvSpPr/>
            <p:nvPr/>
          </p:nvSpPr>
          <p:spPr>
            <a:xfrm>
              <a:off x="1684588" y="3400569"/>
              <a:ext cx="104700" cy="741900"/>
            </a:xfrm>
            <a:prstGeom prst="rect">
              <a:avLst/>
            </a:prstGeom>
            <a:solidFill>
              <a:srgbClr val="4A92D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363" name="Google Shape;363;p30"/>
            <p:cNvSpPr txBox="1"/>
            <p:nvPr/>
          </p:nvSpPr>
          <p:spPr>
            <a:xfrm>
              <a:off x="1265312" y="4150537"/>
              <a:ext cx="358500" cy="225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2015</a:t>
              </a:r>
              <a:endParaRPr/>
            </a:p>
          </p:txBody>
        </p:sp>
        <p:sp>
          <p:nvSpPr>
            <p:cNvPr id="364" name="Google Shape;364;p30"/>
            <p:cNvSpPr/>
            <p:nvPr/>
          </p:nvSpPr>
          <p:spPr>
            <a:xfrm>
              <a:off x="1131888" y="3389983"/>
              <a:ext cx="1452562" cy="196180"/>
            </a:xfrm>
            <a:custGeom>
              <a:rect b="b" l="l" r="r" t="t"/>
              <a:pathLst>
                <a:path extrusionOk="0" h="196180" w="1452562">
                  <a:moveTo>
                    <a:pt x="0" y="196180"/>
                  </a:moveTo>
                  <a:cubicBezTo>
                    <a:pt x="101997" y="159270"/>
                    <a:pt x="203994" y="122361"/>
                    <a:pt x="304800" y="91405"/>
                  </a:cubicBezTo>
                  <a:cubicBezTo>
                    <a:pt x="405606" y="60449"/>
                    <a:pt x="461168" y="24729"/>
                    <a:pt x="604837" y="10442"/>
                  </a:cubicBezTo>
                  <a:cubicBezTo>
                    <a:pt x="748506" y="-3845"/>
                    <a:pt x="1025525" y="-1464"/>
                    <a:pt x="1166812" y="5680"/>
                  </a:cubicBezTo>
                  <a:cubicBezTo>
                    <a:pt x="1308099" y="12824"/>
                    <a:pt x="1380330" y="33064"/>
                    <a:pt x="1452562" y="53305"/>
                  </a:cubicBezTo>
                </a:path>
              </a:pathLst>
            </a:custGeom>
            <a:noFill/>
            <a:ln cap="flat" cmpd="sng" w="12700">
              <a:solidFill>
                <a:srgbClr val="4A92D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AFAFA"/>
                </a:solidFill>
                <a:latin typeface="Arial"/>
                <a:ea typeface="Arial"/>
                <a:cs typeface="Arial"/>
                <a:sym typeface="Arial"/>
              </a:endParaRPr>
            </a:p>
          </p:txBody>
        </p:sp>
        <p:sp>
          <p:nvSpPr>
            <p:cNvPr id="365" name="Google Shape;365;p30"/>
            <p:cNvSpPr txBox="1"/>
            <p:nvPr/>
          </p:nvSpPr>
          <p:spPr>
            <a:xfrm>
              <a:off x="1554200" y="4150537"/>
              <a:ext cx="358500" cy="225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600">
                  <a:solidFill>
                    <a:srgbClr val="9D97F0"/>
                  </a:solidFill>
                  <a:latin typeface="Arial"/>
                  <a:ea typeface="Arial"/>
                  <a:cs typeface="Arial"/>
                  <a:sym typeface="Arial"/>
                </a:rPr>
                <a:t>2016</a:t>
              </a:r>
              <a:endParaRPr/>
            </a:p>
          </p:txBody>
        </p:sp>
      </p:grpSp>
      <p:sp>
        <p:nvSpPr>
          <p:cNvPr id="366" name="Google Shape;366;p30"/>
          <p:cNvSpPr txBox="1"/>
          <p:nvPr/>
        </p:nvSpPr>
        <p:spPr>
          <a:xfrm>
            <a:off x="2955691" y="3821101"/>
            <a:ext cx="5439000" cy="7080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b="1" lang="en-ZA" sz="1000">
                <a:solidFill>
                  <a:srgbClr val="000A3A"/>
                </a:solidFill>
                <a:latin typeface="Open Sans"/>
                <a:ea typeface="Open Sans"/>
                <a:cs typeface="Open Sans"/>
                <a:sym typeface="Open Sans"/>
              </a:rPr>
              <a:t>Advanced trend baseline</a:t>
            </a:r>
            <a:endParaRPr b="1" sz="1000">
              <a:solidFill>
                <a:srgbClr val="000A3A"/>
              </a:solidFill>
              <a:latin typeface="Open Sans"/>
              <a:ea typeface="Open Sans"/>
              <a:cs typeface="Open Sans"/>
              <a:sym typeface="Open Sans"/>
            </a:endParaRPr>
          </a:p>
          <a:p>
            <a:pPr indent="-292100" lvl="0" marL="457200" rtl="0" algn="l">
              <a:spcBef>
                <a:spcPts val="0"/>
              </a:spcBef>
              <a:spcAft>
                <a:spcPts val="0"/>
              </a:spcAft>
              <a:buClr>
                <a:srgbClr val="000A3A"/>
              </a:buClr>
              <a:buSzPts val="1000"/>
              <a:buFont typeface="Open Sans"/>
              <a:buChar char="●"/>
            </a:pPr>
            <a:r>
              <a:rPr b="1" lang="en-ZA" sz="1000">
                <a:solidFill>
                  <a:srgbClr val="000A3A"/>
                </a:solidFill>
                <a:latin typeface="Open Sans"/>
                <a:ea typeface="Open Sans"/>
                <a:cs typeface="Open Sans"/>
                <a:sym typeface="Open Sans"/>
              </a:rPr>
              <a:t>Top-down model </a:t>
            </a:r>
            <a:r>
              <a:rPr lang="en-ZA" sz="1000">
                <a:solidFill>
                  <a:srgbClr val="000A3A"/>
                </a:solidFill>
                <a:latin typeface="Open Sans"/>
                <a:ea typeface="Open Sans"/>
                <a:cs typeface="Open Sans"/>
                <a:sym typeface="Open Sans"/>
              </a:rPr>
              <a:t>– models how the economy will impact the forestry sector</a:t>
            </a:r>
            <a:endParaRPr sz="1000">
              <a:solidFill>
                <a:srgbClr val="000A3A"/>
              </a:solidFill>
              <a:latin typeface="Open Sans"/>
              <a:ea typeface="Open Sans"/>
              <a:cs typeface="Open Sans"/>
              <a:sym typeface="Open Sans"/>
            </a:endParaRPr>
          </a:p>
          <a:p>
            <a:pPr indent="-292100" lvl="0" marL="457200" rtl="0" algn="l">
              <a:spcBef>
                <a:spcPts val="0"/>
              </a:spcBef>
              <a:spcAft>
                <a:spcPts val="0"/>
              </a:spcAft>
              <a:buClr>
                <a:srgbClr val="000A3A"/>
              </a:buClr>
              <a:buSzPts val="1000"/>
              <a:buFont typeface="Open Sans"/>
              <a:buChar char="●"/>
            </a:pPr>
            <a:r>
              <a:rPr b="1" lang="en-ZA" sz="1000">
                <a:solidFill>
                  <a:srgbClr val="000A3A"/>
                </a:solidFill>
                <a:latin typeface="Open Sans"/>
                <a:ea typeface="Open Sans"/>
                <a:cs typeface="Open Sans"/>
                <a:sym typeface="Open Sans"/>
              </a:rPr>
              <a:t>Bottom-up model </a:t>
            </a:r>
            <a:r>
              <a:rPr lang="en-ZA" sz="1000">
                <a:solidFill>
                  <a:srgbClr val="000A3A"/>
                </a:solidFill>
                <a:latin typeface="Open Sans"/>
                <a:ea typeface="Open Sans"/>
                <a:cs typeface="Open Sans"/>
                <a:sym typeface="Open Sans"/>
              </a:rPr>
              <a:t>– models the interaction of key factors on specific mitigation practices, use of technologies, and land use. Requires detailed data.</a:t>
            </a:r>
            <a:endParaRPr sz="1000">
              <a:solidFill>
                <a:srgbClr val="000A3A"/>
              </a:solidFill>
              <a:latin typeface="Open Sans"/>
              <a:ea typeface="Open Sans"/>
              <a:cs typeface="Open Sans"/>
              <a:sym typeface="Open Sans"/>
            </a:endParaRPr>
          </a:p>
        </p:txBody>
      </p:sp>
      <p:sp>
        <p:nvSpPr>
          <p:cNvPr id="367" name="Google Shape;367;p30"/>
          <p:cNvSpPr txBox="1"/>
          <p:nvPr>
            <p:ph idx="4294967295" type="body"/>
          </p:nvPr>
        </p:nvSpPr>
        <p:spPr>
          <a:xfrm>
            <a:off x="4724546"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7</a:t>
            </a:r>
            <a:endParaRPr sz="800"/>
          </a:p>
        </p:txBody>
      </p:sp>
      <p:sp>
        <p:nvSpPr>
          <p:cNvPr id="368" name="Google Shape;368;p30"/>
          <p:cNvSpPr txBox="1"/>
          <p:nvPr>
            <p:ph idx="4294967295" type="body"/>
          </p:nvPr>
        </p:nvSpPr>
        <p:spPr>
          <a:xfrm>
            <a:off x="6270303" y="4633084"/>
            <a:ext cx="6858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1200"/>
              </a:spcAft>
              <a:buClr>
                <a:srgbClr val="09294E"/>
              </a:buClr>
              <a:buSzPts val="800"/>
              <a:buNone/>
            </a:pPr>
            <a:r>
              <a:rPr lang="en-ZA" sz="800"/>
              <a:t>Chapter 9</a:t>
            </a:r>
            <a:endParaRPr sz="800"/>
          </a:p>
        </p:txBody>
      </p:sp>
      <p:sp>
        <p:nvSpPr>
          <p:cNvPr id="369" name="Google Shape;369;p30"/>
          <p:cNvSpPr txBox="1"/>
          <p:nvPr>
            <p:ph idx="4294967295" type="body"/>
          </p:nvPr>
        </p:nvSpPr>
        <p:spPr>
          <a:xfrm>
            <a:off x="5497424" y="4633084"/>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8</a:t>
            </a:r>
            <a:endParaRPr sz="800"/>
          </a:p>
        </p:txBody>
      </p:sp>
      <p:sp>
        <p:nvSpPr>
          <p:cNvPr id="370" name="Google Shape;370;p30">
            <a:hlinkClick action="ppaction://hlinksldjump" r:id="rId3"/>
          </p:cNvPr>
          <p:cNvSpPr/>
          <p:nvPr/>
        </p:nvSpPr>
        <p:spPr>
          <a:xfrm>
            <a:off x="4734025" y="4633084"/>
            <a:ext cx="672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71" name="Google Shape;371;p30">
            <a:hlinkClick action="ppaction://hlinksldjump" r:id="rId4"/>
          </p:cNvPr>
          <p:cNvSpPr/>
          <p:nvPr/>
        </p:nvSpPr>
        <p:spPr>
          <a:xfrm>
            <a:off x="5493649"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72" name="Google Shape;372;p30">
            <a:hlinkClick action="ppaction://hlinksldjump" r:id="rId5"/>
          </p:cNvPr>
          <p:cNvSpPr/>
          <p:nvPr/>
        </p:nvSpPr>
        <p:spPr>
          <a:xfrm>
            <a:off x="6262752" y="4633084"/>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ICAT Slides Template">
  <a:themeElements>
    <a:clrScheme name="Simple Light">
      <a:dk1>
        <a:srgbClr val="9D97F0"/>
      </a:dk1>
      <a:lt1>
        <a:srgbClr val="FAFAFA"/>
      </a:lt1>
      <a:dk2>
        <a:srgbClr val="000A3A"/>
      </a:dk2>
      <a:lt2>
        <a:srgbClr val="E3E3E3"/>
      </a:lt2>
      <a:accent1>
        <a:srgbClr val="FF8E00"/>
      </a:accent1>
      <a:accent2>
        <a:srgbClr val="7E84A1"/>
      </a:accent2>
      <a:accent3>
        <a:srgbClr val="E4DEFF"/>
      </a:accent3>
      <a:accent4>
        <a:srgbClr val="FFF0DA"/>
      </a:accent4>
      <a:accent5>
        <a:srgbClr val="FFC465"/>
      </a:accent5>
      <a:accent6>
        <a:srgbClr val="FFD7B2"/>
      </a:accent6>
      <a:hlink>
        <a:srgbClr val="4A86E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