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6"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Lst>
  <p:sldSz cy="5143500" cx="9144000"/>
  <p:notesSz cx="6858000" cy="9144000"/>
  <p:embeddedFontLst>
    <p:embeddedFont>
      <p:font typeface="Salsa"/>
      <p:regular r:id="rId62"/>
    </p:embeddedFont>
    <p:embeddedFont>
      <p:font typeface="Open Sans"/>
      <p:regular r:id="rId63"/>
      <p:bold r:id="rId64"/>
      <p:italic r:id="rId65"/>
      <p:boldItalic r:id="rId6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96711AD-886B-4761-81CD-8B3A42305045}">
  <a:tblStyle styleId="{596711AD-886B-4761-81CD-8B3A42305045}" styleName="Table_0">
    <a:wholeTbl>
      <a:tcTxStyle b="off" i="off">
        <a:font>
          <a:latin typeface="Arial"/>
          <a:ea typeface="Arial"/>
          <a:cs typeface="Arial"/>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EF8"/>
          </a:solidFill>
        </a:fill>
      </a:tcStyle>
    </a:wholeTbl>
    <a:band1H>
      <a:tcTxStyle/>
      <a:tcStyle>
        <a:fill>
          <a:solidFill>
            <a:srgbClr val="CEDBF1"/>
          </a:solidFill>
        </a:fill>
      </a:tcStyle>
    </a:band1H>
    <a:band2H>
      <a:tcTxStyle/>
    </a:band2H>
    <a:band1V>
      <a:tcTxStyle/>
      <a:tcStyle>
        <a:fill>
          <a:solidFill>
            <a:srgbClr val="CEDBF1"/>
          </a:solidFill>
        </a:fill>
      </a:tcStyle>
    </a:band1V>
    <a:band2V>
      <a:tcTxStyle/>
    </a:band2V>
    <a:lastCol>
      <a:tcTxStyle b="on" i="off">
        <a:font>
          <a:latin typeface="Arial"/>
          <a:ea typeface="Arial"/>
          <a:cs typeface="Arial"/>
        </a:font>
        <a:srgbClr val="FFFFFF"/>
      </a:tcTxStyle>
      <a:tcStyle>
        <a:fill>
          <a:solidFill>
            <a:srgbClr val="4A92DB"/>
          </a:solidFill>
        </a:fill>
      </a:tcStyle>
    </a:lastCol>
    <a:firstCol>
      <a:tcTxStyle b="on" i="off">
        <a:font>
          <a:latin typeface="Arial"/>
          <a:ea typeface="Arial"/>
          <a:cs typeface="Arial"/>
        </a:font>
        <a:srgbClr val="FFFFFF"/>
      </a:tcTxStyle>
      <a:tcStyle>
        <a:fill>
          <a:solidFill>
            <a:srgbClr val="4A92DB"/>
          </a:solidFill>
        </a:fill>
      </a:tcStyle>
    </a:firstCol>
    <a:lastRow>
      <a:tcTxStyle b="on" i="off">
        <a:font>
          <a:latin typeface="Arial"/>
          <a:ea typeface="Arial"/>
          <a:cs typeface="Arial"/>
        </a:font>
        <a:srgbClr val="FFFFFF"/>
      </a:tcTxStyle>
      <a:tcStyle>
        <a:tcBdr>
          <a:top>
            <a:ln cap="flat" cmpd="sng" w="38100">
              <a:solidFill>
                <a:srgbClr val="FFFFFF"/>
              </a:solidFill>
              <a:prstDash val="solid"/>
              <a:round/>
              <a:headEnd len="sm" w="sm" type="none"/>
              <a:tailEnd len="sm" w="sm" type="none"/>
            </a:ln>
          </a:top>
        </a:tcBdr>
        <a:fill>
          <a:solidFill>
            <a:srgbClr val="4A92DB"/>
          </a:solidFill>
        </a:fill>
      </a:tcStyle>
    </a:lastRow>
    <a:seCell>
      <a:tcTxStyle/>
    </a:seCell>
    <a:swCell>
      <a:tcTxStyle/>
    </a:swCell>
    <a:firstRow>
      <a:tcTxStyle b="on" i="off">
        <a:font>
          <a:latin typeface="Arial"/>
          <a:ea typeface="Arial"/>
          <a:cs typeface="Arial"/>
        </a:font>
        <a:srgbClr val="FFFFFF"/>
      </a:tcTxStyle>
      <a:tcStyle>
        <a:tcBdr>
          <a:bottom>
            <a:ln cap="flat" cmpd="sng" w="38100">
              <a:solidFill>
                <a:srgbClr val="FFFFFF"/>
              </a:solidFill>
              <a:prstDash val="solid"/>
              <a:round/>
              <a:headEnd len="sm" w="sm" type="none"/>
              <a:tailEnd len="sm" w="sm" type="none"/>
            </a:ln>
          </a:bottom>
        </a:tcBdr>
        <a:fill>
          <a:solidFill>
            <a:srgbClr val="4A92DB"/>
          </a:solidFill>
        </a:fill>
      </a:tcStyle>
    </a:firstRow>
    <a:neCell>
      <a:tcTxStyle/>
    </a:neCell>
    <a:nwCell>
      <a:tcTxStyle/>
    </a:nwCell>
  </a:tblStyle>
  <a:tblStyle styleId="{025D90E7-1564-4A45-BC41-C727563D333D}" styleName="Table_1">
    <a:wholeTbl>
      <a:tcTxStyle b="off" i="off">
        <a:font>
          <a:latin typeface="Arial"/>
          <a:ea typeface="Arial"/>
          <a:cs typeface="Arial"/>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8EEF8"/>
          </a:solidFill>
        </a:fill>
      </a:tcStyle>
    </a:wholeTbl>
    <a:band1H>
      <a:tcTxStyle/>
      <a:tcStyle>
        <a:fill>
          <a:solidFill>
            <a:srgbClr val="CEDBF1"/>
          </a:solidFill>
        </a:fill>
      </a:tcStyle>
    </a:band1H>
    <a:band2H>
      <a:tcTxStyle/>
    </a:band2H>
    <a:band1V>
      <a:tcTxStyle/>
      <a:tcStyle>
        <a:fill>
          <a:solidFill>
            <a:srgbClr val="CEDBF1"/>
          </a:solidFill>
        </a:fill>
      </a:tcStyle>
    </a:band1V>
    <a:band2V>
      <a:tcTxStyle/>
    </a:band2V>
    <a:lastCol>
      <a:tcTxStyle b="on" i="off">
        <a:font>
          <a:latin typeface="Arial"/>
          <a:ea typeface="Arial"/>
          <a:cs typeface="Arial"/>
        </a:font>
        <a:schemeClr val="lt1"/>
      </a:tcTxStyle>
      <a:tcStyle>
        <a:fill>
          <a:solidFill>
            <a:schemeClr val="accent1"/>
          </a:solidFill>
        </a:fill>
      </a:tcStyle>
    </a:lastCol>
    <a:firstCol>
      <a:tcTxStyle b="on" i="off">
        <a:font>
          <a:latin typeface="Arial"/>
          <a:ea typeface="Arial"/>
          <a:cs typeface="Arial"/>
        </a:font>
        <a:schemeClr val="lt1"/>
      </a:tcTxStyle>
      <a:tcStyle>
        <a:fill>
          <a:solidFill>
            <a:schemeClr val="accent1"/>
          </a:solidFill>
        </a:fill>
      </a:tcStyle>
    </a:firstCol>
    <a:lastRow>
      <a:tcTxStyle b="on" i="off">
        <a:font>
          <a:latin typeface="Arial"/>
          <a:ea typeface="Arial"/>
          <a:cs typeface="Arial"/>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Arial"/>
          <a:ea typeface="Arial"/>
          <a:cs typeface="Arial"/>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font" Target="fonts/Salsa-regular.fntdata"/><Relationship Id="rId61" Type="http://schemas.openxmlformats.org/officeDocument/2006/relationships/slide" Target="slides/slide56.xml"/><Relationship Id="rId20" Type="http://schemas.openxmlformats.org/officeDocument/2006/relationships/slide" Target="slides/slide15.xml"/><Relationship Id="rId64" Type="http://schemas.openxmlformats.org/officeDocument/2006/relationships/font" Target="fonts/OpenSans-bold.fntdata"/><Relationship Id="rId63" Type="http://schemas.openxmlformats.org/officeDocument/2006/relationships/font" Target="fonts/OpenSans-regular.fntdata"/><Relationship Id="rId22" Type="http://schemas.openxmlformats.org/officeDocument/2006/relationships/slide" Target="slides/slide17.xml"/><Relationship Id="rId66" Type="http://schemas.openxmlformats.org/officeDocument/2006/relationships/font" Target="fonts/OpenSans-boldItalic.fntdata"/><Relationship Id="rId21" Type="http://schemas.openxmlformats.org/officeDocument/2006/relationships/slide" Target="slides/slide16.xml"/><Relationship Id="rId65" Type="http://schemas.openxmlformats.org/officeDocument/2006/relationships/font" Target="fonts/OpenSans-italic.fntdata"/><Relationship Id="rId24" Type="http://schemas.openxmlformats.org/officeDocument/2006/relationships/slide" Target="slides/slide19.xml"/><Relationship Id="rId23" Type="http://schemas.openxmlformats.org/officeDocument/2006/relationships/slide" Target="slides/slide18.xml"/><Relationship Id="rId60" Type="http://schemas.openxmlformats.org/officeDocument/2006/relationships/slide" Target="slides/slide55.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slide" Target="slides/slide54.xml"/><Relationship Id="rId14" Type="http://schemas.openxmlformats.org/officeDocument/2006/relationships/slide" Target="slides/slide9.xml"/><Relationship Id="rId58" Type="http://schemas.openxmlformats.org/officeDocument/2006/relationships/slide" Target="slides/slide53.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ZA"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120960169f8_0_272:notes"/>
          <p:cNvSpPr/>
          <p:nvPr>
            <p:ph idx="2" type="sldImg"/>
          </p:nvPr>
        </p:nvSpPr>
        <p:spPr>
          <a:xfrm>
            <a:off x="685803"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120960169f8_0_27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800"/>
              <a:buFont typeface="Calibri"/>
              <a:buNone/>
            </a:pPr>
            <a:r>
              <a:rPr b="1" i="1" lang="en-ZA" sz="800"/>
              <a:t>[COUNTRY SPECIFIC SLIDE ADAPTATION NOTE: </a:t>
            </a:r>
            <a:r>
              <a:rPr i="1" lang="en-ZA" sz="800"/>
              <a:t>Insert the date and the presenter's name</a:t>
            </a:r>
            <a:r>
              <a:rPr b="1" i="1" lang="en-ZA" sz="800"/>
              <a:t>.]</a:t>
            </a:r>
            <a:endParaRPr/>
          </a:p>
          <a:p>
            <a:pPr indent="0" lvl="0" marL="0" rtl="0" algn="l">
              <a:spcBef>
                <a:spcPts val="0"/>
              </a:spcBef>
              <a:spcAft>
                <a:spcPts val="0"/>
              </a:spcAft>
              <a:buClr>
                <a:schemeClr val="dk1"/>
              </a:buClr>
              <a:buFont typeface="Arial"/>
              <a:buNone/>
            </a:pPr>
            <a:r>
              <a:t/>
            </a:r>
            <a:endParaRPr/>
          </a:p>
          <a:p>
            <a:pPr indent="0" lvl="0" marL="0" rtl="0" algn="l">
              <a:spcBef>
                <a:spcPts val="0"/>
              </a:spcBef>
              <a:spcAft>
                <a:spcPts val="0"/>
              </a:spcAft>
              <a:buNone/>
            </a:pPr>
            <a:r>
              <a:t/>
            </a:r>
            <a:endParaRPr/>
          </a:p>
        </p:txBody>
      </p:sp>
      <p:sp>
        <p:nvSpPr>
          <p:cNvPr id="111" name="Google Shape;111;g120960169f8_0_272: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0" name="Google Shape;310;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PRESENTATION TEXT: </a:t>
            </a:r>
            <a:r>
              <a:rPr b="0" i="0" lang="en-ZA" sz="800" u="none" strike="noStrike">
                <a:solidFill>
                  <a:srgbClr val="000000"/>
                </a:solidFill>
                <a:latin typeface="Calibri"/>
                <a:ea typeface="Calibri"/>
                <a:cs typeface="Calibri"/>
                <a:sym typeface="Calibri"/>
              </a:rPr>
              <a:t>Choosing between ex-ante or ex-post assessment depends on the status of the policy. Where the policy is planned or adopted, but not yet implemented, the assessment will be ex-ante by definition. Alternatively, where the policy has been implemented, the assessment can be ex-ante, ex-post, or a combination of ex-ante and ex-post. </a:t>
            </a:r>
            <a:endParaRPr sz="800">
              <a:latin typeface="Calibri"/>
              <a:ea typeface="Calibri"/>
              <a:cs typeface="Calibri"/>
              <a:sym typeface="Calibri"/>
            </a:endParaRPr>
          </a:p>
        </p:txBody>
      </p:sp>
      <p:sp>
        <p:nvSpPr>
          <p:cNvPr id="311" name="Google Shape;311;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9" name="Shape 329"/>
        <p:cNvGrpSpPr/>
        <p:nvPr/>
      </p:nvGrpSpPr>
      <p:grpSpPr>
        <a:xfrm>
          <a:off x="0" y="0"/>
          <a:ext cx="0" cy="0"/>
          <a:chOff x="0" y="0"/>
          <a:chExt cx="0" cy="0"/>
        </a:xfrm>
      </p:grpSpPr>
      <p:sp>
        <p:nvSpPr>
          <p:cNvPr id="330" name="Google Shape;330;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1" name="Google Shape;331;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PRESENTATION TEXT: </a:t>
            </a:r>
            <a:r>
              <a:rPr b="0" i="0" lang="en-ZA" sz="800" u="none" strike="noStrike">
                <a:solidFill>
                  <a:srgbClr val="000000"/>
                </a:solidFill>
                <a:latin typeface="Calibri"/>
                <a:ea typeface="Calibri"/>
                <a:cs typeface="Calibri"/>
                <a:sym typeface="Calibri"/>
              </a:rPr>
              <a:t>We have been through the concepts of chapter 5 and have completed an exercise on the policy description, so we will move on to chapter 6 which discusses the identification of the impacts.</a:t>
            </a:r>
            <a:endParaRPr/>
          </a:p>
          <a:p>
            <a:pPr indent="0" lvl="0" marL="0" marR="0" rtl="0" algn="l">
              <a:lnSpc>
                <a:spcPct val="100000"/>
              </a:lnSpc>
              <a:spcBef>
                <a:spcPts val="0"/>
              </a:spcBef>
              <a:spcAft>
                <a:spcPts val="0"/>
              </a:spcAft>
              <a:buClr>
                <a:srgbClr val="000000"/>
              </a:buClr>
              <a:buSzPts val="800"/>
              <a:buFont typeface="Calibri"/>
              <a:buNone/>
            </a:pPr>
            <a:r>
              <a:rPr b="0" i="1" lang="en-ZA" sz="800" u="none" strike="noStrike">
                <a:solidFill>
                  <a:srgbClr val="000000"/>
                </a:solidFill>
                <a:latin typeface="Calibri"/>
                <a:ea typeface="Calibri"/>
                <a:cs typeface="Calibri"/>
                <a:sym typeface="Calibri"/>
              </a:rPr>
              <a:t>[</a:t>
            </a:r>
            <a:r>
              <a:rPr b="1" i="1" lang="en-ZA" sz="800" u="none" strike="noStrike">
                <a:solidFill>
                  <a:srgbClr val="000000"/>
                </a:solidFill>
                <a:latin typeface="Calibri"/>
                <a:ea typeface="Calibri"/>
                <a:cs typeface="Calibri"/>
                <a:sym typeface="Calibri"/>
              </a:rPr>
              <a:t>COUNTRY ADAPTATION NOTES: </a:t>
            </a:r>
            <a:r>
              <a:rPr b="0" i="1" lang="en-ZA" sz="800" u="none" strike="noStrike">
                <a:solidFill>
                  <a:srgbClr val="000000"/>
                </a:solidFill>
                <a:latin typeface="Calibri"/>
                <a:ea typeface="Calibri"/>
                <a:cs typeface="Calibri"/>
                <a:sym typeface="Calibri"/>
              </a:rPr>
              <a:t>This analysis map can be removed if the presenter feels it is too repetitive. It is also an option to provide the analysis maps (from all Parts) as a hand out to participants before or during the workshop to give them a view of the various Parts of the guidance and they can follow it as the presentation is given.]</a:t>
            </a:r>
            <a:endParaRPr/>
          </a:p>
          <a:p>
            <a:pPr indent="0" lvl="0" marL="0" rtl="0" algn="l">
              <a:spcBef>
                <a:spcPts val="0"/>
              </a:spcBef>
              <a:spcAft>
                <a:spcPts val="0"/>
              </a:spcAft>
              <a:buNone/>
            </a:pPr>
            <a:r>
              <a:t/>
            </a:r>
            <a:endParaRPr b="0" i="0" sz="800" u="none" strike="noStrike">
              <a:solidFill>
                <a:srgbClr val="000000"/>
              </a:solidFill>
              <a:latin typeface="Calibri"/>
              <a:ea typeface="Calibri"/>
              <a:cs typeface="Calibri"/>
              <a:sym typeface="Calibri"/>
            </a:endParaRPr>
          </a:p>
        </p:txBody>
      </p:sp>
      <p:sp>
        <p:nvSpPr>
          <p:cNvPr id="332" name="Google Shape;332;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0" name="Shape 380"/>
        <p:cNvGrpSpPr/>
        <p:nvPr/>
      </p:nvGrpSpPr>
      <p:grpSpPr>
        <a:xfrm>
          <a:off x="0" y="0"/>
          <a:ext cx="0" cy="0"/>
          <a:chOff x="0" y="0"/>
          <a:chExt cx="0" cy="0"/>
        </a:xfrm>
      </p:grpSpPr>
      <p:sp>
        <p:nvSpPr>
          <p:cNvPr id="381" name="Google Shape;381;g120960169f8_0_10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2" name="Google Shape;382;g120960169f8_0_102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Clr>
                <a:schemeClr val="dk1"/>
              </a:buClr>
              <a:buFont typeface="Arial"/>
              <a:buNone/>
            </a:pPr>
            <a:r>
              <a:rPr b="1" lang="en-ZA" sz="800">
                <a:solidFill>
                  <a:schemeClr val="dk1"/>
                </a:solidFill>
                <a:latin typeface="Calibri"/>
                <a:ea typeface="Calibri"/>
                <a:cs typeface="Calibri"/>
                <a:sym typeface="Calibri"/>
              </a:rPr>
              <a:t>PRESENTATION TEXT: </a:t>
            </a:r>
            <a:r>
              <a:rPr lang="en-ZA" sz="800">
                <a:solidFill>
                  <a:schemeClr val="dk1"/>
                </a:solidFill>
                <a:latin typeface="Calibri"/>
                <a:ea typeface="Calibri"/>
                <a:cs typeface="Calibri"/>
                <a:sym typeface="Calibri"/>
              </a:rPr>
              <a:t>Everyone can now go to the spreadsheet and go through the example. Use the example to complete the exercise.</a:t>
            </a:r>
            <a:endParaRPr sz="1200">
              <a:solidFill>
                <a:schemeClr val="dk1"/>
              </a:solidFill>
              <a:latin typeface="Calibri"/>
              <a:ea typeface="Calibri"/>
              <a:cs typeface="Calibri"/>
              <a:sym typeface="Calibri"/>
            </a:endParaRPr>
          </a:p>
          <a:p>
            <a:pPr indent="0" lvl="0" marL="0" rtl="0" algn="l">
              <a:spcBef>
                <a:spcPts val="0"/>
              </a:spcBef>
              <a:spcAft>
                <a:spcPts val="0"/>
              </a:spcAft>
              <a:buClr>
                <a:schemeClr val="dk1"/>
              </a:buClr>
              <a:buSzPts val="800"/>
              <a:buFont typeface="Calibri"/>
              <a:buNone/>
            </a:pPr>
            <a:r>
              <a:rPr b="1" i="1" lang="en-ZA" sz="800">
                <a:solidFill>
                  <a:schemeClr val="dk1"/>
                </a:solidFill>
                <a:latin typeface="Calibri"/>
                <a:ea typeface="Calibri"/>
                <a:cs typeface="Calibri"/>
                <a:sym typeface="Calibri"/>
              </a:rPr>
              <a:t>[COUNTRY SPECIFIC SLIDE ADAPTATION NOTE: </a:t>
            </a:r>
            <a:r>
              <a:rPr i="1" lang="en-ZA" sz="800">
                <a:solidFill>
                  <a:schemeClr val="dk1"/>
                </a:solidFill>
                <a:latin typeface="Calibri"/>
                <a:ea typeface="Calibri"/>
                <a:cs typeface="Calibri"/>
                <a:sym typeface="Calibri"/>
              </a:rPr>
              <a:t>The exercise can be removed from the presentation or adapted with more country specific data if that is preferable.</a:t>
            </a:r>
            <a:r>
              <a:rPr b="1" i="1" lang="en-ZA" sz="800">
                <a:solidFill>
                  <a:schemeClr val="dk1"/>
                </a:solidFill>
                <a:latin typeface="Calibri"/>
                <a:ea typeface="Calibri"/>
                <a:cs typeface="Calibri"/>
                <a:sym typeface="Calibri"/>
              </a:rPr>
              <a:t>]</a:t>
            </a:r>
            <a:endParaRPr sz="1200">
              <a:solidFill>
                <a:schemeClr val="dk1"/>
              </a:solidFill>
              <a:latin typeface="Calibri"/>
              <a:ea typeface="Calibri"/>
              <a:cs typeface="Calibri"/>
              <a:sym typeface="Calibri"/>
            </a:endParaRPr>
          </a:p>
          <a:p>
            <a:pPr indent="0" lvl="0" marL="0" rtl="0" algn="l">
              <a:spcBef>
                <a:spcPts val="0"/>
              </a:spcBef>
              <a:spcAft>
                <a:spcPts val="0"/>
              </a:spcAft>
              <a:buClr>
                <a:schemeClr val="dk1"/>
              </a:buClr>
              <a:buFont typeface="Arial"/>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6" name="Shape 386"/>
        <p:cNvGrpSpPr/>
        <p:nvPr/>
      </p:nvGrpSpPr>
      <p:grpSpPr>
        <a:xfrm>
          <a:off x="0" y="0"/>
          <a:ext cx="0" cy="0"/>
          <a:chOff x="0" y="0"/>
          <a:chExt cx="0" cy="0"/>
        </a:xfrm>
      </p:grpSpPr>
      <p:sp>
        <p:nvSpPr>
          <p:cNvPr id="387" name="Google Shape;387;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8" name="Google Shape;388;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6BD96"/>
              </a:buClr>
              <a:buSzPts val="1200"/>
              <a:buFont typeface="Calibri"/>
              <a:buNone/>
            </a:pPr>
            <a:r>
              <a:rPr b="1" i="1" lang="en-ZA">
                <a:solidFill>
                  <a:srgbClr val="F6BD96"/>
                </a:solidFill>
              </a:rPr>
              <a:t>[SLIDE FUNCTIONALITY NOTES</a:t>
            </a:r>
            <a:r>
              <a:rPr i="1" lang="en-ZA">
                <a:solidFill>
                  <a:srgbClr val="F6BD96"/>
                </a:solidFill>
              </a:rPr>
              <a:t>: Click on the blue boxes to go directly to the relevant sections.]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a:p>
        </p:txBody>
      </p:sp>
      <p:sp>
        <p:nvSpPr>
          <p:cNvPr id="389" name="Google Shape;389;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9" name="Shape 399"/>
        <p:cNvGrpSpPr/>
        <p:nvPr/>
      </p:nvGrpSpPr>
      <p:grpSpPr>
        <a:xfrm>
          <a:off x="0" y="0"/>
          <a:ext cx="0" cy="0"/>
          <a:chOff x="0" y="0"/>
          <a:chExt cx="0" cy="0"/>
        </a:xfrm>
      </p:grpSpPr>
      <p:sp>
        <p:nvSpPr>
          <p:cNvPr id="400" name="Google Shape;400;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1" name="Google Shape;401;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None/>
            </a:pPr>
            <a:r>
              <a:rPr b="1" lang="en-ZA" sz="800"/>
              <a:t>PRESENTER TEXT:</a:t>
            </a:r>
            <a:endParaRPr/>
          </a:p>
          <a:p>
            <a:pPr indent="0" lvl="0" marL="0" rtl="0" algn="l">
              <a:lnSpc>
                <a:spcPct val="100000"/>
              </a:lnSpc>
              <a:spcBef>
                <a:spcPts val="600"/>
              </a:spcBef>
              <a:spcAft>
                <a:spcPts val="0"/>
              </a:spcAft>
              <a:buNone/>
            </a:pPr>
            <a:r>
              <a:rPr lang="en-ZA" sz="800"/>
              <a:t>In order to identify the GHG impacts of the policy, it is useful to identify:</a:t>
            </a:r>
            <a:endParaRPr/>
          </a:p>
          <a:p>
            <a:pPr indent="-171450" lvl="0" marL="171450" rtl="0" algn="l">
              <a:lnSpc>
                <a:spcPct val="100000"/>
              </a:lnSpc>
              <a:spcBef>
                <a:spcPts val="600"/>
              </a:spcBef>
              <a:spcAft>
                <a:spcPts val="0"/>
              </a:spcAft>
              <a:buClr>
                <a:schemeClr val="dk1"/>
              </a:buClr>
              <a:buSzPts val="800"/>
              <a:buFont typeface="Arial"/>
              <a:buChar char="•"/>
            </a:pPr>
            <a:r>
              <a:rPr lang="en-ZA" sz="800"/>
              <a:t>Stakeholders affected by or with influence on the policy</a:t>
            </a:r>
            <a:endParaRPr/>
          </a:p>
          <a:p>
            <a:pPr indent="-171450" lvl="0" marL="171450" rtl="0" algn="l">
              <a:lnSpc>
                <a:spcPct val="100000"/>
              </a:lnSpc>
              <a:spcBef>
                <a:spcPts val="600"/>
              </a:spcBef>
              <a:spcAft>
                <a:spcPts val="0"/>
              </a:spcAft>
              <a:buClr>
                <a:schemeClr val="dk1"/>
              </a:buClr>
              <a:buSzPts val="800"/>
              <a:buFont typeface="Arial"/>
              <a:buChar char="•"/>
            </a:pPr>
            <a:r>
              <a:rPr lang="en-ZA" sz="800"/>
              <a:t>Inputs and activities associated with implementing the policy</a:t>
            </a:r>
            <a:endParaRPr/>
          </a:p>
          <a:p>
            <a:pPr indent="0" lvl="0" marL="0" rtl="0" algn="l">
              <a:lnSpc>
                <a:spcPct val="100000"/>
              </a:lnSpc>
              <a:spcBef>
                <a:spcPts val="600"/>
              </a:spcBef>
              <a:spcAft>
                <a:spcPts val="0"/>
              </a:spcAft>
              <a:buClr>
                <a:schemeClr val="dk1"/>
              </a:buClr>
              <a:buSzPts val="800"/>
              <a:buFont typeface="Arial"/>
              <a:buNone/>
            </a:pPr>
            <a:r>
              <a:rPr lang="en-ZA" sz="800"/>
              <a:t>Inputs and activities lead to intermediate effects (i.e. changes in behavior, technology, processes or practices) that result from the policy.</a:t>
            </a:r>
            <a:endParaRPr/>
          </a:p>
          <a:p>
            <a:pPr indent="0" lvl="0" marL="0" rtl="0" algn="l">
              <a:lnSpc>
                <a:spcPct val="100000"/>
              </a:lnSpc>
              <a:spcBef>
                <a:spcPts val="600"/>
              </a:spcBef>
              <a:spcAft>
                <a:spcPts val="0"/>
              </a:spcAft>
              <a:buClr>
                <a:schemeClr val="dk1"/>
              </a:buClr>
              <a:buSzPts val="800"/>
              <a:buFont typeface="Arial"/>
              <a:buNone/>
            </a:pPr>
            <a:r>
              <a:rPr lang="en-ZA" sz="800"/>
              <a:t>These intermediate effects then lead to the policy’s GHG impacts.</a:t>
            </a:r>
            <a:endParaRPr/>
          </a:p>
          <a:p>
            <a:pPr indent="0" lvl="0" marL="0" rtl="0" algn="l">
              <a:lnSpc>
                <a:spcPct val="100000"/>
              </a:lnSpc>
              <a:spcBef>
                <a:spcPts val="600"/>
              </a:spcBef>
              <a:spcAft>
                <a:spcPts val="0"/>
              </a:spcAft>
              <a:buNone/>
            </a:pPr>
            <a:r>
              <a:rPr lang="en-ZA" sz="800"/>
              <a:t>A causal chain approach is utilized to guide the process.</a:t>
            </a:r>
            <a:endParaRPr/>
          </a:p>
        </p:txBody>
      </p:sp>
      <p:sp>
        <p:nvSpPr>
          <p:cNvPr id="402" name="Google Shape;402;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5" name="Shape 445"/>
        <p:cNvGrpSpPr/>
        <p:nvPr/>
      </p:nvGrpSpPr>
      <p:grpSpPr>
        <a:xfrm>
          <a:off x="0" y="0"/>
          <a:ext cx="0" cy="0"/>
          <a:chOff x="0" y="0"/>
          <a:chExt cx="0" cy="0"/>
        </a:xfrm>
      </p:grpSpPr>
      <p:sp>
        <p:nvSpPr>
          <p:cNvPr id="446" name="Google Shape;446;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7" name="Google Shape;447;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ZA" sz="800">
                <a:latin typeface="Calibri"/>
                <a:ea typeface="Calibri"/>
                <a:cs typeface="Calibri"/>
                <a:sym typeface="Calibri"/>
              </a:rPr>
              <a:t>PRESENTER TEXT: </a:t>
            </a:r>
            <a:r>
              <a:rPr lang="en-ZA" sz="800">
                <a:latin typeface="Calibri"/>
                <a:ea typeface="Calibri"/>
                <a:cs typeface="Calibri"/>
                <a:sym typeface="Calibri"/>
              </a:rPr>
              <a:t>Refer to the ICAT Stakeholder Participation Guidance for further details.</a:t>
            </a:r>
            <a:endParaRPr/>
          </a:p>
          <a:p>
            <a:pPr indent="0" lvl="0" marL="0" rtl="0" algn="l">
              <a:spcBef>
                <a:spcPts val="0"/>
              </a:spcBef>
              <a:spcAft>
                <a:spcPts val="0"/>
              </a:spcAft>
              <a:buNone/>
            </a:pPr>
            <a:r>
              <a:rPr i="1" lang="en-ZA" sz="800">
                <a:latin typeface="Calibri"/>
                <a:ea typeface="Calibri"/>
                <a:cs typeface="Calibri"/>
                <a:sym typeface="Calibri"/>
              </a:rPr>
              <a:t>[</a:t>
            </a:r>
            <a:r>
              <a:rPr b="1" i="1" lang="en-ZA" sz="800">
                <a:latin typeface="Calibri"/>
                <a:ea typeface="Calibri"/>
                <a:cs typeface="Calibri"/>
                <a:sym typeface="Calibri"/>
              </a:rPr>
              <a:t>SLIDE FUNCTIONALITY NOTE</a:t>
            </a:r>
            <a:r>
              <a:rPr i="1" lang="en-ZA" sz="800">
                <a:latin typeface="Calibri"/>
                <a:ea typeface="Calibri"/>
                <a:cs typeface="Calibri"/>
                <a:sym typeface="Calibri"/>
              </a:rPr>
              <a:t>: Clicking on the Stakeholder Participation button will take you to the ICAT website.]</a:t>
            </a:r>
            <a:endParaRPr/>
          </a:p>
        </p:txBody>
      </p:sp>
      <p:sp>
        <p:nvSpPr>
          <p:cNvPr id="448" name="Google Shape;448;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2" name="Shape 472"/>
        <p:cNvGrpSpPr/>
        <p:nvPr/>
      </p:nvGrpSpPr>
      <p:grpSpPr>
        <a:xfrm>
          <a:off x="0" y="0"/>
          <a:ext cx="0" cy="0"/>
          <a:chOff x="0" y="0"/>
          <a:chExt cx="0" cy="0"/>
        </a:xfrm>
      </p:grpSpPr>
      <p:sp>
        <p:nvSpPr>
          <p:cNvPr id="473" name="Google Shape;473;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4" name="Google Shape;474;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PRESENTATION TEXT: </a:t>
            </a:r>
            <a:r>
              <a:rPr b="0" i="0" lang="en-ZA" sz="800" u="none" strike="noStrike">
                <a:solidFill>
                  <a:srgbClr val="000000"/>
                </a:solidFill>
                <a:latin typeface="Calibri"/>
                <a:ea typeface="Calibri"/>
                <a:cs typeface="Calibri"/>
                <a:sym typeface="Calibri"/>
              </a:rPr>
              <a:t>Where feasible, when describing inputs specify the amount of money that goes into implementing the policy and is paid out as part of the administrative activities. Identifying inputs and activities is necessary for conducting the economic feasibility of the policy in Chapter 8. </a:t>
            </a:r>
            <a:endParaRPr sz="800">
              <a:latin typeface="Calibri"/>
              <a:ea typeface="Calibri"/>
              <a:cs typeface="Calibri"/>
              <a:sym typeface="Calibri"/>
            </a:endParaRPr>
          </a:p>
        </p:txBody>
      </p:sp>
      <p:sp>
        <p:nvSpPr>
          <p:cNvPr id="475" name="Google Shape;475;p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1" name="Shape 501"/>
        <p:cNvGrpSpPr/>
        <p:nvPr/>
      </p:nvGrpSpPr>
      <p:grpSpPr>
        <a:xfrm>
          <a:off x="0" y="0"/>
          <a:ext cx="0" cy="0"/>
          <a:chOff x="0" y="0"/>
          <a:chExt cx="0" cy="0"/>
        </a:xfrm>
      </p:grpSpPr>
      <p:sp>
        <p:nvSpPr>
          <p:cNvPr id="502" name="Google Shape;502;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3" name="Google Shape;503;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ZA" sz="800"/>
              <a:t>PRESENTATION TEXT: </a:t>
            </a:r>
            <a:r>
              <a:rPr lang="en-ZA" sz="800"/>
              <a:t>Consultation with all identified stakeholder groups can help to identify a full range of intermediate effects and can help to identify and address possible unintended or negative impacts early on. </a:t>
            </a:r>
            <a:endParaRPr/>
          </a:p>
          <a:p>
            <a:pPr indent="0" lvl="0" marL="0" rtl="0" algn="l">
              <a:spcBef>
                <a:spcPts val="0"/>
              </a:spcBef>
              <a:spcAft>
                <a:spcPts val="0"/>
              </a:spcAft>
              <a:buNone/>
            </a:pPr>
            <a:r>
              <a:rPr i="1" lang="en-ZA" sz="800"/>
              <a:t>[</a:t>
            </a:r>
            <a:r>
              <a:rPr b="1" i="1" lang="en-ZA" sz="800"/>
              <a:t>SLIDE FUNCTIONALITY NOTE: </a:t>
            </a:r>
            <a:r>
              <a:rPr i="1" lang="en-ZA" sz="800"/>
              <a:t>Click on the Stakeholder Participation button to go to the Stakeholder Participation Guidance for more information.</a:t>
            </a:r>
            <a:endParaRPr/>
          </a:p>
          <a:p>
            <a:pPr indent="0" lvl="0" marL="0" marR="0" rtl="0" algn="l">
              <a:lnSpc>
                <a:spcPct val="100000"/>
              </a:lnSpc>
              <a:spcBef>
                <a:spcPts val="0"/>
              </a:spcBef>
              <a:spcAft>
                <a:spcPts val="0"/>
              </a:spcAft>
              <a:buClr>
                <a:schemeClr val="dk1"/>
              </a:buClr>
              <a:buSzPts val="800"/>
              <a:buFont typeface="Calibri"/>
              <a:buNone/>
            </a:pPr>
            <a:r>
              <a:rPr i="1" lang="en-ZA" sz="800"/>
              <a:t>Click on the example button for some examples of how stakeholders may respond to inputs or activities.]</a:t>
            </a:r>
            <a:endParaRPr/>
          </a:p>
          <a:p>
            <a:pPr indent="0" lvl="0" marL="0" rtl="0" algn="l">
              <a:spcBef>
                <a:spcPts val="0"/>
              </a:spcBef>
              <a:spcAft>
                <a:spcPts val="0"/>
              </a:spcAft>
              <a:buNone/>
            </a:pPr>
            <a:r>
              <a:t/>
            </a:r>
            <a:endParaRPr sz="900"/>
          </a:p>
        </p:txBody>
      </p:sp>
      <p:sp>
        <p:nvSpPr>
          <p:cNvPr id="504" name="Google Shape;504;p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1" name="Shape 531"/>
        <p:cNvGrpSpPr/>
        <p:nvPr/>
      </p:nvGrpSpPr>
      <p:grpSpPr>
        <a:xfrm>
          <a:off x="0" y="0"/>
          <a:ext cx="0" cy="0"/>
          <a:chOff x="0" y="0"/>
          <a:chExt cx="0" cy="0"/>
        </a:xfrm>
      </p:grpSpPr>
      <p:sp>
        <p:nvSpPr>
          <p:cNvPr id="532" name="Google Shape;532;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3" name="Google Shape;533;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ZA" sz="800"/>
              <a:t>PRESENTATION TEXT:</a:t>
            </a:r>
            <a:endParaRPr/>
          </a:p>
          <a:p>
            <a:pPr indent="0" lvl="0" marL="0" rtl="0" algn="l">
              <a:spcBef>
                <a:spcPts val="0"/>
              </a:spcBef>
              <a:spcAft>
                <a:spcPts val="0"/>
              </a:spcAft>
              <a:buNone/>
            </a:pPr>
            <a:r>
              <a:rPr b="1" lang="en-ZA" sz="800">
                <a:solidFill>
                  <a:schemeClr val="dk1"/>
                </a:solidFill>
                <a:latin typeface="Calibri"/>
                <a:ea typeface="Calibri"/>
                <a:cs typeface="Calibri"/>
                <a:sym typeface="Calibri"/>
              </a:rPr>
              <a:t>Geographic location</a:t>
            </a:r>
            <a:r>
              <a:rPr lang="en-ZA" sz="800">
                <a:solidFill>
                  <a:schemeClr val="dk1"/>
                </a:solidFill>
                <a:latin typeface="Calibri"/>
                <a:ea typeface="Calibri"/>
                <a:cs typeface="Calibri"/>
                <a:sym typeface="Calibri"/>
              </a:rPr>
              <a:t>: Describe the geographic location where the intended intermediate effects are likely to occur. The geographic location of intended effects is likely to be within the jurisdiction of the policy. For example, in a policy that aims to increase agricultural production on degraded lands in one region of the country, the effect can be described as: “increase the amount of degraded land converted to crop land in the Cerrado ecoregion by 10,000 hectares.” </a:t>
            </a:r>
            <a:endParaRPr/>
          </a:p>
          <a:p>
            <a:pPr indent="0" lvl="0" marL="0" rtl="0" algn="l">
              <a:spcBef>
                <a:spcPts val="0"/>
              </a:spcBef>
              <a:spcAft>
                <a:spcPts val="0"/>
              </a:spcAft>
              <a:buNone/>
            </a:pPr>
            <a:r>
              <a:rPr b="1" lang="en-ZA" sz="800">
                <a:solidFill>
                  <a:schemeClr val="dk1"/>
                </a:solidFill>
                <a:latin typeface="Calibri"/>
                <a:ea typeface="Calibri"/>
                <a:cs typeface="Calibri"/>
                <a:sym typeface="Calibri"/>
              </a:rPr>
              <a:t>Timing: </a:t>
            </a:r>
            <a:r>
              <a:rPr lang="en-ZA" sz="800">
                <a:solidFill>
                  <a:schemeClr val="dk1"/>
                </a:solidFill>
                <a:latin typeface="Calibri"/>
                <a:ea typeface="Calibri"/>
                <a:cs typeface="Calibri"/>
                <a:sym typeface="Calibri"/>
              </a:rPr>
              <a:t>Users should describe effects as short-term or long-term. The distinction between short-term and long-term can be defined based on the policy being assessed. Some effects may also be temporary while others are permanent. If known, identify when the effect is likely to occur using specific years or with reference to the start date of a policy. if a specific time frame is targeted by the policy, that characteristic can be added to the description as: “an increase the amount of cropland converted to forest land in the southern tropical region of the jurisdiction by 10,000 hectares by 2030.” </a:t>
            </a:r>
            <a:endParaRPr/>
          </a:p>
          <a:p>
            <a:pPr indent="0" lvl="0" marL="0" rtl="0" algn="l">
              <a:spcBef>
                <a:spcPts val="0"/>
              </a:spcBef>
              <a:spcAft>
                <a:spcPts val="0"/>
              </a:spcAft>
              <a:buNone/>
            </a:pPr>
            <a:r>
              <a:rPr lang="en-ZA" sz="800"/>
              <a:t>Note that a completed example table and template are provided in the Part II Excel spreadsheet.</a:t>
            </a:r>
            <a:endParaRPr sz="800">
              <a:solidFill>
                <a:schemeClr val="dk1"/>
              </a:solidFill>
              <a:latin typeface="Calibri"/>
              <a:ea typeface="Calibri"/>
              <a:cs typeface="Calibri"/>
              <a:sym typeface="Calibri"/>
            </a:endParaRPr>
          </a:p>
          <a:p>
            <a:pPr indent="0" lvl="0" marL="0" rtl="0" algn="l">
              <a:spcBef>
                <a:spcPts val="0"/>
              </a:spcBef>
              <a:spcAft>
                <a:spcPts val="0"/>
              </a:spcAft>
              <a:buNone/>
            </a:pPr>
            <a:r>
              <a:rPr i="1" lang="en-ZA" sz="800">
                <a:solidFill>
                  <a:schemeClr val="dk1"/>
                </a:solidFill>
                <a:latin typeface="Calibri"/>
                <a:ea typeface="Calibri"/>
                <a:cs typeface="Calibri"/>
                <a:sym typeface="Calibri"/>
              </a:rPr>
              <a:t>[</a:t>
            </a:r>
            <a:r>
              <a:rPr b="1" i="1" lang="en-ZA" sz="800">
                <a:solidFill>
                  <a:schemeClr val="dk1"/>
                </a:solidFill>
                <a:latin typeface="Calibri"/>
                <a:ea typeface="Calibri"/>
                <a:cs typeface="Calibri"/>
                <a:sym typeface="Calibri"/>
              </a:rPr>
              <a:t>SLIDE FUNCTIONALITY and COUNTRY SPECIFIC ADAPTATION NOTE</a:t>
            </a:r>
            <a:r>
              <a:rPr i="1" lang="en-ZA" sz="800">
                <a:solidFill>
                  <a:schemeClr val="dk1"/>
                </a:solidFill>
                <a:latin typeface="Calibri"/>
                <a:ea typeface="Calibri"/>
                <a:cs typeface="Calibri"/>
                <a:sym typeface="Calibri"/>
              </a:rPr>
              <a:t>: Click on eh example arrows to go to the examples. The presenter can work through a country specific example once the example has been studied by actually filling in text in the table.]</a:t>
            </a:r>
            <a:endParaRPr/>
          </a:p>
        </p:txBody>
      </p:sp>
      <p:sp>
        <p:nvSpPr>
          <p:cNvPr id="534" name="Google Shape;534;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4" name="Shape 554"/>
        <p:cNvGrpSpPr/>
        <p:nvPr/>
      </p:nvGrpSpPr>
      <p:grpSpPr>
        <a:xfrm>
          <a:off x="0" y="0"/>
          <a:ext cx="0" cy="0"/>
          <a:chOff x="0" y="0"/>
          <a:chExt cx="0" cy="0"/>
        </a:xfrm>
      </p:grpSpPr>
      <p:sp>
        <p:nvSpPr>
          <p:cNvPr id="555" name="Google Shape;555;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6" name="Google Shape;556;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ZA" sz="800"/>
              <a:t>PRESENTATION TEXT:</a:t>
            </a:r>
            <a:endParaRPr/>
          </a:p>
          <a:p>
            <a:pPr indent="0" lvl="0" marL="0" rtl="0" algn="l">
              <a:spcBef>
                <a:spcPts val="0"/>
              </a:spcBef>
              <a:spcAft>
                <a:spcPts val="0"/>
              </a:spcAft>
              <a:buNone/>
            </a:pPr>
            <a:r>
              <a:rPr b="1" lang="en-ZA" sz="800"/>
              <a:t>Affected land category: </a:t>
            </a:r>
            <a:r>
              <a:rPr b="0" lang="en-ZA" sz="800"/>
              <a:t>Describe the land in terms of land category and management, for example “Grassland converted to cropland” or “Cropland remaining cropland, annual cropland converted to perennial cropland”.</a:t>
            </a:r>
            <a:endParaRPr b="1" sz="800"/>
          </a:p>
          <a:p>
            <a:pPr indent="0" lvl="0" marL="0" rtl="0" algn="l">
              <a:spcBef>
                <a:spcPts val="0"/>
              </a:spcBef>
              <a:spcAft>
                <a:spcPts val="0"/>
              </a:spcAft>
              <a:buNone/>
            </a:pPr>
            <a:r>
              <a:rPr b="1" lang="en-ZA" sz="800">
                <a:solidFill>
                  <a:schemeClr val="dk1"/>
                </a:solidFill>
                <a:latin typeface="Calibri"/>
                <a:ea typeface="Calibri"/>
                <a:cs typeface="Calibri"/>
                <a:sym typeface="Calibri"/>
              </a:rPr>
              <a:t>Direction and amount of effect</a:t>
            </a:r>
            <a:r>
              <a:rPr lang="en-ZA" sz="800">
                <a:solidFill>
                  <a:schemeClr val="dk1"/>
                </a:solidFill>
                <a:latin typeface="Calibri"/>
                <a:ea typeface="Calibri"/>
                <a:cs typeface="Calibri"/>
                <a:sym typeface="Calibri"/>
              </a:rPr>
              <a:t>: When labelling intermediate effects, identify the direction of the effect. For example, label the activity as “increase” if the policy leads to an increase in an identified activity, such as an increase in area of forest land or an increase in numbers of livestock receiving a particular type of diet. Where known, include the intended amount of the effect in the description of the intermediate effect. For example, if a policy aims to incentivise reforestation of 10,000 hectares of cropland land, the intermediate effect can be described as: “increase the amount of cropland converted to forest land by 10,000 hectares.” The direction of the effect is to increase. </a:t>
            </a:r>
            <a:endParaRPr/>
          </a:p>
          <a:p>
            <a:pPr indent="0" lvl="0" marL="0" rtl="0" algn="l">
              <a:spcBef>
                <a:spcPts val="0"/>
              </a:spcBef>
              <a:spcAft>
                <a:spcPts val="0"/>
              </a:spcAft>
              <a:buNone/>
            </a:pPr>
            <a:r>
              <a:rPr b="1" lang="en-ZA" sz="800">
                <a:solidFill>
                  <a:schemeClr val="dk1"/>
                </a:solidFill>
                <a:latin typeface="Calibri"/>
                <a:ea typeface="Calibri"/>
                <a:cs typeface="Calibri"/>
                <a:sym typeface="Calibri"/>
              </a:rPr>
              <a:t>Geographic location</a:t>
            </a:r>
            <a:r>
              <a:rPr lang="en-ZA" sz="800">
                <a:solidFill>
                  <a:schemeClr val="dk1"/>
                </a:solidFill>
                <a:latin typeface="Calibri"/>
                <a:ea typeface="Calibri"/>
                <a:cs typeface="Calibri"/>
                <a:sym typeface="Calibri"/>
              </a:rPr>
              <a:t>: Describe the geographic location where the intended intermediate effects are likely to occur. The geographic location of intended effects is likely to be within the jurisdiction of the policy. For example, in a policy that aims to increase agricultural production on degraded lands in one region of the country, the effect can be described as: “increase the amount of degraded land converted to crop land in the Cerrado ecoregion by 10,000 hectares.” </a:t>
            </a:r>
            <a:endParaRPr/>
          </a:p>
          <a:p>
            <a:pPr indent="0" lvl="0" marL="0" rtl="0" algn="l">
              <a:spcBef>
                <a:spcPts val="0"/>
              </a:spcBef>
              <a:spcAft>
                <a:spcPts val="0"/>
              </a:spcAft>
              <a:buNone/>
            </a:pPr>
            <a:r>
              <a:rPr b="1" lang="en-ZA" sz="800">
                <a:solidFill>
                  <a:schemeClr val="dk1"/>
                </a:solidFill>
                <a:latin typeface="Calibri"/>
                <a:ea typeface="Calibri"/>
                <a:cs typeface="Calibri"/>
                <a:sym typeface="Calibri"/>
              </a:rPr>
              <a:t>Timing: </a:t>
            </a:r>
            <a:r>
              <a:rPr lang="en-ZA" sz="800">
                <a:solidFill>
                  <a:schemeClr val="dk1"/>
                </a:solidFill>
                <a:latin typeface="Calibri"/>
                <a:ea typeface="Calibri"/>
                <a:cs typeface="Calibri"/>
                <a:sym typeface="Calibri"/>
              </a:rPr>
              <a:t>Users should describe effects as short-term or long-term. The distinction between short-term and long-term can be defined based on the policy being assessed. Some effects may also be temporary while others are permanent. If known, identify when the effect is likely to occur using specific years or with reference to the start date of a policy. if a specific time frame is targeted by the policy, that characteristic can be added to the description as: “an increase the amount of cropland converted to forest land in the southern tropical region of the jurisdiction by 10,000 hectares by 2030.” </a:t>
            </a:r>
            <a:endParaRPr/>
          </a:p>
          <a:p>
            <a:pPr indent="0" lvl="0" marL="0" marR="0" rtl="0" algn="l">
              <a:lnSpc>
                <a:spcPct val="100000"/>
              </a:lnSpc>
              <a:spcBef>
                <a:spcPts val="0"/>
              </a:spcBef>
              <a:spcAft>
                <a:spcPts val="0"/>
              </a:spcAft>
              <a:buClr>
                <a:schemeClr val="dk1"/>
              </a:buClr>
              <a:buSzPts val="800"/>
              <a:buFont typeface="Calibri"/>
              <a:buNone/>
            </a:pPr>
            <a:r>
              <a:rPr lang="en-ZA" sz="800"/>
              <a:t>Note that a completed example table and template are provided in the Part II Excel spreadsheet.</a:t>
            </a:r>
            <a:endParaRPr sz="8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800"/>
              <a:buFont typeface="Calibri"/>
              <a:buNone/>
            </a:pPr>
            <a:r>
              <a:rPr i="1" lang="en-ZA" sz="800">
                <a:solidFill>
                  <a:schemeClr val="dk1"/>
                </a:solidFill>
                <a:latin typeface="Calibri"/>
                <a:ea typeface="Calibri"/>
                <a:cs typeface="Calibri"/>
                <a:sym typeface="Calibri"/>
              </a:rPr>
              <a:t>[</a:t>
            </a:r>
            <a:r>
              <a:rPr b="1" i="1" lang="en-ZA" sz="800">
                <a:solidFill>
                  <a:schemeClr val="dk1"/>
                </a:solidFill>
                <a:latin typeface="Calibri"/>
                <a:ea typeface="Calibri"/>
                <a:cs typeface="Calibri"/>
                <a:sym typeface="Calibri"/>
              </a:rPr>
              <a:t>SLIDE FUNCTIONALITY and COUNTRY SPECIFIC ADAPTATION NOTE</a:t>
            </a:r>
            <a:r>
              <a:rPr i="1" lang="en-ZA" sz="800">
                <a:solidFill>
                  <a:schemeClr val="dk1"/>
                </a:solidFill>
                <a:latin typeface="Calibri"/>
                <a:ea typeface="Calibri"/>
                <a:cs typeface="Calibri"/>
                <a:sym typeface="Calibri"/>
              </a:rPr>
              <a:t>: The presenter can work through a country specific example once the example has been studied, by actually filling in text in the table.]</a:t>
            </a:r>
            <a:endParaRPr/>
          </a:p>
          <a:p>
            <a:pPr indent="0" lvl="0" marL="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557" name="Google Shape;557;p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120960169f8_0_493:notes"/>
          <p:cNvSpPr/>
          <p:nvPr>
            <p:ph idx="2" type="sldImg"/>
          </p:nvPr>
        </p:nvSpPr>
        <p:spPr>
          <a:xfrm>
            <a:off x="685803"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120960169f8_0_49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800"/>
              <a:buFont typeface="Calibri"/>
              <a:buNone/>
            </a:pPr>
            <a:r>
              <a:rPr b="1" lang="en-ZA" sz="800"/>
              <a:t>PRESENTATION TEXT:</a:t>
            </a:r>
            <a:r>
              <a:rPr lang="en-ZA" sz="800"/>
              <a:t> The series of ICAT guidance is intended to enable users that choose to assess GHG impacts, sustainable development impacts and transformational impacts of a policy to do so in an integrated and consistent way within a single impact assessment process. Refer to the ICAT Introductory Guide for more information about the ICAT guidance documents and how to apply them in combination. </a:t>
            </a:r>
            <a:endParaRPr sz="800"/>
          </a:p>
          <a:p>
            <a:pPr indent="0" lvl="0" marL="0" rtl="0" algn="l">
              <a:spcBef>
                <a:spcPts val="0"/>
              </a:spcBef>
              <a:spcAft>
                <a:spcPts val="0"/>
              </a:spcAft>
              <a:buClr>
                <a:schemeClr val="dk1"/>
              </a:buClr>
              <a:buFont typeface="Arial"/>
              <a:buNone/>
            </a:pPr>
            <a:r>
              <a:t/>
            </a:r>
            <a:endParaRPr/>
          </a:p>
          <a:p>
            <a:pPr indent="0" lvl="0" marL="0" rtl="0" algn="l">
              <a:spcBef>
                <a:spcPts val="0"/>
              </a:spcBef>
              <a:spcAft>
                <a:spcPts val="0"/>
              </a:spcAft>
              <a:buNone/>
            </a:pPr>
            <a:r>
              <a:t/>
            </a:r>
            <a:endParaRPr/>
          </a:p>
        </p:txBody>
      </p:sp>
      <p:sp>
        <p:nvSpPr>
          <p:cNvPr id="120" name="Google Shape;120;g120960169f8_0_493: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6" name="Shape 576"/>
        <p:cNvGrpSpPr/>
        <p:nvPr/>
      </p:nvGrpSpPr>
      <p:grpSpPr>
        <a:xfrm>
          <a:off x="0" y="0"/>
          <a:ext cx="0" cy="0"/>
          <a:chOff x="0" y="0"/>
          <a:chExt cx="0" cy="0"/>
        </a:xfrm>
      </p:grpSpPr>
      <p:sp>
        <p:nvSpPr>
          <p:cNvPr id="577" name="Google Shape;577;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8" name="Google Shape;578;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PRERSENTATION TEXT: </a:t>
            </a:r>
            <a:r>
              <a:rPr b="0" i="0" lang="en-ZA" sz="800" u="none" strike="noStrike">
                <a:solidFill>
                  <a:srgbClr val="000000"/>
                </a:solidFill>
                <a:latin typeface="Calibri"/>
                <a:ea typeface="Calibri"/>
                <a:cs typeface="Calibri"/>
                <a:sym typeface="Calibri"/>
              </a:rPr>
              <a:t>Intermediate effects can lead to GHG impacts. To ensure a complete assessment, users should consider all identified intermediate effects and associate them with specific GHG impacts. Effects can be intended or unintended.</a:t>
            </a:r>
            <a:endParaRPr/>
          </a:p>
          <a:p>
            <a:pPr indent="0" lvl="0" marL="0" rtl="0" algn="l">
              <a:spcBef>
                <a:spcPts val="0"/>
              </a:spcBef>
              <a:spcAft>
                <a:spcPts val="0"/>
              </a:spcAft>
              <a:buNone/>
            </a:pPr>
            <a:r>
              <a:t/>
            </a:r>
            <a:endParaRPr b="0" i="0" sz="800" u="none" strike="noStrike">
              <a:solidFill>
                <a:srgbClr val="000000"/>
              </a:solidFill>
              <a:latin typeface="Calibri"/>
              <a:ea typeface="Calibri"/>
              <a:cs typeface="Calibri"/>
              <a:sym typeface="Calibri"/>
            </a:endParaRPr>
          </a:p>
          <a:p>
            <a:pPr indent="0" lvl="0" marL="0" rtl="0" algn="l">
              <a:spcBef>
                <a:spcPts val="0"/>
              </a:spcBef>
              <a:spcAft>
                <a:spcPts val="0"/>
              </a:spcAft>
              <a:buNone/>
            </a:pPr>
            <a:r>
              <a:rPr b="0" i="0" lang="en-ZA" sz="800" u="none" strike="noStrike">
                <a:solidFill>
                  <a:srgbClr val="000000"/>
                </a:solidFill>
                <a:latin typeface="Calibri"/>
                <a:ea typeface="Calibri"/>
                <a:cs typeface="Calibri"/>
                <a:sym typeface="Calibri"/>
              </a:rPr>
              <a:t>The Agriculture Guide contains technical methods for estimating enteric fermentation emissions and emissions and removals of CO2 from managed soils. There are other sources of GHG emissions and carbon pools that potentially should also be considered when identifying GHG impacts of agriculture policies. Tables 6.8 and 6.9 in the Agriculture guide provide further considerations for evaluating GHG sources and carbon pools for policies targeting enteric fermentation and soil carbon sequestration. Buttons to those tables are provided.</a:t>
            </a:r>
            <a:endParaRPr/>
          </a:p>
          <a:p>
            <a:pPr indent="0" lvl="0" marL="0" rtl="0" algn="l">
              <a:spcBef>
                <a:spcPts val="0"/>
              </a:spcBef>
              <a:spcAft>
                <a:spcPts val="0"/>
              </a:spcAft>
              <a:buNone/>
            </a:pPr>
            <a:r>
              <a:t/>
            </a:r>
            <a:endParaRPr b="0" i="0" sz="800" u="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800"/>
              <a:buFont typeface="Calibri"/>
              <a:buNone/>
            </a:pPr>
            <a:r>
              <a:rPr lang="en-ZA" sz="800"/>
              <a:t>Note that a completed example table and template are provided in the Part II Excel spreadsheet.</a:t>
            </a:r>
            <a:endParaRPr/>
          </a:p>
          <a:p>
            <a:pPr indent="0" lvl="0" marL="0" marR="0" rtl="0" algn="l">
              <a:lnSpc>
                <a:spcPct val="100000"/>
              </a:lnSpc>
              <a:spcBef>
                <a:spcPts val="0"/>
              </a:spcBef>
              <a:spcAft>
                <a:spcPts val="0"/>
              </a:spcAft>
              <a:buClr>
                <a:schemeClr val="dk1"/>
              </a:buClr>
              <a:buSzPts val="800"/>
              <a:buFont typeface="Calibri"/>
              <a:buNone/>
            </a:pPr>
            <a:r>
              <a:rPr i="1" lang="en-ZA" sz="800">
                <a:solidFill>
                  <a:schemeClr val="dk1"/>
                </a:solidFill>
                <a:latin typeface="Calibri"/>
                <a:ea typeface="Calibri"/>
                <a:cs typeface="Calibri"/>
                <a:sym typeface="Calibri"/>
              </a:rPr>
              <a:t>[</a:t>
            </a:r>
            <a:r>
              <a:rPr b="1" i="1" lang="en-ZA" sz="800">
                <a:solidFill>
                  <a:schemeClr val="dk1"/>
                </a:solidFill>
                <a:latin typeface="Calibri"/>
                <a:ea typeface="Calibri"/>
                <a:cs typeface="Calibri"/>
                <a:sym typeface="Calibri"/>
              </a:rPr>
              <a:t>SLIDE FUNCTIONALITY and COUNTRY SPECIFIC ADAPTATION NOTE</a:t>
            </a:r>
            <a:r>
              <a:rPr i="1" lang="en-ZA" sz="800">
                <a:solidFill>
                  <a:schemeClr val="dk1"/>
                </a:solidFill>
                <a:latin typeface="Calibri"/>
                <a:ea typeface="Calibri"/>
                <a:cs typeface="Calibri"/>
                <a:sym typeface="Calibri"/>
              </a:rPr>
              <a:t>: Click on eh example arrows to go to the examples. The presenter can work through a country specific example once the example has been studied by actually filling in text in the table.]</a:t>
            </a:r>
            <a:endParaRPr/>
          </a:p>
          <a:p>
            <a:pPr indent="0" lvl="0" marL="0" marR="0" rtl="0" algn="l">
              <a:lnSpc>
                <a:spcPct val="100000"/>
              </a:lnSpc>
              <a:spcBef>
                <a:spcPts val="0"/>
              </a:spcBef>
              <a:spcAft>
                <a:spcPts val="0"/>
              </a:spcAft>
              <a:buClr>
                <a:schemeClr val="dk1"/>
              </a:buClr>
              <a:buSzPts val="800"/>
              <a:buFont typeface="Calibri"/>
              <a:buNone/>
            </a:pPr>
            <a:r>
              <a:t/>
            </a:r>
            <a:endParaRPr sz="800">
              <a:solidFill>
                <a:schemeClr val="dk1"/>
              </a:solidFill>
              <a:latin typeface="Calibri"/>
              <a:ea typeface="Calibri"/>
              <a:cs typeface="Calibri"/>
              <a:sym typeface="Calibri"/>
            </a:endParaRPr>
          </a:p>
          <a:p>
            <a:pPr indent="0" lvl="0" marL="0" rtl="0" algn="l">
              <a:spcBef>
                <a:spcPts val="0"/>
              </a:spcBef>
              <a:spcAft>
                <a:spcPts val="0"/>
              </a:spcAft>
              <a:buNone/>
            </a:pPr>
            <a:r>
              <a:t/>
            </a:r>
            <a:endParaRPr sz="800">
              <a:latin typeface="Calibri"/>
              <a:ea typeface="Calibri"/>
              <a:cs typeface="Calibri"/>
              <a:sym typeface="Calibri"/>
            </a:endParaRPr>
          </a:p>
        </p:txBody>
      </p:sp>
      <p:sp>
        <p:nvSpPr>
          <p:cNvPr id="579" name="Google Shape;579;p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7" name="Shape 607"/>
        <p:cNvGrpSpPr/>
        <p:nvPr/>
      </p:nvGrpSpPr>
      <p:grpSpPr>
        <a:xfrm>
          <a:off x="0" y="0"/>
          <a:ext cx="0" cy="0"/>
          <a:chOff x="0" y="0"/>
          <a:chExt cx="0" cy="0"/>
        </a:xfrm>
      </p:grpSpPr>
      <p:sp>
        <p:nvSpPr>
          <p:cNvPr id="608" name="Google Shape;608;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09" name="Google Shape;609;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Font typeface="Arial"/>
              <a:buNone/>
            </a:pPr>
            <a:r>
              <a:rPr b="1" lang="en-ZA" sz="800"/>
              <a:t>PRESENTATION TEXT: </a:t>
            </a:r>
            <a:r>
              <a:rPr lang="en-ZA" sz="800"/>
              <a:t>Draw links from inputs and activities to stakeholders and intermediate effects. A causal chain represents the sequence of intermediate effects expected to occur as a result of the policy. Consultations with stakeholders can help with development and/or validation of the causal chain by integrating stakeholder insights on cause-effect relationships between the policy, behaviour change and expected impacts. </a:t>
            </a:r>
            <a:endParaRPr/>
          </a:p>
          <a:p>
            <a:pPr indent="0" lvl="0" marL="0" rtl="0" algn="l">
              <a:spcBef>
                <a:spcPts val="0"/>
              </a:spcBef>
              <a:spcAft>
                <a:spcPts val="0"/>
              </a:spcAft>
              <a:buNone/>
            </a:pPr>
            <a:r>
              <a:rPr i="1" lang="en-ZA" sz="800"/>
              <a:t>[</a:t>
            </a:r>
            <a:r>
              <a:rPr b="1" i="1" lang="en-ZA" sz="800"/>
              <a:t>SLIDE FUNCTIONALITY NOTE: </a:t>
            </a:r>
            <a:r>
              <a:rPr i="1" lang="en-ZA" sz="800"/>
              <a:t>Click on the Stakeholder Participation button to go to the Stakeholder Participation Guidance for more information. The example provided is from the Guidance document but the presenter can add a country specific example if this is more relevant.]</a:t>
            </a:r>
            <a:endParaRPr b="1" sz="800">
              <a:solidFill>
                <a:srgbClr val="000000"/>
              </a:solidFill>
            </a:endParaRPr>
          </a:p>
        </p:txBody>
      </p:sp>
      <p:sp>
        <p:nvSpPr>
          <p:cNvPr id="610" name="Google Shape;610;p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7" name="Shape 687"/>
        <p:cNvGrpSpPr/>
        <p:nvPr/>
      </p:nvGrpSpPr>
      <p:grpSpPr>
        <a:xfrm>
          <a:off x="0" y="0"/>
          <a:ext cx="0" cy="0"/>
          <a:chOff x="0" y="0"/>
          <a:chExt cx="0" cy="0"/>
        </a:xfrm>
      </p:grpSpPr>
      <p:sp>
        <p:nvSpPr>
          <p:cNvPr id="688" name="Google Shape;688;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89" name="Google Shape;689;p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PRESENTATION TEXT: </a:t>
            </a:r>
            <a:r>
              <a:rPr b="0" i="0" lang="en-ZA" sz="800" u="none" strike="noStrike">
                <a:solidFill>
                  <a:srgbClr val="000000"/>
                </a:solidFill>
                <a:latin typeface="Calibri"/>
                <a:ea typeface="Calibri"/>
                <a:cs typeface="Calibri"/>
                <a:sym typeface="Calibri"/>
              </a:rPr>
              <a:t>The GHG assessment boundary defines the range of GHG impacts that are included in the policy assessment. </a:t>
            </a:r>
            <a:endParaRPr sz="800">
              <a:latin typeface="Calibri"/>
              <a:ea typeface="Calibri"/>
              <a:cs typeface="Calibri"/>
              <a:sym typeface="Calibri"/>
            </a:endParaRPr>
          </a:p>
        </p:txBody>
      </p:sp>
      <p:sp>
        <p:nvSpPr>
          <p:cNvPr id="690" name="Google Shape;690;p2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9" name="Shape 709"/>
        <p:cNvGrpSpPr/>
        <p:nvPr/>
      </p:nvGrpSpPr>
      <p:grpSpPr>
        <a:xfrm>
          <a:off x="0" y="0"/>
          <a:ext cx="0" cy="0"/>
          <a:chOff x="0" y="0"/>
          <a:chExt cx="0" cy="0"/>
        </a:xfrm>
      </p:grpSpPr>
      <p:sp>
        <p:nvSpPr>
          <p:cNvPr id="710" name="Google Shape;710;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11" name="Google Shape;711;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ZA" sz="800"/>
              <a:t>PRESENTATION TEXT: </a:t>
            </a:r>
            <a:r>
              <a:rPr lang="en-ZA" sz="800"/>
              <a:t>The relative magnitude of each GHG impact should be estimated based on the absolute value of total change in GHG emissions and removals, taking into account both increases and decreases in emissions and removals.</a:t>
            </a:r>
            <a:endParaRPr/>
          </a:p>
          <a:p>
            <a:pPr indent="0" lvl="0" marL="0" rtl="0" algn="l">
              <a:spcBef>
                <a:spcPts val="0"/>
              </a:spcBef>
              <a:spcAft>
                <a:spcPts val="0"/>
              </a:spcAft>
              <a:buNone/>
            </a:pPr>
            <a:r>
              <a:rPr lang="en-ZA" sz="800"/>
              <a:t>This determination requires some level of expert judgement and should be done in consultation with stakeholders.</a:t>
            </a:r>
            <a:endParaRPr/>
          </a:p>
          <a:p>
            <a:pPr indent="0" lvl="0" marL="0" rtl="0" algn="l">
              <a:spcBef>
                <a:spcPts val="0"/>
              </a:spcBef>
              <a:spcAft>
                <a:spcPts val="0"/>
              </a:spcAft>
              <a:buNone/>
            </a:pPr>
            <a:r>
              <a:rPr lang="en-ZA" sz="800">
                <a:solidFill>
                  <a:schemeClr val="dk1"/>
                </a:solidFill>
                <a:latin typeface="Calibri"/>
                <a:ea typeface="Calibri"/>
                <a:cs typeface="Calibri"/>
                <a:sym typeface="Calibri"/>
              </a:rPr>
              <a:t>If it is not possible to classify the magnitude of an impact as major, moderate or minor (e.g., due to lack of data or capacity), users can classify a given impact as “uncertain” or “cannot be determined,” as appropriate. </a:t>
            </a:r>
            <a:endParaRPr/>
          </a:p>
          <a:p>
            <a:pPr indent="0" lvl="0" marL="0" rtl="0" algn="l">
              <a:spcBef>
                <a:spcPts val="0"/>
              </a:spcBef>
              <a:spcAft>
                <a:spcPts val="0"/>
              </a:spcAft>
              <a:buNone/>
            </a:pPr>
            <a:r>
              <a:rPr i="1" lang="en-ZA" sz="800"/>
              <a:t>[</a:t>
            </a:r>
            <a:r>
              <a:rPr b="1" i="1" lang="en-ZA" sz="800"/>
              <a:t>SLIDE FUNCTIONALITY NOTE: </a:t>
            </a:r>
            <a:r>
              <a:rPr i="1" lang="en-ZA" sz="800"/>
              <a:t>Click on the Stakeholder Participation button to go to the Stakeholder Participation Guidance for more information.]</a:t>
            </a:r>
            <a:endParaRPr/>
          </a:p>
          <a:p>
            <a:pPr indent="0" lvl="0" marL="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712" name="Google Shape;712;p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2" name="Shape 722"/>
        <p:cNvGrpSpPr/>
        <p:nvPr/>
      </p:nvGrpSpPr>
      <p:grpSpPr>
        <a:xfrm>
          <a:off x="0" y="0"/>
          <a:ext cx="0" cy="0"/>
          <a:chOff x="0" y="0"/>
          <a:chExt cx="0" cy="0"/>
        </a:xfrm>
      </p:grpSpPr>
      <p:sp>
        <p:nvSpPr>
          <p:cNvPr id="723" name="Google Shape;723;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24" name="Google Shape;724;p2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ZA" sz="800"/>
              <a:t>PRESENTATION TEXT: </a:t>
            </a:r>
            <a:r>
              <a:rPr lang="en-ZA" sz="800"/>
              <a:t>The likelihood classification should be based on evidence to the extent possible, such as published literature, prior experience, modelling results, risk management methods, consultation with stakeholders, expert judgement, or other methods.</a:t>
            </a:r>
            <a:endParaRPr/>
          </a:p>
          <a:p>
            <a:pPr indent="0" lvl="0" marL="0" rtl="0" algn="l">
              <a:spcBef>
                <a:spcPts val="0"/>
              </a:spcBef>
              <a:spcAft>
                <a:spcPts val="0"/>
              </a:spcAft>
              <a:buNone/>
            </a:pPr>
            <a:r>
              <a:rPr lang="en-ZA" sz="800"/>
              <a:t>Users should consult stakeholders when assessing the likelihood of impacts. Refer to the ICAT Stakeholder Participation Guidance.</a:t>
            </a:r>
            <a:endParaRPr/>
          </a:p>
          <a:p>
            <a:pPr indent="0" lvl="0" marL="0" rtl="0" algn="l">
              <a:spcBef>
                <a:spcPts val="0"/>
              </a:spcBef>
              <a:spcAft>
                <a:spcPts val="0"/>
              </a:spcAft>
              <a:buNone/>
            </a:pPr>
            <a:r>
              <a:rPr i="1" lang="en-ZA" sz="800"/>
              <a:t>[</a:t>
            </a:r>
            <a:r>
              <a:rPr b="1" i="1" lang="en-ZA" sz="800"/>
              <a:t>SLIDE FUNCTIONALITY NOTE: </a:t>
            </a:r>
            <a:r>
              <a:rPr i="1" lang="en-ZA" sz="800"/>
              <a:t>Click on the Stakeholder Participation button to go to the Stakeholder Participation Guidance for more information.]</a:t>
            </a:r>
            <a:endParaRPr/>
          </a:p>
          <a:p>
            <a:pPr indent="0" lvl="0" marL="0" rtl="0" algn="l">
              <a:spcBef>
                <a:spcPts val="0"/>
              </a:spcBef>
              <a:spcAft>
                <a:spcPts val="0"/>
              </a:spcAft>
              <a:buNone/>
            </a:pPr>
            <a:r>
              <a:t/>
            </a:r>
            <a:endParaRPr sz="800"/>
          </a:p>
        </p:txBody>
      </p:sp>
      <p:sp>
        <p:nvSpPr>
          <p:cNvPr id="725" name="Google Shape;725;p2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0" name="Shape 750"/>
        <p:cNvGrpSpPr/>
        <p:nvPr/>
      </p:nvGrpSpPr>
      <p:grpSpPr>
        <a:xfrm>
          <a:off x="0" y="0"/>
          <a:ext cx="0" cy="0"/>
          <a:chOff x="0" y="0"/>
          <a:chExt cx="0" cy="0"/>
        </a:xfrm>
      </p:grpSpPr>
      <p:sp>
        <p:nvSpPr>
          <p:cNvPr id="751" name="Google Shape;751;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52" name="Google Shape;752;p2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ZA" sz="800">
                <a:solidFill>
                  <a:schemeClr val="dk1"/>
                </a:solidFill>
                <a:latin typeface="Calibri"/>
                <a:ea typeface="Calibri"/>
                <a:cs typeface="Calibri"/>
                <a:sym typeface="Calibri"/>
              </a:rPr>
              <a:t>PRESENTATION TEXT: </a:t>
            </a:r>
            <a:r>
              <a:rPr b="0" i="0" lang="en-ZA" sz="800" u="none" strike="noStrike">
                <a:solidFill>
                  <a:srgbClr val="000000"/>
                </a:solidFill>
                <a:latin typeface="Calibri"/>
                <a:ea typeface="Calibri"/>
                <a:cs typeface="Calibri"/>
                <a:sym typeface="Calibri"/>
              </a:rPr>
              <a:t>Once the likelihood and magnitude of each impact has been determined, review the classifications for likelihood and magnitude to determine whether each impact is significant. </a:t>
            </a:r>
            <a:r>
              <a:rPr lang="en-ZA" sz="800">
                <a:solidFill>
                  <a:schemeClr val="dk1"/>
                </a:solidFill>
                <a:latin typeface="Calibri"/>
                <a:ea typeface="Calibri"/>
                <a:cs typeface="Calibri"/>
                <a:sym typeface="Calibri"/>
              </a:rPr>
              <a:t>Additional guidance on what to consider when evaluating which GHG sources and carbon pools to include in the GHG assessment boundary are provided in the ICAT Agriculture Guidance. The tables cover enteric fermentation and soil carbon sequestration, respectively. In addition the ICAT Forestry Guidance lists considerations for which GHG sources and carbon pools to include in a GHG assessment boundary for mitigation activities that lead to enhanced CO2 sequestration and reduced CO2 emissions in forests.  </a:t>
            </a:r>
            <a:endParaRPr/>
          </a:p>
          <a:p>
            <a:pPr indent="0" lvl="0" marL="0" rtl="0" algn="l">
              <a:spcBef>
                <a:spcPts val="0"/>
              </a:spcBef>
              <a:spcAft>
                <a:spcPts val="0"/>
              </a:spcAft>
              <a:buNone/>
            </a:pPr>
            <a:r>
              <a:rPr i="1" lang="en-ZA" sz="800"/>
              <a:t>[</a:t>
            </a:r>
            <a:r>
              <a:rPr b="1" i="1" lang="en-ZA" sz="800"/>
              <a:t>SLIDE FUNCTIONALITY NOTE: </a:t>
            </a:r>
            <a:r>
              <a:rPr i="1" lang="en-ZA" sz="800"/>
              <a:t>Click on the blue Agriculture and Forestry buttons in the interactive panel to go directly to the ICAT website where the relevant assessment guides can be found.]</a:t>
            </a:r>
            <a:endParaRPr/>
          </a:p>
          <a:p>
            <a:pPr indent="0" lvl="0" marL="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753" name="Google Shape;753;p2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9" name="Shape 779"/>
        <p:cNvGrpSpPr/>
        <p:nvPr/>
      </p:nvGrpSpPr>
      <p:grpSpPr>
        <a:xfrm>
          <a:off x="0" y="0"/>
          <a:ext cx="0" cy="0"/>
          <a:chOff x="0" y="0"/>
          <a:chExt cx="0" cy="0"/>
        </a:xfrm>
      </p:grpSpPr>
      <p:sp>
        <p:nvSpPr>
          <p:cNvPr id="780" name="Google Shape;780;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81" name="Google Shape;781;p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PRESENTATION TEXT: </a:t>
            </a:r>
            <a:r>
              <a:rPr b="0" i="0" lang="en-ZA" sz="800" u="none" strike="noStrike">
                <a:solidFill>
                  <a:srgbClr val="000000"/>
                </a:solidFill>
                <a:latin typeface="Calibri"/>
                <a:ea typeface="Calibri"/>
                <a:cs typeface="Calibri"/>
                <a:sym typeface="Calibri"/>
              </a:rPr>
              <a:t>Where possible, users should align the assessment period with other assessments being conducted using ICAT guidance. </a:t>
            </a:r>
            <a:endParaRPr sz="800">
              <a:latin typeface="Calibri"/>
              <a:ea typeface="Calibri"/>
              <a:cs typeface="Calibri"/>
              <a:sym typeface="Calibri"/>
            </a:endParaRPr>
          </a:p>
        </p:txBody>
      </p:sp>
      <p:sp>
        <p:nvSpPr>
          <p:cNvPr id="782" name="Google Shape;782;p2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4" name="Shape 794"/>
        <p:cNvGrpSpPr/>
        <p:nvPr/>
      </p:nvGrpSpPr>
      <p:grpSpPr>
        <a:xfrm>
          <a:off x="0" y="0"/>
          <a:ext cx="0" cy="0"/>
          <a:chOff x="0" y="0"/>
          <a:chExt cx="0" cy="0"/>
        </a:xfrm>
      </p:grpSpPr>
      <p:sp>
        <p:nvSpPr>
          <p:cNvPr id="795" name="Google Shape;795;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96" name="Google Shape;796;p2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PRESENTATION TEXT: </a:t>
            </a:r>
            <a:r>
              <a:rPr b="0" i="0" lang="en-ZA" sz="800" u="none" strike="noStrike">
                <a:solidFill>
                  <a:srgbClr val="000000"/>
                </a:solidFill>
                <a:latin typeface="Calibri"/>
                <a:ea typeface="Calibri"/>
                <a:cs typeface="Calibri"/>
                <a:sym typeface="Calibri"/>
              </a:rPr>
              <a:t>Sustainable development impacts should be identified if relevant. This table shows the major groups of impact categories. Examples of the detailed impact categories are air quality; availability of freshwater; biodiversity of terrestrial ecosystems; access to land; capacity, skills and knowledge development; strengthening land tenure; jobs, innovation and income.</a:t>
            </a:r>
            <a:endParaRPr/>
          </a:p>
          <a:p>
            <a:pPr indent="0" lvl="0" marL="0" rtl="0" algn="l">
              <a:spcBef>
                <a:spcPts val="0"/>
              </a:spcBef>
              <a:spcAft>
                <a:spcPts val="0"/>
              </a:spcAft>
              <a:buNone/>
            </a:pPr>
            <a:r>
              <a:rPr b="0" i="0" lang="en-ZA" sz="800" u="none" strike="noStrike">
                <a:solidFill>
                  <a:srgbClr val="000000"/>
                </a:solidFill>
                <a:latin typeface="Calibri"/>
                <a:ea typeface="Calibri"/>
                <a:cs typeface="Calibri"/>
                <a:sym typeface="Calibri"/>
              </a:rPr>
              <a:t>Refer to the ICAT Sustainable Development Guidance for guidance on conducting an assessment of sustainable development impacts.</a:t>
            </a:r>
            <a:endParaRPr/>
          </a:p>
          <a:p>
            <a:pPr indent="0" lvl="0" marL="0" marR="0" rtl="0" algn="l">
              <a:lnSpc>
                <a:spcPct val="100000"/>
              </a:lnSpc>
              <a:spcBef>
                <a:spcPts val="0"/>
              </a:spcBef>
              <a:spcAft>
                <a:spcPts val="0"/>
              </a:spcAft>
              <a:buClr>
                <a:schemeClr val="dk1"/>
              </a:buClr>
              <a:buSzPts val="800"/>
              <a:buFont typeface="Calibri"/>
              <a:buNone/>
            </a:pPr>
            <a:r>
              <a:rPr lang="en-ZA" sz="800"/>
              <a:t>Note that a completed example table and template are provided in the Part II Excel spreadsheet.</a:t>
            </a:r>
            <a:endParaRPr/>
          </a:p>
          <a:p>
            <a:pPr indent="0" lvl="0" marL="0" rtl="0" algn="l">
              <a:spcBef>
                <a:spcPts val="0"/>
              </a:spcBef>
              <a:spcAft>
                <a:spcPts val="0"/>
              </a:spcAft>
              <a:buNone/>
            </a:pPr>
            <a:r>
              <a:rPr i="1" lang="en-ZA" sz="800"/>
              <a:t>[</a:t>
            </a:r>
            <a:r>
              <a:rPr b="1" i="1" lang="en-ZA" sz="800"/>
              <a:t>SLIDE FUNCTIONALITY NOTE: </a:t>
            </a:r>
            <a:r>
              <a:rPr i="1" lang="en-ZA" sz="800"/>
              <a:t>Click on the Sustainable Development button in the interactive panel to go to the ICAT website where the Sustainable Development Guide can be found.]</a:t>
            </a:r>
            <a:endParaRPr/>
          </a:p>
          <a:p>
            <a:pPr indent="0" lvl="0" marL="0" marR="0" rtl="0" algn="l">
              <a:lnSpc>
                <a:spcPct val="100000"/>
              </a:lnSpc>
              <a:spcBef>
                <a:spcPts val="0"/>
              </a:spcBef>
              <a:spcAft>
                <a:spcPts val="0"/>
              </a:spcAft>
              <a:buClr>
                <a:schemeClr val="dk1"/>
              </a:buClr>
              <a:buSzPts val="800"/>
              <a:buFont typeface="Calibri"/>
              <a:buNone/>
            </a:pPr>
            <a:r>
              <a:t/>
            </a:r>
            <a:endParaRPr sz="800">
              <a:solidFill>
                <a:schemeClr val="dk1"/>
              </a:solidFill>
              <a:latin typeface="Calibri"/>
              <a:ea typeface="Calibri"/>
              <a:cs typeface="Calibri"/>
              <a:sym typeface="Calibri"/>
            </a:endParaRPr>
          </a:p>
          <a:p>
            <a:pPr indent="0" lvl="0" marL="0" rtl="0" algn="l">
              <a:spcBef>
                <a:spcPts val="0"/>
              </a:spcBef>
              <a:spcAft>
                <a:spcPts val="0"/>
              </a:spcAft>
              <a:buNone/>
            </a:pPr>
            <a:r>
              <a:t/>
            </a:r>
            <a:endParaRPr b="0" i="0" sz="800" u="none" strike="noStrike">
              <a:solidFill>
                <a:srgbClr val="000000"/>
              </a:solidFill>
              <a:latin typeface="Calibri"/>
              <a:ea typeface="Calibri"/>
              <a:cs typeface="Calibri"/>
              <a:sym typeface="Calibri"/>
            </a:endParaRPr>
          </a:p>
        </p:txBody>
      </p:sp>
      <p:sp>
        <p:nvSpPr>
          <p:cNvPr id="797" name="Google Shape;797;p2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9" name="Shape 829"/>
        <p:cNvGrpSpPr/>
        <p:nvPr/>
      </p:nvGrpSpPr>
      <p:grpSpPr>
        <a:xfrm>
          <a:off x="0" y="0"/>
          <a:ext cx="0" cy="0"/>
          <a:chOff x="0" y="0"/>
          <a:chExt cx="0" cy="0"/>
        </a:xfrm>
      </p:grpSpPr>
      <p:sp>
        <p:nvSpPr>
          <p:cNvPr id="830" name="Google Shape;830;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31" name="Google Shape;831;p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PRESENTATION TEXT: </a:t>
            </a:r>
            <a:r>
              <a:rPr b="0" i="0" lang="en-ZA" sz="800" u="none" strike="noStrike">
                <a:solidFill>
                  <a:srgbClr val="000000"/>
                </a:solidFill>
                <a:latin typeface="Calibri"/>
                <a:ea typeface="Calibri"/>
                <a:cs typeface="Calibri"/>
                <a:sym typeface="Calibri"/>
              </a:rPr>
              <a:t>During this presentation we have discussed how to describe a policy and how to identify the various impacts. To end off we will have a short multiple choice quiz on the various concepts presented.</a:t>
            </a:r>
            <a:endParaRPr/>
          </a:p>
          <a:p>
            <a:pPr indent="0" lvl="0" marL="0" marR="0" rtl="0" algn="l">
              <a:lnSpc>
                <a:spcPct val="100000"/>
              </a:lnSpc>
              <a:spcBef>
                <a:spcPts val="0"/>
              </a:spcBef>
              <a:spcAft>
                <a:spcPts val="0"/>
              </a:spcAft>
              <a:buClr>
                <a:srgbClr val="000000"/>
              </a:buClr>
              <a:buSzPts val="800"/>
              <a:buFont typeface="Calibri"/>
              <a:buNone/>
            </a:pPr>
            <a:r>
              <a:rPr b="0" i="1" lang="en-ZA" sz="800" u="none" strike="noStrike">
                <a:solidFill>
                  <a:srgbClr val="000000"/>
                </a:solidFill>
                <a:latin typeface="Calibri"/>
                <a:ea typeface="Calibri"/>
                <a:cs typeface="Calibri"/>
                <a:sym typeface="Calibri"/>
              </a:rPr>
              <a:t>[</a:t>
            </a:r>
            <a:r>
              <a:rPr b="1" i="1" lang="en-ZA" sz="800" u="none" strike="noStrike">
                <a:solidFill>
                  <a:srgbClr val="000000"/>
                </a:solidFill>
                <a:latin typeface="Calibri"/>
                <a:ea typeface="Calibri"/>
                <a:cs typeface="Calibri"/>
                <a:sym typeface="Calibri"/>
              </a:rPr>
              <a:t>COUNTRY ADAPTATION NOTES: </a:t>
            </a:r>
            <a:r>
              <a:rPr b="0" i="1" lang="en-ZA" sz="800" u="none" strike="noStrike">
                <a:solidFill>
                  <a:srgbClr val="000000"/>
                </a:solidFill>
                <a:latin typeface="Calibri"/>
                <a:ea typeface="Calibri"/>
                <a:cs typeface="Calibri"/>
                <a:sym typeface="Calibri"/>
              </a:rPr>
              <a:t>This analysis map can be removed if the presenter feels it is too repetitive. It is also an option to provide the analysis maps (from all Parts) as a hand out to participants before or during the workshop to give them a view of the various Parts of the guidance and they can follow it as the presentation is given.]</a:t>
            </a:r>
            <a:endParaRPr/>
          </a:p>
          <a:p>
            <a:pPr indent="0" lvl="0" marL="0" rtl="0" algn="l">
              <a:spcBef>
                <a:spcPts val="0"/>
              </a:spcBef>
              <a:spcAft>
                <a:spcPts val="0"/>
              </a:spcAft>
              <a:buNone/>
            </a:pPr>
            <a:r>
              <a:t/>
            </a:r>
            <a:endParaRPr b="0" i="0" sz="800" u="none" strike="noStrike">
              <a:solidFill>
                <a:srgbClr val="000000"/>
              </a:solidFill>
              <a:latin typeface="Calibri"/>
              <a:ea typeface="Calibri"/>
              <a:cs typeface="Calibri"/>
              <a:sym typeface="Calibri"/>
            </a:endParaRPr>
          </a:p>
        </p:txBody>
      </p:sp>
      <p:sp>
        <p:nvSpPr>
          <p:cNvPr id="832" name="Google Shape;832;p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1" name="Shape 881"/>
        <p:cNvGrpSpPr/>
        <p:nvPr/>
      </p:nvGrpSpPr>
      <p:grpSpPr>
        <a:xfrm>
          <a:off x="0" y="0"/>
          <a:ext cx="0" cy="0"/>
          <a:chOff x="0" y="0"/>
          <a:chExt cx="0" cy="0"/>
        </a:xfrm>
      </p:grpSpPr>
      <p:sp>
        <p:nvSpPr>
          <p:cNvPr id="882" name="Google Shape;882;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83" name="Google Shape;883;p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1" lang="en-ZA" sz="800"/>
              <a:t>[SLIDE FUNCTIONALITY NOTE: </a:t>
            </a:r>
            <a:r>
              <a:rPr i="1" lang="en-ZA" sz="800"/>
              <a:t>Click on the “Answer” button to reveal the answer.]</a:t>
            </a:r>
            <a:endParaRPr/>
          </a:p>
          <a:p>
            <a:pPr indent="0" lvl="0" marL="0" marR="0" rtl="0" algn="l">
              <a:lnSpc>
                <a:spcPct val="100000"/>
              </a:lnSpc>
              <a:spcBef>
                <a:spcPts val="0"/>
              </a:spcBef>
              <a:spcAft>
                <a:spcPts val="0"/>
              </a:spcAft>
              <a:buClr>
                <a:schemeClr val="dk1"/>
              </a:buClr>
              <a:buSzPts val="800"/>
              <a:buFont typeface="Calibri"/>
              <a:buNone/>
            </a:pPr>
            <a:r>
              <a:rPr b="1" i="1" lang="en-ZA" sz="800">
                <a:solidFill>
                  <a:schemeClr val="dk1"/>
                </a:solidFill>
                <a:latin typeface="Calibri"/>
                <a:ea typeface="Calibri"/>
                <a:cs typeface="Calibri"/>
                <a:sym typeface="Calibri"/>
              </a:rPr>
              <a:t>[COUNTRY SPECIFIC SLIDE ADAPTATION NOTE: </a:t>
            </a:r>
            <a:r>
              <a:rPr b="0" i="1" lang="en-ZA" sz="800">
                <a:solidFill>
                  <a:schemeClr val="dk1"/>
                </a:solidFill>
                <a:latin typeface="Calibri"/>
                <a:ea typeface="Calibri"/>
                <a:cs typeface="Calibri"/>
                <a:sym typeface="Calibri"/>
              </a:rPr>
              <a:t>The quiz can be removed if preferred, or the questions could be altered or added to</a:t>
            </a:r>
            <a:r>
              <a:rPr b="1" i="1" lang="en-ZA" sz="800">
                <a:solidFill>
                  <a:schemeClr val="dk1"/>
                </a:solidFill>
                <a:latin typeface="Calibri"/>
                <a:ea typeface="Calibri"/>
                <a:cs typeface="Calibri"/>
                <a:sym typeface="Calibri"/>
              </a:rPr>
              <a:t>.</a:t>
            </a:r>
            <a:r>
              <a:rPr b="0" i="1" lang="en-ZA" sz="800">
                <a:solidFill>
                  <a:schemeClr val="dk1"/>
                </a:solidFill>
                <a:latin typeface="Calibri"/>
                <a:ea typeface="Calibri"/>
                <a:cs typeface="Calibri"/>
                <a:sym typeface="Calibri"/>
              </a:rPr>
              <a:t> Further, the quiz questions could be put into Mentimeter to make it more interactive for the audience</a:t>
            </a:r>
            <a:r>
              <a:rPr b="1" i="1" lang="en-ZA" sz="800">
                <a:solidFill>
                  <a:schemeClr val="dk1"/>
                </a:solidFill>
                <a:latin typeface="Calibri"/>
                <a:ea typeface="Calibri"/>
                <a:cs typeface="Calibri"/>
                <a:sym typeface="Calibri"/>
              </a:rPr>
              <a:t>]</a:t>
            </a:r>
            <a:endParaRPr/>
          </a:p>
          <a:p>
            <a:pPr indent="0" lvl="0" marL="0" rtl="0" algn="l">
              <a:spcBef>
                <a:spcPts val="0"/>
              </a:spcBef>
              <a:spcAft>
                <a:spcPts val="0"/>
              </a:spcAft>
              <a:buNone/>
            </a:pPr>
            <a:r>
              <a:t/>
            </a:r>
            <a:endParaRPr/>
          </a:p>
        </p:txBody>
      </p:sp>
      <p:sp>
        <p:nvSpPr>
          <p:cNvPr id="884" name="Google Shape;884;p2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120960169f8_0_527:notes"/>
          <p:cNvSpPr/>
          <p:nvPr>
            <p:ph idx="2" type="sldImg"/>
          </p:nvPr>
        </p:nvSpPr>
        <p:spPr>
          <a:xfrm>
            <a:off x="685803"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120960169f8_0_52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ZA"/>
              <a:t>PRESENTATION TEXT: These are the various steps outlined in the Guidance document. This presentation covers part I.</a:t>
            </a:r>
            <a:endParaRPr/>
          </a:p>
        </p:txBody>
      </p:sp>
      <p:sp>
        <p:nvSpPr>
          <p:cNvPr id="155" name="Google Shape;155;g120960169f8_0_527: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1" name="Shape 891"/>
        <p:cNvGrpSpPr/>
        <p:nvPr/>
      </p:nvGrpSpPr>
      <p:grpSpPr>
        <a:xfrm>
          <a:off x="0" y="0"/>
          <a:ext cx="0" cy="0"/>
          <a:chOff x="0" y="0"/>
          <a:chExt cx="0" cy="0"/>
        </a:xfrm>
      </p:grpSpPr>
      <p:sp>
        <p:nvSpPr>
          <p:cNvPr id="892" name="Google Shape;892;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93" name="Google Shape;893;p3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1" lang="en-ZA" sz="800"/>
              <a:t>[SLIDE FUNCTIONALITY NOTE: </a:t>
            </a:r>
            <a:r>
              <a:rPr i="1" lang="en-ZA" sz="800"/>
              <a:t>Click on the “Answer” button to reveal the answer.]</a:t>
            </a:r>
            <a:endParaRPr/>
          </a:p>
          <a:p>
            <a:pPr indent="0" lvl="0" marL="0" marR="0" rtl="0" algn="l">
              <a:lnSpc>
                <a:spcPct val="100000"/>
              </a:lnSpc>
              <a:spcBef>
                <a:spcPts val="0"/>
              </a:spcBef>
              <a:spcAft>
                <a:spcPts val="0"/>
              </a:spcAft>
              <a:buClr>
                <a:schemeClr val="dk1"/>
              </a:buClr>
              <a:buSzPts val="800"/>
              <a:buFont typeface="Calibri"/>
              <a:buNone/>
            </a:pPr>
            <a:r>
              <a:rPr b="1" i="1" lang="en-ZA" sz="800">
                <a:solidFill>
                  <a:schemeClr val="dk1"/>
                </a:solidFill>
                <a:latin typeface="Calibri"/>
                <a:ea typeface="Calibri"/>
                <a:cs typeface="Calibri"/>
                <a:sym typeface="Calibri"/>
              </a:rPr>
              <a:t>[COUNTRY SPECIFIC SLIDE ADAPTATION NOTE: </a:t>
            </a:r>
            <a:r>
              <a:rPr b="0" i="1" lang="en-ZA" sz="800">
                <a:solidFill>
                  <a:schemeClr val="dk1"/>
                </a:solidFill>
                <a:latin typeface="Calibri"/>
                <a:ea typeface="Calibri"/>
                <a:cs typeface="Calibri"/>
                <a:sym typeface="Calibri"/>
              </a:rPr>
              <a:t>The quiz can be removed if preferred, or the questions could be altered or added to</a:t>
            </a:r>
            <a:r>
              <a:rPr b="1" i="1" lang="en-ZA" sz="800">
                <a:solidFill>
                  <a:schemeClr val="dk1"/>
                </a:solidFill>
                <a:latin typeface="Calibri"/>
                <a:ea typeface="Calibri"/>
                <a:cs typeface="Calibri"/>
                <a:sym typeface="Calibri"/>
              </a:rPr>
              <a:t>.</a:t>
            </a:r>
            <a:r>
              <a:rPr b="0" i="1" lang="en-ZA" sz="800">
                <a:solidFill>
                  <a:schemeClr val="dk1"/>
                </a:solidFill>
                <a:latin typeface="Calibri"/>
                <a:ea typeface="Calibri"/>
                <a:cs typeface="Calibri"/>
                <a:sym typeface="Calibri"/>
              </a:rPr>
              <a:t> Further, the quiz questions could be put into Mentimeter to make it more interactive for the audience</a:t>
            </a:r>
            <a:r>
              <a:rPr b="1" i="1" lang="en-ZA" sz="800">
                <a:solidFill>
                  <a:schemeClr val="dk1"/>
                </a:solidFill>
                <a:latin typeface="Calibri"/>
                <a:ea typeface="Calibri"/>
                <a:cs typeface="Calibri"/>
                <a:sym typeface="Calibri"/>
              </a:rPr>
              <a:t>]</a:t>
            </a:r>
            <a:endParaRPr/>
          </a:p>
          <a:p>
            <a:pPr indent="0" lvl="0" marL="0" rtl="0" algn="l">
              <a:spcBef>
                <a:spcPts val="0"/>
              </a:spcBef>
              <a:spcAft>
                <a:spcPts val="0"/>
              </a:spcAft>
              <a:buNone/>
            </a:pPr>
            <a:r>
              <a:t/>
            </a:r>
            <a:endParaRPr/>
          </a:p>
        </p:txBody>
      </p:sp>
      <p:sp>
        <p:nvSpPr>
          <p:cNvPr id="894" name="Google Shape;894;p3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1" name="Shape 901"/>
        <p:cNvGrpSpPr/>
        <p:nvPr/>
      </p:nvGrpSpPr>
      <p:grpSpPr>
        <a:xfrm>
          <a:off x="0" y="0"/>
          <a:ext cx="0" cy="0"/>
          <a:chOff x="0" y="0"/>
          <a:chExt cx="0" cy="0"/>
        </a:xfrm>
      </p:grpSpPr>
      <p:sp>
        <p:nvSpPr>
          <p:cNvPr id="902" name="Google Shape;902;p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03" name="Google Shape;903;p3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1" lang="en-ZA" sz="800"/>
              <a:t>[SLIDE FUNCTIONALITY NOTE: </a:t>
            </a:r>
            <a:r>
              <a:rPr i="1" lang="en-ZA" sz="800"/>
              <a:t>Click on the “Answer” button to reveal the answer.]</a:t>
            </a:r>
            <a:endParaRPr/>
          </a:p>
          <a:p>
            <a:pPr indent="0" lvl="0" marL="0" marR="0" rtl="0" algn="l">
              <a:lnSpc>
                <a:spcPct val="100000"/>
              </a:lnSpc>
              <a:spcBef>
                <a:spcPts val="0"/>
              </a:spcBef>
              <a:spcAft>
                <a:spcPts val="0"/>
              </a:spcAft>
              <a:buClr>
                <a:schemeClr val="dk1"/>
              </a:buClr>
              <a:buSzPts val="800"/>
              <a:buFont typeface="Calibri"/>
              <a:buNone/>
            </a:pPr>
            <a:r>
              <a:rPr b="1" i="1" lang="en-ZA" sz="800">
                <a:solidFill>
                  <a:schemeClr val="dk1"/>
                </a:solidFill>
                <a:latin typeface="Calibri"/>
                <a:ea typeface="Calibri"/>
                <a:cs typeface="Calibri"/>
                <a:sym typeface="Calibri"/>
              </a:rPr>
              <a:t>[COUNTRY SPECIFIC SLIDE ADAPTATION NOTE: </a:t>
            </a:r>
            <a:r>
              <a:rPr b="0" i="1" lang="en-ZA" sz="800">
                <a:solidFill>
                  <a:schemeClr val="dk1"/>
                </a:solidFill>
                <a:latin typeface="Calibri"/>
                <a:ea typeface="Calibri"/>
                <a:cs typeface="Calibri"/>
                <a:sym typeface="Calibri"/>
              </a:rPr>
              <a:t>The quiz can be removed if preferred, or the questions could be altered or added to</a:t>
            </a:r>
            <a:r>
              <a:rPr b="1" i="1" lang="en-ZA" sz="800">
                <a:solidFill>
                  <a:schemeClr val="dk1"/>
                </a:solidFill>
                <a:latin typeface="Calibri"/>
                <a:ea typeface="Calibri"/>
                <a:cs typeface="Calibri"/>
                <a:sym typeface="Calibri"/>
              </a:rPr>
              <a:t>.</a:t>
            </a:r>
            <a:r>
              <a:rPr b="0" i="1" lang="en-ZA" sz="800">
                <a:solidFill>
                  <a:schemeClr val="dk1"/>
                </a:solidFill>
                <a:latin typeface="Calibri"/>
                <a:ea typeface="Calibri"/>
                <a:cs typeface="Calibri"/>
                <a:sym typeface="Calibri"/>
              </a:rPr>
              <a:t> Further, the quiz questions could be put into Mentimeter to make it more interactive for the audience</a:t>
            </a:r>
            <a:r>
              <a:rPr b="1" i="1" lang="en-ZA" sz="800">
                <a:solidFill>
                  <a:schemeClr val="dk1"/>
                </a:solidFill>
                <a:latin typeface="Calibri"/>
                <a:ea typeface="Calibri"/>
                <a:cs typeface="Calibri"/>
                <a:sym typeface="Calibri"/>
              </a:rPr>
              <a:t>]</a:t>
            </a:r>
            <a:endParaRPr/>
          </a:p>
          <a:p>
            <a:pPr indent="0" lvl="0" marL="0" rtl="0" algn="l">
              <a:spcBef>
                <a:spcPts val="0"/>
              </a:spcBef>
              <a:spcAft>
                <a:spcPts val="0"/>
              </a:spcAft>
              <a:buNone/>
            </a:pPr>
            <a:r>
              <a:t/>
            </a:r>
            <a:endParaRPr/>
          </a:p>
        </p:txBody>
      </p:sp>
      <p:sp>
        <p:nvSpPr>
          <p:cNvPr id="904" name="Google Shape;904;p3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1" name="Shape 911"/>
        <p:cNvGrpSpPr/>
        <p:nvPr/>
      </p:nvGrpSpPr>
      <p:grpSpPr>
        <a:xfrm>
          <a:off x="0" y="0"/>
          <a:ext cx="0" cy="0"/>
          <a:chOff x="0" y="0"/>
          <a:chExt cx="0" cy="0"/>
        </a:xfrm>
      </p:grpSpPr>
      <p:sp>
        <p:nvSpPr>
          <p:cNvPr id="912" name="Google Shape;912;p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13" name="Google Shape;913;p3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1" lang="en-ZA" sz="800"/>
              <a:t>[SLIDE FUNCTIONALITY NOTE: </a:t>
            </a:r>
            <a:r>
              <a:rPr i="1" lang="en-ZA" sz="800"/>
              <a:t>Click on the “Answer” button to reveal the answer.]</a:t>
            </a:r>
            <a:endParaRPr/>
          </a:p>
          <a:p>
            <a:pPr indent="0" lvl="0" marL="0" marR="0" rtl="0" algn="l">
              <a:lnSpc>
                <a:spcPct val="100000"/>
              </a:lnSpc>
              <a:spcBef>
                <a:spcPts val="0"/>
              </a:spcBef>
              <a:spcAft>
                <a:spcPts val="0"/>
              </a:spcAft>
              <a:buClr>
                <a:schemeClr val="dk1"/>
              </a:buClr>
              <a:buSzPts val="800"/>
              <a:buFont typeface="Calibri"/>
              <a:buNone/>
            </a:pPr>
            <a:r>
              <a:rPr b="1" i="1" lang="en-ZA" sz="800">
                <a:solidFill>
                  <a:schemeClr val="dk1"/>
                </a:solidFill>
                <a:latin typeface="Calibri"/>
                <a:ea typeface="Calibri"/>
                <a:cs typeface="Calibri"/>
                <a:sym typeface="Calibri"/>
              </a:rPr>
              <a:t>[COUNTRY SPECIFIC SLIDE ADAPTATION NOTE: </a:t>
            </a:r>
            <a:r>
              <a:rPr b="0" i="1" lang="en-ZA" sz="800">
                <a:solidFill>
                  <a:schemeClr val="dk1"/>
                </a:solidFill>
                <a:latin typeface="Calibri"/>
                <a:ea typeface="Calibri"/>
                <a:cs typeface="Calibri"/>
                <a:sym typeface="Calibri"/>
              </a:rPr>
              <a:t>The quiz can be removed if preferred, or the questions could be altered or added to</a:t>
            </a:r>
            <a:r>
              <a:rPr b="1" i="1" lang="en-ZA" sz="800">
                <a:solidFill>
                  <a:schemeClr val="dk1"/>
                </a:solidFill>
                <a:latin typeface="Calibri"/>
                <a:ea typeface="Calibri"/>
                <a:cs typeface="Calibri"/>
                <a:sym typeface="Calibri"/>
              </a:rPr>
              <a:t>.</a:t>
            </a:r>
            <a:r>
              <a:rPr b="0" i="1" lang="en-ZA" sz="800">
                <a:solidFill>
                  <a:schemeClr val="dk1"/>
                </a:solidFill>
                <a:latin typeface="Calibri"/>
                <a:ea typeface="Calibri"/>
                <a:cs typeface="Calibri"/>
                <a:sym typeface="Calibri"/>
              </a:rPr>
              <a:t> Further, the quiz questions could be put into Mentimeter to make it more interactive for the audience</a:t>
            </a:r>
            <a:r>
              <a:rPr b="1" i="1" lang="en-ZA" sz="800">
                <a:solidFill>
                  <a:schemeClr val="dk1"/>
                </a:solidFill>
                <a:latin typeface="Calibri"/>
                <a:ea typeface="Calibri"/>
                <a:cs typeface="Calibri"/>
                <a:sym typeface="Calibri"/>
              </a:rPr>
              <a:t>]</a:t>
            </a:r>
            <a:endParaRPr/>
          </a:p>
          <a:p>
            <a:pPr indent="0" lvl="0" marL="0" rtl="0" algn="l">
              <a:spcBef>
                <a:spcPts val="0"/>
              </a:spcBef>
              <a:spcAft>
                <a:spcPts val="0"/>
              </a:spcAft>
              <a:buNone/>
            </a:pPr>
            <a:r>
              <a:t/>
            </a:r>
            <a:endParaRPr/>
          </a:p>
        </p:txBody>
      </p:sp>
      <p:sp>
        <p:nvSpPr>
          <p:cNvPr id="914" name="Google Shape;914;p3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1" name="Shape 921"/>
        <p:cNvGrpSpPr/>
        <p:nvPr/>
      </p:nvGrpSpPr>
      <p:grpSpPr>
        <a:xfrm>
          <a:off x="0" y="0"/>
          <a:ext cx="0" cy="0"/>
          <a:chOff x="0" y="0"/>
          <a:chExt cx="0" cy="0"/>
        </a:xfrm>
      </p:grpSpPr>
      <p:sp>
        <p:nvSpPr>
          <p:cNvPr id="922" name="Google Shape;922;p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23" name="Google Shape;923;p3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1" lang="en-ZA" sz="800"/>
              <a:t>[SLIDE FUNCTIONALITY NOTE: </a:t>
            </a:r>
            <a:r>
              <a:rPr i="1" lang="en-ZA" sz="800"/>
              <a:t>Click on the “Answer” button to reveal the answer.]</a:t>
            </a:r>
            <a:endParaRPr/>
          </a:p>
          <a:p>
            <a:pPr indent="0" lvl="0" marL="0" marR="0" rtl="0" algn="l">
              <a:lnSpc>
                <a:spcPct val="100000"/>
              </a:lnSpc>
              <a:spcBef>
                <a:spcPts val="0"/>
              </a:spcBef>
              <a:spcAft>
                <a:spcPts val="0"/>
              </a:spcAft>
              <a:buClr>
                <a:schemeClr val="dk1"/>
              </a:buClr>
              <a:buSzPts val="800"/>
              <a:buFont typeface="Calibri"/>
              <a:buNone/>
            </a:pPr>
            <a:r>
              <a:rPr b="1" i="1" lang="en-ZA" sz="800">
                <a:solidFill>
                  <a:schemeClr val="dk1"/>
                </a:solidFill>
                <a:latin typeface="Calibri"/>
                <a:ea typeface="Calibri"/>
                <a:cs typeface="Calibri"/>
                <a:sym typeface="Calibri"/>
              </a:rPr>
              <a:t>[COUNTRY SPECIFIC SLIDE ADAPTATION NOTE: </a:t>
            </a:r>
            <a:r>
              <a:rPr b="0" i="1" lang="en-ZA" sz="800">
                <a:solidFill>
                  <a:schemeClr val="dk1"/>
                </a:solidFill>
                <a:latin typeface="Calibri"/>
                <a:ea typeface="Calibri"/>
                <a:cs typeface="Calibri"/>
                <a:sym typeface="Calibri"/>
              </a:rPr>
              <a:t>The quiz can be removed if preferred, or the questions could be altered or added to</a:t>
            </a:r>
            <a:r>
              <a:rPr b="1" i="1" lang="en-ZA" sz="800">
                <a:solidFill>
                  <a:schemeClr val="dk1"/>
                </a:solidFill>
                <a:latin typeface="Calibri"/>
                <a:ea typeface="Calibri"/>
                <a:cs typeface="Calibri"/>
                <a:sym typeface="Calibri"/>
              </a:rPr>
              <a:t>.</a:t>
            </a:r>
            <a:r>
              <a:rPr b="0" i="1" lang="en-ZA" sz="800">
                <a:solidFill>
                  <a:schemeClr val="dk1"/>
                </a:solidFill>
                <a:latin typeface="Calibri"/>
                <a:ea typeface="Calibri"/>
                <a:cs typeface="Calibri"/>
                <a:sym typeface="Calibri"/>
              </a:rPr>
              <a:t> Further, the quiz questions could be put into Mentimeter to make it more interactive for the audience</a:t>
            </a:r>
            <a:r>
              <a:rPr b="1" i="1" lang="en-ZA" sz="800">
                <a:solidFill>
                  <a:schemeClr val="dk1"/>
                </a:solidFill>
                <a:latin typeface="Calibri"/>
                <a:ea typeface="Calibri"/>
                <a:cs typeface="Calibri"/>
                <a:sym typeface="Calibri"/>
              </a:rPr>
              <a:t>]</a:t>
            </a:r>
            <a:endParaRPr/>
          </a:p>
          <a:p>
            <a:pPr indent="0" lvl="0" marL="0" rtl="0" algn="l">
              <a:spcBef>
                <a:spcPts val="0"/>
              </a:spcBef>
              <a:spcAft>
                <a:spcPts val="0"/>
              </a:spcAft>
              <a:buNone/>
            </a:pPr>
            <a:r>
              <a:t/>
            </a:r>
            <a:endParaRPr/>
          </a:p>
        </p:txBody>
      </p:sp>
      <p:sp>
        <p:nvSpPr>
          <p:cNvPr id="924" name="Google Shape;924;p3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1" name="Shape 931"/>
        <p:cNvGrpSpPr/>
        <p:nvPr/>
      </p:nvGrpSpPr>
      <p:grpSpPr>
        <a:xfrm>
          <a:off x="0" y="0"/>
          <a:ext cx="0" cy="0"/>
          <a:chOff x="0" y="0"/>
          <a:chExt cx="0" cy="0"/>
        </a:xfrm>
      </p:grpSpPr>
      <p:sp>
        <p:nvSpPr>
          <p:cNvPr id="932" name="Google Shape;932;p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33" name="Google Shape;933;p3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1" lang="en-ZA" sz="800"/>
              <a:t>[SLIDE FUNCTIONALITY NOTE: </a:t>
            </a:r>
            <a:r>
              <a:rPr i="1" lang="en-ZA" sz="800"/>
              <a:t>Click on the “Answer” button to reveal the answer.]</a:t>
            </a:r>
            <a:endParaRPr/>
          </a:p>
          <a:p>
            <a:pPr indent="0" lvl="0" marL="0" marR="0" rtl="0" algn="l">
              <a:lnSpc>
                <a:spcPct val="100000"/>
              </a:lnSpc>
              <a:spcBef>
                <a:spcPts val="0"/>
              </a:spcBef>
              <a:spcAft>
                <a:spcPts val="0"/>
              </a:spcAft>
              <a:buClr>
                <a:schemeClr val="dk1"/>
              </a:buClr>
              <a:buSzPts val="800"/>
              <a:buFont typeface="Calibri"/>
              <a:buNone/>
            </a:pPr>
            <a:r>
              <a:rPr b="1" i="1" lang="en-ZA" sz="800">
                <a:solidFill>
                  <a:schemeClr val="dk1"/>
                </a:solidFill>
                <a:latin typeface="Calibri"/>
                <a:ea typeface="Calibri"/>
                <a:cs typeface="Calibri"/>
                <a:sym typeface="Calibri"/>
              </a:rPr>
              <a:t>[COUNTRY SPECIFIC SLIDE ADAPTATION NOTE: </a:t>
            </a:r>
            <a:r>
              <a:rPr b="0" i="1" lang="en-ZA" sz="800">
                <a:solidFill>
                  <a:schemeClr val="dk1"/>
                </a:solidFill>
                <a:latin typeface="Calibri"/>
                <a:ea typeface="Calibri"/>
                <a:cs typeface="Calibri"/>
                <a:sym typeface="Calibri"/>
              </a:rPr>
              <a:t>The quiz can be removed if preferred, or the questions could be altered or added to</a:t>
            </a:r>
            <a:r>
              <a:rPr b="1" i="1" lang="en-ZA" sz="800">
                <a:solidFill>
                  <a:schemeClr val="dk1"/>
                </a:solidFill>
                <a:latin typeface="Calibri"/>
                <a:ea typeface="Calibri"/>
                <a:cs typeface="Calibri"/>
                <a:sym typeface="Calibri"/>
              </a:rPr>
              <a:t>.</a:t>
            </a:r>
            <a:r>
              <a:rPr b="0" i="1" lang="en-ZA" sz="800">
                <a:solidFill>
                  <a:schemeClr val="dk1"/>
                </a:solidFill>
                <a:latin typeface="Calibri"/>
                <a:ea typeface="Calibri"/>
                <a:cs typeface="Calibri"/>
                <a:sym typeface="Calibri"/>
              </a:rPr>
              <a:t> Further, the quiz questions could be put into Mentimeter to make it more interactive for the audience</a:t>
            </a:r>
            <a:r>
              <a:rPr b="1" i="1" lang="en-ZA" sz="800">
                <a:solidFill>
                  <a:schemeClr val="dk1"/>
                </a:solidFill>
                <a:latin typeface="Calibri"/>
                <a:ea typeface="Calibri"/>
                <a:cs typeface="Calibri"/>
                <a:sym typeface="Calibri"/>
              </a:rPr>
              <a:t>]</a:t>
            </a:r>
            <a:endParaRPr/>
          </a:p>
          <a:p>
            <a:pPr indent="0" lvl="0" marL="0" rtl="0" algn="l">
              <a:spcBef>
                <a:spcPts val="0"/>
              </a:spcBef>
              <a:spcAft>
                <a:spcPts val="0"/>
              </a:spcAft>
              <a:buNone/>
            </a:pPr>
            <a:r>
              <a:t/>
            </a:r>
            <a:endParaRPr/>
          </a:p>
        </p:txBody>
      </p:sp>
      <p:sp>
        <p:nvSpPr>
          <p:cNvPr id="934" name="Google Shape;934;p3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1" name="Shape 941"/>
        <p:cNvGrpSpPr/>
        <p:nvPr/>
      </p:nvGrpSpPr>
      <p:grpSpPr>
        <a:xfrm>
          <a:off x="0" y="0"/>
          <a:ext cx="0" cy="0"/>
          <a:chOff x="0" y="0"/>
          <a:chExt cx="0" cy="0"/>
        </a:xfrm>
      </p:grpSpPr>
      <p:sp>
        <p:nvSpPr>
          <p:cNvPr id="942" name="Google Shape;942;p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43" name="Google Shape;943;p3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1" lang="en-ZA" sz="800"/>
              <a:t>[SLIDE FUNCTIONALITY NOTE: </a:t>
            </a:r>
            <a:r>
              <a:rPr i="1" lang="en-ZA" sz="800"/>
              <a:t>Click on the “Answer” button to reveal the answer.]</a:t>
            </a:r>
            <a:endParaRPr/>
          </a:p>
          <a:p>
            <a:pPr indent="0" lvl="0" marL="0" marR="0" rtl="0" algn="l">
              <a:lnSpc>
                <a:spcPct val="100000"/>
              </a:lnSpc>
              <a:spcBef>
                <a:spcPts val="0"/>
              </a:spcBef>
              <a:spcAft>
                <a:spcPts val="0"/>
              </a:spcAft>
              <a:buClr>
                <a:schemeClr val="dk1"/>
              </a:buClr>
              <a:buSzPts val="800"/>
              <a:buFont typeface="Calibri"/>
              <a:buNone/>
            </a:pPr>
            <a:r>
              <a:rPr b="1" i="1" lang="en-ZA" sz="800">
                <a:solidFill>
                  <a:schemeClr val="dk1"/>
                </a:solidFill>
                <a:latin typeface="Calibri"/>
                <a:ea typeface="Calibri"/>
                <a:cs typeface="Calibri"/>
                <a:sym typeface="Calibri"/>
              </a:rPr>
              <a:t>[COUNTRY SPECIFIC SLIDE ADAPTATION NOTE: </a:t>
            </a:r>
            <a:r>
              <a:rPr b="0" i="1" lang="en-ZA" sz="800">
                <a:solidFill>
                  <a:schemeClr val="dk1"/>
                </a:solidFill>
                <a:latin typeface="Calibri"/>
                <a:ea typeface="Calibri"/>
                <a:cs typeface="Calibri"/>
                <a:sym typeface="Calibri"/>
              </a:rPr>
              <a:t>The quiz can be removed if preferred, or the questions could be altered or added to</a:t>
            </a:r>
            <a:r>
              <a:rPr b="1" i="1" lang="en-ZA" sz="800">
                <a:solidFill>
                  <a:schemeClr val="dk1"/>
                </a:solidFill>
                <a:latin typeface="Calibri"/>
                <a:ea typeface="Calibri"/>
                <a:cs typeface="Calibri"/>
                <a:sym typeface="Calibri"/>
              </a:rPr>
              <a:t>.</a:t>
            </a:r>
            <a:r>
              <a:rPr b="0" i="1" lang="en-ZA" sz="800">
                <a:solidFill>
                  <a:schemeClr val="dk1"/>
                </a:solidFill>
                <a:latin typeface="Calibri"/>
                <a:ea typeface="Calibri"/>
                <a:cs typeface="Calibri"/>
                <a:sym typeface="Calibri"/>
              </a:rPr>
              <a:t> Further, the quiz questions could be put into Mentimeter to make it more interactive for the audience</a:t>
            </a:r>
            <a:r>
              <a:rPr b="1" i="1" lang="en-ZA" sz="800">
                <a:solidFill>
                  <a:schemeClr val="dk1"/>
                </a:solidFill>
                <a:latin typeface="Calibri"/>
                <a:ea typeface="Calibri"/>
                <a:cs typeface="Calibri"/>
                <a:sym typeface="Calibri"/>
              </a:rPr>
              <a:t>]</a:t>
            </a:r>
            <a:endParaRPr/>
          </a:p>
          <a:p>
            <a:pPr indent="0" lvl="0" marL="0" rtl="0" algn="l">
              <a:spcBef>
                <a:spcPts val="0"/>
              </a:spcBef>
              <a:spcAft>
                <a:spcPts val="0"/>
              </a:spcAft>
              <a:buNone/>
            </a:pPr>
            <a:r>
              <a:t/>
            </a:r>
            <a:endParaRPr/>
          </a:p>
        </p:txBody>
      </p:sp>
      <p:sp>
        <p:nvSpPr>
          <p:cNvPr id="944" name="Google Shape;944;p3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1" name="Shape 951"/>
        <p:cNvGrpSpPr/>
        <p:nvPr/>
      </p:nvGrpSpPr>
      <p:grpSpPr>
        <a:xfrm>
          <a:off x="0" y="0"/>
          <a:ext cx="0" cy="0"/>
          <a:chOff x="0" y="0"/>
          <a:chExt cx="0" cy="0"/>
        </a:xfrm>
      </p:grpSpPr>
      <p:sp>
        <p:nvSpPr>
          <p:cNvPr id="952" name="Google Shape;952;p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53" name="Google Shape;953;p3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1" lang="en-ZA" sz="800"/>
              <a:t>[SLIDE FUNCTIONALITY NOTE: </a:t>
            </a:r>
            <a:r>
              <a:rPr i="1" lang="en-ZA" sz="800"/>
              <a:t>Click on the “Answer” button to reveal the answer.]</a:t>
            </a:r>
            <a:endParaRPr/>
          </a:p>
          <a:p>
            <a:pPr indent="0" lvl="0" marL="0" marR="0" rtl="0" algn="l">
              <a:lnSpc>
                <a:spcPct val="100000"/>
              </a:lnSpc>
              <a:spcBef>
                <a:spcPts val="0"/>
              </a:spcBef>
              <a:spcAft>
                <a:spcPts val="0"/>
              </a:spcAft>
              <a:buClr>
                <a:schemeClr val="dk1"/>
              </a:buClr>
              <a:buSzPts val="800"/>
              <a:buFont typeface="Calibri"/>
              <a:buNone/>
            </a:pPr>
            <a:r>
              <a:rPr b="1" i="1" lang="en-ZA" sz="800">
                <a:solidFill>
                  <a:schemeClr val="dk1"/>
                </a:solidFill>
                <a:latin typeface="Calibri"/>
                <a:ea typeface="Calibri"/>
                <a:cs typeface="Calibri"/>
                <a:sym typeface="Calibri"/>
              </a:rPr>
              <a:t>[COUNTRY SPECIFIC SLIDE ADAPTATION NOTE: </a:t>
            </a:r>
            <a:r>
              <a:rPr b="0" i="1" lang="en-ZA" sz="800">
                <a:solidFill>
                  <a:schemeClr val="dk1"/>
                </a:solidFill>
                <a:latin typeface="Calibri"/>
                <a:ea typeface="Calibri"/>
                <a:cs typeface="Calibri"/>
                <a:sym typeface="Calibri"/>
              </a:rPr>
              <a:t>The quiz can be removed if preferred, or the questions could be altered or added to</a:t>
            </a:r>
            <a:r>
              <a:rPr b="1" i="1" lang="en-ZA" sz="800">
                <a:solidFill>
                  <a:schemeClr val="dk1"/>
                </a:solidFill>
                <a:latin typeface="Calibri"/>
                <a:ea typeface="Calibri"/>
                <a:cs typeface="Calibri"/>
                <a:sym typeface="Calibri"/>
              </a:rPr>
              <a:t>.</a:t>
            </a:r>
            <a:r>
              <a:rPr b="0" i="1" lang="en-ZA" sz="800">
                <a:solidFill>
                  <a:schemeClr val="dk1"/>
                </a:solidFill>
                <a:latin typeface="Calibri"/>
                <a:ea typeface="Calibri"/>
                <a:cs typeface="Calibri"/>
                <a:sym typeface="Calibri"/>
              </a:rPr>
              <a:t> Further, the quiz questions could be put into Mentimeter to make it more interactive for the audience</a:t>
            </a:r>
            <a:r>
              <a:rPr b="1" i="1" lang="en-ZA" sz="800">
                <a:solidFill>
                  <a:schemeClr val="dk1"/>
                </a:solidFill>
                <a:latin typeface="Calibri"/>
                <a:ea typeface="Calibri"/>
                <a:cs typeface="Calibri"/>
                <a:sym typeface="Calibri"/>
              </a:rPr>
              <a:t>]</a:t>
            </a:r>
            <a:endParaRPr/>
          </a:p>
          <a:p>
            <a:pPr indent="0" lvl="0" marL="0" rtl="0" algn="l">
              <a:spcBef>
                <a:spcPts val="0"/>
              </a:spcBef>
              <a:spcAft>
                <a:spcPts val="0"/>
              </a:spcAft>
              <a:buNone/>
            </a:pPr>
            <a:r>
              <a:t/>
            </a:r>
            <a:endParaRPr/>
          </a:p>
        </p:txBody>
      </p:sp>
      <p:sp>
        <p:nvSpPr>
          <p:cNvPr id="954" name="Google Shape;954;p3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1" name="Shape 961"/>
        <p:cNvGrpSpPr/>
        <p:nvPr/>
      </p:nvGrpSpPr>
      <p:grpSpPr>
        <a:xfrm>
          <a:off x="0" y="0"/>
          <a:ext cx="0" cy="0"/>
          <a:chOff x="0" y="0"/>
          <a:chExt cx="0" cy="0"/>
        </a:xfrm>
      </p:grpSpPr>
      <p:sp>
        <p:nvSpPr>
          <p:cNvPr id="962" name="Google Shape;962;p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63" name="Google Shape;963;p3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1" lang="en-ZA" sz="800"/>
              <a:t>[SLIDE FUNCTIONALITY NOTE: </a:t>
            </a:r>
            <a:r>
              <a:rPr i="1" lang="en-ZA" sz="800"/>
              <a:t>Click on the “Answer” button to reveal the answer.]</a:t>
            </a:r>
            <a:endParaRPr/>
          </a:p>
          <a:p>
            <a:pPr indent="0" lvl="0" marL="0" marR="0" rtl="0" algn="l">
              <a:lnSpc>
                <a:spcPct val="100000"/>
              </a:lnSpc>
              <a:spcBef>
                <a:spcPts val="0"/>
              </a:spcBef>
              <a:spcAft>
                <a:spcPts val="0"/>
              </a:spcAft>
              <a:buClr>
                <a:schemeClr val="dk1"/>
              </a:buClr>
              <a:buSzPts val="800"/>
              <a:buFont typeface="Calibri"/>
              <a:buNone/>
            </a:pPr>
            <a:r>
              <a:rPr b="1" i="1" lang="en-ZA" sz="800">
                <a:solidFill>
                  <a:schemeClr val="dk1"/>
                </a:solidFill>
                <a:latin typeface="Calibri"/>
                <a:ea typeface="Calibri"/>
                <a:cs typeface="Calibri"/>
                <a:sym typeface="Calibri"/>
              </a:rPr>
              <a:t>[COUNTRY SPECIFIC SLIDE ADAPTATION NOTE: </a:t>
            </a:r>
            <a:r>
              <a:rPr b="0" i="1" lang="en-ZA" sz="800">
                <a:solidFill>
                  <a:schemeClr val="dk1"/>
                </a:solidFill>
                <a:latin typeface="Calibri"/>
                <a:ea typeface="Calibri"/>
                <a:cs typeface="Calibri"/>
                <a:sym typeface="Calibri"/>
              </a:rPr>
              <a:t>The quiz can be removed if preferred, or the questions could be altered or added to</a:t>
            </a:r>
            <a:r>
              <a:rPr b="1" i="1" lang="en-ZA" sz="800">
                <a:solidFill>
                  <a:schemeClr val="dk1"/>
                </a:solidFill>
                <a:latin typeface="Calibri"/>
                <a:ea typeface="Calibri"/>
                <a:cs typeface="Calibri"/>
                <a:sym typeface="Calibri"/>
              </a:rPr>
              <a:t>.</a:t>
            </a:r>
            <a:r>
              <a:rPr b="0" i="1" lang="en-ZA" sz="800">
                <a:solidFill>
                  <a:schemeClr val="dk1"/>
                </a:solidFill>
                <a:latin typeface="Calibri"/>
                <a:ea typeface="Calibri"/>
                <a:cs typeface="Calibri"/>
                <a:sym typeface="Calibri"/>
              </a:rPr>
              <a:t> Further, the quiz questions could be put into Mentimeter to make it more interactive for the audience</a:t>
            </a:r>
            <a:r>
              <a:rPr b="1" i="1" lang="en-ZA" sz="800">
                <a:solidFill>
                  <a:schemeClr val="dk1"/>
                </a:solidFill>
                <a:latin typeface="Calibri"/>
                <a:ea typeface="Calibri"/>
                <a:cs typeface="Calibri"/>
                <a:sym typeface="Calibri"/>
              </a:rPr>
              <a:t>]</a:t>
            </a:r>
            <a:endParaRPr/>
          </a:p>
          <a:p>
            <a:pPr indent="0" lvl="0" marL="0" rtl="0" algn="l">
              <a:spcBef>
                <a:spcPts val="0"/>
              </a:spcBef>
              <a:spcAft>
                <a:spcPts val="0"/>
              </a:spcAft>
              <a:buNone/>
            </a:pPr>
            <a:r>
              <a:t/>
            </a:r>
            <a:endParaRPr/>
          </a:p>
        </p:txBody>
      </p:sp>
      <p:sp>
        <p:nvSpPr>
          <p:cNvPr id="964" name="Google Shape;964;p3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1" name="Shape 971"/>
        <p:cNvGrpSpPr/>
        <p:nvPr/>
      </p:nvGrpSpPr>
      <p:grpSpPr>
        <a:xfrm>
          <a:off x="0" y="0"/>
          <a:ext cx="0" cy="0"/>
          <a:chOff x="0" y="0"/>
          <a:chExt cx="0" cy="0"/>
        </a:xfrm>
      </p:grpSpPr>
      <p:sp>
        <p:nvSpPr>
          <p:cNvPr id="972" name="Google Shape;972;g120960169f8_0_18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73" name="Google Shape;973;g120960169f8_0_180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Clr>
                <a:schemeClr val="dk1"/>
              </a:buClr>
              <a:buFont typeface="Arial"/>
              <a:buNone/>
            </a:pPr>
            <a:r>
              <a:rPr b="1" lang="en-ZA" sz="800">
                <a:solidFill>
                  <a:schemeClr val="dk1"/>
                </a:solidFill>
                <a:latin typeface="Calibri"/>
                <a:ea typeface="Calibri"/>
                <a:cs typeface="Calibri"/>
                <a:sym typeface="Calibri"/>
              </a:rPr>
              <a:t>PRESENTATION TEXT: </a:t>
            </a:r>
            <a:r>
              <a:rPr lang="en-ZA" sz="800">
                <a:solidFill>
                  <a:schemeClr val="dk1"/>
                </a:solidFill>
                <a:latin typeface="Calibri"/>
                <a:ea typeface="Calibri"/>
                <a:cs typeface="Calibri"/>
                <a:sym typeface="Calibri"/>
              </a:rPr>
              <a:t>Everyone can now go to the spreadsheet and go through the example. Use the example to complete the exercise.</a:t>
            </a:r>
            <a:endParaRPr sz="1200">
              <a:solidFill>
                <a:schemeClr val="dk1"/>
              </a:solidFill>
              <a:latin typeface="Calibri"/>
              <a:ea typeface="Calibri"/>
              <a:cs typeface="Calibri"/>
              <a:sym typeface="Calibri"/>
            </a:endParaRPr>
          </a:p>
          <a:p>
            <a:pPr indent="0" lvl="0" marL="0" rtl="0" algn="l">
              <a:spcBef>
                <a:spcPts val="0"/>
              </a:spcBef>
              <a:spcAft>
                <a:spcPts val="0"/>
              </a:spcAft>
              <a:buClr>
                <a:schemeClr val="dk1"/>
              </a:buClr>
              <a:buSzPts val="800"/>
              <a:buFont typeface="Calibri"/>
              <a:buNone/>
            </a:pPr>
            <a:r>
              <a:rPr b="1" i="1" lang="en-ZA" sz="800">
                <a:solidFill>
                  <a:schemeClr val="dk1"/>
                </a:solidFill>
                <a:latin typeface="Calibri"/>
                <a:ea typeface="Calibri"/>
                <a:cs typeface="Calibri"/>
                <a:sym typeface="Calibri"/>
              </a:rPr>
              <a:t>[COUNTRY SPECIFIC SLIDE ADAPTATION NOTE: </a:t>
            </a:r>
            <a:r>
              <a:rPr i="1" lang="en-ZA" sz="800">
                <a:solidFill>
                  <a:schemeClr val="dk1"/>
                </a:solidFill>
                <a:latin typeface="Calibri"/>
                <a:ea typeface="Calibri"/>
                <a:cs typeface="Calibri"/>
                <a:sym typeface="Calibri"/>
              </a:rPr>
              <a:t>The exercise can be removed from the presentation or adapted with more country specific data if that is preferable.</a:t>
            </a:r>
            <a:r>
              <a:rPr b="1" i="1" lang="en-ZA" sz="800">
                <a:solidFill>
                  <a:schemeClr val="dk1"/>
                </a:solidFill>
                <a:latin typeface="Calibri"/>
                <a:ea typeface="Calibri"/>
                <a:cs typeface="Calibri"/>
                <a:sym typeface="Calibri"/>
              </a:rPr>
              <a:t>]</a:t>
            </a:r>
            <a:endParaRPr sz="1200">
              <a:solidFill>
                <a:schemeClr val="dk1"/>
              </a:solidFill>
              <a:latin typeface="Calibri"/>
              <a:ea typeface="Calibri"/>
              <a:cs typeface="Calibri"/>
              <a:sym typeface="Calibri"/>
            </a:endParaRPr>
          </a:p>
          <a:p>
            <a:pPr indent="0" lvl="0" marL="0" rtl="0" algn="l">
              <a:spcBef>
                <a:spcPts val="0"/>
              </a:spcBef>
              <a:spcAft>
                <a:spcPts val="0"/>
              </a:spcAft>
              <a:buClr>
                <a:schemeClr val="dk1"/>
              </a:buClr>
              <a:buFont typeface="Arial"/>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7" name="Shape 977"/>
        <p:cNvGrpSpPr/>
        <p:nvPr/>
      </p:nvGrpSpPr>
      <p:grpSpPr>
        <a:xfrm>
          <a:off x="0" y="0"/>
          <a:ext cx="0" cy="0"/>
          <a:chOff x="0" y="0"/>
          <a:chExt cx="0" cy="0"/>
        </a:xfrm>
      </p:grpSpPr>
      <p:sp>
        <p:nvSpPr>
          <p:cNvPr id="978" name="Google Shape;978;g120960169f8_0_19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79" name="Google Shape;979;g120960169f8_0_191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800"/>
              <a:buFont typeface="Calibri"/>
              <a:buNone/>
            </a:pPr>
            <a:r>
              <a:rPr b="1" i="1" lang="en-ZA" sz="800">
                <a:solidFill>
                  <a:schemeClr val="dk1"/>
                </a:solidFill>
                <a:latin typeface="Calibri"/>
                <a:ea typeface="Calibri"/>
                <a:cs typeface="Calibri"/>
                <a:sym typeface="Calibri"/>
              </a:rPr>
              <a:t>[COUNTRY SPECIFIC SLIDE ADAPTATION NOTE: </a:t>
            </a:r>
            <a:r>
              <a:rPr i="1" lang="en-ZA" sz="800">
                <a:solidFill>
                  <a:schemeClr val="dk1"/>
                </a:solidFill>
                <a:latin typeface="Calibri"/>
                <a:ea typeface="Calibri"/>
                <a:cs typeface="Calibri"/>
                <a:sym typeface="Calibri"/>
              </a:rPr>
              <a:t>Add the presenters contact details and any other relevant contacts]</a:t>
            </a:r>
            <a:endParaRPr sz="1200">
              <a:solidFill>
                <a:schemeClr val="dk1"/>
              </a:solidFill>
              <a:latin typeface="Calibri"/>
              <a:ea typeface="Calibri"/>
              <a:cs typeface="Calibri"/>
              <a:sym typeface="Calibri"/>
            </a:endParaRPr>
          </a:p>
          <a:p>
            <a:pPr indent="0" lvl="0" marL="0" rtl="0" algn="l">
              <a:spcBef>
                <a:spcPts val="0"/>
              </a:spcBef>
              <a:spcAft>
                <a:spcPts val="0"/>
              </a:spcAft>
              <a:buClr>
                <a:schemeClr val="dk1"/>
              </a:buClr>
              <a:buFont typeface="Arial"/>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b="1" i="1" sz="1000">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120960169f8_0_544:notes"/>
          <p:cNvSpPr/>
          <p:nvPr>
            <p:ph idx="2" type="sldImg"/>
          </p:nvPr>
        </p:nvSpPr>
        <p:spPr>
          <a:xfrm>
            <a:off x="685803"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2" name="Google Shape;172;g120960169f8_0_54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800"/>
              <a:buNone/>
            </a:pPr>
            <a:r>
              <a:rPr b="1" i="1" lang="en-ZA" sz="800">
                <a:solidFill>
                  <a:srgbClr val="F6BD96"/>
                </a:solidFill>
              </a:rPr>
              <a:t>[SLIDE FUNCTIONALITY NOTES</a:t>
            </a:r>
            <a:r>
              <a:rPr i="1" lang="en-ZA" sz="800">
                <a:solidFill>
                  <a:srgbClr val="F6BD96"/>
                </a:solidFill>
              </a:rPr>
              <a:t>: In the interactive panel, there are button to lead the presenter to different chapters or back to a previous slide. In addition, it also highlights specific guides (and provides links) that are related to the content discussed and provide further information on the topic. Click on the relevant chapters to go directly to them.]</a:t>
            </a:r>
            <a:endParaRPr b="1" i="1">
              <a:solidFill>
                <a:srgbClr val="F6BD96"/>
              </a:solidFill>
            </a:endParaRPr>
          </a:p>
        </p:txBody>
      </p:sp>
      <p:sp>
        <p:nvSpPr>
          <p:cNvPr id="173" name="Google Shape;173;g120960169f8_0_54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4" name="Shape 984"/>
        <p:cNvGrpSpPr/>
        <p:nvPr/>
      </p:nvGrpSpPr>
      <p:grpSpPr>
        <a:xfrm>
          <a:off x="0" y="0"/>
          <a:ext cx="0" cy="0"/>
          <a:chOff x="0" y="0"/>
          <a:chExt cx="0" cy="0"/>
        </a:xfrm>
      </p:grpSpPr>
      <p:sp>
        <p:nvSpPr>
          <p:cNvPr id="985" name="Google Shape;985;p4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86" name="Google Shape;986;p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5" name="Shape 995"/>
        <p:cNvGrpSpPr/>
        <p:nvPr/>
      </p:nvGrpSpPr>
      <p:grpSpPr>
        <a:xfrm>
          <a:off x="0" y="0"/>
          <a:ext cx="0" cy="0"/>
          <a:chOff x="0" y="0"/>
          <a:chExt cx="0" cy="0"/>
        </a:xfrm>
      </p:grpSpPr>
      <p:sp>
        <p:nvSpPr>
          <p:cNvPr id="996" name="Google Shape;996;p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97" name="Google Shape;997;p4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i="0" sz="800" u="none" strike="noStrike">
              <a:solidFill>
                <a:srgbClr val="000000"/>
              </a:solidFill>
              <a:latin typeface="Arial"/>
              <a:ea typeface="Arial"/>
              <a:cs typeface="Arial"/>
              <a:sym typeface="Arial"/>
            </a:endParaRPr>
          </a:p>
        </p:txBody>
      </p:sp>
      <p:sp>
        <p:nvSpPr>
          <p:cNvPr id="998" name="Google Shape;998;p4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5" name="Shape 1005"/>
        <p:cNvGrpSpPr/>
        <p:nvPr/>
      </p:nvGrpSpPr>
      <p:grpSpPr>
        <a:xfrm>
          <a:off x="0" y="0"/>
          <a:ext cx="0" cy="0"/>
          <a:chOff x="0" y="0"/>
          <a:chExt cx="0" cy="0"/>
        </a:xfrm>
      </p:grpSpPr>
      <p:sp>
        <p:nvSpPr>
          <p:cNvPr id="1006" name="Google Shape;1006;p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7" name="Google Shape;1007;p4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i="0" sz="800" u="none" strike="noStrike">
              <a:solidFill>
                <a:srgbClr val="000000"/>
              </a:solidFill>
              <a:latin typeface="Arial"/>
              <a:ea typeface="Arial"/>
              <a:cs typeface="Arial"/>
              <a:sym typeface="Arial"/>
            </a:endParaRPr>
          </a:p>
        </p:txBody>
      </p:sp>
      <p:sp>
        <p:nvSpPr>
          <p:cNvPr id="1008" name="Google Shape;1008;p4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5" name="Shape 1015"/>
        <p:cNvGrpSpPr/>
        <p:nvPr/>
      </p:nvGrpSpPr>
      <p:grpSpPr>
        <a:xfrm>
          <a:off x="0" y="0"/>
          <a:ext cx="0" cy="0"/>
          <a:chOff x="0" y="0"/>
          <a:chExt cx="0" cy="0"/>
        </a:xfrm>
      </p:grpSpPr>
      <p:sp>
        <p:nvSpPr>
          <p:cNvPr id="1016" name="Google Shape;1016;p4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17" name="Google Shape;1017;p4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ZA" sz="800"/>
              <a:t>PRESENTATION TEXT: </a:t>
            </a:r>
            <a:r>
              <a:rPr lang="en-ZA" sz="800"/>
              <a:t>In this example we are considering the National Programme for Sustainable Pastures and Livestock Production policy, so the description is based around this policy.</a:t>
            </a:r>
            <a:endParaRPr/>
          </a:p>
          <a:p>
            <a:pPr indent="0" lvl="0" marL="0" rtl="0" algn="l">
              <a:spcBef>
                <a:spcPts val="0"/>
              </a:spcBef>
              <a:spcAft>
                <a:spcPts val="0"/>
              </a:spcAft>
              <a:buNone/>
            </a:pPr>
            <a:r>
              <a:rPr i="1" lang="en-ZA" sz="800"/>
              <a:t>[</a:t>
            </a:r>
            <a:r>
              <a:rPr b="1" i="1" lang="en-ZA" sz="800"/>
              <a:t>SLIDE FUNCTIONALITY NOTE: </a:t>
            </a:r>
            <a:r>
              <a:rPr b="0" i="1" lang="en-ZA" sz="800"/>
              <a:t>This slide has animations in the “Presenter View”. </a:t>
            </a:r>
            <a:r>
              <a:rPr i="1" lang="en-ZA" sz="800"/>
              <a:t>In this slide click on the various blocks and the example information will be provided in a dark blue block. The blocks which have an arrow will take you to another page to display the example due to the large amount of text.]</a:t>
            </a:r>
            <a:endParaRPr/>
          </a:p>
          <a:p>
            <a:pPr indent="0" lvl="0" marL="0" marR="0" rtl="0" algn="l">
              <a:lnSpc>
                <a:spcPct val="100000"/>
              </a:lnSpc>
              <a:spcBef>
                <a:spcPts val="0"/>
              </a:spcBef>
              <a:spcAft>
                <a:spcPts val="0"/>
              </a:spcAft>
              <a:buClr>
                <a:schemeClr val="dk1"/>
              </a:buClr>
              <a:buSzPts val="800"/>
              <a:buFont typeface="Calibri"/>
              <a:buNone/>
            </a:pPr>
            <a:r>
              <a:rPr b="1" i="1" lang="en-ZA" sz="800">
                <a:solidFill>
                  <a:schemeClr val="dk1"/>
                </a:solidFill>
                <a:latin typeface="Calibri"/>
                <a:ea typeface="Calibri"/>
                <a:cs typeface="Calibri"/>
                <a:sym typeface="Calibri"/>
              </a:rPr>
              <a:t>[COUNTRY SPECIFIC SLIDE ADAPTATION NOTE: </a:t>
            </a:r>
            <a:r>
              <a:rPr b="0" i="1" lang="en-ZA" sz="800">
                <a:solidFill>
                  <a:schemeClr val="dk1"/>
                </a:solidFill>
                <a:latin typeface="Calibri"/>
                <a:ea typeface="Calibri"/>
                <a:cs typeface="Calibri"/>
                <a:sym typeface="Calibri"/>
              </a:rPr>
              <a:t>A country can choose to use one of their own policies as an example, and to do this all the example text would need to be replaced with the details of the selected policy</a:t>
            </a:r>
            <a:r>
              <a:rPr b="1" i="1" lang="en-ZA" sz="800">
                <a:solidFill>
                  <a:schemeClr val="dk1"/>
                </a:solidFill>
                <a:latin typeface="Calibri"/>
                <a:ea typeface="Calibri"/>
                <a:cs typeface="Calibri"/>
                <a:sym typeface="Calibri"/>
              </a:rPr>
              <a:t>.]</a:t>
            </a:r>
            <a:endParaRPr/>
          </a:p>
          <a:p>
            <a:pPr indent="0" lvl="0" marL="0" rtl="0" algn="l">
              <a:spcBef>
                <a:spcPts val="0"/>
              </a:spcBef>
              <a:spcAft>
                <a:spcPts val="0"/>
              </a:spcAft>
              <a:buNone/>
            </a:pPr>
            <a:r>
              <a:t/>
            </a:r>
            <a:endParaRPr i="1" sz="800"/>
          </a:p>
          <a:p>
            <a:pPr indent="0" lvl="0" marL="0" rtl="0" algn="l">
              <a:spcBef>
                <a:spcPts val="0"/>
              </a:spcBef>
              <a:spcAft>
                <a:spcPts val="0"/>
              </a:spcAft>
              <a:buNone/>
            </a:pPr>
            <a:r>
              <a:t/>
            </a:r>
            <a:endParaRPr i="1" sz="800"/>
          </a:p>
        </p:txBody>
      </p:sp>
      <p:sp>
        <p:nvSpPr>
          <p:cNvPr id="1018" name="Google Shape;1018;p4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2" name="Shape 1052"/>
        <p:cNvGrpSpPr/>
        <p:nvPr/>
      </p:nvGrpSpPr>
      <p:grpSpPr>
        <a:xfrm>
          <a:off x="0" y="0"/>
          <a:ext cx="0" cy="0"/>
          <a:chOff x="0" y="0"/>
          <a:chExt cx="0" cy="0"/>
        </a:xfrm>
      </p:grpSpPr>
      <p:sp>
        <p:nvSpPr>
          <p:cNvPr id="1053" name="Google Shape;1053;p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54" name="Google Shape;1054;p4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55" name="Google Shape;1055;p4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1" name="Shape 1061"/>
        <p:cNvGrpSpPr/>
        <p:nvPr/>
      </p:nvGrpSpPr>
      <p:grpSpPr>
        <a:xfrm>
          <a:off x="0" y="0"/>
          <a:ext cx="0" cy="0"/>
          <a:chOff x="0" y="0"/>
          <a:chExt cx="0" cy="0"/>
        </a:xfrm>
      </p:grpSpPr>
      <p:sp>
        <p:nvSpPr>
          <p:cNvPr id="1062" name="Google Shape;1062;p4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3" name="Google Shape;1063;p4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64" name="Google Shape;1064;p4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0" name="Shape 1070"/>
        <p:cNvGrpSpPr/>
        <p:nvPr/>
      </p:nvGrpSpPr>
      <p:grpSpPr>
        <a:xfrm>
          <a:off x="0" y="0"/>
          <a:ext cx="0" cy="0"/>
          <a:chOff x="0" y="0"/>
          <a:chExt cx="0" cy="0"/>
        </a:xfrm>
      </p:grpSpPr>
      <p:sp>
        <p:nvSpPr>
          <p:cNvPr id="1071" name="Google Shape;1071;p4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72" name="Google Shape;1072;p4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73" name="Google Shape;1073;p4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0" name="Shape 1080"/>
        <p:cNvGrpSpPr/>
        <p:nvPr/>
      </p:nvGrpSpPr>
      <p:grpSpPr>
        <a:xfrm>
          <a:off x="0" y="0"/>
          <a:ext cx="0" cy="0"/>
          <a:chOff x="0" y="0"/>
          <a:chExt cx="0" cy="0"/>
        </a:xfrm>
      </p:grpSpPr>
      <p:sp>
        <p:nvSpPr>
          <p:cNvPr id="1081" name="Google Shape;1081;p4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82" name="Google Shape;1082;p4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900"/>
          </a:p>
        </p:txBody>
      </p:sp>
      <p:sp>
        <p:nvSpPr>
          <p:cNvPr id="1083" name="Google Shape;1083;p4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9" name="Shape 1089"/>
        <p:cNvGrpSpPr/>
        <p:nvPr/>
      </p:nvGrpSpPr>
      <p:grpSpPr>
        <a:xfrm>
          <a:off x="0" y="0"/>
          <a:ext cx="0" cy="0"/>
          <a:chOff x="0" y="0"/>
          <a:chExt cx="0" cy="0"/>
        </a:xfrm>
      </p:grpSpPr>
      <p:sp>
        <p:nvSpPr>
          <p:cNvPr id="1090" name="Google Shape;1090;p4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91" name="Google Shape;1091;p4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1092" name="Google Shape;1092;p4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8" name="Shape 1098"/>
        <p:cNvGrpSpPr/>
        <p:nvPr/>
      </p:nvGrpSpPr>
      <p:grpSpPr>
        <a:xfrm>
          <a:off x="0" y="0"/>
          <a:ext cx="0" cy="0"/>
          <a:chOff x="0" y="0"/>
          <a:chExt cx="0" cy="0"/>
        </a:xfrm>
      </p:grpSpPr>
      <p:sp>
        <p:nvSpPr>
          <p:cNvPr id="1099" name="Google Shape;1099;p4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00" name="Google Shape;1100;p4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1101" name="Google Shape;1101;p4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g120960169f8_0_7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9" name="Google Shape;189;g120960169f8_0_78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Clr>
                <a:schemeClr val="dk1"/>
              </a:buClr>
              <a:buFont typeface="Arial"/>
              <a:buNone/>
            </a:pPr>
            <a:r>
              <a:rPr b="1" lang="en-ZA" sz="800"/>
              <a:t>PRESENTATION TEXT: </a:t>
            </a:r>
            <a:r>
              <a:rPr lang="en-ZA" sz="800"/>
              <a:t>This is the detailed mapping of the step we will move through during this presentation. We will start with describing the policy and then move on to identifying the impacts.</a:t>
            </a:r>
            <a:endParaRPr/>
          </a:p>
          <a:p>
            <a:pPr indent="0" lvl="0" marL="0" rtl="0" algn="l">
              <a:spcBef>
                <a:spcPts val="0"/>
              </a:spcBef>
              <a:spcAft>
                <a:spcPts val="0"/>
              </a:spcAft>
              <a:buNone/>
            </a:pPr>
            <a:r>
              <a:rPr i="1" lang="en-ZA" sz="800"/>
              <a:t>[</a:t>
            </a:r>
            <a:r>
              <a:rPr b="1" i="1" lang="en-ZA" sz="800"/>
              <a:t>COUNTRY ADAPTATION NOTES: </a:t>
            </a:r>
            <a:r>
              <a:rPr i="1" lang="en-ZA" sz="800"/>
              <a:t>This analysis map can be removed if the presenter feels it is too repetitive. It is also an option to provide the analysis maps (from all Parts) as a hand out to participants before or during the workshop to give them a view of the various Parts of the guidance and they can follow it as the presentation is given.]</a:t>
            </a:r>
            <a:endParaRPr b="1" sz="800"/>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9" name="Shape 1109"/>
        <p:cNvGrpSpPr/>
        <p:nvPr/>
      </p:nvGrpSpPr>
      <p:grpSpPr>
        <a:xfrm>
          <a:off x="0" y="0"/>
          <a:ext cx="0" cy="0"/>
          <a:chOff x="0" y="0"/>
          <a:chExt cx="0" cy="0"/>
        </a:xfrm>
      </p:grpSpPr>
      <p:sp>
        <p:nvSpPr>
          <p:cNvPr id="1110" name="Google Shape;1110;p5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11" name="Google Shape;1111;p5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1112" name="Google Shape;1112;p5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8" name="Shape 1118"/>
        <p:cNvGrpSpPr/>
        <p:nvPr/>
      </p:nvGrpSpPr>
      <p:grpSpPr>
        <a:xfrm>
          <a:off x="0" y="0"/>
          <a:ext cx="0" cy="0"/>
          <a:chOff x="0" y="0"/>
          <a:chExt cx="0" cy="0"/>
        </a:xfrm>
      </p:grpSpPr>
      <p:sp>
        <p:nvSpPr>
          <p:cNvPr id="1119" name="Google Shape;1119;p5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20" name="Google Shape;1120;p5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1121" name="Google Shape;1121;p5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7" name="Shape 1127"/>
        <p:cNvGrpSpPr/>
        <p:nvPr/>
      </p:nvGrpSpPr>
      <p:grpSpPr>
        <a:xfrm>
          <a:off x="0" y="0"/>
          <a:ext cx="0" cy="0"/>
          <a:chOff x="0" y="0"/>
          <a:chExt cx="0" cy="0"/>
        </a:xfrm>
      </p:grpSpPr>
      <p:sp>
        <p:nvSpPr>
          <p:cNvPr id="1128" name="Google Shape;1128;p5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29" name="Google Shape;1129;p5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1130" name="Google Shape;1130;p5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6" name="Shape 1136"/>
        <p:cNvGrpSpPr/>
        <p:nvPr/>
      </p:nvGrpSpPr>
      <p:grpSpPr>
        <a:xfrm>
          <a:off x="0" y="0"/>
          <a:ext cx="0" cy="0"/>
          <a:chOff x="0" y="0"/>
          <a:chExt cx="0" cy="0"/>
        </a:xfrm>
      </p:grpSpPr>
      <p:sp>
        <p:nvSpPr>
          <p:cNvPr id="1137" name="Google Shape;1137;p5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38" name="Google Shape;1138;p5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1139" name="Google Shape;1139;p5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6" name="Shape 1146"/>
        <p:cNvGrpSpPr/>
        <p:nvPr/>
      </p:nvGrpSpPr>
      <p:grpSpPr>
        <a:xfrm>
          <a:off x="0" y="0"/>
          <a:ext cx="0" cy="0"/>
          <a:chOff x="0" y="0"/>
          <a:chExt cx="0" cy="0"/>
        </a:xfrm>
      </p:grpSpPr>
      <p:sp>
        <p:nvSpPr>
          <p:cNvPr id="1147" name="Google Shape;1147;p5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48" name="Google Shape;1148;p5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1149" name="Google Shape;1149;p5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5" name="Shape 1155"/>
        <p:cNvGrpSpPr/>
        <p:nvPr/>
      </p:nvGrpSpPr>
      <p:grpSpPr>
        <a:xfrm>
          <a:off x="0" y="0"/>
          <a:ext cx="0" cy="0"/>
          <a:chOff x="0" y="0"/>
          <a:chExt cx="0" cy="0"/>
        </a:xfrm>
      </p:grpSpPr>
      <p:sp>
        <p:nvSpPr>
          <p:cNvPr id="1156" name="Google Shape;1156;p5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57" name="Google Shape;1157;p5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1158" name="Google Shape;1158;p5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4" name="Shape 1164"/>
        <p:cNvGrpSpPr/>
        <p:nvPr/>
      </p:nvGrpSpPr>
      <p:grpSpPr>
        <a:xfrm>
          <a:off x="0" y="0"/>
          <a:ext cx="0" cy="0"/>
          <a:chOff x="0" y="0"/>
          <a:chExt cx="0" cy="0"/>
        </a:xfrm>
      </p:grpSpPr>
      <p:sp>
        <p:nvSpPr>
          <p:cNvPr id="1165" name="Google Shape;1165;p5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66" name="Google Shape;1166;p5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1167" name="Google Shape;1167;p5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0" name="Google Shape;240;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PRESENTATION TEXT: </a:t>
            </a:r>
            <a:r>
              <a:rPr b="0" i="0" lang="en-ZA" sz="800" u="none" strike="noStrike">
                <a:solidFill>
                  <a:srgbClr val="000000"/>
                </a:solidFill>
                <a:latin typeface="Calibri"/>
                <a:ea typeface="Calibri"/>
                <a:cs typeface="Calibri"/>
                <a:sym typeface="Calibri"/>
              </a:rPr>
              <a:t>In order to assess the GHG impacts of a policy, users need to describe the policy that will be assessed, decide whether to assess an individual policy or a package of related policies, and choose whether to carry out an ex-ante and/or ex-post assessment. </a:t>
            </a:r>
            <a:endParaRPr/>
          </a:p>
          <a:p>
            <a:pPr indent="0" lvl="0" marL="0" marR="0" rtl="0" algn="l">
              <a:lnSpc>
                <a:spcPct val="100000"/>
              </a:lnSpc>
              <a:spcBef>
                <a:spcPts val="0"/>
              </a:spcBef>
              <a:spcAft>
                <a:spcPts val="0"/>
              </a:spcAft>
              <a:buClr>
                <a:srgbClr val="F6BD96"/>
              </a:buClr>
              <a:buSzPts val="800"/>
              <a:buFont typeface="Calibri"/>
              <a:buNone/>
            </a:pPr>
            <a:r>
              <a:rPr b="1" i="1" lang="en-ZA" sz="800">
                <a:solidFill>
                  <a:srgbClr val="F6BD96"/>
                </a:solidFill>
              </a:rPr>
              <a:t>[SLIDE FUNCTIONALITY NOTES</a:t>
            </a:r>
            <a:r>
              <a:rPr i="1" lang="en-ZA" sz="800">
                <a:solidFill>
                  <a:srgbClr val="F6BD96"/>
                </a:solidFill>
              </a:rPr>
              <a:t>: Click on the blue boxes to go directly to the relevant sections.] </a:t>
            </a:r>
            <a:endParaRPr sz="800">
              <a:solidFill>
                <a:schemeClr val="dk1"/>
              </a:solidFill>
              <a:latin typeface="Calibri"/>
              <a:ea typeface="Calibri"/>
              <a:cs typeface="Calibri"/>
              <a:sym typeface="Calibri"/>
            </a:endParaRPr>
          </a:p>
          <a:p>
            <a:pPr indent="0" lvl="0" marL="0" rtl="0" algn="l">
              <a:spcBef>
                <a:spcPts val="0"/>
              </a:spcBef>
              <a:spcAft>
                <a:spcPts val="0"/>
              </a:spcAft>
              <a:buNone/>
            </a:pPr>
            <a:r>
              <a:t/>
            </a:r>
            <a:endParaRPr i="0" sz="800">
              <a:latin typeface="Calibri"/>
              <a:ea typeface="Calibri"/>
              <a:cs typeface="Calibri"/>
              <a:sym typeface="Calibri"/>
            </a:endParaRPr>
          </a:p>
        </p:txBody>
      </p:sp>
      <p:sp>
        <p:nvSpPr>
          <p:cNvPr id="241" name="Google Shape;241;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2" name="Google Shape;252;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ZA" sz="800"/>
              <a:t>PRESENTATION TEXT: </a:t>
            </a:r>
            <a:r>
              <a:rPr lang="en-ZA" sz="800"/>
              <a:t>The policy can be described by providing detail on these elements. The example will step you through the process. The example, as well as the template sheet, are provided in the Part II Excel spreadsheet.</a:t>
            </a:r>
            <a:endParaRPr/>
          </a:p>
          <a:p>
            <a:pPr indent="0" lvl="0" marL="0" marR="0" rtl="0" algn="l">
              <a:lnSpc>
                <a:spcPct val="100000"/>
              </a:lnSpc>
              <a:spcBef>
                <a:spcPts val="0"/>
              </a:spcBef>
              <a:spcAft>
                <a:spcPts val="0"/>
              </a:spcAft>
              <a:buClr>
                <a:srgbClr val="F6BD96"/>
              </a:buClr>
              <a:buSzPts val="800"/>
              <a:buFont typeface="Calibri"/>
              <a:buNone/>
            </a:pPr>
            <a:r>
              <a:rPr b="1" i="1" lang="en-ZA" sz="800">
                <a:solidFill>
                  <a:srgbClr val="F6BD96"/>
                </a:solidFill>
              </a:rPr>
              <a:t>[SLIDE FUNCTIONALITY NOTES</a:t>
            </a:r>
            <a:r>
              <a:rPr i="1" lang="en-ZA" sz="800">
                <a:solidFill>
                  <a:srgbClr val="F6BD96"/>
                </a:solidFill>
              </a:rPr>
              <a:t>: Click on the yellow example button to go to the example.] </a:t>
            </a:r>
            <a:endParaRPr sz="800">
              <a:solidFill>
                <a:schemeClr val="dk1"/>
              </a:solidFill>
              <a:latin typeface="Calibri"/>
              <a:ea typeface="Calibri"/>
              <a:cs typeface="Calibri"/>
              <a:sym typeface="Calibri"/>
            </a:endParaRPr>
          </a:p>
          <a:p>
            <a:pPr indent="0" lvl="0" marL="0" rtl="0" algn="l">
              <a:spcBef>
                <a:spcPts val="0"/>
              </a:spcBef>
              <a:spcAft>
                <a:spcPts val="0"/>
              </a:spcAft>
              <a:buNone/>
            </a:pPr>
            <a:r>
              <a:t/>
            </a:r>
            <a:endParaRPr sz="800"/>
          </a:p>
        </p:txBody>
      </p:sp>
      <p:sp>
        <p:nvSpPr>
          <p:cNvPr id="253" name="Google Shape;253;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8" name="Google Shape;278;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800"/>
              <a:buFont typeface="Calibri"/>
              <a:buNone/>
            </a:pPr>
            <a:r>
              <a:rPr b="1" i="0" lang="en-ZA" sz="800" u="none" strike="noStrike">
                <a:solidFill>
                  <a:srgbClr val="000000"/>
                </a:solidFill>
                <a:latin typeface="Calibri"/>
                <a:ea typeface="Calibri"/>
                <a:cs typeface="Calibri"/>
                <a:sym typeface="Calibri"/>
              </a:rPr>
              <a:t>PRESENTATION TEXT:</a:t>
            </a:r>
            <a:endParaRPr/>
          </a:p>
          <a:p>
            <a:pPr indent="0" lvl="0" marL="0" marR="0" rtl="0" algn="l">
              <a:lnSpc>
                <a:spcPct val="100000"/>
              </a:lnSpc>
              <a:spcBef>
                <a:spcPts val="0"/>
              </a:spcBef>
              <a:spcAft>
                <a:spcPts val="0"/>
              </a:spcAft>
              <a:buClr>
                <a:srgbClr val="000000"/>
              </a:buClr>
              <a:buSzPts val="800"/>
              <a:buFont typeface="Calibri"/>
              <a:buNone/>
            </a:pPr>
            <a:r>
              <a:rPr b="1" i="0" lang="en-ZA" sz="800" u="none" strike="noStrike">
                <a:solidFill>
                  <a:srgbClr val="000000"/>
                </a:solidFill>
                <a:latin typeface="Calibri"/>
                <a:ea typeface="Calibri"/>
                <a:cs typeface="Calibri"/>
                <a:sym typeface="Calibri"/>
              </a:rPr>
              <a:t>Independent: </a:t>
            </a:r>
            <a:r>
              <a:rPr b="0" i="0" lang="en-ZA" sz="800" u="none" strike="noStrike">
                <a:solidFill>
                  <a:srgbClr val="000000"/>
                </a:solidFill>
                <a:latin typeface="Calibri"/>
                <a:ea typeface="Calibri"/>
                <a:cs typeface="Calibri"/>
                <a:sym typeface="Calibri"/>
              </a:rPr>
              <a:t>Multiple policies do not interact with each other. The combined effect of implementing the policies together is equal to the sum of the individual effects of implementing them separately. </a:t>
            </a:r>
            <a:endParaRPr/>
          </a:p>
          <a:p>
            <a:pPr indent="0" lvl="0" marL="0" marR="0" rtl="0" algn="l">
              <a:lnSpc>
                <a:spcPct val="100000"/>
              </a:lnSpc>
              <a:spcBef>
                <a:spcPts val="0"/>
              </a:spcBef>
              <a:spcAft>
                <a:spcPts val="0"/>
              </a:spcAft>
              <a:buClr>
                <a:srgbClr val="000000"/>
              </a:buClr>
              <a:buSzPts val="800"/>
              <a:buFont typeface="Calibri"/>
              <a:buNone/>
            </a:pPr>
            <a:r>
              <a:rPr b="1" i="0" lang="en-ZA" sz="800" u="none" strike="noStrike">
                <a:solidFill>
                  <a:srgbClr val="000000"/>
                </a:solidFill>
                <a:latin typeface="Calibri"/>
                <a:ea typeface="Calibri"/>
                <a:cs typeface="Calibri"/>
                <a:sym typeface="Calibri"/>
              </a:rPr>
              <a:t>Overlapping: </a:t>
            </a:r>
            <a:r>
              <a:rPr b="0" i="0" lang="en-ZA" sz="800" u="none" strike="noStrike">
                <a:solidFill>
                  <a:srgbClr val="000000"/>
                </a:solidFill>
                <a:latin typeface="Calibri"/>
                <a:ea typeface="Calibri"/>
                <a:cs typeface="Calibri"/>
                <a:sym typeface="Calibri"/>
              </a:rPr>
              <a:t>Multiple policies interact, and the combined effect of implementing the policies together is less than the sum of the individual effects of implementing them separately. </a:t>
            </a:r>
            <a:endParaRPr/>
          </a:p>
          <a:p>
            <a:pPr indent="0" lvl="0" marL="0" marR="0" rtl="0" algn="l">
              <a:lnSpc>
                <a:spcPct val="100000"/>
              </a:lnSpc>
              <a:spcBef>
                <a:spcPts val="0"/>
              </a:spcBef>
              <a:spcAft>
                <a:spcPts val="0"/>
              </a:spcAft>
              <a:buClr>
                <a:srgbClr val="000000"/>
              </a:buClr>
              <a:buSzPts val="800"/>
              <a:buFont typeface="Calibri"/>
              <a:buNone/>
            </a:pPr>
            <a:r>
              <a:rPr b="1" i="0" lang="en-ZA" sz="800" u="none" strike="noStrike">
                <a:solidFill>
                  <a:srgbClr val="000000"/>
                </a:solidFill>
                <a:latin typeface="Calibri"/>
                <a:ea typeface="Calibri"/>
                <a:cs typeface="Calibri"/>
                <a:sym typeface="Calibri"/>
              </a:rPr>
              <a:t>Reinforcing: </a:t>
            </a:r>
            <a:r>
              <a:rPr b="0" i="0" lang="en-ZA" sz="800" u="none" strike="noStrike">
                <a:solidFill>
                  <a:srgbClr val="000000"/>
                </a:solidFill>
                <a:latin typeface="Calibri"/>
                <a:ea typeface="Calibri"/>
                <a:cs typeface="Calibri"/>
                <a:sym typeface="Calibri"/>
              </a:rPr>
              <a:t>Multiple policies interact, and the combined effect of implementing the policies together is greater than the sum of the individual effects of implementing them separately.</a:t>
            </a:r>
            <a:endParaRPr/>
          </a:p>
          <a:p>
            <a:pPr indent="0" lvl="0" marL="0" marR="0" rtl="0" algn="l">
              <a:lnSpc>
                <a:spcPct val="100000"/>
              </a:lnSpc>
              <a:spcBef>
                <a:spcPts val="0"/>
              </a:spcBef>
              <a:spcAft>
                <a:spcPts val="0"/>
              </a:spcAft>
              <a:buClr>
                <a:srgbClr val="000000"/>
              </a:buClr>
              <a:buSzPts val="800"/>
              <a:buFont typeface="Calibri"/>
              <a:buNone/>
            </a:pPr>
            <a:r>
              <a:rPr b="1" i="0" lang="en-ZA" sz="800" u="none" strike="noStrike">
                <a:solidFill>
                  <a:srgbClr val="000000"/>
                </a:solidFill>
                <a:latin typeface="Calibri"/>
                <a:ea typeface="Calibri"/>
                <a:cs typeface="Calibri"/>
                <a:sym typeface="Calibri"/>
              </a:rPr>
              <a:t>Overlapping and reinforcing: </a:t>
            </a:r>
            <a:r>
              <a:rPr b="0" i="0" lang="en-ZA" sz="800" u="none" strike="noStrike">
                <a:solidFill>
                  <a:srgbClr val="000000"/>
                </a:solidFill>
                <a:latin typeface="Calibri"/>
                <a:ea typeface="Calibri"/>
                <a:cs typeface="Calibri"/>
                <a:sym typeface="Calibri"/>
              </a:rPr>
              <a:t>Multiple policies interact, and have both overlapping and reinforcing interactions. The combined effect of implementing the policies together may be greater than or less than the sum of the individual effects of implementing them separately.</a:t>
            </a:r>
            <a:r>
              <a:rPr b="0" i="0" lang="en-ZA" sz="800" u="none" strike="noStrike">
                <a:solidFill>
                  <a:srgbClr val="000000"/>
                </a:solidFill>
                <a:latin typeface="Arial"/>
                <a:ea typeface="Arial"/>
                <a:cs typeface="Arial"/>
                <a:sym typeface="Arial"/>
              </a:rPr>
              <a:t>	</a:t>
            </a:r>
            <a:endParaRPr/>
          </a:p>
          <a:p>
            <a:pPr indent="0" lvl="0" marL="0" marR="0" rtl="0" algn="l">
              <a:lnSpc>
                <a:spcPct val="100000"/>
              </a:lnSpc>
              <a:spcBef>
                <a:spcPts val="0"/>
              </a:spcBef>
              <a:spcAft>
                <a:spcPts val="0"/>
              </a:spcAft>
              <a:buClr>
                <a:schemeClr val="dk1"/>
              </a:buClr>
              <a:buSzPts val="800"/>
              <a:buFont typeface="Calibri"/>
              <a:buNone/>
            </a:pPr>
            <a:r>
              <a:t/>
            </a:r>
            <a:endParaRPr b="0" i="0" sz="800" u="none" strike="noStrike">
              <a:solidFill>
                <a:srgbClr val="000000"/>
              </a:solidFill>
              <a:latin typeface="Arial"/>
              <a:ea typeface="Arial"/>
              <a:cs typeface="Arial"/>
              <a:sym typeface="Arial"/>
            </a:endParaRPr>
          </a:p>
          <a:p>
            <a:pPr indent="0" lvl="0" marL="0" rtl="0" algn="l">
              <a:spcBef>
                <a:spcPts val="0"/>
              </a:spcBef>
              <a:spcAft>
                <a:spcPts val="0"/>
              </a:spcAft>
              <a:buNone/>
            </a:pPr>
            <a:r>
              <a:t/>
            </a:r>
            <a:endParaRPr/>
          </a:p>
        </p:txBody>
      </p:sp>
      <p:sp>
        <p:nvSpPr>
          <p:cNvPr id="279" name="Google Shape;279;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1" name="Google Shape;291;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PRESENTER TEXT:</a:t>
            </a:r>
            <a:endParaRPr/>
          </a:p>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Step 1:</a:t>
            </a:r>
            <a:r>
              <a:rPr b="0" i="0" lang="en-ZA" sz="800" u="none" strike="noStrike">
                <a:solidFill>
                  <a:srgbClr val="000000"/>
                </a:solidFill>
                <a:latin typeface="Calibri"/>
                <a:ea typeface="Calibri"/>
                <a:cs typeface="Calibri"/>
                <a:sym typeface="Calibri"/>
              </a:rPr>
              <a:t> Refer to previous slide for degree of interaction. The assessment of interaction can be based on expert judgment, published studies of similar combinations of policies, or consultations with relevant experts. The assessment should be limited to a preliminary qualitative assessment at this stage. </a:t>
            </a:r>
            <a:endParaRPr/>
          </a:p>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Step 2: </a:t>
            </a:r>
            <a:r>
              <a:rPr b="0" i="0" lang="en-ZA" sz="800" u="none" strike="noStrike">
                <a:solidFill>
                  <a:srgbClr val="000000"/>
                </a:solidFill>
                <a:latin typeface="Calibri"/>
                <a:ea typeface="Calibri"/>
                <a:cs typeface="Calibri"/>
                <a:sym typeface="Calibri"/>
              </a:rPr>
              <a:t>In some cases, certain criteria may suggest assessing an individual policy, while other criteria suggest assessing a package. Users should exercise judgment based on the specific circumstances of the assessment. For example, related policies may have significant interactions (suggesting a package), but it may not be feasible to model the whole package (suggesting an individual assessment). In this case, a user can undertake an assessment of an individual policy (since a package is not feasible), but acknowledge in a disclaimer that any subsequent aggregation of the results from individual assessments would be inaccurate given the interactions between the policies. </a:t>
            </a:r>
            <a:endParaRPr/>
          </a:p>
          <a:p>
            <a:pPr indent="0" lvl="0" marL="0" rtl="0" algn="l">
              <a:spcBef>
                <a:spcPts val="0"/>
              </a:spcBef>
              <a:spcAft>
                <a:spcPts val="0"/>
              </a:spcAft>
              <a:buNone/>
            </a:pPr>
            <a:r>
              <a:rPr b="0" i="0" lang="en-ZA" sz="800" u="none" strike="noStrike">
                <a:solidFill>
                  <a:srgbClr val="000000"/>
                </a:solidFill>
                <a:latin typeface="Calibri"/>
                <a:ea typeface="Calibri"/>
                <a:cs typeface="Calibri"/>
                <a:sym typeface="Calibri"/>
              </a:rPr>
              <a:t>Users can also conduct assessments for both individual policies and packages of policies. Doing so will yield more information than conducting only one option or the other. Undertaking both individual assessments and assessments for combinations of policies should be considered where the end-user requires information on both, resources are available to undertake multiple analyses and undertaking both is feasible. </a:t>
            </a:r>
            <a:endParaRPr/>
          </a:p>
          <a:p>
            <a:pPr indent="0" lvl="0" marL="0" rtl="0" algn="l">
              <a:spcBef>
                <a:spcPts val="0"/>
              </a:spcBef>
              <a:spcAft>
                <a:spcPts val="0"/>
              </a:spcAft>
              <a:buNone/>
            </a:pPr>
            <a:r>
              <a:rPr b="0" i="1" lang="en-ZA" sz="800" u="none" strike="noStrike">
                <a:solidFill>
                  <a:srgbClr val="000000"/>
                </a:solidFill>
                <a:latin typeface="Calibri"/>
                <a:ea typeface="Calibri"/>
                <a:cs typeface="Calibri"/>
                <a:sym typeface="Calibri"/>
              </a:rPr>
              <a:t>[</a:t>
            </a:r>
            <a:r>
              <a:rPr b="1" i="1" lang="en-ZA" sz="800" u="none" strike="noStrike">
                <a:solidFill>
                  <a:srgbClr val="000000"/>
                </a:solidFill>
                <a:latin typeface="Calibri"/>
                <a:ea typeface="Calibri"/>
                <a:cs typeface="Calibri"/>
                <a:sym typeface="Calibri"/>
              </a:rPr>
              <a:t>SLIDE FUNCTIONALITY NOTE: </a:t>
            </a:r>
            <a:r>
              <a:rPr b="0" i="1" lang="en-ZA" sz="800" u="none" strike="noStrike">
                <a:solidFill>
                  <a:srgbClr val="000000"/>
                </a:solidFill>
                <a:latin typeface="Calibri"/>
                <a:ea typeface="Calibri"/>
                <a:cs typeface="Calibri"/>
                <a:sym typeface="Calibri"/>
              </a:rPr>
              <a:t>Click on the interactive example buttons to go to the examples.]</a:t>
            </a:r>
            <a:endParaRPr/>
          </a:p>
        </p:txBody>
      </p:sp>
      <p:sp>
        <p:nvSpPr>
          <p:cNvPr id="292" name="Google Shape;292;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7.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CUSTOM_2">
    <p:bg>
      <p:bgPr>
        <a:solidFill>
          <a:schemeClr val="dk2"/>
        </a:solidFill>
      </p:bgPr>
    </p:bg>
    <p:spTree>
      <p:nvGrpSpPr>
        <p:cNvPr id="13" name="Shape 13"/>
        <p:cNvGrpSpPr/>
        <p:nvPr/>
      </p:nvGrpSpPr>
      <p:grpSpPr>
        <a:xfrm>
          <a:off x="0" y="0"/>
          <a:ext cx="0" cy="0"/>
          <a:chOff x="0" y="0"/>
          <a:chExt cx="0" cy="0"/>
        </a:xfrm>
      </p:grpSpPr>
      <p:sp>
        <p:nvSpPr>
          <p:cNvPr id="14" name="Google Shape;14;p2"/>
          <p:cNvSpPr/>
          <p:nvPr/>
        </p:nvSpPr>
        <p:spPr>
          <a:xfrm>
            <a:off x="0" y="4399850"/>
            <a:ext cx="9144000" cy="7437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2"/>
          <p:cNvSpPr txBox="1"/>
          <p:nvPr>
            <p:ph type="title"/>
          </p:nvPr>
        </p:nvSpPr>
        <p:spPr>
          <a:xfrm>
            <a:off x="4848300" y="445025"/>
            <a:ext cx="4212600" cy="11241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Font typeface="Open Sans"/>
              <a:buNone/>
              <a:defRPr b="1" sz="2800">
                <a:latin typeface="Open Sans"/>
                <a:ea typeface="Open Sans"/>
                <a:cs typeface="Open Sans"/>
                <a:sym typeface="Open Sans"/>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16" name="Google Shape;16;p2"/>
          <p:cNvSpPr txBox="1"/>
          <p:nvPr>
            <p:ph idx="1" type="subTitle"/>
          </p:nvPr>
        </p:nvSpPr>
        <p:spPr>
          <a:xfrm>
            <a:off x="4848300" y="1407375"/>
            <a:ext cx="3985200" cy="6678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1400"/>
              <a:buNone/>
              <a:defRPr b="1" sz="1400">
                <a:solidFill>
                  <a:schemeClr val="lt1"/>
                </a:solidFill>
              </a:defRPr>
            </a:lvl1pPr>
            <a:lvl2pPr lvl="1" rtl="0">
              <a:spcBef>
                <a:spcPts val="0"/>
              </a:spcBef>
              <a:spcAft>
                <a:spcPts val="0"/>
              </a:spcAft>
              <a:buSzPts val="1800"/>
              <a:buNone/>
              <a:defRPr/>
            </a:lvl2pPr>
            <a:lvl3pPr lvl="2" rtl="0">
              <a:spcBef>
                <a:spcPts val="0"/>
              </a:spcBef>
              <a:spcAft>
                <a:spcPts val="0"/>
              </a:spcAft>
              <a:buSzPts val="15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7" name="Google Shape;17;p2"/>
          <p:cNvSpPr/>
          <p:nvPr>
            <p:ph idx="2" type="pic"/>
          </p:nvPr>
        </p:nvSpPr>
        <p:spPr>
          <a:xfrm>
            <a:off x="-317325" y="-39675"/>
            <a:ext cx="4649100" cy="4629300"/>
          </a:xfrm>
          <a:prstGeom prst="ellipse">
            <a:avLst/>
          </a:prstGeom>
          <a:noFill/>
          <a:ln>
            <a:noFill/>
          </a:ln>
        </p:spPr>
      </p:sp>
      <p:pic>
        <p:nvPicPr>
          <p:cNvPr id="18" name="Google Shape;18;p2"/>
          <p:cNvPicPr preferRelativeResize="0"/>
          <p:nvPr/>
        </p:nvPicPr>
        <p:blipFill>
          <a:blip r:embed="rId2">
            <a:alphaModFix/>
          </a:blip>
          <a:stretch>
            <a:fillRect/>
          </a:stretch>
        </p:blipFill>
        <p:spPr>
          <a:xfrm>
            <a:off x="7143775" y="4418775"/>
            <a:ext cx="1570232" cy="601110"/>
          </a:xfrm>
          <a:prstGeom prst="rect">
            <a:avLst/>
          </a:prstGeom>
          <a:noFill/>
          <a:ln>
            <a:noFill/>
          </a:ln>
        </p:spPr>
      </p:pic>
      <p:sp>
        <p:nvSpPr>
          <p:cNvPr id="19" name="Google Shape;19;p2"/>
          <p:cNvSpPr/>
          <p:nvPr/>
        </p:nvSpPr>
        <p:spPr>
          <a:xfrm>
            <a:off x="8501975" y="167475"/>
            <a:ext cx="251100" cy="277500"/>
          </a:xfrm>
          <a:prstGeom prst="rect">
            <a:avLst/>
          </a:prstGeom>
          <a:solidFill>
            <a:schemeClr val="dk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without website (grey)">
  <p:cSld name="SECTION_HEADER_1_2">
    <p:bg>
      <p:bgPr>
        <a:solidFill>
          <a:schemeClr val="lt2"/>
        </a:solidFill>
      </p:bgPr>
    </p:bg>
    <p:spTree>
      <p:nvGrpSpPr>
        <p:cNvPr id="73" name="Shape 73"/>
        <p:cNvGrpSpPr/>
        <p:nvPr/>
      </p:nvGrpSpPr>
      <p:grpSpPr>
        <a:xfrm>
          <a:off x="0" y="0"/>
          <a:ext cx="0" cy="0"/>
          <a:chOff x="0" y="0"/>
          <a:chExt cx="0" cy="0"/>
        </a:xfrm>
      </p:grpSpPr>
      <p:pic>
        <p:nvPicPr>
          <p:cNvPr id="74" name="Google Shape;74;p11"/>
          <p:cNvPicPr preferRelativeResize="0"/>
          <p:nvPr/>
        </p:nvPicPr>
        <p:blipFill>
          <a:blip r:embed="rId2">
            <a:alphaModFix/>
          </a:blip>
          <a:stretch>
            <a:fillRect/>
          </a:stretch>
        </p:blipFill>
        <p:spPr>
          <a:xfrm>
            <a:off x="7143775" y="4418775"/>
            <a:ext cx="1570232" cy="601110"/>
          </a:xfrm>
          <a:prstGeom prst="rect">
            <a:avLst/>
          </a:prstGeom>
          <a:noFill/>
          <a:ln>
            <a:noFill/>
          </a:ln>
        </p:spPr>
      </p:pic>
      <p:sp>
        <p:nvSpPr>
          <p:cNvPr id="75" name="Google Shape;75;p11"/>
          <p:cNvSpPr txBox="1"/>
          <p:nvPr>
            <p:ph type="title"/>
          </p:nvPr>
        </p:nvSpPr>
        <p:spPr>
          <a:xfrm>
            <a:off x="311700" y="2164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1"/>
              </a:buClr>
              <a:buSzPts val="2800"/>
              <a:buFont typeface="Open Sans"/>
              <a:buNone/>
              <a:defRPr b="1" sz="2800">
                <a:solidFill>
                  <a:schemeClr val="dk1"/>
                </a:solidFill>
                <a:latin typeface="Open Sans"/>
                <a:ea typeface="Open Sans"/>
                <a:cs typeface="Open Sans"/>
                <a:sym typeface="Open Sans"/>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without website (white)">
  <p:cSld name="SECTION_HEADER_1_1">
    <p:bg>
      <p:bgPr>
        <a:solidFill>
          <a:srgbClr val="FFFFFF"/>
        </a:solidFill>
      </p:bgPr>
    </p:bg>
    <p:spTree>
      <p:nvGrpSpPr>
        <p:cNvPr id="76" name="Shape 76"/>
        <p:cNvGrpSpPr/>
        <p:nvPr/>
      </p:nvGrpSpPr>
      <p:grpSpPr>
        <a:xfrm>
          <a:off x="0" y="0"/>
          <a:ext cx="0" cy="0"/>
          <a:chOff x="0" y="0"/>
          <a:chExt cx="0" cy="0"/>
        </a:xfrm>
      </p:grpSpPr>
      <p:pic>
        <p:nvPicPr>
          <p:cNvPr id="77" name="Google Shape;77;p12"/>
          <p:cNvPicPr preferRelativeResize="0"/>
          <p:nvPr/>
        </p:nvPicPr>
        <p:blipFill>
          <a:blip r:embed="rId2">
            <a:alphaModFix/>
          </a:blip>
          <a:stretch>
            <a:fillRect/>
          </a:stretch>
        </p:blipFill>
        <p:spPr>
          <a:xfrm>
            <a:off x="7143775" y="4418775"/>
            <a:ext cx="1570232" cy="601110"/>
          </a:xfrm>
          <a:prstGeom prst="rect">
            <a:avLst/>
          </a:prstGeom>
          <a:noFill/>
          <a:ln>
            <a:noFill/>
          </a:ln>
        </p:spPr>
      </p:pic>
      <p:sp>
        <p:nvSpPr>
          <p:cNvPr id="78" name="Google Shape;78;p12"/>
          <p:cNvSpPr txBox="1"/>
          <p:nvPr>
            <p:ph type="title"/>
          </p:nvPr>
        </p:nvSpPr>
        <p:spPr>
          <a:xfrm>
            <a:off x="311700" y="2164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1"/>
              </a:buClr>
              <a:buSzPts val="2800"/>
              <a:buFont typeface="Open Sans"/>
              <a:buNone/>
              <a:defRPr b="1" sz="2800">
                <a:solidFill>
                  <a:schemeClr val="dk1"/>
                </a:solidFill>
                <a:latin typeface="Open Sans"/>
                <a:ea typeface="Open Sans"/>
                <a:cs typeface="Open Sans"/>
                <a:sym typeface="Open Sans"/>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Purple)" type="tx">
  <p:cSld name="TITLE_AND_BODY">
    <p:bg>
      <p:bgPr>
        <a:solidFill>
          <a:schemeClr val="dk1"/>
        </a:solidFill>
      </p:bgPr>
    </p:bg>
    <p:spTree>
      <p:nvGrpSpPr>
        <p:cNvPr id="79" name="Shape 79"/>
        <p:cNvGrpSpPr/>
        <p:nvPr/>
      </p:nvGrpSpPr>
      <p:grpSpPr>
        <a:xfrm>
          <a:off x="0" y="0"/>
          <a:ext cx="0" cy="0"/>
          <a:chOff x="0" y="0"/>
          <a:chExt cx="0" cy="0"/>
        </a:xfrm>
      </p:grpSpPr>
      <p:sp>
        <p:nvSpPr>
          <p:cNvPr id="80" name="Google Shape;80;p13"/>
          <p:cNvSpPr/>
          <p:nvPr>
            <p:ph idx="2" type="pic"/>
          </p:nvPr>
        </p:nvSpPr>
        <p:spPr>
          <a:xfrm>
            <a:off x="0" y="0"/>
            <a:ext cx="3707700" cy="3760200"/>
          </a:xfrm>
          <a:prstGeom prst="rect">
            <a:avLst/>
          </a:prstGeom>
          <a:noFill/>
          <a:ln>
            <a:noFill/>
          </a:ln>
        </p:spPr>
      </p:sp>
      <p:sp>
        <p:nvSpPr>
          <p:cNvPr id="81" name="Google Shape;81;p13"/>
          <p:cNvSpPr txBox="1"/>
          <p:nvPr>
            <p:ph type="title"/>
          </p:nvPr>
        </p:nvSpPr>
        <p:spPr>
          <a:xfrm>
            <a:off x="4619700" y="445025"/>
            <a:ext cx="4212600" cy="11241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2"/>
              </a:buClr>
              <a:buSzPts val="2800"/>
              <a:buFont typeface="Open Sans"/>
              <a:buNone/>
              <a:defRPr b="1" sz="2800">
                <a:solidFill>
                  <a:schemeClr val="dk2"/>
                </a:solidFill>
                <a:latin typeface="Open Sans"/>
                <a:ea typeface="Open Sans"/>
                <a:cs typeface="Open Sans"/>
                <a:sym typeface="Open Sans"/>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pic>
        <p:nvPicPr>
          <p:cNvPr id="82" name="Google Shape;82;p13"/>
          <p:cNvPicPr preferRelativeResize="0"/>
          <p:nvPr/>
        </p:nvPicPr>
        <p:blipFill rotWithShape="1">
          <a:blip r:embed="rId2">
            <a:alphaModFix/>
          </a:blip>
          <a:srcRect b="0" l="0" r="0" t="0"/>
          <a:stretch/>
        </p:blipFill>
        <p:spPr>
          <a:xfrm>
            <a:off x="7143775" y="4418775"/>
            <a:ext cx="1570232" cy="601110"/>
          </a:xfrm>
          <a:prstGeom prst="rect">
            <a:avLst/>
          </a:prstGeom>
          <a:noFill/>
          <a:ln>
            <a:noFill/>
          </a:ln>
        </p:spPr>
      </p:pic>
      <p:sp>
        <p:nvSpPr>
          <p:cNvPr id="83" name="Google Shape;83;p13"/>
          <p:cNvSpPr txBox="1"/>
          <p:nvPr>
            <p:ph idx="1" type="subTitle"/>
          </p:nvPr>
        </p:nvSpPr>
        <p:spPr>
          <a:xfrm>
            <a:off x="4619700" y="1407375"/>
            <a:ext cx="3985200" cy="6678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1400"/>
              <a:buNone/>
              <a:defRPr b="1" sz="1400">
                <a:solidFill>
                  <a:schemeClr val="lt1"/>
                </a:solidFill>
              </a:defRPr>
            </a:lvl1pPr>
            <a:lvl2pPr lvl="1" rtl="0">
              <a:spcBef>
                <a:spcPts val="0"/>
              </a:spcBef>
              <a:spcAft>
                <a:spcPts val="0"/>
              </a:spcAft>
              <a:buSzPts val="1800"/>
              <a:buNone/>
              <a:defRPr/>
            </a:lvl2pPr>
            <a:lvl3pPr lvl="2" rtl="0">
              <a:spcBef>
                <a:spcPts val="0"/>
              </a:spcBef>
              <a:spcAft>
                <a:spcPts val="0"/>
              </a:spcAft>
              <a:buSzPts val="15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sand)">
  <p:cSld name="TITLE_AND_BODY_1">
    <p:bg>
      <p:bgPr>
        <a:solidFill>
          <a:schemeClr val="accent6"/>
        </a:solidFill>
      </p:bgPr>
    </p:bg>
    <p:spTree>
      <p:nvGrpSpPr>
        <p:cNvPr id="84" name="Shape 84"/>
        <p:cNvGrpSpPr/>
        <p:nvPr/>
      </p:nvGrpSpPr>
      <p:grpSpPr>
        <a:xfrm>
          <a:off x="0" y="0"/>
          <a:ext cx="0" cy="0"/>
          <a:chOff x="0" y="0"/>
          <a:chExt cx="0" cy="0"/>
        </a:xfrm>
      </p:grpSpPr>
      <p:sp>
        <p:nvSpPr>
          <p:cNvPr id="85" name="Google Shape;85;p14"/>
          <p:cNvSpPr txBox="1"/>
          <p:nvPr>
            <p:ph type="title"/>
          </p:nvPr>
        </p:nvSpPr>
        <p:spPr>
          <a:xfrm>
            <a:off x="4619700" y="445025"/>
            <a:ext cx="4212600" cy="11241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Font typeface="Open Sans"/>
              <a:buNone/>
              <a:defRPr b="1" sz="2800">
                <a:latin typeface="Open Sans"/>
                <a:ea typeface="Open Sans"/>
                <a:cs typeface="Open Sans"/>
                <a:sym typeface="Open Sans"/>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pic>
        <p:nvPicPr>
          <p:cNvPr id="86" name="Google Shape;86;p14"/>
          <p:cNvPicPr preferRelativeResize="0"/>
          <p:nvPr/>
        </p:nvPicPr>
        <p:blipFill rotWithShape="1">
          <a:blip r:embed="rId2">
            <a:alphaModFix/>
          </a:blip>
          <a:srcRect b="0" l="0" r="0" t="0"/>
          <a:stretch/>
        </p:blipFill>
        <p:spPr>
          <a:xfrm>
            <a:off x="7143775" y="4418775"/>
            <a:ext cx="1570232" cy="601110"/>
          </a:xfrm>
          <a:prstGeom prst="rect">
            <a:avLst/>
          </a:prstGeom>
          <a:noFill/>
          <a:ln>
            <a:noFill/>
          </a:ln>
        </p:spPr>
      </p:pic>
      <p:sp>
        <p:nvSpPr>
          <p:cNvPr id="87" name="Google Shape;87;p14"/>
          <p:cNvSpPr/>
          <p:nvPr>
            <p:ph idx="2" type="pic"/>
          </p:nvPr>
        </p:nvSpPr>
        <p:spPr>
          <a:xfrm>
            <a:off x="0" y="0"/>
            <a:ext cx="3707700" cy="3760200"/>
          </a:xfrm>
          <a:prstGeom prst="rect">
            <a:avLst/>
          </a:prstGeom>
          <a:noFill/>
          <a:ln>
            <a:noFill/>
          </a:ln>
        </p:spPr>
      </p:sp>
      <p:sp>
        <p:nvSpPr>
          <p:cNvPr id="88" name="Google Shape;88;p14"/>
          <p:cNvSpPr txBox="1"/>
          <p:nvPr>
            <p:ph idx="1" type="subTitle"/>
          </p:nvPr>
        </p:nvSpPr>
        <p:spPr>
          <a:xfrm>
            <a:off x="4619700" y="1407375"/>
            <a:ext cx="3985200" cy="6678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1400"/>
              <a:buNone/>
              <a:defRPr b="1" sz="1400">
                <a:solidFill>
                  <a:schemeClr val="lt1"/>
                </a:solidFill>
              </a:defRPr>
            </a:lvl1pPr>
            <a:lvl2pPr lvl="1">
              <a:spcBef>
                <a:spcPts val="0"/>
              </a:spcBef>
              <a:spcAft>
                <a:spcPts val="0"/>
              </a:spcAft>
              <a:buSzPts val="1800"/>
              <a:buNone/>
              <a:defRPr/>
            </a:lvl2pPr>
            <a:lvl3pPr lvl="2">
              <a:spcBef>
                <a:spcPts val="0"/>
              </a:spcBef>
              <a:spcAft>
                <a:spcPts val="0"/>
              </a:spcAft>
              <a:buSzPts val="15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orange) 1">
  <p:cSld name="TITLE_AND_BODY_1_2_1">
    <p:bg>
      <p:bgPr>
        <a:solidFill>
          <a:schemeClr val="dk2"/>
        </a:solidFill>
      </p:bgPr>
    </p:bg>
    <p:spTree>
      <p:nvGrpSpPr>
        <p:cNvPr id="89" name="Shape 89"/>
        <p:cNvGrpSpPr/>
        <p:nvPr/>
      </p:nvGrpSpPr>
      <p:grpSpPr>
        <a:xfrm>
          <a:off x="0" y="0"/>
          <a:ext cx="0" cy="0"/>
          <a:chOff x="0" y="0"/>
          <a:chExt cx="0" cy="0"/>
        </a:xfrm>
      </p:grpSpPr>
      <p:sp>
        <p:nvSpPr>
          <p:cNvPr id="90" name="Google Shape;90;p15"/>
          <p:cNvSpPr txBox="1"/>
          <p:nvPr>
            <p:ph type="title"/>
          </p:nvPr>
        </p:nvSpPr>
        <p:spPr>
          <a:xfrm>
            <a:off x="4619700" y="445025"/>
            <a:ext cx="4212600" cy="11241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Font typeface="Open Sans"/>
              <a:buNone/>
              <a:defRPr b="1" sz="2800">
                <a:latin typeface="Open Sans"/>
                <a:ea typeface="Open Sans"/>
                <a:cs typeface="Open Sans"/>
                <a:sym typeface="Open Sans"/>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pic>
        <p:nvPicPr>
          <p:cNvPr id="91" name="Google Shape;91;p15"/>
          <p:cNvPicPr preferRelativeResize="0"/>
          <p:nvPr/>
        </p:nvPicPr>
        <p:blipFill rotWithShape="1">
          <a:blip r:embed="rId2">
            <a:alphaModFix/>
          </a:blip>
          <a:srcRect b="0" l="0" r="0" t="0"/>
          <a:stretch/>
        </p:blipFill>
        <p:spPr>
          <a:xfrm>
            <a:off x="7143775" y="4418775"/>
            <a:ext cx="1570232" cy="601110"/>
          </a:xfrm>
          <a:prstGeom prst="rect">
            <a:avLst/>
          </a:prstGeom>
          <a:noFill/>
          <a:ln>
            <a:noFill/>
          </a:ln>
        </p:spPr>
      </p:pic>
      <p:sp>
        <p:nvSpPr>
          <p:cNvPr id="92" name="Google Shape;92;p15"/>
          <p:cNvSpPr/>
          <p:nvPr>
            <p:ph idx="2" type="pic"/>
          </p:nvPr>
        </p:nvSpPr>
        <p:spPr>
          <a:xfrm>
            <a:off x="0" y="0"/>
            <a:ext cx="3707700" cy="3760200"/>
          </a:xfrm>
          <a:prstGeom prst="rect">
            <a:avLst/>
          </a:prstGeom>
          <a:noFill/>
          <a:ln>
            <a:noFill/>
          </a:ln>
        </p:spPr>
      </p:sp>
      <p:sp>
        <p:nvSpPr>
          <p:cNvPr id="93" name="Google Shape;93;p15"/>
          <p:cNvSpPr txBox="1"/>
          <p:nvPr>
            <p:ph idx="1" type="subTitle"/>
          </p:nvPr>
        </p:nvSpPr>
        <p:spPr>
          <a:xfrm>
            <a:off x="4619700" y="1407375"/>
            <a:ext cx="3985200" cy="6678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1400"/>
              <a:buNone/>
              <a:defRPr b="1" sz="1400">
                <a:solidFill>
                  <a:schemeClr val="lt1"/>
                </a:solidFill>
              </a:defRPr>
            </a:lvl1pPr>
            <a:lvl2pPr lvl="1" rtl="0">
              <a:spcBef>
                <a:spcPts val="0"/>
              </a:spcBef>
              <a:spcAft>
                <a:spcPts val="0"/>
              </a:spcAft>
              <a:buSzPts val="1800"/>
              <a:buNone/>
              <a:defRPr/>
            </a:lvl2pPr>
            <a:lvl3pPr lvl="2" rtl="0">
              <a:spcBef>
                <a:spcPts val="0"/>
              </a:spcBef>
              <a:spcAft>
                <a:spcPts val="0"/>
              </a:spcAft>
              <a:buSzPts val="15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orange)">
  <p:cSld name="TITLE_AND_BODY_1_2">
    <p:bg>
      <p:bgPr>
        <a:solidFill>
          <a:schemeClr val="accent1"/>
        </a:solidFill>
      </p:bgPr>
    </p:bg>
    <p:spTree>
      <p:nvGrpSpPr>
        <p:cNvPr id="94" name="Shape 94"/>
        <p:cNvGrpSpPr/>
        <p:nvPr/>
      </p:nvGrpSpPr>
      <p:grpSpPr>
        <a:xfrm>
          <a:off x="0" y="0"/>
          <a:ext cx="0" cy="0"/>
          <a:chOff x="0" y="0"/>
          <a:chExt cx="0" cy="0"/>
        </a:xfrm>
      </p:grpSpPr>
      <p:sp>
        <p:nvSpPr>
          <p:cNvPr id="95" name="Google Shape;95;p16"/>
          <p:cNvSpPr txBox="1"/>
          <p:nvPr>
            <p:ph type="title"/>
          </p:nvPr>
        </p:nvSpPr>
        <p:spPr>
          <a:xfrm>
            <a:off x="4619700" y="445025"/>
            <a:ext cx="4212600" cy="11241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2"/>
              </a:buClr>
              <a:buSzPts val="2800"/>
              <a:buFont typeface="Open Sans"/>
              <a:buNone/>
              <a:defRPr b="1" sz="2800">
                <a:solidFill>
                  <a:schemeClr val="dk2"/>
                </a:solidFill>
                <a:latin typeface="Open Sans"/>
                <a:ea typeface="Open Sans"/>
                <a:cs typeface="Open Sans"/>
                <a:sym typeface="Open Sans"/>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pic>
        <p:nvPicPr>
          <p:cNvPr id="96" name="Google Shape;96;p16"/>
          <p:cNvPicPr preferRelativeResize="0"/>
          <p:nvPr/>
        </p:nvPicPr>
        <p:blipFill rotWithShape="1">
          <a:blip r:embed="rId2">
            <a:alphaModFix/>
          </a:blip>
          <a:srcRect b="0" l="0" r="0" t="0"/>
          <a:stretch/>
        </p:blipFill>
        <p:spPr>
          <a:xfrm>
            <a:off x="7143775" y="4418775"/>
            <a:ext cx="1570232" cy="601110"/>
          </a:xfrm>
          <a:prstGeom prst="rect">
            <a:avLst/>
          </a:prstGeom>
          <a:noFill/>
          <a:ln>
            <a:noFill/>
          </a:ln>
        </p:spPr>
      </p:pic>
      <p:sp>
        <p:nvSpPr>
          <p:cNvPr id="97" name="Google Shape;97;p16"/>
          <p:cNvSpPr/>
          <p:nvPr>
            <p:ph idx="2" type="pic"/>
          </p:nvPr>
        </p:nvSpPr>
        <p:spPr>
          <a:xfrm>
            <a:off x="0" y="0"/>
            <a:ext cx="3707700" cy="3760200"/>
          </a:xfrm>
          <a:prstGeom prst="rect">
            <a:avLst/>
          </a:prstGeom>
          <a:noFill/>
          <a:ln>
            <a:noFill/>
          </a:ln>
        </p:spPr>
      </p:sp>
      <p:sp>
        <p:nvSpPr>
          <p:cNvPr id="98" name="Google Shape;98;p16"/>
          <p:cNvSpPr txBox="1"/>
          <p:nvPr>
            <p:ph idx="1" type="subTitle"/>
          </p:nvPr>
        </p:nvSpPr>
        <p:spPr>
          <a:xfrm>
            <a:off x="4619700" y="1407375"/>
            <a:ext cx="3985200" cy="6678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1400"/>
              <a:buNone/>
              <a:defRPr b="1" sz="1400">
                <a:solidFill>
                  <a:schemeClr val="lt1"/>
                </a:solidFill>
              </a:defRPr>
            </a:lvl1pPr>
            <a:lvl2pPr lvl="1" rtl="0">
              <a:spcBef>
                <a:spcPts val="0"/>
              </a:spcBef>
              <a:spcAft>
                <a:spcPts val="0"/>
              </a:spcAft>
              <a:buSzPts val="1800"/>
              <a:buNone/>
              <a:defRPr/>
            </a:lvl2pPr>
            <a:lvl3pPr lvl="2" rtl="0">
              <a:spcBef>
                <a:spcPts val="0"/>
              </a:spcBef>
              <a:spcAft>
                <a:spcPts val="0"/>
              </a:spcAft>
              <a:buSzPts val="15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CUSTOM_3">
    <p:spTree>
      <p:nvGrpSpPr>
        <p:cNvPr id="99" name="Shape 99"/>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1_Title and Content">
    <p:bg>
      <p:bgPr>
        <a:solidFill>
          <a:schemeClr val="lt1"/>
        </a:solidFill>
      </p:bgPr>
    </p:bg>
    <p:spTree>
      <p:nvGrpSpPr>
        <p:cNvPr id="100" name="Shape 100"/>
        <p:cNvGrpSpPr/>
        <p:nvPr/>
      </p:nvGrpSpPr>
      <p:grpSpPr>
        <a:xfrm>
          <a:off x="0" y="0"/>
          <a:ext cx="0" cy="0"/>
          <a:chOff x="0" y="0"/>
          <a:chExt cx="0" cy="0"/>
        </a:xfrm>
      </p:grpSpPr>
      <p:sp>
        <p:nvSpPr>
          <p:cNvPr id="101" name="Google Shape;101;p18"/>
          <p:cNvSpPr txBox="1"/>
          <p:nvPr>
            <p:ph idx="1" type="body"/>
          </p:nvPr>
        </p:nvSpPr>
        <p:spPr>
          <a:xfrm>
            <a:off x="324000" y="1434465"/>
            <a:ext cx="7607400" cy="3209100"/>
          </a:xfrm>
          <a:prstGeom prst="rect">
            <a:avLst/>
          </a:prstGeom>
          <a:noFill/>
          <a:ln>
            <a:noFill/>
          </a:ln>
        </p:spPr>
        <p:txBody>
          <a:bodyPr anchorCtr="0" anchor="t" bIns="0" lIns="0" spcFirstLastPara="1" rIns="0" wrap="square" tIns="0">
            <a:noAutofit/>
          </a:bodyPr>
          <a:lstStyle>
            <a:lvl1pPr indent="-228600" lvl="0" marL="457200" marR="0" rtl="0" algn="l">
              <a:lnSpc>
                <a:spcPct val="90000"/>
              </a:lnSpc>
              <a:spcBef>
                <a:spcPts val="800"/>
              </a:spcBef>
              <a:spcAft>
                <a:spcPts val="0"/>
              </a:spcAft>
              <a:buClr>
                <a:srgbClr val="3F3F3F"/>
              </a:buClr>
              <a:buSzPts val="1400"/>
              <a:buFont typeface="Salsa"/>
              <a:buNone/>
              <a:defRPr b="0" i="0" sz="1100" u="none" cap="none" strike="noStrike">
                <a:solidFill>
                  <a:schemeClr val="dk1"/>
                </a:solidFill>
                <a:latin typeface="Salsa"/>
                <a:ea typeface="Salsa"/>
                <a:cs typeface="Salsa"/>
                <a:sym typeface="Salsa"/>
              </a:defRPr>
            </a:lvl1pPr>
            <a:lvl2pPr indent="-304800" lvl="1" marL="914400" marR="0" rtl="0" algn="l">
              <a:lnSpc>
                <a:spcPct val="90000"/>
              </a:lnSpc>
              <a:spcBef>
                <a:spcPts val="400"/>
              </a:spcBef>
              <a:spcAft>
                <a:spcPts val="0"/>
              </a:spcAft>
              <a:buClr>
                <a:srgbClr val="3F3F3F"/>
              </a:buClr>
              <a:buSzPts val="1200"/>
              <a:buFont typeface="Arial"/>
              <a:buChar char="•"/>
              <a:defRPr b="0" i="0" sz="1100" u="none" cap="none" strike="noStrike">
                <a:solidFill>
                  <a:srgbClr val="3F3F3F"/>
                </a:solidFill>
                <a:latin typeface="Arial"/>
                <a:ea typeface="Arial"/>
                <a:cs typeface="Arial"/>
                <a:sym typeface="Arial"/>
              </a:defRPr>
            </a:lvl2pPr>
            <a:lvl3pPr indent="-298450" lvl="2" marL="1371600" marR="0" rtl="0" algn="l">
              <a:lnSpc>
                <a:spcPct val="90000"/>
              </a:lnSpc>
              <a:spcBef>
                <a:spcPts val="400"/>
              </a:spcBef>
              <a:spcAft>
                <a:spcPts val="0"/>
              </a:spcAft>
              <a:buClr>
                <a:srgbClr val="3F3F3F"/>
              </a:buClr>
              <a:buSzPts val="1100"/>
              <a:buFont typeface="Arial"/>
              <a:buChar char="•"/>
              <a:defRPr b="0" i="0" sz="1100" u="none" cap="none" strike="noStrike">
                <a:solidFill>
                  <a:srgbClr val="3F3F3F"/>
                </a:solidFill>
                <a:latin typeface="Arial"/>
                <a:ea typeface="Arial"/>
                <a:cs typeface="Arial"/>
                <a:sym typeface="Arial"/>
              </a:defRPr>
            </a:lvl3pPr>
            <a:lvl4pPr indent="-298450" lvl="3" marL="1828800" marR="0" rtl="0" algn="l">
              <a:lnSpc>
                <a:spcPct val="90000"/>
              </a:lnSpc>
              <a:spcBef>
                <a:spcPts val="400"/>
              </a:spcBef>
              <a:spcAft>
                <a:spcPts val="0"/>
              </a:spcAft>
              <a:buClr>
                <a:srgbClr val="3F3F3F"/>
              </a:buClr>
              <a:buSzPts val="1100"/>
              <a:buFont typeface="Arial"/>
              <a:buChar char="•"/>
              <a:defRPr b="0" i="0" sz="1100" u="none" cap="none" strike="noStrike">
                <a:solidFill>
                  <a:srgbClr val="3F3F3F"/>
                </a:solidFill>
                <a:latin typeface="Arial"/>
                <a:ea typeface="Arial"/>
                <a:cs typeface="Arial"/>
                <a:sym typeface="Arial"/>
              </a:defRPr>
            </a:lvl4pPr>
            <a:lvl5pPr indent="-298450" lvl="4" marL="2286000" marR="0" rtl="0" algn="l">
              <a:lnSpc>
                <a:spcPct val="90000"/>
              </a:lnSpc>
              <a:spcBef>
                <a:spcPts val="400"/>
              </a:spcBef>
              <a:spcAft>
                <a:spcPts val="0"/>
              </a:spcAft>
              <a:buClr>
                <a:srgbClr val="3F3F3F"/>
              </a:buClr>
              <a:buSzPts val="1100"/>
              <a:buFont typeface="Arial"/>
              <a:buChar char="•"/>
              <a:defRPr b="0" i="0" sz="1100" u="none" cap="none" strike="noStrike">
                <a:solidFill>
                  <a:srgbClr val="3F3F3F"/>
                </a:solidFill>
                <a:latin typeface="Arial"/>
                <a:ea typeface="Arial"/>
                <a:cs typeface="Arial"/>
                <a:sym typeface="Arial"/>
              </a:defRPr>
            </a:lvl5pPr>
            <a:lvl6pPr indent="-317500" lvl="5" marL="2743200" marR="0" rtl="0" algn="l">
              <a:lnSpc>
                <a:spcPct val="90000"/>
              </a:lnSpc>
              <a:spcBef>
                <a:spcPts val="400"/>
              </a:spcBef>
              <a:spcAft>
                <a:spcPts val="0"/>
              </a:spcAft>
              <a:buClr>
                <a:schemeClr val="dk1"/>
              </a:buClr>
              <a:buSzPts val="1400"/>
              <a:buFont typeface="Arial"/>
              <a:buChar char="•"/>
              <a:defRPr b="0" i="0" sz="1100" u="none" cap="none" strike="noStrike">
                <a:solidFill>
                  <a:srgbClr val="000000"/>
                </a:solidFill>
                <a:latin typeface="Arial"/>
                <a:ea typeface="Arial"/>
                <a:cs typeface="Arial"/>
                <a:sym typeface="Arial"/>
              </a:defRPr>
            </a:lvl6pPr>
            <a:lvl7pPr indent="-317500" lvl="6" marL="3200400" marR="0" rtl="0" algn="l">
              <a:lnSpc>
                <a:spcPct val="90000"/>
              </a:lnSpc>
              <a:spcBef>
                <a:spcPts val="400"/>
              </a:spcBef>
              <a:spcAft>
                <a:spcPts val="0"/>
              </a:spcAft>
              <a:buClr>
                <a:schemeClr val="dk1"/>
              </a:buClr>
              <a:buSzPts val="1400"/>
              <a:buFont typeface="Arial"/>
              <a:buChar char="•"/>
              <a:defRPr b="0" i="0" sz="1100" u="none" cap="none" strike="noStrike">
                <a:solidFill>
                  <a:srgbClr val="000000"/>
                </a:solidFill>
                <a:latin typeface="Arial"/>
                <a:ea typeface="Arial"/>
                <a:cs typeface="Arial"/>
                <a:sym typeface="Arial"/>
              </a:defRPr>
            </a:lvl7pPr>
            <a:lvl8pPr indent="-317500" lvl="7" marL="3657600" marR="0" rtl="0" algn="l">
              <a:lnSpc>
                <a:spcPct val="90000"/>
              </a:lnSpc>
              <a:spcBef>
                <a:spcPts val="400"/>
              </a:spcBef>
              <a:spcAft>
                <a:spcPts val="0"/>
              </a:spcAft>
              <a:buClr>
                <a:schemeClr val="dk1"/>
              </a:buClr>
              <a:buSzPts val="1400"/>
              <a:buFont typeface="Arial"/>
              <a:buChar char="•"/>
              <a:defRPr b="0" i="0" sz="1100" u="none" cap="none" strike="noStrike">
                <a:solidFill>
                  <a:srgbClr val="000000"/>
                </a:solidFill>
                <a:latin typeface="Arial"/>
                <a:ea typeface="Arial"/>
                <a:cs typeface="Arial"/>
                <a:sym typeface="Arial"/>
              </a:defRPr>
            </a:lvl8pPr>
            <a:lvl9pPr indent="-317500" lvl="8" marL="4114800" marR="0" rtl="0" algn="l">
              <a:lnSpc>
                <a:spcPct val="90000"/>
              </a:lnSpc>
              <a:spcBef>
                <a:spcPts val="400"/>
              </a:spcBef>
              <a:spcAft>
                <a:spcPts val="0"/>
              </a:spcAft>
              <a:buClr>
                <a:schemeClr val="dk1"/>
              </a:buClr>
              <a:buSzPts val="1400"/>
              <a:buFont typeface="Arial"/>
              <a:buChar char="•"/>
              <a:defRPr b="0" i="0" sz="1100" u="none" cap="none" strike="noStrike">
                <a:solidFill>
                  <a:srgbClr val="000000"/>
                </a:solidFill>
                <a:latin typeface="Arial"/>
                <a:ea typeface="Arial"/>
                <a:cs typeface="Arial"/>
                <a:sym typeface="Arial"/>
              </a:defRPr>
            </a:lvl9pPr>
          </a:lstStyle>
          <a:p/>
        </p:txBody>
      </p:sp>
      <p:sp>
        <p:nvSpPr>
          <p:cNvPr id="102" name="Google Shape;102;p18"/>
          <p:cNvSpPr txBox="1"/>
          <p:nvPr>
            <p:ph type="title"/>
          </p:nvPr>
        </p:nvSpPr>
        <p:spPr>
          <a:xfrm>
            <a:off x="324000" y="199045"/>
            <a:ext cx="5145300" cy="812400"/>
          </a:xfrm>
          <a:prstGeom prst="rect">
            <a:avLst/>
          </a:prstGeom>
          <a:noFill/>
          <a:ln>
            <a:noFill/>
          </a:ln>
        </p:spPr>
        <p:txBody>
          <a:bodyPr anchorCtr="0" anchor="t" bIns="34275" lIns="68575" spcFirstLastPara="1" rIns="68575" wrap="square" tIns="34275">
            <a:noAutofit/>
          </a:bodyPr>
          <a:lstStyle>
            <a:lvl1pPr lvl="0" rtl="0" algn="l">
              <a:lnSpc>
                <a:spcPct val="100000"/>
              </a:lnSpc>
              <a:spcBef>
                <a:spcPts val="0"/>
              </a:spcBef>
              <a:spcAft>
                <a:spcPts val="0"/>
              </a:spcAft>
              <a:buSzPts val="2800"/>
              <a:buNone/>
              <a:defRPr/>
            </a:lvl1pPr>
            <a:lvl2pPr lvl="1" rtl="0" algn="l">
              <a:lnSpc>
                <a:spcPct val="100000"/>
              </a:lnSpc>
              <a:spcBef>
                <a:spcPts val="0"/>
              </a:spcBef>
              <a:spcAft>
                <a:spcPts val="0"/>
              </a:spcAft>
              <a:buSzPts val="2800"/>
              <a:buNone/>
              <a:defRPr/>
            </a:lvl2pPr>
            <a:lvl3pPr lvl="2" rtl="0" algn="l">
              <a:lnSpc>
                <a:spcPct val="100000"/>
              </a:lnSpc>
              <a:spcBef>
                <a:spcPts val="0"/>
              </a:spcBef>
              <a:spcAft>
                <a:spcPts val="0"/>
              </a:spcAft>
              <a:buSzPts val="2800"/>
              <a:buNone/>
              <a:defRPr/>
            </a:lvl3pPr>
            <a:lvl4pPr lvl="3" rtl="0" algn="l">
              <a:lnSpc>
                <a:spcPct val="100000"/>
              </a:lnSpc>
              <a:spcBef>
                <a:spcPts val="0"/>
              </a:spcBef>
              <a:spcAft>
                <a:spcPts val="0"/>
              </a:spcAft>
              <a:buSzPts val="2800"/>
              <a:buNone/>
              <a:defRPr/>
            </a:lvl4pPr>
            <a:lvl5pPr lvl="4" rtl="0" algn="l">
              <a:lnSpc>
                <a:spcPct val="100000"/>
              </a:lnSpc>
              <a:spcBef>
                <a:spcPts val="0"/>
              </a:spcBef>
              <a:spcAft>
                <a:spcPts val="0"/>
              </a:spcAft>
              <a:buSzPts val="2800"/>
              <a:buNone/>
              <a:defRPr/>
            </a:lvl5pPr>
            <a:lvl6pPr lvl="5" rtl="0" algn="l">
              <a:lnSpc>
                <a:spcPct val="100000"/>
              </a:lnSpc>
              <a:spcBef>
                <a:spcPts val="0"/>
              </a:spcBef>
              <a:spcAft>
                <a:spcPts val="0"/>
              </a:spcAft>
              <a:buSzPts val="2800"/>
              <a:buNone/>
              <a:defRPr/>
            </a:lvl6pPr>
            <a:lvl7pPr lvl="6" rtl="0" algn="l">
              <a:lnSpc>
                <a:spcPct val="100000"/>
              </a:lnSpc>
              <a:spcBef>
                <a:spcPts val="0"/>
              </a:spcBef>
              <a:spcAft>
                <a:spcPts val="0"/>
              </a:spcAft>
              <a:buSzPts val="2800"/>
              <a:buNone/>
              <a:defRPr/>
            </a:lvl7pPr>
            <a:lvl8pPr lvl="7" rtl="0" algn="l">
              <a:lnSpc>
                <a:spcPct val="100000"/>
              </a:lnSpc>
              <a:spcBef>
                <a:spcPts val="0"/>
              </a:spcBef>
              <a:spcAft>
                <a:spcPts val="0"/>
              </a:spcAft>
              <a:buSzPts val="2800"/>
              <a:buNone/>
              <a:defRPr/>
            </a:lvl8pPr>
            <a:lvl9pPr lvl="8" rtl="0" algn="l">
              <a:lnSpc>
                <a:spcPct val="100000"/>
              </a:lnSpc>
              <a:spcBef>
                <a:spcPts val="0"/>
              </a:spcBef>
              <a:spcAft>
                <a:spcPts val="0"/>
              </a:spcAft>
              <a:buSzPts val="2800"/>
              <a:buNone/>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1" type="obj">
  <p:cSld name="OBJECT">
    <p:spTree>
      <p:nvGrpSpPr>
        <p:cNvPr id="103" name="Shape 103"/>
        <p:cNvGrpSpPr/>
        <p:nvPr/>
      </p:nvGrpSpPr>
      <p:grpSpPr>
        <a:xfrm>
          <a:off x="0" y="0"/>
          <a:ext cx="0" cy="0"/>
          <a:chOff x="0" y="0"/>
          <a:chExt cx="0" cy="0"/>
        </a:xfrm>
      </p:grpSpPr>
      <p:sp>
        <p:nvSpPr>
          <p:cNvPr id="104" name="Google Shape;104;p19"/>
          <p:cNvSpPr txBox="1"/>
          <p:nvPr>
            <p:ph type="title"/>
          </p:nvPr>
        </p:nvSpPr>
        <p:spPr>
          <a:xfrm>
            <a:off x="324000" y="324000"/>
            <a:ext cx="7607400" cy="324000"/>
          </a:xfrm>
          <a:prstGeom prst="rect">
            <a:avLst/>
          </a:prstGeom>
          <a:noFill/>
          <a:ln>
            <a:noFill/>
          </a:ln>
        </p:spPr>
        <p:txBody>
          <a:bodyPr anchorCtr="0" anchor="ctr" bIns="0" lIns="0" spcFirstLastPara="1" rIns="0" wrap="square" tIns="0">
            <a:normAutofit/>
          </a:bodyPr>
          <a:lstStyle>
            <a:lvl1pPr lvl="0" rtl="0" algn="l">
              <a:lnSpc>
                <a:spcPct val="90000"/>
              </a:lnSpc>
              <a:spcBef>
                <a:spcPts val="0"/>
              </a:spcBef>
              <a:spcAft>
                <a:spcPts val="0"/>
              </a:spcAft>
              <a:buClr>
                <a:srgbClr val="3F3F3F"/>
              </a:buClr>
              <a:buSzPts val="2400"/>
              <a:buFont typeface="Arial"/>
              <a:buNone/>
              <a:defRPr>
                <a:solidFill>
                  <a:srgbClr val="3F3F3F"/>
                </a:solidFill>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05" name="Google Shape;105;p19"/>
          <p:cNvSpPr txBox="1"/>
          <p:nvPr>
            <p:ph idx="1" type="body"/>
          </p:nvPr>
        </p:nvSpPr>
        <p:spPr>
          <a:xfrm>
            <a:off x="324000" y="864000"/>
            <a:ext cx="7607400" cy="3779400"/>
          </a:xfrm>
          <a:prstGeom prst="rect">
            <a:avLst/>
          </a:prstGeom>
          <a:noFill/>
          <a:ln>
            <a:noFill/>
          </a:ln>
        </p:spPr>
        <p:txBody>
          <a:bodyPr anchorCtr="0" anchor="t" bIns="0" lIns="0" spcFirstLastPara="1" rIns="0" wrap="square" tIns="0">
            <a:normAutofit/>
          </a:bodyPr>
          <a:lstStyle>
            <a:lvl1pPr indent="-317500" lvl="0" marL="457200" rtl="0" algn="l">
              <a:lnSpc>
                <a:spcPct val="90000"/>
              </a:lnSpc>
              <a:spcBef>
                <a:spcPts val="800"/>
              </a:spcBef>
              <a:spcAft>
                <a:spcPts val="0"/>
              </a:spcAft>
              <a:buClr>
                <a:srgbClr val="3F3F3F"/>
              </a:buClr>
              <a:buSzPts val="1400"/>
              <a:buChar char="•"/>
              <a:defRPr>
                <a:solidFill>
                  <a:srgbClr val="3F3F3F"/>
                </a:solidFill>
              </a:defRPr>
            </a:lvl1pPr>
            <a:lvl2pPr indent="-304800" lvl="1" marL="914400" rtl="0" algn="l">
              <a:lnSpc>
                <a:spcPct val="90000"/>
              </a:lnSpc>
              <a:spcBef>
                <a:spcPts val="400"/>
              </a:spcBef>
              <a:spcAft>
                <a:spcPts val="0"/>
              </a:spcAft>
              <a:buClr>
                <a:srgbClr val="3F3F3F"/>
              </a:buClr>
              <a:buSzPts val="1200"/>
              <a:buChar char="•"/>
              <a:defRPr>
                <a:solidFill>
                  <a:srgbClr val="3F3F3F"/>
                </a:solidFill>
              </a:defRPr>
            </a:lvl2pPr>
            <a:lvl3pPr indent="-298450" lvl="2" marL="1371600" rtl="0" algn="l">
              <a:lnSpc>
                <a:spcPct val="90000"/>
              </a:lnSpc>
              <a:spcBef>
                <a:spcPts val="400"/>
              </a:spcBef>
              <a:spcAft>
                <a:spcPts val="0"/>
              </a:spcAft>
              <a:buClr>
                <a:srgbClr val="3F3F3F"/>
              </a:buClr>
              <a:buSzPts val="1100"/>
              <a:buChar char="•"/>
              <a:defRPr>
                <a:solidFill>
                  <a:srgbClr val="3F3F3F"/>
                </a:solidFill>
              </a:defRPr>
            </a:lvl3pPr>
            <a:lvl4pPr indent="-298450" lvl="3" marL="1828800" rtl="0" algn="l">
              <a:lnSpc>
                <a:spcPct val="90000"/>
              </a:lnSpc>
              <a:spcBef>
                <a:spcPts val="400"/>
              </a:spcBef>
              <a:spcAft>
                <a:spcPts val="0"/>
              </a:spcAft>
              <a:buClr>
                <a:srgbClr val="3F3F3F"/>
              </a:buClr>
              <a:buSzPts val="1100"/>
              <a:buChar char="•"/>
              <a:defRPr>
                <a:solidFill>
                  <a:srgbClr val="3F3F3F"/>
                </a:solidFill>
              </a:defRPr>
            </a:lvl4pPr>
            <a:lvl5pPr indent="-298450" lvl="4" marL="2286000" rtl="0" algn="l">
              <a:lnSpc>
                <a:spcPct val="90000"/>
              </a:lnSpc>
              <a:spcBef>
                <a:spcPts val="400"/>
              </a:spcBef>
              <a:spcAft>
                <a:spcPts val="0"/>
              </a:spcAft>
              <a:buClr>
                <a:srgbClr val="3F3F3F"/>
              </a:buClr>
              <a:buSzPts val="1100"/>
              <a:buChar char="•"/>
              <a:defRPr>
                <a:solidFill>
                  <a:srgbClr val="3F3F3F"/>
                </a:solidFill>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106" name="Google Shape;106;p19"/>
          <p:cNvSpPr txBox="1"/>
          <p:nvPr>
            <p:ph idx="11" type="ftr"/>
          </p:nvPr>
        </p:nvSpPr>
        <p:spPr>
          <a:xfrm>
            <a:off x="195731" y="4774420"/>
            <a:ext cx="3086100" cy="170100"/>
          </a:xfrm>
          <a:prstGeom prst="rect">
            <a:avLst/>
          </a:prstGeom>
          <a:noFill/>
          <a:ln>
            <a:noFill/>
          </a:ln>
        </p:spPr>
        <p:txBody>
          <a:bodyPr anchorCtr="0" anchor="ctr" bIns="0" lIns="0" spcFirstLastPara="1" rIns="0" wrap="square" tIns="0">
            <a:noAutofit/>
          </a:bodyPr>
          <a:lstStyle>
            <a:lvl1pPr lvl="0" rtl="0" algn="l">
              <a:lnSpc>
                <a:spcPct val="100000"/>
              </a:lnSpc>
              <a:spcBef>
                <a:spcPts val="0"/>
              </a:spcBef>
              <a:spcAft>
                <a:spcPts val="0"/>
              </a:spcAft>
              <a:buSzPts val="1100"/>
              <a:buNone/>
              <a:defRPr sz="1100"/>
            </a:lvl1pPr>
            <a:lvl2pPr lvl="1" rtl="0" algn="l">
              <a:lnSpc>
                <a:spcPct val="100000"/>
              </a:lnSpc>
              <a:spcBef>
                <a:spcPts val="0"/>
              </a:spcBef>
              <a:spcAft>
                <a:spcPts val="0"/>
              </a:spcAft>
              <a:buSzPts val="1100"/>
              <a:buNone/>
              <a:defRPr sz="1100"/>
            </a:lvl2pPr>
            <a:lvl3pPr lvl="2" rtl="0" algn="l">
              <a:lnSpc>
                <a:spcPct val="100000"/>
              </a:lnSpc>
              <a:spcBef>
                <a:spcPts val="0"/>
              </a:spcBef>
              <a:spcAft>
                <a:spcPts val="0"/>
              </a:spcAft>
              <a:buSzPts val="1100"/>
              <a:buNone/>
              <a:defRPr sz="1100"/>
            </a:lvl3pPr>
            <a:lvl4pPr lvl="3" rtl="0" algn="l">
              <a:lnSpc>
                <a:spcPct val="100000"/>
              </a:lnSpc>
              <a:spcBef>
                <a:spcPts val="0"/>
              </a:spcBef>
              <a:spcAft>
                <a:spcPts val="0"/>
              </a:spcAft>
              <a:buSzPts val="1100"/>
              <a:buNone/>
              <a:defRPr sz="1100"/>
            </a:lvl4pPr>
            <a:lvl5pPr lvl="4" rtl="0" algn="l">
              <a:lnSpc>
                <a:spcPct val="100000"/>
              </a:lnSpc>
              <a:spcBef>
                <a:spcPts val="0"/>
              </a:spcBef>
              <a:spcAft>
                <a:spcPts val="0"/>
              </a:spcAft>
              <a:buSzPts val="1100"/>
              <a:buNone/>
              <a:defRPr sz="1100"/>
            </a:lvl5pPr>
            <a:lvl6pPr lvl="5" rtl="0" algn="l">
              <a:lnSpc>
                <a:spcPct val="100000"/>
              </a:lnSpc>
              <a:spcBef>
                <a:spcPts val="0"/>
              </a:spcBef>
              <a:spcAft>
                <a:spcPts val="0"/>
              </a:spcAft>
              <a:buSzPts val="1100"/>
              <a:buNone/>
              <a:defRPr sz="1100"/>
            </a:lvl6pPr>
            <a:lvl7pPr lvl="6" rtl="0" algn="l">
              <a:lnSpc>
                <a:spcPct val="100000"/>
              </a:lnSpc>
              <a:spcBef>
                <a:spcPts val="0"/>
              </a:spcBef>
              <a:spcAft>
                <a:spcPts val="0"/>
              </a:spcAft>
              <a:buSzPts val="1100"/>
              <a:buNone/>
              <a:defRPr sz="1100"/>
            </a:lvl7pPr>
            <a:lvl8pPr lvl="7" rtl="0" algn="l">
              <a:lnSpc>
                <a:spcPct val="100000"/>
              </a:lnSpc>
              <a:spcBef>
                <a:spcPts val="0"/>
              </a:spcBef>
              <a:spcAft>
                <a:spcPts val="0"/>
              </a:spcAft>
              <a:buSzPts val="1100"/>
              <a:buNone/>
              <a:defRPr sz="1100"/>
            </a:lvl8pPr>
            <a:lvl9pPr lvl="8" rtl="0" algn="l">
              <a:lnSpc>
                <a:spcPct val="100000"/>
              </a:lnSpc>
              <a:spcBef>
                <a:spcPts val="0"/>
              </a:spcBef>
              <a:spcAft>
                <a:spcPts val="0"/>
              </a:spcAft>
              <a:buSzPts val="1100"/>
              <a:buNone/>
              <a:defRPr sz="1100"/>
            </a:lvl9pPr>
          </a:lstStyle>
          <a:p/>
        </p:txBody>
      </p:sp>
      <p:sp>
        <p:nvSpPr>
          <p:cNvPr id="107" name="Google Shape;107;p19"/>
          <p:cNvSpPr txBox="1"/>
          <p:nvPr>
            <p:ph idx="12" type="sldNum"/>
          </p:nvPr>
        </p:nvSpPr>
        <p:spPr>
          <a:xfrm>
            <a:off x="8318725" y="4842272"/>
            <a:ext cx="722100" cy="198300"/>
          </a:xfrm>
          <a:prstGeom prst="rect">
            <a:avLst/>
          </a:prstGeom>
          <a:noFill/>
          <a:ln cap="flat" cmpd="sng" w="9525">
            <a:solidFill>
              <a:srgbClr val="F2F2F2"/>
            </a:solidFill>
            <a:prstDash val="solid"/>
            <a:round/>
            <a:headEnd len="sm" w="sm" type="none"/>
            <a:tailEnd len="sm" w="sm" type="none"/>
          </a:ln>
        </p:spPr>
        <p:txBody>
          <a:bodyPr anchorCtr="0" anchor="ctr" bIns="0" lIns="0" spcFirstLastPara="1" rIns="0" wrap="square" tIns="0">
            <a:noAutofit/>
          </a:bodyPr>
          <a:lstStyle>
            <a:lvl1pPr indent="0" lvl="0" marL="0" marR="0" rtl="0" algn="ctr">
              <a:lnSpc>
                <a:spcPct val="100000"/>
              </a:lnSpc>
              <a:spcBef>
                <a:spcPts val="0"/>
              </a:spcBef>
              <a:spcAft>
                <a:spcPts val="0"/>
              </a:spcAft>
              <a:buClr>
                <a:srgbClr val="000000"/>
              </a:buClr>
              <a:buSzPts val="800"/>
              <a:buFont typeface="Arial"/>
              <a:buNone/>
              <a:defRPr b="0" i="0" sz="800" u="none" cap="none" strike="noStrike">
                <a:solidFill>
                  <a:srgbClr val="A5A5A5"/>
                </a:solidFill>
                <a:latin typeface="Arial"/>
                <a:ea typeface="Arial"/>
                <a:cs typeface="Arial"/>
                <a:sym typeface="Arial"/>
              </a:defRPr>
            </a:lvl1pPr>
            <a:lvl2pPr indent="0" lvl="1" marL="0" marR="0" rtl="0" algn="ctr">
              <a:lnSpc>
                <a:spcPct val="100000"/>
              </a:lnSpc>
              <a:spcBef>
                <a:spcPts val="0"/>
              </a:spcBef>
              <a:spcAft>
                <a:spcPts val="0"/>
              </a:spcAft>
              <a:buClr>
                <a:srgbClr val="000000"/>
              </a:buClr>
              <a:buSzPts val="800"/>
              <a:buFont typeface="Arial"/>
              <a:buNone/>
              <a:defRPr b="0" i="0" sz="800" u="none" cap="none" strike="noStrike">
                <a:solidFill>
                  <a:srgbClr val="A5A5A5"/>
                </a:solidFill>
                <a:latin typeface="Arial"/>
                <a:ea typeface="Arial"/>
                <a:cs typeface="Arial"/>
                <a:sym typeface="Arial"/>
              </a:defRPr>
            </a:lvl2pPr>
            <a:lvl3pPr indent="0" lvl="2" marL="0" marR="0" rtl="0" algn="ctr">
              <a:lnSpc>
                <a:spcPct val="100000"/>
              </a:lnSpc>
              <a:spcBef>
                <a:spcPts val="0"/>
              </a:spcBef>
              <a:spcAft>
                <a:spcPts val="0"/>
              </a:spcAft>
              <a:buClr>
                <a:srgbClr val="000000"/>
              </a:buClr>
              <a:buSzPts val="800"/>
              <a:buFont typeface="Arial"/>
              <a:buNone/>
              <a:defRPr b="0" i="0" sz="800" u="none" cap="none" strike="noStrike">
                <a:solidFill>
                  <a:srgbClr val="A5A5A5"/>
                </a:solidFill>
                <a:latin typeface="Arial"/>
                <a:ea typeface="Arial"/>
                <a:cs typeface="Arial"/>
                <a:sym typeface="Arial"/>
              </a:defRPr>
            </a:lvl3pPr>
            <a:lvl4pPr indent="0" lvl="3" marL="0" marR="0" rtl="0" algn="ctr">
              <a:lnSpc>
                <a:spcPct val="100000"/>
              </a:lnSpc>
              <a:spcBef>
                <a:spcPts val="0"/>
              </a:spcBef>
              <a:spcAft>
                <a:spcPts val="0"/>
              </a:spcAft>
              <a:buClr>
                <a:srgbClr val="000000"/>
              </a:buClr>
              <a:buSzPts val="800"/>
              <a:buFont typeface="Arial"/>
              <a:buNone/>
              <a:defRPr b="0" i="0" sz="800" u="none" cap="none" strike="noStrike">
                <a:solidFill>
                  <a:srgbClr val="A5A5A5"/>
                </a:solidFill>
                <a:latin typeface="Arial"/>
                <a:ea typeface="Arial"/>
                <a:cs typeface="Arial"/>
                <a:sym typeface="Arial"/>
              </a:defRPr>
            </a:lvl4pPr>
            <a:lvl5pPr indent="0" lvl="4" marL="0" marR="0" rtl="0" algn="ctr">
              <a:lnSpc>
                <a:spcPct val="100000"/>
              </a:lnSpc>
              <a:spcBef>
                <a:spcPts val="0"/>
              </a:spcBef>
              <a:spcAft>
                <a:spcPts val="0"/>
              </a:spcAft>
              <a:buClr>
                <a:srgbClr val="000000"/>
              </a:buClr>
              <a:buSzPts val="800"/>
              <a:buFont typeface="Arial"/>
              <a:buNone/>
              <a:defRPr b="0" i="0" sz="800" u="none" cap="none" strike="noStrike">
                <a:solidFill>
                  <a:srgbClr val="A5A5A5"/>
                </a:solidFill>
                <a:latin typeface="Arial"/>
                <a:ea typeface="Arial"/>
                <a:cs typeface="Arial"/>
                <a:sym typeface="Arial"/>
              </a:defRPr>
            </a:lvl5pPr>
            <a:lvl6pPr indent="0" lvl="5" marL="0" marR="0" rtl="0" algn="ctr">
              <a:lnSpc>
                <a:spcPct val="100000"/>
              </a:lnSpc>
              <a:spcBef>
                <a:spcPts val="0"/>
              </a:spcBef>
              <a:spcAft>
                <a:spcPts val="0"/>
              </a:spcAft>
              <a:buClr>
                <a:srgbClr val="000000"/>
              </a:buClr>
              <a:buSzPts val="800"/>
              <a:buFont typeface="Arial"/>
              <a:buNone/>
              <a:defRPr b="0" i="0" sz="800" u="none" cap="none" strike="noStrike">
                <a:solidFill>
                  <a:srgbClr val="A5A5A5"/>
                </a:solidFill>
                <a:latin typeface="Arial"/>
                <a:ea typeface="Arial"/>
                <a:cs typeface="Arial"/>
                <a:sym typeface="Arial"/>
              </a:defRPr>
            </a:lvl6pPr>
            <a:lvl7pPr indent="0" lvl="6" marL="0" marR="0" rtl="0" algn="ctr">
              <a:lnSpc>
                <a:spcPct val="100000"/>
              </a:lnSpc>
              <a:spcBef>
                <a:spcPts val="0"/>
              </a:spcBef>
              <a:spcAft>
                <a:spcPts val="0"/>
              </a:spcAft>
              <a:buClr>
                <a:srgbClr val="000000"/>
              </a:buClr>
              <a:buSzPts val="800"/>
              <a:buFont typeface="Arial"/>
              <a:buNone/>
              <a:defRPr b="0" i="0" sz="800" u="none" cap="none" strike="noStrike">
                <a:solidFill>
                  <a:srgbClr val="A5A5A5"/>
                </a:solidFill>
                <a:latin typeface="Arial"/>
                <a:ea typeface="Arial"/>
                <a:cs typeface="Arial"/>
                <a:sym typeface="Arial"/>
              </a:defRPr>
            </a:lvl7pPr>
            <a:lvl8pPr indent="0" lvl="7" marL="0" marR="0" rtl="0" algn="ctr">
              <a:lnSpc>
                <a:spcPct val="100000"/>
              </a:lnSpc>
              <a:spcBef>
                <a:spcPts val="0"/>
              </a:spcBef>
              <a:spcAft>
                <a:spcPts val="0"/>
              </a:spcAft>
              <a:buClr>
                <a:srgbClr val="000000"/>
              </a:buClr>
              <a:buSzPts val="800"/>
              <a:buFont typeface="Arial"/>
              <a:buNone/>
              <a:defRPr b="0" i="0" sz="800" u="none" cap="none" strike="noStrike">
                <a:solidFill>
                  <a:srgbClr val="A5A5A5"/>
                </a:solidFill>
                <a:latin typeface="Arial"/>
                <a:ea typeface="Arial"/>
                <a:cs typeface="Arial"/>
                <a:sym typeface="Arial"/>
              </a:defRPr>
            </a:lvl8pPr>
            <a:lvl9pPr indent="0" lvl="8" marL="0" marR="0" rtl="0" algn="ctr">
              <a:lnSpc>
                <a:spcPct val="100000"/>
              </a:lnSpc>
              <a:spcBef>
                <a:spcPts val="0"/>
              </a:spcBef>
              <a:spcAft>
                <a:spcPts val="0"/>
              </a:spcAft>
              <a:buClr>
                <a:srgbClr val="000000"/>
              </a:buClr>
              <a:buSzPts val="800"/>
              <a:buFont typeface="Arial"/>
              <a:buNone/>
              <a:defRPr b="0" i="0" sz="800" u="none" cap="none" strike="noStrike">
                <a:solidFill>
                  <a:srgbClr val="A5A5A5"/>
                </a:solidFill>
                <a:latin typeface="Arial"/>
                <a:ea typeface="Arial"/>
                <a:cs typeface="Arial"/>
                <a:sym typeface="Arial"/>
              </a:defRPr>
            </a:lvl9pPr>
          </a:lstStyle>
          <a:p>
            <a:pPr indent="0" lvl="0" marL="0" rtl="0" algn="ctr">
              <a:spcBef>
                <a:spcPts val="0"/>
              </a:spcBef>
              <a:spcAft>
                <a:spcPts val="0"/>
              </a:spcAft>
              <a:buNone/>
            </a:pPr>
            <a:r>
              <a:rPr lang="en-ZA"/>
              <a:t>page </a:t>
            </a:r>
            <a:fld id="{00000000-1234-1234-1234-123412341234}" type="slidenum">
              <a:rPr b="1" i="1" lang="en-ZA"/>
              <a:t>‹#›</a:t>
            </a:fld>
            <a:endParaRPr b="1" i="1"/>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1">
  <p:cSld name="CUSTOM_2_1">
    <p:bg>
      <p:bgPr>
        <a:solidFill>
          <a:schemeClr val="accent6"/>
        </a:solidFill>
      </p:bgPr>
    </p:bg>
    <p:spTree>
      <p:nvGrpSpPr>
        <p:cNvPr id="20" name="Shape 20"/>
        <p:cNvGrpSpPr/>
        <p:nvPr/>
      </p:nvGrpSpPr>
      <p:grpSpPr>
        <a:xfrm>
          <a:off x="0" y="0"/>
          <a:ext cx="0" cy="0"/>
          <a:chOff x="0" y="0"/>
          <a:chExt cx="0" cy="0"/>
        </a:xfrm>
      </p:grpSpPr>
      <p:sp>
        <p:nvSpPr>
          <p:cNvPr id="21" name="Google Shape;21;p3"/>
          <p:cNvSpPr txBox="1"/>
          <p:nvPr>
            <p:ph type="title"/>
          </p:nvPr>
        </p:nvSpPr>
        <p:spPr>
          <a:xfrm>
            <a:off x="4467300" y="445025"/>
            <a:ext cx="4212600" cy="11241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Font typeface="Open Sans"/>
              <a:buNone/>
              <a:defRPr b="1" sz="2800">
                <a:latin typeface="Open Sans"/>
                <a:ea typeface="Open Sans"/>
                <a:cs typeface="Open Sans"/>
                <a:sym typeface="Open Sans"/>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pic>
        <p:nvPicPr>
          <p:cNvPr id="22" name="Google Shape;22;p3"/>
          <p:cNvPicPr preferRelativeResize="0"/>
          <p:nvPr/>
        </p:nvPicPr>
        <p:blipFill rotWithShape="1">
          <a:blip r:embed="rId2">
            <a:alphaModFix/>
          </a:blip>
          <a:srcRect b="0" l="0" r="0" t="0"/>
          <a:stretch/>
        </p:blipFill>
        <p:spPr>
          <a:xfrm>
            <a:off x="7143775" y="4418775"/>
            <a:ext cx="1570232" cy="601110"/>
          </a:xfrm>
          <a:prstGeom prst="rect">
            <a:avLst/>
          </a:prstGeom>
          <a:noFill/>
          <a:ln>
            <a:noFill/>
          </a:ln>
        </p:spPr>
      </p:pic>
      <p:sp>
        <p:nvSpPr>
          <p:cNvPr id="23" name="Google Shape;23;p3"/>
          <p:cNvSpPr/>
          <p:nvPr/>
        </p:nvSpPr>
        <p:spPr>
          <a:xfrm>
            <a:off x="8301850" y="94900"/>
            <a:ext cx="679800" cy="633600"/>
          </a:xfrm>
          <a:prstGeom prst="rect">
            <a:avLst/>
          </a:prstGeom>
          <a:solidFill>
            <a:schemeClr val="accent6"/>
          </a:solidFill>
          <a:ln cap="flat" cmpd="sng" w="9525">
            <a:solidFill>
              <a:schemeClr val="accent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3"/>
          <p:cNvSpPr/>
          <p:nvPr>
            <p:ph idx="2" type="pic"/>
          </p:nvPr>
        </p:nvSpPr>
        <p:spPr>
          <a:xfrm>
            <a:off x="0" y="0"/>
            <a:ext cx="3707700" cy="3760200"/>
          </a:xfrm>
          <a:prstGeom prst="rect">
            <a:avLst/>
          </a:prstGeom>
          <a:noFill/>
          <a:ln>
            <a:noFill/>
          </a:ln>
        </p:spPr>
      </p:sp>
      <p:sp>
        <p:nvSpPr>
          <p:cNvPr id="25" name="Google Shape;25;p3"/>
          <p:cNvSpPr txBox="1"/>
          <p:nvPr>
            <p:ph idx="1" type="subTitle"/>
          </p:nvPr>
        </p:nvSpPr>
        <p:spPr>
          <a:xfrm>
            <a:off x="4467300" y="1407375"/>
            <a:ext cx="3985200" cy="6678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1400"/>
              <a:buNone/>
              <a:defRPr b="1" sz="1400">
                <a:solidFill>
                  <a:schemeClr val="lt1"/>
                </a:solidFill>
              </a:defRPr>
            </a:lvl1pPr>
            <a:lvl2pPr lvl="1" rtl="0">
              <a:spcBef>
                <a:spcPts val="0"/>
              </a:spcBef>
              <a:spcAft>
                <a:spcPts val="0"/>
              </a:spcAft>
              <a:buSzPts val="1800"/>
              <a:buNone/>
              <a:defRPr/>
            </a:lvl2pPr>
            <a:lvl3pPr lvl="2" rtl="0">
              <a:spcBef>
                <a:spcPts val="0"/>
              </a:spcBef>
              <a:spcAft>
                <a:spcPts val="0"/>
              </a:spcAft>
              <a:buSzPts val="15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6" name="Google Shape;26;p3"/>
          <p:cNvSpPr/>
          <p:nvPr>
            <p:ph idx="3" type="pic"/>
          </p:nvPr>
        </p:nvSpPr>
        <p:spPr>
          <a:xfrm>
            <a:off x="4638750" y="3230175"/>
            <a:ext cx="1291200" cy="440100"/>
          </a:xfrm>
          <a:prstGeom prst="rect">
            <a:avLst/>
          </a:prstGeom>
          <a:noFill/>
          <a:ln>
            <a:noFill/>
          </a:ln>
        </p:spPr>
      </p:sp>
      <p:sp>
        <p:nvSpPr>
          <p:cNvPr id="27" name="Google Shape;27;p3"/>
          <p:cNvSpPr/>
          <p:nvPr>
            <p:ph idx="4" type="pic"/>
          </p:nvPr>
        </p:nvSpPr>
        <p:spPr>
          <a:xfrm>
            <a:off x="6004200" y="3230175"/>
            <a:ext cx="1291200" cy="440100"/>
          </a:xfrm>
          <a:prstGeom prst="rect">
            <a:avLst/>
          </a:prstGeom>
          <a:noFill/>
          <a:ln>
            <a:noFill/>
          </a:ln>
        </p:spPr>
      </p:sp>
      <p:sp>
        <p:nvSpPr>
          <p:cNvPr id="28" name="Google Shape;28;p3"/>
          <p:cNvSpPr/>
          <p:nvPr>
            <p:ph idx="5" type="pic"/>
          </p:nvPr>
        </p:nvSpPr>
        <p:spPr>
          <a:xfrm>
            <a:off x="4638750" y="3738000"/>
            <a:ext cx="1291200" cy="440100"/>
          </a:xfrm>
          <a:prstGeom prst="rect">
            <a:avLst/>
          </a:prstGeom>
          <a:noFill/>
          <a:ln>
            <a:noFill/>
          </a:ln>
        </p:spPr>
      </p:sp>
      <p:sp>
        <p:nvSpPr>
          <p:cNvPr id="29" name="Google Shape;29;p3"/>
          <p:cNvSpPr/>
          <p:nvPr>
            <p:ph idx="6" type="pic"/>
          </p:nvPr>
        </p:nvSpPr>
        <p:spPr>
          <a:xfrm>
            <a:off x="6004200" y="3738000"/>
            <a:ext cx="1291200" cy="440100"/>
          </a:xfrm>
          <a:prstGeom prst="rect">
            <a:avLst/>
          </a:prstGeom>
          <a:noFill/>
          <a:ln>
            <a:noFill/>
          </a:ln>
        </p:spPr>
      </p:sp>
      <p:sp>
        <p:nvSpPr>
          <p:cNvPr id="30" name="Google Shape;30;p3"/>
          <p:cNvSpPr/>
          <p:nvPr>
            <p:ph idx="7" type="pic"/>
          </p:nvPr>
        </p:nvSpPr>
        <p:spPr>
          <a:xfrm>
            <a:off x="7369650" y="3230175"/>
            <a:ext cx="1291200" cy="440100"/>
          </a:xfrm>
          <a:prstGeom prst="rect">
            <a:avLst/>
          </a:prstGeom>
          <a:noFill/>
          <a:ln>
            <a:noFill/>
          </a:ln>
        </p:spPr>
      </p:sp>
      <p:sp>
        <p:nvSpPr>
          <p:cNvPr id="31" name="Google Shape;31;p3"/>
          <p:cNvSpPr/>
          <p:nvPr>
            <p:ph idx="8" type="pic"/>
          </p:nvPr>
        </p:nvSpPr>
        <p:spPr>
          <a:xfrm>
            <a:off x="7369650" y="3738000"/>
            <a:ext cx="1291200" cy="440100"/>
          </a:xfrm>
          <a:prstGeom prst="rect">
            <a:avLst/>
          </a:prstGeom>
          <a:noFill/>
          <a:ln>
            <a:noFill/>
          </a:ln>
        </p:spPr>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1 1">
  <p:cSld name="CUSTOM_2_1_1">
    <p:bg>
      <p:bgPr>
        <a:solidFill>
          <a:schemeClr val="lt1"/>
        </a:solidFill>
      </p:bgPr>
    </p:bg>
    <p:spTree>
      <p:nvGrpSpPr>
        <p:cNvPr id="32" name="Shape 32"/>
        <p:cNvGrpSpPr/>
        <p:nvPr/>
      </p:nvGrpSpPr>
      <p:grpSpPr>
        <a:xfrm>
          <a:off x="0" y="0"/>
          <a:ext cx="0" cy="0"/>
          <a:chOff x="0" y="0"/>
          <a:chExt cx="0" cy="0"/>
        </a:xfrm>
      </p:grpSpPr>
      <p:sp>
        <p:nvSpPr>
          <p:cNvPr id="33" name="Google Shape;33;p4"/>
          <p:cNvSpPr txBox="1"/>
          <p:nvPr>
            <p:ph type="title"/>
          </p:nvPr>
        </p:nvSpPr>
        <p:spPr>
          <a:xfrm>
            <a:off x="4467300" y="445025"/>
            <a:ext cx="4212600" cy="11241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Font typeface="Open Sans"/>
              <a:buNone/>
              <a:defRPr b="1" sz="2800">
                <a:latin typeface="Open Sans"/>
                <a:ea typeface="Open Sans"/>
                <a:cs typeface="Open Sans"/>
                <a:sym typeface="Open Sans"/>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pic>
        <p:nvPicPr>
          <p:cNvPr id="34" name="Google Shape;34;p4"/>
          <p:cNvPicPr preferRelativeResize="0"/>
          <p:nvPr/>
        </p:nvPicPr>
        <p:blipFill rotWithShape="1">
          <a:blip r:embed="rId2">
            <a:alphaModFix/>
          </a:blip>
          <a:srcRect b="0" l="0" r="0" t="0"/>
          <a:stretch/>
        </p:blipFill>
        <p:spPr>
          <a:xfrm>
            <a:off x="7143775" y="4418775"/>
            <a:ext cx="1570232" cy="601110"/>
          </a:xfrm>
          <a:prstGeom prst="rect">
            <a:avLst/>
          </a:prstGeom>
          <a:noFill/>
          <a:ln>
            <a:noFill/>
          </a:ln>
        </p:spPr>
      </p:pic>
      <p:sp>
        <p:nvSpPr>
          <p:cNvPr id="35" name="Google Shape;35;p4"/>
          <p:cNvSpPr/>
          <p:nvPr/>
        </p:nvSpPr>
        <p:spPr>
          <a:xfrm>
            <a:off x="8301850" y="94900"/>
            <a:ext cx="679800" cy="633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 name="Google Shape;36;p4"/>
          <p:cNvSpPr/>
          <p:nvPr>
            <p:ph idx="2" type="pic"/>
          </p:nvPr>
        </p:nvSpPr>
        <p:spPr>
          <a:xfrm>
            <a:off x="0" y="0"/>
            <a:ext cx="3707700" cy="3760200"/>
          </a:xfrm>
          <a:prstGeom prst="rect">
            <a:avLst/>
          </a:prstGeom>
          <a:noFill/>
          <a:ln>
            <a:noFill/>
          </a:ln>
        </p:spPr>
      </p:sp>
      <p:sp>
        <p:nvSpPr>
          <p:cNvPr id="37" name="Google Shape;37;p4"/>
          <p:cNvSpPr txBox="1"/>
          <p:nvPr>
            <p:ph idx="1" type="subTitle"/>
          </p:nvPr>
        </p:nvSpPr>
        <p:spPr>
          <a:xfrm>
            <a:off x="4467300" y="1407375"/>
            <a:ext cx="3985200" cy="667800"/>
          </a:xfrm>
          <a:prstGeom prst="rect">
            <a:avLst/>
          </a:prstGeom>
        </p:spPr>
        <p:txBody>
          <a:bodyPr anchorCtr="0" anchor="t" bIns="91425" lIns="91425" spcFirstLastPara="1" rIns="91425" wrap="square" tIns="91425">
            <a:normAutofit/>
          </a:bodyPr>
          <a:lstStyle>
            <a:lvl1pPr lvl="0" rtl="0">
              <a:spcBef>
                <a:spcPts val="0"/>
              </a:spcBef>
              <a:spcAft>
                <a:spcPts val="0"/>
              </a:spcAft>
              <a:buSzPts val="1400"/>
              <a:buNone/>
              <a:defRPr b="1" sz="1400">
                <a:highlight>
                  <a:schemeClr val="lt1"/>
                </a:highlight>
              </a:defRPr>
            </a:lvl1pPr>
            <a:lvl2pPr lvl="1" rtl="0">
              <a:spcBef>
                <a:spcPts val="0"/>
              </a:spcBef>
              <a:spcAft>
                <a:spcPts val="0"/>
              </a:spcAft>
              <a:buSzPts val="1800"/>
              <a:buNone/>
              <a:defRPr/>
            </a:lvl2pPr>
            <a:lvl3pPr lvl="2" rtl="0">
              <a:spcBef>
                <a:spcPts val="0"/>
              </a:spcBef>
              <a:spcAft>
                <a:spcPts val="0"/>
              </a:spcAft>
              <a:buSzPts val="15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38" name="Google Shape;38;p4"/>
          <p:cNvSpPr/>
          <p:nvPr>
            <p:ph idx="3" type="pic"/>
          </p:nvPr>
        </p:nvSpPr>
        <p:spPr>
          <a:xfrm>
            <a:off x="4638750" y="3230175"/>
            <a:ext cx="1291200" cy="440100"/>
          </a:xfrm>
          <a:prstGeom prst="rect">
            <a:avLst/>
          </a:prstGeom>
          <a:noFill/>
          <a:ln>
            <a:noFill/>
          </a:ln>
        </p:spPr>
      </p:sp>
      <p:sp>
        <p:nvSpPr>
          <p:cNvPr id="39" name="Google Shape;39;p4"/>
          <p:cNvSpPr/>
          <p:nvPr>
            <p:ph idx="4" type="pic"/>
          </p:nvPr>
        </p:nvSpPr>
        <p:spPr>
          <a:xfrm>
            <a:off x="6004200" y="3230175"/>
            <a:ext cx="1291200" cy="440100"/>
          </a:xfrm>
          <a:prstGeom prst="rect">
            <a:avLst/>
          </a:prstGeom>
          <a:noFill/>
          <a:ln>
            <a:noFill/>
          </a:ln>
        </p:spPr>
      </p:sp>
      <p:sp>
        <p:nvSpPr>
          <p:cNvPr id="40" name="Google Shape;40;p4"/>
          <p:cNvSpPr/>
          <p:nvPr>
            <p:ph idx="5" type="pic"/>
          </p:nvPr>
        </p:nvSpPr>
        <p:spPr>
          <a:xfrm>
            <a:off x="4638750" y="3738000"/>
            <a:ext cx="1291200" cy="440100"/>
          </a:xfrm>
          <a:prstGeom prst="rect">
            <a:avLst/>
          </a:prstGeom>
          <a:noFill/>
          <a:ln>
            <a:noFill/>
          </a:ln>
        </p:spPr>
      </p:sp>
      <p:sp>
        <p:nvSpPr>
          <p:cNvPr id="41" name="Google Shape;41;p4"/>
          <p:cNvSpPr/>
          <p:nvPr>
            <p:ph idx="6" type="pic"/>
          </p:nvPr>
        </p:nvSpPr>
        <p:spPr>
          <a:xfrm>
            <a:off x="6004200" y="3738000"/>
            <a:ext cx="1291200" cy="440100"/>
          </a:xfrm>
          <a:prstGeom prst="rect">
            <a:avLst/>
          </a:prstGeom>
          <a:noFill/>
          <a:ln>
            <a:noFill/>
          </a:ln>
        </p:spPr>
      </p:sp>
      <p:sp>
        <p:nvSpPr>
          <p:cNvPr id="42" name="Google Shape;42;p4"/>
          <p:cNvSpPr/>
          <p:nvPr>
            <p:ph idx="7" type="pic"/>
          </p:nvPr>
        </p:nvSpPr>
        <p:spPr>
          <a:xfrm>
            <a:off x="7369650" y="3230175"/>
            <a:ext cx="1291200" cy="440100"/>
          </a:xfrm>
          <a:prstGeom prst="rect">
            <a:avLst/>
          </a:prstGeom>
          <a:noFill/>
          <a:ln>
            <a:noFill/>
          </a:ln>
        </p:spPr>
      </p:sp>
      <p:sp>
        <p:nvSpPr>
          <p:cNvPr id="43" name="Google Shape;43;p4"/>
          <p:cNvSpPr/>
          <p:nvPr>
            <p:ph idx="8" type="pic"/>
          </p:nvPr>
        </p:nvSpPr>
        <p:spPr>
          <a:xfrm>
            <a:off x="7369650" y="3738000"/>
            <a:ext cx="1291200" cy="440100"/>
          </a:xfrm>
          <a:prstGeom prst="rect">
            <a:avLst/>
          </a:prstGeom>
          <a:noFill/>
          <a:ln>
            <a:noFill/>
          </a:ln>
        </p:spPr>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1)" type="title">
  <p:cSld name="TITLE">
    <p:bg>
      <p:bgPr>
        <a:solidFill>
          <a:schemeClr val="lt1"/>
        </a:solidFill>
      </p:bgPr>
    </p:bg>
    <p:spTree>
      <p:nvGrpSpPr>
        <p:cNvPr id="44" name="Shape 44"/>
        <p:cNvGrpSpPr/>
        <p:nvPr/>
      </p:nvGrpSpPr>
      <p:grpSpPr>
        <a:xfrm>
          <a:off x="0" y="0"/>
          <a:ext cx="0" cy="0"/>
          <a:chOff x="0" y="0"/>
          <a:chExt cx="0" cy="0"/>
        </a:xfrm>
      </p:grpSpPr>
      <p:sp>
        <p:nvSpPr>
          <p:cNvPr id="45" name="Google Shape;45;p5"/>
          <p:cNvSpPr txBox="1"/>
          <p:nvPr>
            <p:ph type="title"/>
          </p:nvPr>
        </p:nvSpPr>
        <p:spPr>
          <a:xfrm>
            <a:off x="311700" y="2164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1"/>
              </a:buClr>
              <a:buSzPts val="2800"/>
              <a:buFont typeface="Open Sans"/>
              <a:buNone/>
              <a:defRPr b="1" sz="2800">
                <a:solidFill>
                  <a:schemeClr val="dk1"/>
                </a:solidFill>
                <a:latin typeface="Open Sans"/>
                <a:ea typeface="Open Sans"/>
                <a:cs typeface="Open Sans"/>
                <a:sym typeface="Open Sans"/>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pic>
        <p:nvPicPr>
          <p:cNvPr id="46" name="Google Shape;46;p5"/>
          <p:cNvPicPr preferRelativeResize="0"/>
          <p:nvPr/>
        </p:nvPicPr>
        <p:blipFill>
          <a:blip r:embed="rId2">
            <a:alphaModFix/>
          </a:blip>
          <a:stretch>
            <a:fillRect/>
          </a:stretch>
        </p:blipFill>
        <p:spPr>
          <a:xfrm>
            <a:off x="7143775" y="4418775"/>
            <a:ext cx="1570232" cy="601110"/>
          </a:xfrm>
          <a:prstGeom prst="rect">
            <a:avLst/>
          </a:prstGeom>
          <a:noFill/>
          <a:ln>
            <a:noFill/>
          </a:ln>
        </p:spPr>
      </p:pic>
      <p:pic>
        <p:nvPicPr>
          <p:cNvPr id="47" name="Google Shape;47;p5"/>
          <p:cNvPicPr preferRelativeResize="0"/>
          <p:nvPr/>
        </p:nvPicPr>
        <p:blipFill rotWithShape="1">
          <a:blip r:embed="rId3">
            <a:alphaModFix/>
          </a:blip>
          <a:srcRect b="41826" l="43207" r="0" t="0"/>
          <a:stretch/>
        </p:blipFill>
        <p:spPr>
          <a:xfrm>
            <a:off x="0" y="1871700"/>
            <a:ext cx="2709200" cy="32718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se Study">
  <p:cSld name="CUSTOM_1">
    <p:bg>
      <p:bgPr>
        <a:solidFill>
          <a:schemeClr val="accent6"/>
        </a:solidFill>
      </p:bgPr>
    </p:bg>
    <p:spTree>
      <p:nvGrpSpPr>
        <p:cNvPr id="48" name="Shape 48"/>
        <p:cNvGrpSpPr/>
        <p:nvPr/>
      </p:nvGrpSpPr>
      <p:grpSpPr>
        <a:xfrm>
          <a:off x="0" y="0"/>
          <a:ext cx="0" cy="0"/>
          <a:chOff x="0" y="0"/>
          <a:chExt cx="0" cy="0"/>
        </a:xfrm>
      </p:grpSpPr>
      <p:sp>
        <p:nvSpPr>
          <p:cNvPr id="49" name="Google Shape;49;p6"/>
          <p:cNvSpPr txBox="1"/>
          <p:nvPr>
            <p:ph type="title"/>
          </p:nvPr>
        </p:nvSpPr>
        <p:spPr>
          <a:xfrm>
            <a:off x="311700" y="2164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pic>
        <p:nvPicPr>
          <p:cNvPr id="50" name="Google Shape;50;p6"/>
          <p:cNvPicPr preferRelativeResize="0"/>
          <p:nvPr/>
        </p:nvPicPr>
        <p:blipFill rotWithShape="1">
          <a:blip r:embed="rId2">
            <a:alphaModFix/>
          </a:blip>
          <a:srcRect b="0" l="0" r="0" t="0"/>
          <a:stretch/>
        </p:blipFill>
        <p:spPr>
          <a:xfrm>
            <a:off x="7143775" y="4418775"/>
            <a:ext cx="1570232" cy="601110"/>
          </a:xfrm>
          <a:prstGeom prst="rect">
            <a:avLst/>
          </a:prstGeom>
          <a:noFill/>
          <a:ln>
            <a:noFill/>
          </a:ln>
        </p:spPr>
      </p:pic>
      <p:sp>
        <p:nvSpPr>
          <p:cNvPr id="51" name="Google Shape;51;p6"/>
          <p:cNvSpPr txBox="1"/>
          <p:nvPr>
            <p:ph idx="2" type="title"/>
          </p:nvPr>
        </p:nvSpPr>
        <p:spPr>
          <a:xfrm>
            <a:off x="311700" y="2164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1"/>
              </a:buClr>
              <a:buSzPts val="2800"/>
              <a:buFont typeface="Open Sans"/>
              <a:buNone/>
              <a:defRPr b="1" sz="2800">
                <a:solidFill>
                  <a:schemeClr val="dk1"/>
                </a:solidFill>
                <a:latin typeface="Open Sans"/>
                <a:ea typeface="Open Sans"/>
                <a:cs typeface="Open Sans"/>
                <a:sym typeface="Open Sans"/>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52" name="Google Shape;52;p6"/>
          <p:cNvSpPr txBox="1"/>
          <p:nvPr/>
        </p:nvSpPr>
        <p:spPr>
          <a:xfrm>
            <a:off x="324001" y="4705913"/>
            <a:ext cx="3177600" cy="246600"/>
          </a:xfrm>
          <a:prstGeom prst="rect">
            <a:avLst/>
          </a:prstGeom>
          <a:noFill/>
          <a:ln>
            <a:noFill/>
          </a:ln>
        </p:spPr>
        <p:txBody>
          <a:bodyPr anchorCtr="0" anchor="t" bIns="0" lIns="0" spcFirstLastPara="1" rIns="0" wrap="square" tIns="0">
            <a:noAutofit/>
          </a:bodyPr>
          <a:lstStyle/>
          <a:p>
            <a:pPr indent="0" lvl="0" marL="88900" marR="0" rtl="0" algn="l">
              <a:lnSpc>
                <a:spcPct val="90000"/>
              </a:lnSpc>
              <a:spcBef>
                <a:spcPts val="800"/>
              </a:spcBef>
              <a:spcAft>
                <a:spcPts val="0"/>
              </a:spcAft>
              <a:buClr>
                <a:srgbClr val="FFFFFF"/>
              </a:buClr>
              <a:buSzPts val="1400"/>
              <a:buFont typeface="Arial"/>
              <a:buNone/>
            </a:pPr>
            <a:r>
              <a:rPr i="0" lang="en-ZA" sz="800" u="none" cap="none" strike="noStrike">
                <a:solidFill>
                  <a:srgbClr val="AAAAAA"/>
                </a:solidFill>
                <a:latin typeface="Open Sans"/>
                <a:ea typeface="Open Sans"/>
                <a:cs typeface="Open Sans"/>
                <a:sym typeface="Open Sans"/>
              </a:rPr>
              <a:t>climateactiontransparency.org</a:t>
            </a:r>
            <a:endParaRPr i="0" sz="800" u="none" cap="none" strike="noStrike">
              <a:solidFill>
                <a:srgbClr val="AAAAAA"/>
              </a:solidFill>
              <a:latin typeface="Open Sans"/>
              <a:ea typeface="Open Sans"/>
              <a:cs typeface="Open Sans"/>
              <a:sym typeface="Open Sans"/>
            </a:endParaRPr>
          </a:p>
        </p:txBody>
      </p:sp>
      <p:pic>
        <p:nvPicPr>
          <p:cNvPr id="53" name="Google Shape;53;p6"/>
          <p:cNvPicPr preferRelativeResize="0"/>
          <p:nvPr/>
        </p:nvPicPr>
        <p:blipFill rotWithShape="1">
          <a:blip r:embed="rId3">
            <a:alphaModFix/>
          </a:blip>
          <a:srcRect b="0" l="0" r="50000" t="71103"/>
          <a:stretch/>
        </p:blipFill>
        <p:spPr>
          <a:xfrm>
            <a:off x="5949625" y="0"/>
            <a:ext cx="3194375" cy="2144624"/>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with website (white)" type="secHead">
  <p:cSld name="SECTION_HEADER">
    <p:bg>
      <p:bgPr>
        <a:solidFill>
          <a:srgbClr val="FFFFFF"/>
        </a:solidFill>
      </p:bgPr>
    </p:bg>
    <p:spTree>
      <p:nvGrpSpPr>
        <p:cNvPr id="54" name="Shape 54"/>
        <p:cNvGrpSpPr/>
        <p:nvPr/>
      </p:nvGrpSpPr>
      <p:grpSpPr>
        <a:xfrm>
          <a:off x="0" y="0"/>
          <a:ext cx="0" cy="0"/>
          <a:chOff x="0" y="0"/>
          <a:chExt cx="0" cy="0"/>
        </a:xfrm>
      </p:grpSpPr>
      <p:pic>
        <p:nvPicPr>
          <p:cNvPr id="55" name="Google Shape;55;p7"/>
          <p:cNvPicPr preferRelativeResize="0"/>
          <p:nvPr/>
        </p:nvPicPr>
        <p:blipFill>
          <a:blip r:embed="rId2">
            <a:alphaModFix/>
          </a:blip>
          <a:stretch>
            <a:fillRect/>
          </a:stretch>
        </p:blipFill>
        <p:spPr>
          <a:xfrm>
            <a:off x="7143775" y="4418775"/>
            <a:ext cx="1570232" cy="601110"/>
          </a:xfrm>
          <a:prstGeom prst="rect">
            <a:avLst/>
          </a:prstGeom>
          <a:noFill/>
          <a:ln>
            <a:noFill/>
          </a:ln>
        </p:spPr>
      </p:pic>
      <p:sp>
        <p:nvSpPr>
          <p:cNvPr id="56" name="Google Shape;56;p7"/>
          <p:cNvSpPr txBox="1"/>
          <p:nvPr>
            <p:ph type="title"/>
          </p:nvPr>
        </p:nvSpPr>
        <p:spPr>
          <a:xfrm>
            <a:off x="311700" y="2164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1"/>
              </a:buClr>
              <a:buSzPts val="2800"/>
              <a:buFont typeface="Open Sans"/>
              <a:buNone/>
              <a:defRPr b="1" sz="2800">
                <a:solidFill>
                  <a:schemeClr val="dk1"/>
                </a:solidFill>
                <a:latin typeface="Open Sans"/>
                <a:ea typeface="Open Sans"/>
                <a:cs typeface="Open Sans"/>
                <a:sym typeface="Open Sans"/>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57" name="Google Shape;57;p7"/>
          <p:cNvSpPr txBox="1"/>
          <p:nvPr/>
        </p:nvSpPr>
        <p:spPr>
          <a:xfrm>
            <a:off x="324001" y="4705913"/>
            <a:ext cx="3177600" cy="246600"/>
          </a:xfrm>
          <a:prstGeom prst="rect">
            <a:avLst/>
          </a:prstGeom>
          <a:noFill/>
          <a:ln>
            <a:noFill/>
          </a:ln>
        </p:spPr>
        <p:txBody>
          <a:bodyPr anchorCtr="0" anchor="t" bIns="0" lIns="0" spcFirstLastPara="1" rIns="0" wrap="square" tIns="0">
            <a:noAutofit/>
          </a:bodyPr>
          <a:lstStyle/>
          <a:p>
            <a:pPr indent="0" lvl="0" marL="88900" marR="0" rtl="0" algn="l">
              <a:lnSpc>
                <a:spcPct val="90000"/>
              </a:lnSpc>
              <a:spcBef>
                <a:spcPts val="800"/>
              </a:spcBef>
              <a:spcAft>
                <a:spcPts val="0"/>
              </a:spcAft>
              <a:buClr>
                <a:srgbClr val="FFFFFF"/>
              </a:buClr>
              <a:buSzPts val="1400"/>
              <a:buFont typeface="Arial"/>
              <a:buNone/>
            </a:pPr>
            <a:r>
              <a:rPr i="0" lang="en-ZA" sz="800" u="none" cap="none" strike="noStrike">
                <a:solidFill>
                  <a:srgbClr val="AAAAAA"/>
                </a:solidFill>
                <a:latin typeface="Open Sans"/>
                <a:ea typeface="Open Sans"/>
                <a:cs typeface="Open Sans"/>
                <a:sym typeface="Open Sans"/>
              </a:rPr>
              <a:t>climateactiontransparency.org</a:t>
            </a:r>
            <a:endParaRPr i="0" sz="800" u="none" cap="none" strike="noStrike">
              <a:solidFill>
                <a:srgbClr val="AAAAAA"/>
              </a:solidFill>
              <a:latin typeface="Open Sans"/>
              <a:ea typeface="Open Sans"/>
              <a:cs typeface="Open Sans"/>
              <a:sym typeface="Open San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with website (white) 1">
  <p:cSld name="SECTION_HEADER_2">
    <p:bg>
      <p:bgPr>
        <a:solidFill>
          <a:srgbClr val="FFFFFF"/>
        </a:solidFill>
      </p:bgPr>
    </p:bg>
    <p:spTree>
      <p:nvGrpSpPr>
        <p:cNvPr id="58" name="Shape 58"/>
        <p:cNvGrpSpPr/>
        <p:nvPr/>
      </p:nvGrpSpPr>
      <p:grpSpPr>
        <a:xfrm>
          <a:off x="0" y="0"/>
          <a:ext cx="0" cy="0"/>
          <a:chOff x="0" y="0"/>
          <a:chExt cx="0" cy="0"/>
        </a:xfrm>
      </p:grpSpPr>
      <p:pic>
        <p:nvPicPr>
          <p:cNvPr id="59" name="Google Shape;59;p8"/>
          <p:cNvPicPr preferRelativeResize="0"/>
          <p:nvPr/>
        </p:nvPicPr>
        <p:blipFill>
          <a:blip r:embed="rId2">
            <a:alphaModFix/>
          </a:blip>
          <a:stretch>
            <a:fillRect/>
          </a:stretch>
        </p:blipFill>
        <p:spPr>
          <a:xfrm>
            <a:off x="7143775" y="4418775"/>
            <a:ext cx="1570232" cy="601110"/>
          </a:xfrm>
          <a:prstGeom prst="rect">
            <a:avLst/>
          </a:prstGeom>
          <a:noFill/>
          <a:ln>
            <a:noFill/>
          </a:ln>
        </p:spPr>
      </p:pic>
      <p:sp>
        <p:nvSpPr>
          <p:cNvPr id="60" name="Google Shape;60;p8"/>
          <p:cNvSpPr txBox="1"/>
          <p:nvPr>
            <p:ph type="title"/>
          </p:nvPr>
        </p:nvSpPr>
        <p:spPr>
          <a:xfrm>
            <a:off x="311700" y="2164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1"/>
              </a:buClr>
              <a:buSzPts val="2800"/>
              <a:buFont typeface="Open Sans"/>
              <a:buNone/>
              <a:defRPr b="1" sz="2800">
                <a:solidFill>
                  <a:schemeClr val="dk1"/>
                </a:solidFill>
                <a:latin typeface="Open Sans"/>
                <a:ea typeface="Open Sans"/>
                <a:cs typeface="Open Sans"/>
                <a:sym typeface="Open Sans"/>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61" name="Google Shape;61;p8"/>
          <p:cNvSpPr txBox="1"/>
          <p:nvPr/>
        </p:nvSpPr>
        <p:spPr>
          <a:xfrm>
            <a:off x="324001" y="4705913"/>
            <a:ext cx="3177600" cy="246600"/>
          </a:xfrm>
          <a:prstGeom prst="rect">
            <a:avLst/>
          </a:prstGeom>
          <a:noFill/>
          <a:ln>
            <a:noFill/>
          </a:ln>
        </p:spPr>
        <p:txBody>
          <a:bodyPr anchorCtr="0" anchor="t" bIns="0" lIns="0" spcFirstLastPara="1" rIns="0" wrap="square" tIns="0">
            <a:noAutofit/>
          </a:bodyPr>
          <a:lstStyle/>
          <a:p>
            <a:pPr indent="0" lvl="0" marL="88900" marR="0" rtl="0" algn="l">
              <a:lnSpc>
                <a:spcPct val="90000"/>
              </a:lnSpc>
              <a:spcBef>
                <a:spcPts val="800"/>
              </a:spcBef>
              <a:spcAft>
                <a:spcPts val="0"/>
              </a:spcAft>
              <a:buClr>
                <a:srgbClr val="FFFFFF"/>
              </a:buClr>
              <a:buSzPts val="1400"/>
              <a:buFont typeface="Arial"/>
              <a:buNone/>
            </a:pPr>
            <a:r>
              <a:rPr i="0" lang="en-ZA" sz="800" u="none" cap="none" strike="noStrike">
                <a:solidFill>
                  <a:srgbClr val="AAAAAA"/>
                </a:solidFill>
                <a:latin typeface="Open Sans"/>
                <a:ea typeface="Open Sans"/>
                <a:cs typeface="Open Sans"/>
                <a:sym typeface="Open Sans"/>
              </a:rPr>
              <a:t>climateactiontransparency.org</a:t>
            </a:r>
            <a:endParaRPr i="0" sz="800" u="none" cap="none" strike="noStrike">
              <a:solidFill>
                <a:srgbClr val="AAAAAA"/>
              </a:solidFill>
              <a:latin typeface="Open Sans"/>
              <a:ea typeface="Open Sans"/>
              <a:cs typeface="Open Sans"/>
              <a:sym typeface="Open Sans"/>
            </a:endParaRPr>
          </a:p>
        </p:txBody>
      </p:sp>
      <p:pic>
        <p:nvPicPr>
          <p:cNvPr id="62" name="Google Shape;62;p8"/>
          <p:cNvPicPr preferRelativeResize="0"/>
          <p:nvPr/>
        </p:nvPicPr>
        <p:blipFill rotWithShape="1">
          <a:blip r:embed="rId3">
            <a:alphaModFix/>
          </a:blip>
          <a:srcRect b="73202" l="0" r="32872" t="0"/>
          <a:stretch/>
        </p:blipFill>
        <p:spPr>
          <a:xfrm>
            <a:off x="4855400" y="3154650"/>
            <a:ext cx="4288601" cy="1988851"/>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with website (grey)">
  <p:cSld name="SECTION_HEADER_1">
    <p:bg>
      <p:bgPr>
        <a:solidFill>
          <a:schemeClr val="lt2"/>
        </a:solidFill>
      </p:bgPr>
    </p:bg>
    <p:spTree>
      <p:nvGrpSpPr>
        <p:cNvPr id="63" name="Shape 63"/>
        <p:cNvGrpSpPr/>
        <p:nvPr/>
      </p:nvGrpSpPr>
      <p:grpSpPr>
        <a:xfrm>
          <a:off x="0" y="0"/>
          <a:ext cx="0" cy="0"/>
          <a:chOff x="0" y="0"/>
          <a:chExt cx="0" cy="0"/>
        </a:xfrm>
      </p:grpSpPr>
      <p:pic>
        <p:nvPicPr>
          <p:cNvPr id="64" name="Google Shape;64;p9"/>
          <p:cNvPicPr preferRelativeResize="0"/>
          <p:nvPr/>
        </p:nvPicPr>
        <p:blipFill>
          <a:blip r:embed="rId2">
            <a:alphaModFix/>
          </a:blip>
          <a:stretch>
            <a:fillRect/>
          </a:stretch>
        </p:blipFill>
        <p:spPr>
          <a:xfrm>
            <a:off x="7143775" y="4418775"/>
            <a:ext cx="1570232" cy="601110"/>
          </a:xfrm>
          <a:prstGeom prst="rect">
            <a:avLst/>
          </a:prstGeom>
          <a:noFill/>
          <a:ln>
            <a:noFill/>
          </a:ln>
        </p:spPr>
      </p:pic>
      <p:sp>
        <p:nvSpPr>
          <p:cNvPr id="65" name="Google Shape;65;p9"/>
          <p:cNvSpPr txBox="1"/>
          <p:nvPr>
            <p:ph type="title"/>
          </p:nvPr>
        </p:nvSpPr>
        <p:spPr>
          <a:xfrm>
            <a:off x="311700" y="2164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1"/>
              </a:buClr>
              <a:buSzPts val="2800"/>
              <a:buFont typeface="Open Sans"/>
              <a:buNone/>
              <a:defRPr b="1" sz="2800">
                <a:solidFill>
                  <a:schemeClr val="dk1"/>
                </a:solidFill>
                <a:latin typeface="Open Sans"/>
                <a:ea typeface="Open Sans"/>
                <a:cs typeface="Open Sans"/>
                <a:sym typeface="Open Sans"/>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66" name="Google Shape;66;p9"/>
          <p:cNvSpPr txBox="1"/>
          <p:nvPr/>
        </p:nvSpPr>
        <p:spPr>
          <a:xfrm>
            <a:off x="324001" y="4705913"/>
            <a:ext cx="3177600" cy="246600"/>
          </a:xfrm>
          <a:prstGeom prst="rect">
            <a:avLst/>
          </a:prstGeom>
          <a:noFill/>
          <a:ln>
            <a:noFill/>
          </a:ln>
        </p:spPr>
        <p:txBody>
          <a:bodyPr anchorCtr="0" anchor="t" bIns="0" lIns="0" spcFirstLastPara="1" rIns="0" wrap="square" tIns="0">
            <a:noAutofit/>
          </a:bodyPr>
          <a:lstStyle/>
          <a:p>
            <a:pPr indent="0" lvl="0" marL="88900" marR="0" rtl="0" algn="l">
              <a:lnSpc>
                <a:spcPct val="90000"/>
              </a:lnSpc>
              <a:spcBef>
                <a:spcPts val="800"/>
              </a:spcBef>
              <a:spcAft>
                <a:spcPts val="0"/>
              </a:spcAft>
              <a:buClr>
                <a:srgbClr val="FFFFFF"/>
              </a:buClr>
              <a:buSzPts val="1400"/>
              <a:buFont typeface="Arial"/>
              <a:buNone/>
            </a:pPr>
            <a:r>
              <a:rPr i="0" lang="en-ZA" sz="800" u="none" cap="none" strike="noStrike">
                <a:solidFill>
                  <a:srgbClr val="AAAAAA"/>
                </a:solidFill>
                <a:latin typeface="Open Sans"/>
                <a:ea typeface="Open Sans"/>
                <a:cs typeface="Open Sans"/>
                <a:sym typeface="Open Sans"/>
              </a:rPr>
              <a:t>climateactiontransparency.org</a:t>
            </a:r>
            <a:endParaRPr i="0" sz="800" u="none" cap="none" strike="noStrike">
              <a:solidFill>
                <a:srgbClr val="AAAAAA"/>
              </a:solidFill>
              <a:latin typeface="Open Sans"/>
              <a:ea typeface="Open Sans"/>
              <a:cs typeface="Open Sans"/>
              <a:sym typeface="Open San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with website (sand)">
  <p:cSld name="SECTION_HEADER_1_3">
    <p:bg>
      <p:bgPr>
        <a:solidFill>
          <a:schemeClr val="accent6"/>
        </a:solidFill>
      </p:bgPr>
    </p:bg>
    <p:spTree>
      <p:nvGrpSpPr>
        <p:cNvPr id="67" name="Shape 67"/>
        <p:cNvGrpSpPr/>
        <p:nvPr/>
      </p:nvGrpSpPr>
      <p:grpSpPr>
        <a:xfrm>
          <a:off x="0" y="0"/>
          <a:ext cx="0" cy="0"/>
          <a:chOff x="0" y="0"/>
          <a:chExt cx="0" cy="0"/>
        </a:xfrm>
      </p:grpSpPr>
      <p:pic>
        <p:nvPicPr>
          <p:cNvPr id="68" name="Google Shape;68;p10"/>
          <p:cNvPicPr preferRelativeResize="0"/>
          <p:nvPr/>
        </p:nvPicPr>
        <p:blipFill rotWithShape="1">
          <a:blip r:embed="rId2">
            <a:alphaModFix/>
          </a:blip>
          <a:srcRect b="0" l="0" r="0" t="0"/>
          <a:stretch/>
        </p:blipFill>
        <p:spPr>
          <a:xfrm>
            <a:off x="7143775" y="4418775"/>
            <a:ext cx="1570232" cy="601110"/>
          </a:xfrm>
          <a:prstGeom prst="rect">
            <a:avLst/>
          </a:prstGeom>
          <a:noFill/>
          <a:ln>
            <a:noFill/>
          </a:ln>
        </p:spPr>
      </p:pic>
      <p:sp>
        <p:nvSpPr>
          <p:cNvPr id="69" name="Google Shape;69;p10"/>
          <p:cNvSpPr txBox="1"/>
          <p:nvPr>
            <p:ph type="title"/>
          </p:nvPr>
        </p:nvSpPr>
        <p:spPr>
          <a:xfrm>
            <a:off x="311700" y="2164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1"/>
              </a:buClr>
              <a:buSzPts val="2800"/>
              <a:buFont typeface="Open Sans"/>
              <a:buNone/>
              <a:defRPr b="1" sz="2800">
                <a:solidFill>
                  <a:schemeClr val="dk1"/>
                </a:solidFill>
                <a:latin typeface="Open Sans"/>
                <a:ea typeface="Open Sans"/>
                <a:cs typeface="Open Sans"/>
                <a:sym typeface="Open Sans"/>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70" name="Google Shape;70;p10"/>
          <p:cNvSpPr txBox="1"/>
          <p:nvPr/>
        </p:nvSpPr>
        <p:spPr>
          <a:xfrm>
            <a:off x="324001" y="4705913"/>
            <a:ext cx="3177600" cy="246600"/>
          </a:xfrm>
          <a:prstGeom prst="rect">
            <a:avLst/>
          </a:prstGeom>
          <a:noFill/>
          <a:ln>
            <a:noFill/>
          </a:ln>
        </p:spPr>
        <p:txBody>
          <a:bodyPr anchorCtr="0" anchor="t" bIns="0" lIns="0" spcFirstLastPara="1" rIns="0" wrap="square" tIns="0">
            <a:noAutofit/>
          </a:bodyPr>
          <a:lstStyle/>
          <a:p>
            <a:pPr indent="0" lvl="0" marL="88900" marR="0" rtl="0" algn="l">
              <a:lnSpc>
                <a:spcPct val="90000"/>
              </a:lnSpc>
              <a:spcBef>
                <a:spcPts val="800"/>
              </a:spcBef>
              <a:spcAft>
                <a:spcPts val="0"/>
              </a:spcAft>
              <a:buClr>
                <a:srgbClr val="FFFFFF"/>
              </a:buClr>
              <a:buSzPts val="1400"/>
              <a:buFont typeface="Arial"/>
              <a:buNone/>
            </a:pPr>
            <a:r>
              <a:rPr i="0" lang="en-ZA" sz="800" u="none" cap="none" strike="noStrike">
                <a:solidFill>
                  <a:srgbClr val="AAAAAA"/>
                </a:solidFill>
                <a:latin typeface="Open Sans"/>
                <a:ea typeface="Open Sans"/>
                <a:cs typeface="Open Sans"/>
                <a:sym typeface="Open Sans"/>
              </a:rPr>
              <a:t>climateactiontransparency.org</a:t>
            </a:r>
            <a:endParaRPr i="0" sz="800" u="none" cap="none" strike="noStrike">
              <a:solidFill>
                <a:srgbClr val="AAAAAA"/>
              </a:solidFill>
              <a:latin typeface="Open Sans"/>
              <a:ea typeface="Open Sans"/>
              <a:cs typeface="Open Sans"/>
              <a:sym typeface="Open Sans"/>
            </a:endParaRPr>
          </a:p>
        </p:txBody>
      </p:sp>
      <p:pic>
        <p:nvPicPr>
          <p:cNvPr id="71" name="Google Shape;71;p10"/>
          <p:cNvPicPr preferRelativeResize="0"/>
          <p:nvPr/>
        </p:nvPicPr>
        <p:blipFill rotWithShape="1">
          <a:blip r:embed="rId3">
            <a:alphaModFix/>
          </a:blip>
          <a:srcRect b="73202" l="0" r="32872" t="0"/>
          <a:stretch/>
        </p:blipFill>
        <p:spPr>
          <a:xfrm>
            <a:off x="4855400" y="3154650"/>
            <a:ext cx="4288601" cy="1988851"/>
          </a:xfrm>
          <a:prstGeom prst="rect">
            <a:avLst/>
          </a:prstGeom>
          <a:noFill/>
          <a:ln>
            <a:noFill/>
          </a:ln>
        </p:spPr>
      </p:pic>
      <p:sp>
        <p:nvSpPr>
          <p:cNvPr id="72" name="Google Shape;72;p10"/>
          <p:cNvSpPr/>
          <p:nvPr/>
        </p:nvSpPr>
        <p:spPr>
          <a:xfrm>
            <a:off x="8501975" y="167475"/>
            <a:ext cx="251100" cy="277500"/>
          </a:xfrm>
          <a:prstGeom prst="rect">
            <a:avLst/>
          </a:prstGeom>
          <a:solidFill>
            <a:schemeClr val="accent6"/>
          </a:solidFill>
          <a:ln cap="flat" cmpd="sng" w="9525">
            <a:solidFill>
              <a:schemeClr val="accent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theme" Target="../theme/theme1.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rgbClr val="FFFFFF"/>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311700" y="2164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Font typeface="Open Sans"/>
              <a:buNone/>
              <a:defRPr b="1" sz="2800">
                <a:solidFill>
                  <a:schemeClr val="dk1"/>
                </a:solidFill>
                <a:latin typeface="Open Sans"/>
                <a:ea typeface="Open Sans"/>
                <a:cs typeface="Open Sans"/>
                <a:sym typeface="Open Sans"/>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11" name="Google Shape;11;p1"/>
          <p:cNvSpPr txBox="1"/>
          <p:nvPr>
            <p:ph idx="1" type="body"/>
          </p:nvPr>
        </p:nvSpPr>
        <p:spPr>
          <a:xfrm>
            <a:off x="284525" y="1179650"/>
            <a:ext cx="8520600" cy="3416400"/>
          </a:xfrm>
          <a:prstGeom prst="rect">
            <a:avLst/>
          </a:prstGeom>
          <a:noFill/>
          <a:ln>
            <a:noFill/>
          </a:ln>
        </p:spPr>
        <p:txBody>
          <a:bodyPr anchorCtr="0" anchor="t" bIns="91425" lIns="91425" spcFirstLastPara="1" rIns="91425" wrap="square" tIns="91425">
            <a:normAutofit/>
          </a:bodyPr>
          <a:lstStyle>
            <a:lvl1pPr indent="-361950" lvl="0" marL="457200" rtl="0">
              <a:lnSpc>
                <a:spcPct val="115000"/>
              </a:lnSpc>
              <a:spcBef>
                <a:spcPts val="0"/>
              </a:spcBef>
              <a:spcAft>
                <a:spcPts val="0"/>
              </a:spcAft>
              <a:buClr>
                <a:schemeClr val="dk2"/>
              </a:buClr>
              <a:buSzPts val="2100"/>
              <a:buFont typeface="Open Sans"/>
              <a:buChar char="●"/>
              <a:defRPr sz="2100">
                <a:solidFill>
                  <a:schemeClr val="dk2"/>
                </a:solidFill>
                <a:latin typeface="Open Sans"/>
                <a:ea typeface="Open Sans"/>
                <a:cs typeface="Open Sans"/>
                <a:sym typeface="Open Sans"/>
              </a:defRPr>
            </a:lvl1pPr>
            <a:lvl2pPr indent="-342900" lvl="1" marL="914400" rtl="0">
              <a:lnSpc>
                <a:spcPct val="115000"/>
              </a:lnSpc>
              <a:spcBef>
                <a:spcPts val="0"/>
              </a:spcBef>
              <a:spcAft>
                <a:spcPts val="0"/>
              </a:spcAft>
              <a:buClr>
                <a:schemeClr val="dk2"/>
              </a:buClr>
              <a:buSzPts val="1800"/>
              <a:buFont typeface="Open Sans"/>
              <a:buChar char="●"/>
              <a:defRPr sz="1800">
                <a:solidFill>
                  <a:schemeClr val="dk2"/>
                </a:solidFill>
                <a:latin typeface="Open Sans"/>
                <a:ea typeface="Open Sans"/>
                <a:cs typeface="Open Sans"/>
                <a:sym typeface="Open Sans"/>
              </a:defRPr>
            </a:lvl2pPr>
            <a:lvl3pPr indent="-323850" lvl="2" marL="1371600" rtl="0">
              <a:lnSpc>
                <a:spcPct val="115000"/>
              </a:lnSpc>
              <a:spcBef>
                <a:spcPts val="0"/>
              </a:spcBef>
              <a:spcAft>
                <a:spcPts val="0"/>
              </a:spcAft>
              <a:buClr>
                <a:schemeClr val="dk2"/>
              </a:buClr>
              <a:buSzPts val="1500"/>
              <a:buFont typeface="Open Sans"/>
              <a:buChar char="●"/>
              <a:defRPr sz="1500">
                <a:solidFill>
                  <a:schemeClr val="dk2"/>
                </a:solidFill>
                <a:latin typeface="Open Sans"/>
                <a:ea typeface="Open Sans"/>
                <a:cs typeface="Open Sans"/>
                <a:sym typeface="Open Sans"/>
              </a:defRPr>
            </a:lvl3pPr>
            <a:lvl4pPr indent="-317500" lvl="3" marL="1828800" rtl="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indent="-317500" lvl="4" marL="2286000" rtl="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indent="-317500" lvl="5" marL="2743200" rtl="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indent="-317500" lvl="6" marL="3200400" rtl="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indent="-317500" lvl="7" marL="3657600" rtl="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indent="-317500" lvl="8" marL="4114800" rtl="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9pPr>
          </a:lstStyle>
          <a:p/>
        </p:txBody>
      </p:sp>
      <p:sp>
        <p:nvSpPr>
          <p:cNvPr id="12" name="Google Shape;12;p1"/>
          <p:cNvSpPr txBox="1"/>
          <p:nvPr/>
        </p:nvSpPr>
        <p:spPr>
          <a:xfrm>
            <a:off x="8211920" y="242183"/>
            <a:ext cx="722100" cy="1983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800"/>
              <a:buFont typeface="Arial"/>
              <a:buNone/>
            </a:pPr>
            <a:fld id="{00000000-1234-1234-1234-123412341234}" type="slidenum">
              <a:rPr i="0" lang="en-ZA" sz="800" u="none" cap="none" strike="noStrike">
                <a:solidFill>
                  <a:srgbClr val="A5A5A5"/>
                </a:solidFill>
                <a:latin typeface="Open Sans"/>
                <a:ea typeface="Open Sans"/>
                <a:cs typeface="Open Sans"/>
                <a:sym typeface="Open Sans"/>
              </a:rPr>
              <a:t>‹#›</a:t>
            </a:fld>
            <a:endParaRPr i="0" sz="800" u="none" cap="none" strike="noStrike">
              <a:solidFill>
                <a:srgbClr val="A5A5A5"/>
              </a:solidFill>
              <a:latin typeface="Open Sans"/>
              <a:ea typeface="Open Sans"/>
              <a:cs typeface="Open Sans"/>
              <a:sym typeface="Open Sans"/>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 Id="rId3" Type="http://schemas.openxmlformats.org/officeDocument/2006/relationships/slide" Target="/ppt/slides/slide6.xml"/><Relationship Id="rId4" Type="http://schemas.openxmlformats.org/officeDocument/2006/relationships/slide" Target="/ppt/slides/slide13.xml"/><Relationship Id="rId5" Type="http://schemas.openxmlformats.org/officeDocument/2006/relationships/slide" Target="/ppt/slides/slide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3.xml"/><Relationship Id="rId3" Type="http://schemas.openxmlformats.org/officeDocument/2006/relationships/slide" Target="/ppt/slides/slide14.xml"/><Relationship Id="rId4" Type="http://schemas.openxmlformats.org/officeDocument/2006/relationships/slide" Target="/ppt/slides/slide22.xml"/><Relationship Id="rId5" Type="http://schemas.openxmlformats.org/officeDocument/2006/relationships/slide" Target="/ppt/slides/slide26.xml"/><Relationship Id="rId6" Type="http://schemas.openxmlformats.org/officeDocument/2006/relationships/slide" Target="/ppt/slides/slide2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4.xml"/><Relationship Id="rId3" Type="http://schemas.openxmlformats.org/officeDocument/2006/relationships/slide" Target="/ppt/slides/slide6.xml"/><Relationship Id="rId4" Type="http://schemas.openxmlformats.org/officeDocument/2006/relationships/slide" Target="/ppt/slides/slide13.xml"/><Relationship Id="rId5" Type="http://schemas.openxmlformats.org/officeDocument/2006/relationships/slide" Target="/ppt/slides/slide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5.xml"/><Relationship Id="rId3" Type="http://schemas.openxmlformats.org/officeDocument/2006/relationships/image" Target="../media/image19.png"/><Relationship Id="rId4" Type="http://schemas.openxmlformats.org/officeDocument/2006/relationships/hyperlink" Target="https://climateactiontransparency.org/our-work/icat-toolbox/assessment-guides/stakeholder-participation/" TargetMode="External"/><Relationship Id="rId5" Type="http://schemas.openxmlformats.org/officeDocument/2006/relationships/image" Target="../media/image16.png"/><Relationship Id="rId6" Type="http://schemas.openxmlformats.org/officeDocument/2006/relationships/slide" Target="/ppt/slides/slide6.xml"/><Relationship Id="rId7" Type="http://schemas.openxmlformats.org/officeDocument/2006/relationships/slide" Target="/ppt/slides/slide13.xml"/><Relationship Id="rId8" Type="http://schemas.openxmlformats.org/officeDocument/2006/relationships/slide" Target="/ppt/slides/slide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6.xml"/><Relationship Id="rId3" Type="http://schemas.openxmlformats.org/officeDocument/2006/relationships/image" Target="../media/image19.png"/><Relationship Id="rId4" Type="http://schemas.openxmlformats.org/officeDocument/2006/relationships/slide" Target="/ppt/slides/slide6.xml"/><Relationship Id="rId5" Type="http://schemas.openxmlformats.org/officeDocument/2006/relationships/slide" Target="/ppt/slides/slide13.xml"/><Relationship Id="rId6" Type="http://schemas.openxmlformats.org/officeDocument/2006/relationships/slide" Target="/ppt/slides/slide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7.xml"/><Relationship Id="rId3" Type="http://schemas.openxmlformats.org/officeDocument/2006/relationships/hyperlink" Target="https://climateactiontransparency.org/our-work/icat-toolbox/assessment-guides/stakeholder-participation/" TargetMode="External"/><Relationship Id="rId4" Type="http://schemas.openxmlformats.org/officeDocument/2006/relationships/image" Target="../media/image16.png"/><Relationship Id="rId9" Type="http://schemas.openxmlformats.org/officeDocument/2006/relationships/slide" Target="/ppt/slides/slide47.xml"/><Relationship Id="rId5" Type="http://schemas.openxmlformats.org/officeDocument/2006/relationships/image" Target="../media/image19.png"/><Relationship Id="rId6" Type="http://schemas.openxmlformats.org/officeDocument/2006/relationships/slide" Target="/ppt/slides/slide6.xml"/><Relationship Id="rId7" Type="http://schemas.openxmlformats.org/officeDocument/2006/relationships/slide" Target="/ppt/slides/slide13.xml"/><Relationship Id="rId8" Type="http://schemas.openxmlformats.org/officeDocument/2006/relationships/slide" Target="/ppt/slides/slide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8.xml"/><Relationship Id="rId3" Type="http://schemas.openxmlformats.org/officeDocument/2006/relationships/slide" Target="/ppt/slides/slide48.xml"/><Relationship Id="rId4" Type="http://schemas.openxmlformats.org/officeDocument/2006/relationships/slide" Target="/ppt/slides/slide49.xml"/><Relationship Id="rId5" Type="http://schemas.openxmlformats.org/officeDocument/2006/relationships/slide" Target="/ppt/slides/slide6.xml"/><Relationship Id="rId6" Type="http://schemas.openxmlformats.org/officeDocument/2006/relationships/slide" Target="/ppt/slides/slide13.xml"/><Relationship Id="rId7" Type="http://schemas.openxmlformats.org/officeDocument/2006/relationships/slide" Target="/ppt/slides/slide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9.xml"/><Relationship Id="rId3" Type="http://schemas.openxmlformats.org/officeDocument/2006/relationships/slide" Target="/ppt/slides/slide6.xml"/><Relationship Id="rId4" Type="http://schemas.openxmlformats.org/officeDocument/2006/relationships/slide" Target="/ppt/slides/slide13.xml"/><Relationship Id="rId5" Type="http://schemas.openxmlformats.org/officeDocument/2006/relationships/slide" Target="/ppt/slides/slide6.xml"/><Relationship Id="rId6" Type="http://schemas.openxmlformats.org/officeDocument/2006/relationships/slide" Target="/ppt/slides/slide50.xml"/></Relationships>
</file>

<file path=ppt/slides/_rels/slide2.xml.rels><?xml version="1.0" encoding="UTF-8" standalone="yes"?><Relationships xmlns="http://schemas.openxmlformats.org/package/2006/relationships"><Relationship Id="rId11" Type="http://schemas.openxmlformats.org/officeDocument/2006/relationships/image" Target="../media/image14.png"/><Relationship Id="rId10" Type="http://schemas.openxmlformats.org/officeDocument/2006/relationships/image" Target="../media/image12.png"/><Relationship Id="rId12" Type="http://schemas.openxmlformats.org/officeDocument/2006/relationships/image" Target="../media/image13.png"/><Relationship Id="rId1" Type="http://schemas.openxmlformats.org/officeDocument/2006/relationships/slideLayout" Target="../slideLayouts/slideLayout16.xml"/><Relationship Id="rId2" Type="http://schemas.openxmlformats.org/officeDocument/2006/relationships/notesSlide" Target="../notesSlides/notesSlide2.xml"/><Relationship Id="rId3" Type="http://schemas.openxmlformats.org/officeDocument/2006/relationships/image" Target="../media/image29.png"/><Relationship Id="rId4" Type="http://schemas.openxmlformats.org/officeDocument/2006/relationships/image" Target="../media/image34.png"/><Relationship Id="rId9" Type="http://schemas.openxmlformats.org/officeDocument/2006/relationships/image" Target="../media/image32.png"/><Relationship Id="rId5" Type="http://schemas.openxmlformats.org/officeDocument/2006/relationships/image" Target="../media/image30.png"/><Relationship Id="rId6" Type="http://schemas.openxmlformats.org/officeDocument/2006/relationships/image" Target="../media/image31.png"/><Relationship Id="rId7" Type="http://schemas.openxmlformats.org/officeDocument/2006/relationships/image" Target="../media/image33.png"/><Relationship Id="rId8" Type="http://schemas.openxmlformats.org/officeDocument/2006/relationships/image" Target="../media/image35.png"/></Relationships>
</file>

<file path=ppt/slides/_rels/slide20.xml.rels><?xml version="1.0" encoding="UTF-8" standalone="yes"?><Relationships xmlns="http://schemas.openxmlformats.org/package/2006/relationships"><Relationship Id="rId11" Type="http://schemas.openxmlformats.org/officeDocument/2006/relationships/slide" Target="/ppt/slides/slide55.xml"/><Relationship Id="rId10" Type="http://schemas.openxmlformats.org/officeDocument/2006/relationships/slide" Target="/ppt/slides/slide54.xml"/><Relationship Id="rId12" Type="http://schemas.openxmlformats.org/officeDocument/2006/relationships/slide" Target="/ppt/slides/slide56.xml"/><Relationship Id="rId1" Type="http://schemas.openxmlformats.org/officeDocument/2006/relationships/slideLayout" Target="../slideLayouts/slideLayout11.xml"/><Relationship Id="rId2" Type="http://schemas.openxmlformats.org/officeDocument/2006/relationships/notesSlide" Target="../notesSlides/notesSlide20.xml"/><Relationship Id="rId3" Type="http://schemas.openxmlformats.org/officeDocument/2006/relationships/image" Target="../media/image19.png"/><Relationship Id="rId4" Type="http://schemas.openxmlformats.org/officeDocument/2006/relationships/slide" Target="/ppt/slides/slide6.xml"/><Relationship Id="rId9" Type="http://schemas.openxmlformats.org/officeDocument/2006/relationships/slide" Target="/ppt/slides/slide52.xml"/><Relationship Id="rId5" Type="http://schemas.openxmlformats.org/officeDocument/2006/relationships/slide" Target="/ppt/slides/slide13.xml"/><Relationship Id="rId6" Type="http://schemas.openxmlformats.org/officeDocument/2006/relationships/slide" Target="/ppt/slides/slide6.xml"/><Relationship Id="rId7" Type="http://schemas.openxmlformats.org/officeDocument/2006/relationships/slide" Target="/ppt/slides/slide51.xml"/><Relationship Id="rId8" Type="http://schemas.openxmlformats.org/officeDocument/2006/relationships/slide" Target="/ppt/slides/slide5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1.xml"/><Relationship Id="rId3" Type="http://schemas.openxmlformats.org/officeDocument/2006/relationships/image" Target="../media/image19.png"/><Relationship Id="rId4" Type="http://schemas.openxmlformats.org/officeDocument/2006/relationships/hyperlink" Target="https://climateactiontransparency.org/our-work/icat-toolbox/assessment-guides/stakeholder-participation/" TargetMode="External"/><Relationship Id="rId5" Type="http://schemas.openxmlformats.org/officeDocument/2006/relationships/image" Target="../media/image20.png"/><Relationship Id="rId6" Type="http://schemas.openxmlformats.org/officeDocument/2006/relationships/slide" Target="/ppt/slides/slide6.xml"/><Relationship Id="rId7" Type="http://schemas.openxmlformats.org/officeDocument/2006/relationships/slide" Target="/ppt/slides/slide13.xml"/><Relationship Id="rId8" Type="http://schemas.openxmlformats.org/officeDocument/2006/relationships/slide" Target="/ppt/slides/slide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2.xml"/><Relationship Id="rId3" Type="http://schemas.openxmlformats.org/officeDocument/2006/relationships/image" Target="../media/image19.png"/><Relationship Id="rId4" Type="http://schemas.openxmlformats.org/officeDocument/2006/relationships/slide" Target="/ppt/slides/slide6.xml"/><Relationship Id="rId5" Type="http://schemas.openxmlformats.org/officeDocument/2006/relationships/slide" Target="/ppt/slides/slide13.xml"/><Relationship Id="rId6" Type="http://schemas.openxmlformats.org/officeDocument/2006/relationships/slide" Target="/ppt/slides/slide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3.xml"/><Relationship Id="rId3" Type="http://schemas.openxmlformats.org/officeDocument/2006/relationships/hyperlink" Target="https://climateactiontransparency.org/our-work/icat-toolbox/assessment-guides/stakeholder-participation/" TargetMode="External"/><Relationship Id="rId4" Type="http://schemas.openxmlformats.org/officeDocument/2006/relationships/image" Target="../media/image20.png"/><Relationship Id="rId5" Type="http://schemas.openxmlformats.org/officeDocument/2006/relationships/slide" Target="/ppt/slides/slide6.xml"/><Relationship Id="rId6" Type="http://schemas.openxmlformats.org/officeDocument/2006/relationships/slide" Target="/ppt/slides/slide13.xml"/><Relationship Id="rId7" Type="http://schemas.openxmlformats.org/officeDocument/2006/relationships/slide" Target="/ppt/slides/slide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4.xml"/><Relationship Id="rId3" Type="http://schemas.openxmlformats.org/officeDocument/2006/relationships/hyperlink" Target="https://climateactiontransparency.org/our-work/icat-toolbox/assessment-guides/stakeholder-participation/" TargetMode="External"/><Relationship Id="rId4" Type="http://schemas.openxmlformats.org/officeDocument/2006/relationships/image" Target="../media/image20.png"/><Relationship Id="rId5" Type="http://schemas.openxmlformats.org/officeDocument/2006/relationships/slide" Target="/ppt/slides/slide6.xml"/><Relationship Id="rId6" Type="http://schemas.openxmlformats.org/officeDocument/2006/relationships/slide" Target="/ppt/slides/slide13.xml"/><Relationship Id="rId7" Type="http://schemas.openxmlformats.org/officeDocument/2006/relationships/slide" Target="/ppt/slides/slide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5.xml"/><Relationship Id="rId3" Type="http://schemas.openxmlformats.org/officeDocument/2006/relationships/hyperlink" Target="https://climateactiontransparency.org/our-work/icat-toolbox/assessment-guides/agriculture-sector/" TargetMode="External"/><Relationship Id="rId4" Type="http://schemas.openxmlformats.org/officeDocument/2006/relationships/image" Target="../media/image23.png"/><Relationship Id="rId9" Type="http://schemas.openxmlformats.org/officeDocument/2006/relationships/slide" Target="/ppt/slides/slide6.xml"/><Relationship Id="rId5" Type="http://schemas.openxmlformats.org/officeDocument/2006/relationships/hyperlink" Target="https://climateactiontransparency.org/our-work/icat-toolbox/assessment-guides/forest-sector/" TargetMode="External"/><Relationship Id="rId6" Type="http://schemas.openxmlformats.org/officeDocument/2006/relationships/image" Target="../media/image22.png"/><Relationship Id="rId7" Type="http://schemas.openxmlformats.org/officeDocument/2006/relationships/slide" Target="/ppt/slides/slide6.xml"/><Relationship Id="rId8" Type="http://schemas.openxmlformats.org/officeDocument/2006/relationships/slide" Target="/ppt/slides/slide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6.xml"/><Relationship Id="rId3" Type="http://schemas.openxmlformats.org/officeDocument/2006/relationships/image" Target="../media/image19.png"/><Relationship Id="rId4" Type="http://schemas.openxmlformats.org/officeDocument/2006/relationships/slide" Target="/ppt/slides/slide6.xml"/><Relationship Id="rId5" Type="http://schemas.openxmlformats.org/officeDocument/2006/relationships/slide" Target="/ppt/slides/slide13.xml"/><Relationship Id="rId6" Type="http://schemas.openxmlformats.org/officeDocument/2006/relationships/slide" Target="/ppt/slides/slide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7.xml"/><Relationship Id="rId3" Type="http://schemas.openxmlformats.org/officeDocument/2006/relationships/hyperlink" Target="https://climateactiontransparency.org/our-work/icat-toolbox/assessment-guides/sustainable-development-2/" TargetMode="External"/><Relationship Id="rId4" Type="http://schemas.openxmlformats.org/officeDocument/2006/relationships/image" Target="../media/image25.png"/><Relationship Id="rId5" Type="http://schemas.openxmlformats.org/officeDocument/2006/relationships/slide" Target="/ppt/slides/slide6.xml"/><Relationship Id="rId6" Type="http://schemas.openxmlformats.org/officeDocument/2006/relationships/slide" Target="/ppt/slides/slide13.xml"/><Relationship Id="rId7" Type="http://schemas.openxmlformats.org/officeDocument/2006/relationships/slide" Target="/ppt/slides/slide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 Id="rId3" Type="http://schemas.openxmlformats.org/officeDocument/2006/relationships/hyperlink" Target="http://www.climateactiontransparency.org/" TargetMode="External"/><Relationship Id="rId4" Type="http://schemas.openxmlformats.org/officeDocument/2006/relationships/hyperlink" Target="mailto:icat@unops.org" TargetMode="External"/><Relationship Id="rId5" Type="http://schemas.openxmlformats.org/officeDocument/2006/relationships/image" Target="../media/image2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17.png"/><Relationship Id="rId4" Type="http://schemas.openxmlformats.org/officeDocument/2006/relationships/slide" Target="/ppt/slides/slide6.xml"/><Relationship Id="rId5" Type="http://schemas.openxmlformats.org/officeDocument/2006/relationships/slide" Target="/ppt/slides/slide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0.xml"/><Relationship Id="rId3" Type="http://schemas.openxmlformats.org/officeDocument/2006/relationships/image" Target="../media/image26.png"/><Relationship Id="rId4" Type="http://schemas.openxmlformats.org/officeDocument/2006/relationships/image" Target="../media/image27.png"/><Relationship Id="rId5" Type="http://schemas.openxmlformats.org/officeDocument/2006/relationships/image" Target="../media/image24.png"/><Relationship Id="rId6" Type="http://schemas.openxmlformats.org/officeDocument/2006/relationships/image" Target="../media/image21.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1.xml"/><Relationship Id="rId3" Type="http://schemas.openxmlformats.org/officeDocument/2006/relationships/slide" Target="/ppt/slides/slide14.xml"/><Relationship Id="rId4" Type="http://schemas.openxmlformats.org/officeDocument/2006/relationships/slide" Target="/ppt/slides/slide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2.xml"/><Relationship Id="rId3" Type="http://schemas.openxmlformats.org/officeDocument/2006/relationships/slide" Target="/ppt/slides/slide14.xml"/><Relationship Id="rId4" Type="http://schemas.openxmlformats.org/officeDocument/2006/relationships/slide" Target="/ppt/slides/slide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3.xml"/><Relationship Id="rId3" Type="http://schemas.openxmlformats.org/officeDocument/2006/relationships/slide" Target="/ppt/slides/slide44.xml"/><Relationship Id="rId4" Type="http://schemas.openxmlformats.org/officeDocument/2006/relationships/slide" Target="/ppt/slides/slide45.xml"/><Relationship Id="rId5" Type="http://schemas.openxmlformats.org/officeDocument/2006/relationships/slide" Target="/ppt/slides/slide46.xml"/><Relationship Id="rId6" Type="http://schemas.openxmlformats.org/officeDocument/2006/relationships/slide" Target="/ppt/slides/slide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4.xml"/><Relationship Id="rId3" Type="http://schemas.openxmlformats.org/officeDocument/2006/relationships/slide" Target="/ppt/slides/slide4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5.xml"/><Relationship Id="rId3" Type="http://schemas.openxmlformats.org/officeDocument/2006/relationships/slide" Target="/ppt/slides/slide4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6.xml"/><Relationship Id="rId3" Type="http://schemas.openxmlformats.org/officeDocument/2006/relationships/slide" Target="/ppt/slides/slide4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7.xml"/><Relationship Id="rId3" Type="http://schemas.openxmlformats.org/officeDocument/2006/relationships/slide" Target="/ppt/slides/slide1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8.xml"/><Relationship Id="rId3" Type="http://schemas.openxmlformats.org/officeDocument/2006/relationships/slide" Target="/ppt/slides/slide1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9.xml"/><Relationship Id="rId3" Type="http://schemas.openxmlformats.org/officeDocument/2006/relationships/slide" Target="/ppt/slides/slide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0.xml"/><Relationship Id="rId3" Type="http://schemas.openxmlformats.org/officeDocument/2006/relationships/slide" Target="/ppt/slides/slide19.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1.xml"/><Relationship Id="rId3" Type="http://schemas.openxmlformats.org/officeDocument/2006/relationships/slide" Target="/ppt/slides/slide20.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2.xml"/><Relationship Id="rId3" Type="http://schemas.openxmlformats.org/officeDocument/2006/relationships/slide" Target="/ppt/slides/slide20.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3.xml"/><Relationship Id="rId3" Type="http://schemas.openxmlformats.org/officeDocument/2006/relationships/slide" Target="/ppt/slides/slide20.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4.xml"/><Relationship Id="rId3" Type="http://schemas.openxmlformats.org/officeDocument/2006/relationships/slide" Target="/ppt/slides/slide20.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5.xml"/><Relationship Id="rId3" Type="http://schemas.openxmlformats.org/officeDocument/2006/relationships/slide" Target="/ppt/slides/slide20.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6.xml"/><Relationship Id="rId3" Type="http://schemas.openxmlformats.org/officeDocument/2006/relationships/slide" Target="/ppt/slides/slide2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xml"/><Relationship Id="rId3" Type="http://schemas.openxmlformats.org/officeDocument/2006/relationships/slide" Target="/ppt/slides/slide7.xml"/><Relationship Id="rId4" Type="http://schemas.openxmlformats.org/officeDocument/2006/relationships/slide" Target="/ppt/slides/slide8.xml"/><Relationship Id="rId5" Type="http://schemas.openxmlformats.org/officeDocument/2006/relationships/slide" Target="/ppt/slides/slide10.xml"/><Relationship Id="rId6" Type="http://schemas.openxmlformats.org/officeDocument/2006/relationships/slide" Target="/ppt/slides/slide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 Id="rId3" Type="http://schemas.openxmlformats.org/officeDocument/2006/relationships/slide" Target="/ppt/slides/slide6.xml"/><Relationship Id="rId4" Type="http://schemas.openxmlformats.org/officeDocument/2006/relationships/slide" Target="/ppt/slides/slide13.xml"/><Relationship Id="rId5" Type="http://schemas.openxmlformats.org/officeDocument/2006/relationships/slide" Target="/ppt/slides/slide43.xml"/><Relationship Id="rId6" Type="http://schemas.openxmlformats.org/officeDocument/2006/relationships/slide" Target="/ppt/slid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 Id="rId3" Type="http://schemas.openxmlformats.org/officeDocument/2006/relationships/image" Target="../media/image15.jpg"/><Relationship Id="rId4" Type="http://schemas.openxmlformats.org/officeDocument/2006/relationships/slide" Target="/ppt/slides/slide6.xml"/><Relationship Id="rId5" Type="http://schemas.openxmlformats.org/officeDocument/2006/relationships/slide" Target="/ppt/slides/slide13.xml"/><Relationship Id="rId6" Type="http://schemas.openxmlformats.org/officeDocument/2006/relationships/slide" Target="/ppt/slides/slid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9.xml"/><Relationship Id="rId3" Type="http://schemas.openxmlformats.org/officeDocument/2006/relationships/slide" Target="/ppt/slides/slide42.xml"/><Relationship Id="rId4" Type="http://schemas.openxmlformats.org/officeDocument/2006/relationships/slide" Target="/ppt/slides/slide41.xml"/><Relationship Id="rId5" Type="http://schemas.openxmlformats.org/officeDocument/2006/relationships/slide" Target="/ppt/slides/slide6.xml"/><Relationship Id="rId6" Type="http://schemas.openxmlformats.org/officeDocument/2006/relationships/slide" Target="/ppt/slides/slide13.xml"/><Relationship Id="rId7" Type="http://schemas.openxmlformats.org/officeDocument/2006/relationships/slide" Target="/ppt/slides/slide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20"/>
          <p:cNvSpPr txBox="1"/>
          <p:nvPr>
            <p:ph type="title"/>
          </p:nvPr>
        </p:nvSpPr>
        <p:spPr>
          <a:xfrm>
            <a:off x="4848300" y="400523"/>
            <a:ext cx="4212600" cy="1011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ZA"/>
              <a:t>Agriculture methodology</a:t>
            </a:r>
            <a:endParaRPr/>
          </a:p>
        </p:txBody>
      </p:sp>
      <p:sp>
        <p:nvSpPr>
          <p:cNvPr id="114" name="Google Shape;114;p20"/>
          <p:cNvSpPr txBox="1"/>
          <p:nvPr>
            <p:ph idx="1" type="subTitle"/>
          </p:nvPr>
        </p:nvSpPr>
        <p:spPr>
          <a:xfrm>
            <a:off x="4848300" y="1407375"/>
            <a:ext cx="3985200" cy="15357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b="0" lang="en-ZA" sz="2000"/>
              <a:t>PART II: DEFINING THE ASSESSMENT</a:t>
            </a:r>
            <a:endParaRPr b="0" sz="2000"/>
          </a:p>
        </p:txBody>
      </p:sp>
      <p:sp>
        <p:nvSpPr>
          <p:cNvPr id="115" name="Google Shape;115;p20"/>
          <p:cNvSpPr txBox="1"/>
          <p:nvPr/>
        </p:nvSpPr>
        <p:spPr>
          <a:xfrm>
            <a:off x="4848300" y="2372010"/>
            <a:ext cx="3985200" cy="860400"/>
          </a:xfrm>
          <a:prstGeom prst="rect">
            <a:avLst/>
          </a:prstGeom>
          <a:noFill/>
          <a:ln>
            <a:noFill/>
          </a:ln>
        </p:spPr>
        <p:txBody>
          <a:bodyPr anchorCtr="0" anchor="t" bIns="91425" lIns="91425" spcFirstLastPara="1" rIns="91425" wrap="square" tIns="91425">
            <a:normAutofit fontScale="85000" lnSpcReduction="20000"/>
          </a:bodyPr>
          <a:lstStyle/>
          <a:p>
            <a:pPr indent="0" lvl="0" marL="0" rtl="0" algn="l">
              <a:lnSpc>
                <a:spcPct val="115000"/>
              </a:lnSpc>
              <a:spcBef>
                <a:spcPts val="0"/>
              </a:spcBef>
              <a:spcAft>
                <a:spcPts val="0"/>
              </a:spcAft>
              <a:buNone/>
            </a:pPr>
            <a:r>
              <a:rPr lang="en-ZA" sz="2000">
                <a:solidFill>
                  <a:srgbClr val="FFFFFF"/>
                </a:solidFill>
                <a:latin typeface="Open Sans"/>
                <a:ea typeface="Open Sans"/>
                <a:cs typeface="Open Sans"/>
                <a:sym typeface="Open Sans"/>
              </a:rPr>
              <a:t>Date</a:t>
            </a:r>
            <a:endParaRPr sz="2000">
              <a:solidFill>
                <a:srgbClr val="FFFFFF"/>
              </a:solidFill>
              <a:latin typeface="Open Sans"/>
              <a:ea typeface="Open Sans"/>
              <a:cs typeface="Open Sans"/>
              <a:sym typeface="Open Sans"/>
            </a:endParaRPr>
          </a:p>
          <a:p>
            <a:pPr indent="0" lvl="0" marL="0" rtl="0" algn="l">
              <a:lnSpc>
                <a:spcPct val="115000"/>
              </a:lnSpc>
              <a:spcBef>
                <a:spcPts val="1200"/>
              </a:spcBef>
              <a:spcAft>
                <a:spcPts val="1200"/>
              </a:spcAft>
              <a:buNone/>
            </a:pPr>
            <a:r>
              <a:rPr lang="en-ZA" sz="2000">
                <a:solidFill>
                  <a:srgbClr val="FFFFFF"/>
                </a:solidFill>
                <a:latin typeface="Open Sans"/>
                <a:ea typeface="Open Sans"/>
                <a:cs typeface="Open Sans"/>
                <a:sym typeface="Open Sans"/>
              </a:rPr>
              <a:t>Presenter’s name</a:t>
            </a:r>
            <a:endParaRPr sz="2000">
              <a:solidFill>
                <a:srgbClr val="FFFFFF"/>
              </a:solidFill>
              <a:latin typeface="Open Sans"/>
              <a:ea typeface="Open Sans"/>
              <a:cs typeface="Open Sans"/>
              <a:sym typeface="Open Sans"/>
            </a:endParaRPr>
          </a:p>
        </p:txBody>
      </p:sp>
      <p:pic>
        <p:nvPicPr>
          <p:cNvPr id="116" name="Google Shape;116;p20"/>
          <p:cNvPicPr preferRelativeResize="0"/>
          <p:nvPr/>
        </p:nvPicPr>
        <p:blipFill rotWithShape="1">
          <a:blip r:embed="rId3">
            <a:alphaModFix/>
          </a:blip>
          <a:srcRect b="0" l="12338" r="12338" t="0"/>
          <a:stretch/>
        </p:blipFill>
        <p:spPr>
          <a:xfrm>
            <a:off x="-317325" y="-39675"/>
            <a:ext cx="4649100" cy="4629300"/>
          </a:xfrm>
          <a:prstGeom prst="ellipse">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2" name="Shape 312"/>
        <p:cNvGrpSpPr/>
        <p:nvPr/>
      </p:nvGrpSpPr>
      <p:grpSpPr>
        <a:xfrm>
          <a:off x="0" y="0"/>
          <a:ext cx="0" cy="0"/>
          <a:chOff x="0" y="0"/>
          <a:chExt cx="0" cy="0"/>
        </a:xfrm>
      </p:grpSpPr>
      <p:sp>
        <p:nvSpPr>
          <p:cNvPr id="313" name="Google Shape;313;p29"/>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2800"/>
              <a:buFont typeface="Arial"/>
              <a:buNone/>
            </a:pPr>
            <a:r>
              <a:rPr lang="en-ZA" sz="2800"/>
              <a:t>5.3 Choose </a:t>
            </a:r>
            <a:r>
              <a:rPr i="1" lang="en-ZA" sz="2800"/>
              <a:t>ex-ante</a:t>
            </a:r>
            <a:r>
              <a:rPr lang="en-ZA" sz="2800"/>
              <a:t> or </a:t>
            </a:r>
            <a:r>
              <a:rPr i="1" lang="en-ZA" sz="2800"/>
              <a:t>ex-post</a:t>
            </a:r>
            <a:r>
              <a:rPr lang="en-ZA" sz="2800"/>
              <a:t> assessment</a:t>
            </a:r>
            <a:endParaRPr sz="2800">
              <a:solidFill>
                <a:srgbClr val="595959"/>
              </a:solidFill>
            </a:endParaRPr>
          </a:p>
        </p:txBody>
      </p:sp>
      <p:sp>
        <p:nvSpPr>
          <p:cNvPr id="314" name="Google Shape;314;p29"/>
          <p:cNvSpPr/>
          <p:nvPr/>
        </p:nvSpPr>
        <p:spPr>
          <a:xfrm>
            <a:off x="3474004" y="3439982"/>
            <a:ext cx="2196000" cy="895200"/>
          </a:xfrm>
          <a:prstGeom prst="rect">
            <a:avLst/>
          </a:prstGeom>
          <a:solidFill>
            <a:srgbClr val="C57E1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242852"/>
              </a:buClr>
              <a:buSzPts val="1400"/>
              <a:buFont typeface="Arial"/>
              <a:buNone/>
            </a:pPr>
            <a:r>
              <a:rPr i="0" lang="en-ZA" sz="1000" u="none" cap="none" strike="noStrike">
                <a:solidFill>
                  <a:srgbClr val="FAFAFA"/>
                </a:solidFill>
                <a:latin typeface="Open Sans"/>
                <a:ea typeface="Open Sans"/>
                <a:cs typeface="Open Sans"/>
                <a:sym typeface="Open Sans"/>
              </a:rPr>
              <a:t>Policy</a:t>
            </a:r>
            <a:r>
              <a:rPr b="1" i="0" lang="en-ZA" sz="1000" u="none" cap="none" strike="noStrike">
                <a:solidFill>
                  <a:srgbClr val="FAFAFA"/>
                </a:solidFill>
                <a:latin typeface="Open Sans"/>
                <a:ea typeface="Open Sans"/>
                <a:cs typeface="Open Sans"/>
                <a:sym typeface="Open Sans"/>
              </a:rPr>
              <a:t> under implementation</a:t>
            </a:r>
            <a:endParaRPr sz="1000">
              <a:solidFill>
                <a:srgbClr val="FAFAFA"/>
              </a:solidFill>
              <a:latin typeface="Open Sans"/>
              <a:ea typeface="Open Sans"/>
              <a:cs typeface="Open Sans"/>
              <a:sym typeface="Open Sans"/>
            </a:endParaRPr>
          </a:p>
          <a:p>
            <a:pPr indent="0" lvl="0" marL="0" marR="0" rtl="0" algn="ctr">
              <a:lnSpc>
                <a:spcPct val="100000"/>
              </a:lnSpc>
              <a:spcBef>
                <a:spcPts val="600"/>
              </a:spcBef>
              <a:spcAft>
                <a:spcPts val="0"/>
              </a:spcAft>
              <a:buClr>
                <a:srgbClr val="242852"/>
              </a:buClr>
              <a:buSzPts val="1400"/>
              <a:buFont typeface="Arial"/>
              <a:buNone/>
            </a:pPr>
            <a:r>
              <a:rPr i="0" lang="en-ZA" sz="1000" cap="none" strike="noStrike">
                <a:solidFill>
                  <a:srgbClr val="FAFAFA"/>
                </a:solidFill>
                <a:latin typeface="Open Sans"/>
                <a:ea typeface="Open Sans"/>
                <a:cs typeface="Open Sans"/>
                <a:sym typeface="Open Sans"/>
              </a:rPr>
              <a:t>Objective is to </a:t>
            </a:r>
            <a:r>
              <a:rPr i="0" lang="en-ZA" sz="1000" u="none" cap="none" strike="noStrike">
                <a:solidFill>
                  <a:srgbClr val="FAFAFA"/>
                </a:solidFill>
                <a:latin typeface="Open Sans"/>
                <a:ea typeface="Open Sans"/>
                <a:cs typeface="Open Sans"/>
                <a:sym typeface="Open Sans"/>
              </a:rPr>
              <a:t>estimate both the </a:t>
            </a:r>
            <a:r>
              <a:rPr b="1" i="0" lang="en-ZA" sz="1000" u="none" cap="none" strike="noStrike">
                <a:solidFill>
                  <a:srgbClr val="FAFAFA"/>
                </a:solidFill>
                <a:latin typeface="Open Sans"/>
                <a:ea typeface="Open Sans"/>
                <a:cs typeface="Open Sans"/>
                <a:sym typeface="Open Sans"/>
              </a:rPr>
              <a:t>past and the future impacts</a:t>
            </a:r>
            <a:endParaRPr sz="1000">
              <a:solidFill>
                <a:srgbClr val="FAFAFA"/>
              </a:solidFill>
              <a:latin typeface="Open Sans"/>
              <a:ea typeface="Open Sans"/>
              <a:cs typeface="Open Sans"/>
              <a:sym typeface="Open Sans"/>
            </a:endParaRPr>
          </a:p>
        </p:txBody>
      </p:sp>
      <p:sp>
        <p:nvSpPr>
          <p:cNvPr id="315" name="Google Shape;315;p29"/>
          <p:cNvSpPr/>
          <p:nvPr/>
        </p:nvSpPr>
        <p:spPr>
          <a:xfrm>
            <a:off x="1216987" y="3446625"/>
            <a:ext cx="2196000" cy="888600"/>
          </a:xfrm>
          <a:prstGeom prst="rect">
            <a:avLst/>
          </a:prstGeom>
          <a:solidFill>
            <a:srgbClr val="000A3A"/>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i="0" lang="en-ZA" sz="1000" u="none" cap="none" strike="noStrike">
                <a:solidFill>
                  <a:srgbClr val="FAFAFA"/>
                </a:solidFill>
                <a:latin typeface="Open Sans"/>
                <a:ea typeface="Open Sans"/>
                <a:cs typeface="Open Sans"/>
                <a:sym typeface="Open Sans"/>
              </a:rPr>
              <a:t>Policy </a:t>
            </a:r>
            <a:r>
              <a:rPr b="1" lang="en-ZA" sz="1000">
                <a:solidFill>
                  <a:srgbClr val="FAFAFA"/>
                </a:solidFill>
                <a:latin typeface="Open Sans"/>
                <a:ea typeface="Open Sans"/>
                <a:cs typeface="Open Sans"/>
                <a:sym typeface="Open Sans"/>
              </a:rPr>
              <a:t>not yet implemented</a:t>
            </a:r>
            <a:endParaRPr b="1" i="0" sz="1000" u="none" cap="none" strike="noStrike">
              <a:solidFill>
                <a:srgbClr val="FAFAFA"/>
              </a:solidFill>
              <a:latin typeface="Open Sans"/>
              <a:ea typeface="Open Sans"/>
              <a:cs typeface="Open Sans"/>
              <a:sym typeface="Open Sans"/>
            </a:endParaRPr>
          </a:p>
          <a:p>
            <a:pPr indent="0" lvl="0" marL="0" marR="0" rtl="0" algn="ctr">
              <a:lnSpc>
                <a:spcPct val="100000"/>
              </a:lnSpc>
              <a:spcBef>
                <a:spcPts val="600"/>
              </a:spcBef>
              <a:spcAft>
                <a:spcPts val="0"/>
              </a:spcAft>
              <a:buNone/>
            </a:pPr>
            <a:r>
              <a:rPr i="0" lang="en-ZA" sz="1000" cap="none" strike="noStrike">
                <a:solidFill>
                  <a:srgbClr val="FAFAFA"/>
                </a:solidFill>
                <a:latin typeface="Open Sans"/>
                <a:ea typeface="Open Sans"/>
                <a:cs typeface="Open Sans"/>
                <a:sym typeface="Open Sans"/>
              </a:rPr>
              <a:t>Objective is to estimate </a:t>
            </a:r>
            <a:r>
              <a:rPr i="0" lang="en-ZA" sz="1000" u="none" cap="none" strike="noStrike">
                <a:solidFill>
                  <a:srgbClr val="FAFAFA"/>
                </a:solidFill>
                <a:latin typeface="Open Sans"/>
                <a:ea typeface="Open Sans"/>
                <a:cs typeface="Open Sans"/>
                <a:sym typeface="Open Sans"/>
              </a:rPr>
              <a:t>the expected </a:t>
            </a:r>
            <a:r>
              <a:rPr b="1" i="0" lang="en-ZA" sz="1000" u="none" cap="none" strike="noStrike">
                <a:solidFill>
                  <a:srgbClr val="FAFAFA"/>
                </a:solidFill>
                <a:latin typeface="Open Sans"/>
                <a:ea typeface="Open Sans"/>
                <a:cs typeface="Open Sans"/>
                <a:sym typeface="Open Sans"/>
              </a:rPr>
              <a:t>impacts in the future</a:t>
            </a:r>
            <a:endParaRPr sz="1000">
              <a:solidFill>
                <a:srgbClr val="FAFAFA"/>
              </a:solidFill>
              <a:latin typeface="Open Sans"/>
              <a:ea typeface="Open Sans"/>
              <a:cs typeface="Open Sans"/>
              <a:sym typeface="Open Sans"/>
            </a:endParaRPr>
          </a:p>
        </p:txBody>
      </p:sp>
      <p:sp>
        <p:nvSpPr>
          <p:cNvPr id="316" name="Google Shape;316;p29"/>
          <p:cNvSpPr/>
          <p:nvPr/>
        </p:nvSpPr>
        <p:spPr>
          <a:xfrm>
            <a:off x="5731021" y="3439982"/>
            <a:ext cx="2196000" cy="895200"/>
          </a:xfrm>
          <a:prstGeom prst="rect">
            <a:avLst/>
          </a:prstGeom>
          <a:solidFill>
            <a:srgbClr val="FF8E00"/>
          </a:solidFill>
          <a:ln cap="flat" cmpd="sng" w="1905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242852"/>
              </a:buClr>
              <a:buSzPts val="1400"/>
              <a:buFont typeface="Arial"/>
              <a:buNone/>
            </a:pPr>
            <a:r>
              <a:rPr i="0" lang="en-ZA" sz="1000" u="none" cap="none" strike="noStrike">
                <a:solidFill>
                  <a:srgbClr val="FAFAFA"/>
                </a:solidFill>
                <a:latin typeface="Open Sans"/>
                <a:ea typeface="Open Sans"/>
                <a:cs typeface="Open Sans"/>
                <a:sym typeface="Open Sans"/>
              </a:rPr>
              <a:t>Policy</a:t>
            </a:r>
            <a:r>
              <a:rPr b="1" i="0" lang="en-ZA" sz="1000" u="none" cap="none" strike="noStrike">
                <a:solidFill>
                  <a:srgbClr val="FAFAFA"/>
                </a:solidFill>
                <a:latin typeface="Open Sans"/>
                <a:ea typeface="Open Sans"/>
                <a:cs typeface="Open Sans"/>
                <a:sym typeface="Open Sans"/>
              </a:rPr>
              <a:t> under implementation</a:t>
            </a:r>
            <a:endParaRPr sz="1000">
              <a:solidFill>
                <a:srgbClr val="FAFAFA"/>
              </a:solidFill>
              <a:latin typeface="Open Sans"/>
              <a:ea typeface="Open Sans"/>
              <a:cs typeface="Open Sans"/>
              <a:sym typeface="Open Sans"/>
            </a:endParaRPr>
          </a:p>
          <a:p>
            <a:pPr indent="0" lvl="0" marL="0" marR="0" rtl="0" algn="ctr">
              <a:lnSpc>
                <a:spcPct val="100000"/>
              </a:lnSpc>
              <a:spcBef>
                <a:spcPts val="600"/>
              </a:spcBef>
              <a:spcAft>
                <a:spcPts val="0"/>
              </a:spcAft>
              <a:buClr>
                <a:srgbClr val="242852"/>
              </a:buClr>
              <a:buSzPts val="1400"/>
              <a:buFont typeface="Arial"/>
              <a:buNone/>
            </a:pPr>
            <a:r>
              <a:rPr i="0" lang="en-ZA" sz="1000" cap="none" strike="noStrike">
                <a:solidFill>
                  <a:srgbClr val="FAFAFA"/>
                </a:solidFill>
                <a:latin typeface="Open Sans"/>
                <a:ea typeface="Open Sans"/>
                <a:cs typeface="Open Sans"/>
                <a:sym typeface="Open Sans"/>
              </a:rPr>
              <a:t>Objective is </a:t>
            </a:r>
            <a:r>
              <a:rPr i="0" lang="en-ZA" sz="1000" u="none" cap="none" strike="noStrike">
                <a:solidFill>
                  <a:srgbClr val="FAFAFA"/>
                </a:solidFill>
                <a:latin typeface="Open Sans"/>
                <a:ea typeface="Open Sans"/>
                <a:cs typeface="Open Sans"/>
                <a:sym typeface="Open Sans"/>
              </a:rPr>
              <a:t>to estimate the </a:t>
            </a:r>
            <a:r>
              <a:rPr b="1" i="0" lang="en-ZA" sz="1000" u="none" cap="none" strike="noStrike">
                <a:solidFill>
                  <a:srgbClr val="FAFAFA"/>
                </a:solidFill>
                <a:latin typeface="Open Sans"/>
                <a:ea typeface="Open Sans"/>
                <a:cs typeface="Open Sans"/>
                <a:sym typeface="Open Sans"/>
              </a:rPr>
              <a:t>impacts of the policy to date</a:t>
            </a:r>
            <a:endParaRPr sz="1000">
              <a:solidFill>
                <a:srgbClr val="FAFAFA"/>
              </a:solidFill>
              <a:latin typeface="Open Sans"/>
              <a:ea typeface="Open Sans"/>
              <a:cs typeface="Open Sans"/>
              <a:sym typeface="Open Sans"/>
            </a:endParaRPr>
          </a:p>
        </p:txBody>
      </p:sp>
      <p:cxnSp>
        <p:nvCxnSpPr>
          <p:cNvPr id="317" name="Google Shape;317;p29"/>
          <p:cNvCxnSpPr>
            <a:stCxn id="318" idx="2"/>
          </p:cNvCxnSpPr>
          <p:nvPr/>
        </p:nvCxnSpPr>
        <p:spPr>
          <a:xfrm flipH="1">
            <a:off x="2106675" y="2114550"/>
            <a:ext cx="704700" cy="1321800"/>
          </a:xfrm>
          <a:prstGeom prst="straightConnector1">
            <a:avLst/>
          </a:prstGeom>
          <a:noFill/>
          <a:ln cap="flat" cmpd="sng" w="19050">
            <a:solidFill>
              <a:srgbClr val="09294E"/>
            </a:solidFill>
            <a:prstDash val="solid"/>
            <a:miter lim="800000"/>
            <a:headEnd len="sm" w="sm" type="none"/>
            <a:tailEnd len="sm" w="sm" type="none"/>
          </a:ln>
        </p:spPr>
      </p:cxnSp>
      <p:cxnSp>
        <p:nvCxnSpPr>
          <p:cNvPr id="319" name="Google Shape;319;p29"/>
          <p:cNvCxnSpPr>
            <a:stCxn id="316" idx="0"/>
            <a:endCxn id="320" idx="6"/>
          </p:cNvCxnSpPr>
          <p:nvPr/>
        </p:nvCxnSpPr>
        <p:spPr>
          <a:xfrm rot="10800000">
            <a:off x="6180721" y="2114582"/>
            <a:ext cx="648300" cy="1325400"/>
          </a:xfrm>
          <a:prstGeom prst="straightConnector1">
            <a:avLst/>
          </a:prstGeom>
          <a:noFill/>
          <a:ln cap="flat" cmpd="sng" w="19050">
            <a:solidFill>
              <a:srgbClr val="09294E"/>
            </a:solidFill>
            <a:prstDash val="solid"/>
            <a:miter lim="800000"/>
            <a:headEnd len="sm" w="sm" type="none"/>
            <a:tailEnd len="sm" w="sm" type="none"/>
          </a:ln>
        </p:spPr>
      </p:cxnSp>
      <p:sp>
        <p:nvSpPr>
          <p:cNvPr id="318" name="Google Shape;318;p29"/>
          <p:cNvSpPr/>
          <p:nvPr/>
        </p:nvSpPr>
        <p:spPr>
          <a:xfrm>
            <a:off x="2811375" y="1060050"/>
            <a:ext cx="2196000" cy="2109000"/>
          </a:xfrm>
          <a:prstGeom prst="ellipse">
            <a:avLst/>
          </a:prstGeom>
          <a:solidFill>
            <a:srgbClr val="000A3A">
              <a:alpha val="67040"/>
            </a:srgb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242852"/>
              </a:solidFill>
              <a:latin typeface="Arial"/>
              <a:ea typeface="Arial"/>
              <a:cs typeface="Arial"/>
              <a:sym typeface="Arial"/>
            </a:endParaRPr>
          </a:p>
        </p:txBody>
      </p:sp>
      <p:sp>
        <p:nvSpPr>
          <p:cNvPr id="320" name="Google Shape;320;p29"/>
          <p:cNvSpPr/>
          <p:nvPr/>
        </p:nvSpPr>
        <p:spPr>
          <a:xfrm>
            <a:off x="3984575" y="1060050"/>
            <a:ext cx="2196000" cy="2109000"/>
          </a:xfrm>
          <a:prstGeom prst="ellipse">
            <a:avLst/>
          </a:prstGeom>
          <a:solidFill>
            <a:srgbClr val="FF8E00">
              <a:alpha val="69270"/>
            </a:srgb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242852"/>
              </a:solidFill>
              <a:latin typeface="Arial"/>
              <a:ea typeface="Arial"/>
              <a:cs typeface="Arial"/>
              <a:sym typeface="Arial"/>
            </a:endParaRPr>
          </a:p>
        </p:txBody>
      </p:sp>
      <p:sp>
        <p:nvSpPr>
          <p:cNvPr id="321" name="Google Shape;321;p29"/>
          <p:cNvSpPr/>
          <p:nvPr/>
        </p:nvSpPr>
        <p:spPr>
          <a:xfrm>
            <a:off x="2811365" y="1984263"/>
            <a:ext cx="1200300" cy="3693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ZA" sz="1200">
                <a:solidFill>
                  <a:srgbClr val="FAFAFA"/>
                </a:solidFill>
                <a:latin typeface="Open Sans"/>
                <a:ea typeface="Open Sans"/>
                <a:cs typeface="Open Sans"/>
                <a:sym typeface="Open Sans"/>
              </a:rPr>
              <a:t>EX-ANTE</a:t>
            </a:r>
            <a:endParaRPr b="1" sz="1200">
              <a:solidFill>
                <a:srgbClr val="FAFAFA"/>
              </a:solidFill>
              <a:latin typeface="Open Sans"/>
              <a:ea typeface="Open Sans"/>
              <a:cs typeface="Open Sans"/>
              <a:sym typeface="Open Sans"/>
            </a:endParaRPr>
          </a:p>
        </p:txBody>
      </p:sp>
      <p:sp>
        <p:nvSpPr>
          <p:cNvPr id="322" name="Google Shape;322;p29"/>
          <p:cNvSpPr/>
          <p:nvPr/>
        </p:nvSpPr>
        <p:spPr>
          <a:xfrm>
            <a:off x="4980265" y="1984263"/>
            <a:ext cx="1200300" cy="3693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ZA" sz="1200">
                <a:solidFill>
                  <a:srgbClr val="FAFAFA"/>
                </a:solidFill>
                <a:latin typeface="Open Sans"/>
                <a:ea typeface="Open Sans"/>
                <a:cs typeface="Open Sans"/>
                <a:sym typeface="Open Sans"/>
              </a:rPr>
              <a:t>EX-POST</a:t>
            </a:r>
            <a:endParaRPr b="1" sz="1200">
              <a:solidFill>
                <a:srgbClr val="FAFAFA"/>
              </a:solidFill>
              <a:latin typeface="Open Sans"/>
              <a:ea typeface="Open Sans"/>
              <a:cs typeface="Open Sans"/>
              <a:sym typeface="Open Sans"/>
            </a:endParaRPr>
          </a:p>
        </p:txBody>
      </p:sp>
      <p:sp>
        <p:nvSpPr>
          <p:cNvPr id="323" name="Google Shape;323;p29"/>
          <p:cNvSpPr/>
          <p:nvPr/>
        </p:nvSpPr>
        <p:spPr>
          <a:xfrm>
            <a:off x="3895740" y="1984263"/>
            <a:ext cx="1200300" cy="3693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ZA" sz="1200">
                <a:solidFill>
                  <a:srgbClr val="FAFAFA"/>
                </a:solidFill>
                <a:latin typeface="Open Sans"/>
                <a:ea typeface="Open Sans"/>
                <a:cs typeface="Open Sans"/>
                <a:sym typeface="Open Sans"/>
              </a:rPr>
              <a:t>COMBINED</a:t>
            </a:r>
            <a:endParaRPr b="1" sz="1200">
              <a:solidFill>
                <a:srgbClr val="FAFAFA"/>
              </a:solidFill>
              <a:latin typeface="Open Sans"/>
              <a:ea typeface="Open Sans"/>
              <a:cs typeface="Open Sans"/>
              <a:sym typeface="Open Sans"/>
            </a:endParaRPr>
          </a:p>
        </p:txBody>
      </p:sp>
      <p:sp>
        <p:nvSpPr>
          <p:cNvPr id="324" name="Google Shape;324;p29"/>
          <p:cNvSpPr txBox="1"/>
          <p:nvPr>
            <p:ph idx="4294967295" type="body"/>
          </p:nvPr>
        </p:nvSpPr>
        <p:spPr>
          <a:xfrm>
            <a:off x="6270390" y="4702205"/>
            <a:ext cx="681900" cy="153300"/>
          </a:xfrm>
          <a:prstGeom prst="rect">
            <a:avLst/>
          </a:prstGeom>
          <a:solidFill>
            <a:srgbClr val="E7E7E7"/>
          </a:solidFill>
          <a:ln cap="flat" cmpd="sng" w="9525">
            <a:solidFill>
              <a:srgbClr val="BFBFBF"/>
            </a:solidFill>
            <a:prstDash val="solid"/>
            <a:round/>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6</a:t>
            </a:r>
            <a:endParaRPr sz="800"/>
          </a:p>
        </p:txBody>
      </p:sp>
      <p:sp>
        <p:nvSpPr>
          <p:cNvPr id="325" name="Google Shape;325;p29">
            <a:hlinkClick action="ppaction://hlinksldjump" r:id="rId3"/>
          </p:cNvPr>
          <p:cNvSpPr/>
          <p:nvPr/>
        </p:nvSpPr>
        <p:spPr>
          <a:xfrm>
            <a:off x="5502376" y="4701216"/>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326" name="Google Shape;326;p29">
            <a:hlinkClick action="ppaction://hlinksldjump" r:id="rId4"/>
          </p:cNvPr>
          <p:cNvSpPr/>
          <p:nvPr/>
        </p:nvSpPr>
        <p:spPr>
          <a:xfrm>
            <a:off x="6270389" y="4698323"/>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327" name="Google Shape;327;p29"/>
          <p:cNvSpPr txBox="1"/>
          <p:nvPr>
            <p:ph idx="4294967295" type="body"/>
          </p:nvPr>
        </p:nvSpPr>
        <p:spPr>
          <a:xfrm>
            <a:off x="5486546" y="4699082"/>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5</a:t>
            </a:r>
            <a:endParaRPr sz="800"/>
          </a:p>
        </p:txBody>
      </p:sp>
      <p:sp>
        <p:nvSpPr>
          <p:cNvPr id="328" name="Google Shape;328;p29">
            <a:hlinkClick action="ppaction://hlinksldjump" r:id="rId5"/>
          </p:cNvPr>
          <p:cNvSpPr/>
          <p:nvPr/>
        </p:nvSpPr>
        <p:spPr>
          <a:xfrm>
            <a:off x="5467716" y="4703351"/>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3" name="Shape 333"/>
        <p:cNvGrpSpPr/>
        <p:nvPr/>
      </p:nvGrpSpPr>
      <p:grpSpPr>
        <a:xfrm>
          <a:off x="0" y="0"/>
          <a:ext cx="0" cy="0"/>
          <a:chOff x="0" y="0"/>
          <a:chExt cx="0" cy="0"/>
        </a:xfrm>
      </p:grpSpPr>
      <p:sp>
        <p:nvSpPr>
          <p:cNvPr id="334" name="Google Shape;334;p30"/>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Part II: Recap and next steps</a:t>
            </a:r>
            <a:endParaRPr/>
          </a:p>
        </p:txBody>
      </p:sp>
      <p:sp>
        <p:nvSpPr>
          <p:cNvPr id="335" name="Google Shape;335;p30"/>
          <p:cNvSpPr/>
          <p:nvPr/>
        </p:nvSpPr>
        <p:spPr>
          <a:xfrm>
            <a:off x="364650" y="988900"/>
            <a:ext cx="3489000" cy="3650700"/>
          </a:xfrm>
          <a:prstGeom prst="rect">
            <a:avLst/>
          </a:prstGeom>
          <a:solidFill>
            <a:srgbClr val="A5A5A5"/>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6" name="Google Shape;336;p30"/>
          <p:cNvSpPr/>
          <p:nvPr/>
        </p:nvSpPr>
        <p:spPr>
          <a:xfrm>
            <a:off x="3991975" y="988900"/>
            <a:ext cx="4787400" cy="3650700"/>
          </a:xfrm>
          <a:prstGeom prst="rect">
            <a:avLst/>
          </a:prstGeom>
          <a:solidFill>
            <a:srgbClr val="9D97F0"/>
          </a:solidFill>
          <a:ln cap="flat" cmpd="sng" w="38100">
            <a:solidFill>
              <a:srgbClr val="FF8E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7" name="Google Shape;337;p30"/>
          <p:cNvSpPr txBox="1"/>
          <p:nvPr/>
        </p:nvSpPr>
        <p:spPr>
          <a:xfrm>
            <a:off x="448750" y="1127100"/>
            <a:ext cx="2591400" cy="350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b="1" lang="en-ZA" sz="1200">
                <a:solidFill>
                  <a:srgbClr val="FFFFFF"/>
                </a:solidFill>
                <a:latin typeface="Open Sans"/>
                <a:ea typeface="Open Sans"/>
                <a:cs typeface="Open Sans"/>
                <a:sym typeface="Open Sans"/>
              </a:rPr>
              <a:t>CHAPTER 5</a:t>
            </a:r>
            <a:r>
              <a:rPr lang="en-ZA" sz="1200">
                <a:solidFill>
                  <a:srgbClr val="FFFFFF"/>
                </a:solidFill>
                <a:latin typeface="Open Sans"/>
                <a:ea typeface="Open Sans"/>
                <a:cs typeface="Open Sans"/>
                <a:sym typeface="Open Sans"/>
              </a:rPr>
              <a:t>: Describing the policy </a:t>
            </a:r>
            <a:endParaRPr sz="1200">
              <a:solidFill>
                <a:srgbClr val="FFFFFF"/>
              </a:solidFill>
              <a:latin typeface="Open Sans"/>
              <a:ea typeface="Open Sans"/>
              <a:cs typeface="Open Sans"/>
              <a:sym typeface="Open Sans"/>
            </a:endParaRPr>
          </a:p>
        </p:txBody>
      </p:sp>
      <p:sp>
        <p:nvSpPr>
          <p:cNvPr id="338" name="Google Shape;338;p30"/>
          <p:cNvSpPr txBox="1"/>
          <p:nvPr/>
        </p:nvSpPr>
        <p:spPr>
          <a:xfrm>
            <a:off x="4037550" y="1127100"/>
            <a:ext cx="4020300" cy="350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b="1" lang="en-ZA" sz="1200">
                <a:solidFill>
                  <a:srgbClr val="FFFFFF"/>
                </a:solidFill>
                <a:latin typeface="Open Sans"/>
                <a:ea typeface="Open Sans"/>
                <a:cs typeface="Open Sans"/>
                <a:sym typeface="Open Sans"/>
              </a:rPr>
              <a:t>CHAPTER 6</a:t>
            </a:r>
            <a:r>
              <a:rPr lang="en-ZA" sz="1200">
                <a:solidFill>
                  <a:srgbClr val="FFFFFF"/>
                </a:solidFill>
                <a:latin typeface="Open Sans"/>
                <a:ea typeface="Open Sans"/>
                <a:cs typeface="Open Sans"/>
                <a:sym typeface="Open Sans"/>
              </a:rPr>
              <a:t>: Identifying the impacts</a:t>
            </a:r>
            <a:endParaRPr sz="1200">
              <a:solidFill>
                <a:srgbClr val="FFFFFF"/>
              </a:solidFill>
              <a:latin typeface="Open Sans"/>
              <a:ea typeface="Open Sans"/>
              <a:cs typeface="Open Sans"/>
              <a:sym typeface="Open Sans"/>
            </a:endParaRPr>
          </a:p>
        </p:txBody>
      </p:sp>
      <p:sp>
        <p:nvSpPr>
          <p:cNvPr id="339" name="Google Shape;339;p30"/>
          <p:cNvSpPr/>
          <p:nvPr/>
        </p:nvSpPr>
        <p:spPr>
          <a:xfrm>
            <a:off x="517050" y="1585275"/>
            <a:ext cx="993300" cy="2946900"/>
          </a:xfrm>
          <a:prstGeom prst="rect">
            <a:avLst/>
          </a:prstGeom>
          <a:solidFill>
            <a:srgbClr val="E3E3E3"/>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0" name="Google Shape;340;p30"/>
          <p:cNvSpPr/>
          <p:nvPr/>
        </p:nvSpPr>
        <p:spPr>
          <a:xfrm>
            <a:off x="1604300" y="1585275"/>
            <a:ext cx="993300" cy="2946900"/>
          </a:xfrm>
          <a:prstGeom prst="rect">
            <a:avLst/>
          </a:prstGeom>
          <a:solidFill>
            <a:srgbClr val="E3E3E3"/>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1" name="Google Shape;341;p30"/>
          <p:cNvSpPr/>
          <p:nvPr/>
        </p:nvSpPr>
        <p:spPr>
          <a:xfrm>
            <a:off x="2691525" y="1585275"/>
            <a:ext cx="993300" cy="2946900"/>
          </a:xfrm>
          <a:prstGeom prst="rect">
            <a:avLst/>
          </a:prstGeom>
          <a:solidFill>
            <a:srgbClr val="E3E3E3"/>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2" name="Google Shape;342;p30"/>
          <p:cNvSpPr/>
          <p:nvPr/>
        </p:nvSpPr>
        <p:spPr>
          <a:xfrm>
            <a:off x="4234913" y="1585275"/>
            <a:ext cx="1018200" cy="2946900"/>
          </a:xfrm>
          <a:prstGeom prst="rect">
            <a:avLst/>
          </a:prstGeom>
          <a:solidFill>
            <a:srgbClr val="E4DEF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3" name="Google Shape;343;p30"/>
          <p:cNvSpPr/>
          <p:nvPr/>
        </p:nvSpPr>
        <p:spPr>
          <a:xfrm>
            <a:off x="5350025" y="1585275"/>
            <a:ext cx="1018200" cy="2946900"/>
          </a:xfrm>
          <a:prstGeom prst="rect">
            <a:avLst/>
          </a:prstGeom>
          <a:solidFill>
            <a:srgbClr val="E4DEF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4" name="Google Shape;344;p30"/>
          <p:cNvSpPr/>
          <p:nvPr/>
        </p:nvSpPr>
        <p:spPr>
          <a:xfrm>
            <a:off x="6464800" y="1585275"/>
            <a:ext cx="1018200" cy="2946900"/>
          </a:xfrm>
          <a:prstGeom prst="rect">
            <a:avLst/>
          </a:prstGeom>
          <a:solidFill>
            <a:srgbClr val="E4DEF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5" name="Google Shape;345;p30"/>
          <p:cNvSpPr/>
          <p:nvPr/>
        </p:nvSpPr>
        <p:spPr>
          <a:xfrm>
            <a:off x="7579574" y="1585275"/>
            <a:ext cx="1018200" cy="2946900"/>
          </a:xfrm>
          <a:prstGeom prst="rect">
            <a:avLst/>
          </a:prstGeom>
          <a:solidFill>
            <a:srgbClr val="E4DEF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6" name="Google Shape;346;p30"/>
          <p:cNvSpPr txBox="1"/>
          <p:nvPr/>
        </p:nvSpPr>
        <p:spPr>
          <a:xfrm>
            <a:off x="575550" y="1678675"/>
            <a:ext cx="934800" cy="4440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Describe the policy</a:t>
            </a:r>
            <a:endParaRPr sz="800">
              <a:solidFill>
                <a:srgbClr val="000A3A"/>
              </a:solidFill>
              <a:latin typeface="Open Sans"/>
              <a:ea typeface="Open Sans"/>
              <a:cs typeface="Open Sans"/>
              <a:sym typeface="Open Sans"/>
            </a:endParaRPr>
          </a:p>
        </p:txBody>
      </p:sp>
      <p:sp>
        <p:nvSpPr>
          <p:cNvPr id="347" name="Google Shape;347;p30"/>
          <p:cNvSpPr txBox="1"/>
          <p:nvPr/>
        </p:nvSpPr>
        <p:spPr>
          <a:xfrm>
            <a:off x="1604300" y="1690719"/>
            <a:ext cx="993300" cy="12990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Decide whether to assess individual policy or package of policies</a:t>
            </a:r>
            <a:endParaRPr sz="800">
              <a:solidFill>
                <a:srgbClr val="000A3A"/>
              </a:solidFill>
              <a:latin typeface="Open Sans"/>
              <a:ea typeface="Open Sans"/>
              <a:cs typeface="Open Sans"/>
              <a:sym typeface="Open Sans"/>
            </a:endParaRPr>
          </a:p>
        </p:txBody>
      </p:sp>
      <p:sp>
        <p:nvSpPr>
          <p:cNvPr id="348" name="Google Shape;348;p30"/>
          <p:cNvSpPr txBox="1"/>
          <p:nvPr/>
        </p:nvSpPr>
        <p:spPr>
          <a:xfrm>
            <a:off x="2680200" y="1678675"/>
            <a:ext cx="993300" cy="12426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Choose ex-ante or ex-post assessment</a:t>
            </a:r>
            <a:endParaRPr sz="800">
              <a:solidFill>
                <a:srgbClr val="000A3A"/>
              </a:solidFill>
              <a:latin typeface="Open Sans"/>
              <a:ea typeface="Open Sans"/>
              <a:cs typeface="Open Sans"/>
              <a:sym typeface="Open Sans"/>
            </a:endParaRPr>
          </a:p>
        </p:txBody>
      </p:sp>
      <p:sp>
        <p:nvSpPr>
          <p:cNvPr id="349" name="Google Shape;349;p30"/>
          <p:cNvSpPr txBox="1"/>
          <p:nvPr/>
        </p:nvSpPr>
        <p:spPr>
          <a:xfrm>
            <a:off x="1650825" y="3057775"/>
            <a:ext cx="888900" cy="572700"/>
          </a:xfrm>
          <a:prstGeom prst="rect">
            <a:avLst/>
          </a:prstGeom>
          <a:solidFill>
            <a:srgbClr val="FAFAF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Characterize the type and degree of interaction between the policies</a:t>
            </a:r>
            <a:endParaRPr sz="550">
              <a:solidFill>
                <a:srgbClr val="000A3A"/>
              </a:solidFill>
              <a:latin typeface="Open Sans"/>
              <a:ea typeface="Open Sans"/>
              <a:cs typeface="Open Sans"/>
              <a:sym typeface="Open Sans"/>
            </a:endParaRPr>
          </a:p>
        </p:txBody>
      </p:sp>
      <p:sp>
        <p:nvSpPr>
          <p:cNvPr id="350" name="Google Shape;350;p30"/>
          <p:cNvSpPr txBox="1"/>
          <p:nvPr/>
        </p:nvSpPr>
        <p:spPr>
          <a:xfrm>
            <a:off x="1650200" y="3761750"/>
            <a:ext cx="888900" cy="645300"/>
          </a:xfrm>
          <a:prstGeom prst="rect">
            <a:avLst/>
          </a:prstGeom>
          <a:solidFill>
            <a:srgbClr val="FAFAF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Apply criteria to determine whether to assess an individual policy or a package of policies</a:t>
            </a:r>
            <a:endParaRPr sz="550">
              <a:solidFill>
                <a:srgbClr val="000A3A"/>
              </a:solidFill>
              <a:latin typeface="Open Sans"/>
              <a:ea typeface="Open Sans"/>
              <a:cs typeface="Open Sans"/>
              <a:sym typeface="Open Sans"/>
            </a:endParaRPr>
          </a:p>
        </p:txBody>
      </p:sp>
      <p:sp>
        <p:nvSpPr>
          <p:cNvPr id="351" name="Google Shape;351;p30"/>
          <p:cNvSpPr txBox="1"/>
          <p:nvPr/>
        </p:nvSpPr>
        <p:spPr>
          <a:xfrm>
            <a:off x="4260150" y="1678675"/>
            <a:ext cx="993300" cy="12426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Identify the impacts</a:t>
            </a:r>
            <a:endParaRPr sz="800">
              <a:solidFill>
                <a:srgbClr val="000A3A"/>
              </a:solidFill>
              <a:latin typeface="Open Sans"/>
              <a:ea typeface="Open Sans"/>
              <a:cs typeface="Open Sans"/>
              <a:sym typeface="Open Sans"/>
            </a:endParaRPr>
          </a:p>
        </p:txBody>
      </p:sp>
      <p:sp>
        <p:nvSpPr>
          <p:cNvPr id="352" name="Google Shape;352;p30"/>
          <p:cNvSpPr txBox="1"/>
          <p:nvPr/>
        </p:nvSpPr>
        <p:spPr>
          <a:xfrm>
            <a:off x="5362475" y="1678675"/>
            <a:ext cx="993300" cy="12426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Define the assessment boundary</a:t>
            </a:r>
            <a:endParaRPr sz="800">
              <a:solidFill>
                <a:srgbClr val="000A3A"/>
              </a:solidFill>
              <a:latin typeface="Open Sans"/>
              <a:ea typeface="Open Sans"/>
              <a:cs typeface="Open Sans"/>
              <a:sym typeface="Open Sans"/>
            </a:endParaRPr>
          </a:p>
        </p:txBody>
      </p:sp>
      <p:sp>
        <p:nvSpPr>
          <p:cNvPr id="353" name="Google Shape;353;p30"/>
          <p:cNvSpPr txBox="1"/>
          <p:nvPr/>
        </p:nvSpPr>
        <p:spPr>
          <a:xfrm>
            <a:off x="6471025" y="1678675"/>
            <a:ext cx="993300" cy="12426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Define the assessment period</a:t>
            </a:r>
            <a:endParaRPr sz="800">
              <a:solidFill>
                <a:srgbClr val="000A3A"/>
              </a:solidFill>
              <a:latin typeface="Open Sans"/>
              <a:ea typeface="Open Sans"/>
              <a:cs typeface="Open Sans"/>
              <a:sym typeface="Open Sans"/>
            </a:endParaRPr>
          </a:p>
        </p:txBody>
      </p:sp>
      <p:sp>
        <p:nvSpPr>
          <p:cNvPr id="354" name="Google Shape;354;p30"/>
          <p:cNvSpPr txBox="1"/>
          <p:nvPr/>
        </p:nvSpPr>
        <p:spPr>
          <a:xfrm>
            <a:off x="7579575" y="1678675"/>
            <a:ext cx="993300" cy="12426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Identify SD impacts</a:t>
            </a:r>
            <a:endParaRPr sz="800">
              <a:solidFill>
                <a:srgbClr val="000A3A"/>
              </a:solidFill>
              <a:latin typeface="Open Sans"/>
              <a:ea typeface="Open Sans"/>
              <a:cs typeface="Open Sans"/>
              <a:sym typeface="Open Sans"/>
            </a:endParaRPr>
          </a:p>
        </p:txBody>
      </p:sp>
      <p:sp>
        <p:nvSpPr>
          <p:cNvPr id="355" name="Google Shape;355;p30"/>
          <p:cNvSpPr txBox="1"/>
          <p:nvPr/>
        </p:nvSpPr>
        <p:spPr>
          <a:xfrm>
            <a:off x="5415000" y="2283800"/>
            <a:ext cx="888900" cy="4440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Assess the likelihood that each GHG impact will occur</a:t>
            </a:r>
            <a:endParaRPr sz="550">
              <a:solidFill>
                <a:srgbClr val="000A3A"/>
              </a:solidFill>
              <a:latin typeface="Open Sans"/>
              <a:ea typeface="Open Sans"/>
              <a:cs typeface="Open Sans"/>
              <a:sym typeface="Open Sans"/>
            </a:endParaRPr>
          </a:p>
        </p:txBody>
      </p:sp>
      <p:sp>
        <p:nvSpPr>
          <p:cNvPr id="356" name="Google Shape;356;p30"/>
          <p:cNvSpPr txBox="1"/>
          <p:nvPr/>
        </p:nvSpPr>
        <p:spPr>
          <a:xfrm>
            <a:off x="5415000" y="2969600"/>
            <a:ext cx="888900" cy="4440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Assess the expected magnitude of each GHG impact</a:t>
            </a:r>
            <a:endParaRPr sz="550">
              <a:solidFill>
                <a:srgbClr val="000A3A"/>
              </a:solidFill>
              <a:latin typeface="Open Sans"/>
              <a:ea typeface="Open Sans"/>
              <a:cs typeface="Open Sans"/>
              <a:sym typeface="Open Sans"/>
            </a:endParaRPr>
          </a:p>
        </p:txBody>
      </p:sp>
      <p:sp>
        <p:nvSpPr>
          <p:cNvPr id="357" name="Google Shape;357;p30"/>
          <p:cNvSpPr txBox="1"/>
          <p:nvPr/>
        </p:nvSpPr>
        <p:spPr>
          <a:xfrm>
            <a:off x="5415000" y="3579200"/>
            <a:ext cx="888900" cy="4440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Determine the significance of each GHG impact</a:t>
            </a:r>
            <a:endParaRPr sz="550">
              <a:solidFill>
                <a:srgbClr val="000A3A"/>
              </a:solidFill>
              <a:latin typeface="Open Sans"/>
              <a:ea typeface="Open Sans"/>
              <a:cs typeface="Open Sans"/>
              <a:sym typeface="Open Sans"/>
            </a:endParaRPr>
          </a:p>
        </p:txBody>
      </p:sp>
      <p:sp>
        <p:nvSpPr>
          <p:cNvPr id="358" name="Google Shape;358;p30"/>
          <p:cNvSpPr txBox="1"/>
          <p:nvPr/>
        </p:nvSpPr>
        <p:spPr>
          <a:xfrm>
            <a:off x="4299900" y="2131400"/>
            <a:ext cx="888900" cy="2793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Identify stakeholders</a:t>
            </a:r>
            <a:endParaRPr sz="550">
              <a:solidFill>
                <a:srgbClr val="000A3A"/>
              </a:solidFill>
              <a:latin typeface="Open Sans"/>
              <a:ea typeface="Open Sans"/>
              <a:cs typeface="Open Sans"/>
              <a:sym typeface="Open Sans"/>
            </a:endParaRPr>
          </a:p>
        </p:txBody>
      </p:sp>
      <p:sp>
        <p:nvSpPr>
          <p:cNvPr id="359" name="Google Shape;359;p30"/>
          <p:cNvSpPr txBox="1"/>
          <p:nvPr/>
        </p:nvSpPr>
        <p:spPr>
          <a:xfrm>
            <a:off x="4299900" y="2512400"/>
            <a:ext cx="888900" cy="4440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Identify inputs and administrative activities</a:t>
            </a:r>
            <a:endParaRPr sz="550">
              <a:solidFill>
                <a:srgbClr val="000A3A"/>
              </a:solidFill>
              <a:latin typeface="Open Sans"/>
              <a:ea typeface="Open Sans"/>
              <a:cs typeface="Open Sans"/>
              <a:sym typeface="Open Sans"/>
            </a:endParaRPr>
          </a:p>
        </p:txBody>
      </p:sp>
      <p:sp>
        <p:nvSpPr>
          <p:cNvPr id="360" name="Google Shape;360;p30"/>
          <p:cNvSpPr txBox="1"/>
          <p:nvPr/>
        </p:nvSpPr>
        <p:spPr>
          <a:xfrm>
            <a:off x="4299900" y="3045800"/>
            <a:ext cx="888900" cy="3507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Identify and describe intermediate effects</a:t>
            </a:r>
            <a:endParaRPr sz="550">
              <a:solidFill>
                <a:srgbClr val="000A3A"/>
              </a:solidFill>
              <a:latin typeface="Open Sans"/>
              <a:ea typeface="Open Sans"/>
              <a:cs typeface="Open Sans"/>
              <a:sym typeface="Open Sans"/>
            </a:endParaRPr>
          </a:p>
        </p:txBody>
      </p:sp>
      <p:sp>
        <p:nvSpPr>
          <p:cNvPr id="361" name="Google Shape;361;p30"/>
          <p:cNvSpPr txBox="1"/>
          <p:nvPr/>
        </p:nvSpPr>
        <p:spPr>
          <a:xfrm>
            <a:off x="4299900" y="3503000"/>
            <a:ext cx="888900" cy="3507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Identify potential GHG impacts</a:t>
            </a:r>
            <a:endParaRPr sz="550">
              <a:solidFill>
                <a:srgbClr val="000A3A"/>
              </a:solidFill>
              <a:latin typeface="Open Sans"/>
              <a:ea typeface="Open Sans"/>
              <a:cs typeface="Open Sans"/>
              <a:sym typeface="Open Sans"/>
            </a:endParaRPr>
          </a:p>
        </p:txBody>
      </p:sp>
      <p:sp>
        <p:nvSpPr>
          <p:cNvPr id="362" name="Google Shape;362;p30"/>
          <p:cNvSpPr txBox="1"/>
          <p:nvPr/>
        </p:nvSpPr>
        <p:spPr>
          <a:xfrm>
            <a:off x="4299900" y="3960200"/>
            <a:ext cx="888900" cy="3507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Develop a causal chain</a:t>
            </a:r>
            <a:endParaRPr sz="550">
              <a:solidFill>
                <a:srgbClr val="000A3A"/>
              </a:solidFill>
              <a:latin typeface="Open Sans"/>
              <a:ea typeface="Open Sans"/>
              <a:cs typeface="Open Sans"/>
              <a:sym typeface="Open Sans"/>
            </a:endParaRPr>
          </a:p>
        </p:txBody>
      </p:sp>
      <p:sp>
        <p:nvSpPr>
          <p:cNvPr id="363" name="Google Shape;363;p30"/>
          <p:cNvSpPr/>
          <p:nvPr/>
        </p:nvSpPr>
        <p:spPr>
          <a:xfrm>
            <a:off x="1449170" y="2665370"/>
            <a:ext cx="196200" cy="1866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364" name="Google Shape;364;p30"/>
          <p:cNvSpPr/>
          <p:nvPr/>
        </p:nvSpPr>
        <p:spPr>
          <a:xfrm>
            <a:off x="2515970" y="2665370"/>
            <a:ext cx="196200" cy="1866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365" name="Google Shape;365;p30"/>
          <p:cNvSpPr/>
          <p:nvPr/>
        </p:nvSpPr>
        <p:spPr>
          <a:xfrm>
            <a:off x="3582770" y="1598570"/>
            <a:ext cx="196200" cy="1866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366" name="Google Shape;366;p30"/>
          <p:cNvSpPr/>
          <p:nvPr/>
        </p:nvSpPr>
        <p:spPr>
          <a:xfrm>
            <a:off x="5182970" y="1750970"/>
            <a:ext cx="196200" cy="1866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367" name="Google Shape;367;p30"/>
          <p:cNvSpPr/>
          <p:nvPr/>
        </p:nvSpPr>
        <p:spPr>
          <a:xfrm>
            <a:off x="6249770" y="1750970"/>
            <a:ext cx="196200" cy="1866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368" name="Google Shape;368;p30"/>
          <p:cNvSpPr/>
          <p:nvPr/>
        </p:nvSpPr>
        <p:spPr>
          <a:xfrm>
            <a:off x="7392770" y="1750970"/>
            <a:ext cx="196200" cy="1866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cxnSp>
        <p:nvCxnSpPr>
          <p:cNvPr id="369" name="Google Shape;369;p30"/>
          <p:cNvCxnSpPr>
            <a:endCxn id="350" idx="0"/>
          </p:cNvCxnSpPr>
          <p:nvPr/>
        </p:nvCxnSpPr>
        <p:spPr>
          <a:xfrm flipH="1">
            <a:off x="2094650" y="3630350"/>
            <a:ext cx="600" cy="131400"/>
          </a:xfrm>
          <a:prstGeom prst="straightConnector1">
            <a:avLst/>
          </a:prstGeom>
          <a:noFill/>
          <a:ln cap="flat" cmpd="sng" w="9525">
            <a:solidFill>
              <a:srgbClr val="000A3A"/>
            </a:solidFill>
            <a:prstDash val="solid"/>
            <a:round/>
            <a:headEnd len="med" w="med" type="none"/>
            <a:tailEnd len="med" w="med" type="triangle"/>
          </a:ln>
        </p:spPr>
      </p:cxnSp>
      <p:cxnSp>
        <p:nvCxnSpPr>
          <p:cNvPr id="370" name="Google Shape;370;p30"/>
          <p:cNvCxnSpPr>
            <a:endCxn id="362" idx="0"/>
          </p:cNvCxnSpPr>
          <p:nvPr/>
        </p:nvCxnSpPr>
        <p:spPr>
          <a:xfrm>
            <a:off x="4744350" y="3853700"/>
            <a:ext cx="0" cy="106500"/>
          </a:xfrm>
          <a:prstGeom prst="straightConnector1">
            <a:avLst/>
          </a:prstGeom>
          <a:noFill/>
          <a:ln cap="flat" cmpd="sng" w="9525">
            <a:solidFill>
              <a:srgbClr val="000A3A"/>
            </a:solidFill>
            <a:prstDash val="solid"/>
            <a:round/>
            <a:headEnd len="med" w="med" type="none"/>
            <a:tailEnd len="med" w="med" type="triangle"/>
          </a:ln>
        </p:spPr>
      </p:cxnSp>
      <p:cxnSp>
        <p:nvCxnSpPr>
          <p:cNvPr id="371" name="Google Shape;371;p30"/>
          <p:cNvCxnSpPr>
            <a:endCxn id="361" idx="0"/>
          </p:cNvCxnSpPr>
          <p:nvPr/>
        </p:nvCxnSpPr>
        <p:spPr>
          <a:xfrm>
            <a:off x="4744350" y="3396500"/>
            <a:ext cx="0" cy="106500"/>
          </a:xfrm>
          <a:prstGeom prst="straightConnector1">
            <a:avLst/>
          </a:prstGeom>
          <a:noFill/>
          <a:ln cap="flat" cmpd="sng" w="9525">
            <a:solidFill>
              <a:srgbClr val="000A3A"/>
            </a:solidFill>
            <a:prstDash val="solid"/>
            <a:round/>
            <a:headEnd len="med" w="med" type="none"/>
            <a:tailEnd len="med" w="med" type="triangle"/>
          </a:ln>
        </p:spPr>
      </p:cxnSp>
      <p:cxnSp>
        <p:nvCxnSpPr>
          <p:cNvPr id="372" name="Google Shape;372;p30"/>
          <p:cNvCxnSpPr>
            <a:endCxn id="360" idx="0"/>
          </p:cNvCxnSpPr>
          <p:nvPr/>
        </p:nvCxnSpPr>
        <p:spPr>
          <a:xfrm>
            <a:off x="4744350" y="2956400"/>
            <a:ext cx="0" cy="89400"/>
          </a:xfrm>
          <a:prstGeom prst="straightConnector1">
            <a:avLst/>
          </a:prstGeom>
          <a:noFill/>
          <a:ln cap="flat" cmpd="sng" w="9525">
            <a:solidFill>
              <a:srgbClr val="000A3A"/>
            </a:solidFill>
            <a:prstDash val="solid"/>
            <a:round/>
            <a:headEnd len="med" w="med" type="none"/>
            <a:tailEnd len="med" w="med" type="triangle"/>
          </a:ln>
        </p:spPr>
      </p:cxnSp>
      <p:cxnSp>
        <p:nvCxnSpPr>
          <p:cNvPr id="373" name="Google Shape;373;p30"/>
          <p:cNvCxnSpPr>
            <a:endCxn id="359" idx="0"/>
          </p:cNvCxnSpPr>
          <p:nvPr/>
        </p:nvCxnSpPr>
        <p:spPr>
          <a:xfrm>
            <a:off x="4744350" y="2410700"/>
            <a:ext cx="0" cy="101700"/>
          </a:xfrm>
          <a:prstGeom prst="straightConnector1">
            <a:avLst/>
          </a:prstGeom>
          <a:noFill/>
          <a:ln cap="flat" cmpd="sng" w="9525">
            <a:solidFill>
              <a:srgbClr val="000A3A"/>
            </a:solidFill>
            <a:prstDash val="solid"/>
            <a:round/>
            <a:headEnd len="med" w="med" type="none"/>
            <a:tailEnd len="med" w="med" type="triangle"/>
          </a:ln>
        </p:spPr>
      </p:cxnSp>
      <p:cxnSp>
        <p:nvCxnSpPr>
          <p:cNvPr id="374" name="Google Shape;374;p30"/>
          <p:cNvCxnSpPr>
            <a:endCxn id="356" idx="0"/>
          </p:cNvCxnSpPr>
          <p:nvPr/>
        </p:nvCxnSpPr>
        <p:spPr>
          <a:xfrm>
            <a:off x="5859450" y="2714600"/>
            <a:ext cx="0" cy="255000"/>
          </a:xfrm>
          <a:prstGeom prst="straightConnector1">
            <a:avLst/>
          </a:prstGeom>
          <a:noFill/>
          <a:ln cap="flat" cmpd="sng" w="9525">
            <a:solidFill>
              <a:srgbClr val="000A3A"/>
            </a:solidFill>
            <a:prstDash val="solid"/>
            <a:round/>
            <a:headEnd len="med" w="med" type="none"/>
            <a:tailEnd len="med" w="med" type="triangle"/>
          </a:ln>
        </p:spPr>
      </p:cxnSp>
      <p:cxnSp>
        <p:nvCxnSpPr>
          <p:cNvPr id="375" name="Google Shape;375;p30"/>
          <p:cNvCxnSpPr>
            <a:stCxn id="356" idx="2"/>
            <a:endCxn id="357" idx="0"/>
          </p:cNvCxnSpPr>
          <p:nvPr/>
        </p:nvCxnSpPr>
        <p:spPr>
          <a:xfrm>
            <a:off x="5859450" y="3413600"/>
            <a:ext cx="0" cy="165600"/>
          </a:xfrm>
          <a:prstGeom prst="straightConnector1">
            <a:avLst/>
          </a:prstGeom>
          <a:noFill/>
          <a:ln cap="flat" cmpd="sng" w="9525">
            <a:solidFill>
              <a:srgbClr val="000A3A"/>
            </a:solidFill>
            <a:prstDash val="solid"/>
            <a:round/>
            <a:headEnd len="med" w="med" type="none"/>
            <a:tailEnd len="med" w="med" type="triangle"/>
          </a:ln>
        </p:spPr>
      </p:cxnSp>
      <p:sp>
        <p:nvSpPr>
          <p:cNvPr id="376" name="Google Shape;376;p30"/>
          <p:cNvSpPr/>
          <p:nvPr/>
        </p:nvSpPr>
        <p:spPr>
          <a:xfrm>
            <a:off x="4789939" y="3335125"/>
            <a:ext cx="514500" cy="101700"/>
          </a:xfrm>
          <a:prstGeom prst="roundRect">
            <a:avLst>
              <a:gd fmla="val 16667" name="adj"/>
            </a:avLst>
          </a:prstGeom>
          <a:solidFill>
            <a:srgbClr val="FFC46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500">
                <a:solidFill>
                  <a:srgbClr val="FAFAFA"/>
                </a:solidFill>
                <a:latin typeface="Open Sans"/>
                <a:ea typeface="Open Sans"/>
                <a:cs typeface="Open Sans"/>
                <a:sym typeface="Open Sans"/>
              </a:rPr>
              <a:t>EXAMPLE</a:t>
            </a:r>
            <a:endParaRPr sz="500">
              <a:solidFill>
                <a:srgbClr val="FAFAFA"/>
              </a:solidFill>
              <a:latin typeface="Open Sans"/>
              <a:ea typeface="Open Sans"/>
              <a:cs typeface="Open Sans"/>
              <a:sym typeface="Open Sans"/>
            </a:endParaRPr>
          </a:p>
        </p:txBody>
      </p:sp>
      <p:sp>
        <p:nvSpPr>
          <p:cNvPr id="377" name="Google Shape;377;p30"/>
          <p:cNvSpPr/>
          <p:nvPr/>
        </p:nvSpPr>
        <p:spPr>
          <a:xfrm>
            <a:off x="4789926" y="3815550"/>
            <a:ext cx="514500" cy="101700"/>
          </a:xfrm>
          <a:prstGeom prst="roundRect">
            <a:avLst>
              <a:gd fmla="val 16667" name="adj"/>
            </a:avLst>
          </a:prstGeom>
          <a:solidFill>
            <a:srgbClr val="FFC46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500">
                <a:solidFill>
                  <a:srgbClr val="FAFAFA"/>
                </a:solidFill>
                <a:latin typeface="Open Sans"/>
                <a:ea typeface="Open Sans"/>
                <a:cs typeface="Open Sans"/>
                <a:sym typeface="Open Sans"/>
              </a:rPr>
              <a:t>EXAMPLE</a:t>
            </a:r>
            <a:endParaRPr sz="500">
              <a:solidFill>
                <a:srgbClr val="FAFAFA"/>
              </a:solidFill>
              <a:latin typeface="Open Sans"/>
              <a:ea typeface="Open Sans"/>
              <a:cs typeface="Open Sans"/>
              <a:sym typeface="Open Sans"/>
            </a:endParaRPr>
          </a:p>
        </p:txBody>
      </p:sp>
      <p:sp>
        <p:nvSpPr>
          <p:cNvPr id="378" name="Google Shape;378;p30"/>
          <p:cNvSpPr/>
          <p:nvPr/>
        </p:nvSpPr>
        <p:spPr>
          <a:xfrm>
            <a:off x="4789926" y="4235000"/>
            <a:ext cx="514500" cy="101700"/>
          </a:xfrm>
          <a:prstGeom prst="roundRect">
            <a:avLst>
              <a:gd fmla="val 16667" name="adj"/>
            </a:avLst>
          </a:prstGeom>
          <a:solidFill>
            <a:srgbClr val="FFC46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500">
                <a:solidFill>
                  <a:srgbClr val="FAFAFA"/>
                </a:solidFill>
                <a:latin typeface="Open Sans"/>
                <a:ea typeface="Open Sans"/>
                <a:cs typeface="Open Sans"/>
                <a:sym typeface="Open Sans"/>
              </a:rPr>
              <a:t>EXAMPLE</a:t>
            </a:r>
            <a:endParaRPr sz="500">
              <a:solidFill>
                <a:srgbClr val="FAFAFA"/>
              </a:solidFill>
              <a:latin typeface="Open Sans"/>
              <a:ea typeface="Open Sans"/>
              <a:cs typeface="Open Sans"/>
              <a:sym typeface="Open Sans"/>
            </a:endParaRPr>
          </a:p>
        </p:txBody>
      </p:sp>
      <p:sp>
        <p:nvSpPr>
          <p:cNvPr id="379" name="Google Shape;379;p30"/>
          <p:cNvSpPr/>
          <p:nvPr/>
        </p:nvSpPr>
        <p:spPr>
          <a:xfrm>
            <a:off x="675126" y="4235000"/>
            <a:ext cx="514500" cy="101700"/>
          </a:xfrm>
          <a:prstGeom prst="roundRect">
            <a:avLst>
              <a:gd fmla="val 16667" name="adj"/>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500">
                <a:solidFill>
                  <a:srgbClr val="FAFAFA"/>
                </a:solidFill>
                <a:latin typeface="Open Sans"/>
                <a:ea typeface="Open Sans"/>
                <a:cs typeface="Open Sans"/>
                <a:sym typeface="Open Sans"/>
              </a:rPr>
              <a:t>EXAMPLE</a:t>
            </a:r>
            <a:endParaRPr sz="500">
              <a:solidFill>
                <a:srgbClr val="FAFAFA"/>
              </a:solidFill>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3" name="Shape 383"/>
        <p:cNvGrpSpPr/>
        <p:nvPr/>
      </p:nvGrpSpPr>
      <p:grpSpPr>
        <a:xfrm>
          <a:off x="0" y="0"/>
          <a:ext cx="0" cy="0"/>
          <a:chOff x="0" y="0"/>
          <a:chExt cx="0" cy="0"/>
        </a:xfrm>
      </p:grpSpPr>
      <p:sp>
        <p:nvSpPr>
          <p:cNvPr id="384" name="Google Shape;384;p31"/>
          <p:cNvSpPr txBox="1"/>
          <p:nvPr>
            <p:ph type="title"/>
          </p:nvPr>
        </p:nvSpPr>
        <p:spPr>
          <a:xfrm>
            <a:off x="311700" y="2164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ZA"/>
              <a:t>Spreadsheet exercise</a:t>
            </a:r>
            <a:endParaRPr/>
          </a:p>
        </p:txBody>
      </p:sp>
      <p:sp>
        <p:nvSpPr>
          <p:cNvPr id="385" name="Google Shape;385;p31"/>
          <p:cNvSpPr txBox="1"/>
          <p:nvPr/>
        </p:nvSpPr>
        <p:spPr>
          <a:xfrm>
            <a:off x="1867200" y="2236175"/>
            <a:ext cx="5409600" cy="772500"/>
          </a:xfrm>
          <a:prstGeom prst="rect">
            <a:avLst/>
          </a:prstGeom>
          <a:noFill/>
          <a:ln>
            <a:noFill/>
          </a:ln>
        </p:spPr>
        <p:txBody>
          <a:bodyPr anchorCtr="0" anchor="ctr" bIns="45700" lIns="91425" spcFirstLastPara="1" rIns="91425" wrap="square" tIns="45700">
            <a:noAutofit/>
          </a:bodyPr>
          <a:lstStyle/>
          <a:p>
            <a:pPr indent="0" lvl="0" marL="0" rtl="0" algn="ctr">
              <a:lnSpc>
                <a:spcPct val="120000"/>
              </a:lnSpc>
              <a:spcBef>
                <a:spcPts val="0"/>
              </a:spcBef>
              <a:spcAft>
                <a:spcPts val="0"/>
              </a:spcAft>
              <a:buNone/>
            </a:pPr>
            <a:r>
              <a:rPr b="1" lang="en-ZA" sz="2400">
                <a:solidFill>
                  <a:schemeClr val="lt1"/>
                </a:solidFill>
                <a:highlight>
                  <a:schemeClr val="dk1"/>
                </a:highlight>
                <a:latin typeface="Open Sans"/>
                <a:ea typeface="Open Sans"/>
                <a:cs typeface="Open Sans"/>
                <a:sym typeface="Open Sans"/>
              </a:rPr>
              <a:t>Go to Excel spreadsheet for the exercise on policy description</a:t>
            </a:r>
            <a:endParaRPr b="1" sz="2400">
              <a:solidFill>
                <a:schemeClr val="lt1"/>
              </a:solidFill>
              <a:highlight>
                <a:schemeClr val="dk1"/>
              </a:highlight>
              <a:latin typeface="Open Sans"/>
              <a:ea typeface="Open Sans"/>
              <a:cs typeface="Open Sans"/>
              <a:sym typeface="Open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0" name="Shape 390"/>
        <p:cNvGrpSpPr/>
        <p:nvPr/>
      </p:nvGrpSpPr>
      <p:grpSpPr>
        <a:xfrm>
          <a:off x="0" y="0"/>
          <a:ext cx="0" cy="0"/>
          <a:chOff x="0" y="0"/>
          <a:chExt cx="0" cy="0"/>
        </a:xfrm>
      </p:grpSpPr>
      <p:sp>
        <p:nvSpPr>
          <p:cNvPr id="391" name="Google Shape;391;p32">
            <a:hlinkClick action="ppaction://hlinksldjump" r:id="rId3"/>
          </p:cNvPr>
          <p:cNvSpPr/>
          <p:nvPr/>
        </p:nvSpPr>
        <p:spPr>
          <a:xfrm>
            <a:off x="537600" y="1496175"/>
            <a:ext cx="1487400" cy="1505700"/>
          </a:xfrm>
          <a:prstGeom prst="roundRect">
            <a:avLst>
              <a:gd fmla="val 16667"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ZA" sz="1200">
                <a:solidFill>
                  <a:schemeClr val="dk2"/>
                </a:solidFill>
                <a:latin typeface="Open Sans"/>
                <a:ea typeface="Open Sans"/>
                <a:cs typeface="Open Sans"/>
                <a:sym typeface="Open Sans"/>
              </a:rPr>
              <a:t>Identify GHG impacts </a:t>
            </a:r>
            <a:endParaRPr sz="1200">
              <a:solidFill>
                <a:schemeClr val="dk2"/>
              </a:solidFill>
              <a:latin typeface="Open Sans"/>
              <a:ea typeface="Open Sans"/>
              <a:cs typeface="Open Sans"/>
              <a:sym typeface="Open Sans"/>
            </a:endParaRPr>
          </a:p>
          <a:p>
            <a:pPr indent="0" lvl="0" marL="0" marR="0" rtl="0" algn="ctr">
              <a:spcBef>
                <a:spcPts val="0"/>
              </a:spcBef>
              <a:spcAft>
                <a:spcPts val="0"/>
              </a:spcAft>
              <a:buNone/>
            </a:pPr>
            <a:r>
              <a:rPr lang="en-ZA" sz="1200">
                <a:solidFill>
                  <a:schemeClr val="dk2"/>
                </a:solidFill>
                <a:latin typeface="Open Sans"/>
                <a:ea typeface="Open Sans"/>
                <a:cs typeface="Open Sans"/>
                <a:sym typeface="Open Sans"/>
              </a:rPr>
              <a:t>(Section 6.1)</a:t>
            </a:r>
            <a:endParaRPr sz="1200">
              <a:solidFill>
                <a:schemeClr val="dk2"/>
              </a:solidFill>
              <a:latin typeface="Open Sans"/>
              <a:ea typeface="Open Sans"/>
              <a:cs typeface="Open Sans"/>
              <a:sym typeface="Open Sans"/>
            </a:endParaRPr>
          </a:p>
        </p:txBody>
      </p:sp>
      <p:sp>
        <p:nvSpPr>
          <p:cNvPr id="392" name="Google Shape;392;p32">
            <a:hlinkClick action="ppaction://hlinksldjump" r:id="rId4"/>
          </p:cNvPr>
          <p:cNvSpPr/>
          <p:nvPr/>
        </p:nvSpPr>
        <p:spPr>
          <a:xfrm>
            <a:off x="2280987" y="1496175"/>
            <a:ext cx="1586100" cy="1505700"/>
          </a:xfrm>
          <a:prstGeom prst="roundRect">
            <a:avLst>
              <a:gd fmla="val 16667"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ZA" sz="1200">
                <a:solidFill>
                  <a:schemeClr val="dk2"/>
                </a:solidFill>
                <a:latin typeface="Open Sans"/>
                <a:ea typeface="Open Sans"/>
                <a:cs typeface="Open Sans"/>
                <a:sym typeface="Open Sans"/>
              </a:rPr>
              <a:t>Define the GHG assessment boundary </a:t>
            </a:r>
            <a:endParaRPr sz="1200">
              <a:solidFill>
                <a:schemeClr val="dk2"/>
              </a:solidFill>
              <a:latin typeface="Open Sans"/>
              <a:ea typeface="Open Sans"/>
              <a:cs typeface="Open Sans"/>
              <a:sym typeface="Open Sans"/>
            </a:endParaRPr>
          </a:p>
          <a:p>
            <a:pPr indent="0" lvl="0" marL="0" marR="0" rtl="0" algn="ctr">
              <a:spcBef>
                <a:spcPts val="0"/>
              </a:spcBef>
              <a:spcAft>
                <a:spcPts val="0"/>
              </a:spcAft>
              <a:buNone/>
            </a:pPr>
            <a:r>
              <a:rPr lang="en-ZA" sz="1200">
                <a:solidFill>
                  <a:schemeClr val="dk2"/>
                </a:solidFill>
                <a:latin typeface="Open Sans"/>
                <a:ea typeface="Open Sans"/>
                <a:cs typeface="Open Sans"/>
                <a:sym typeface="Open Sans"/>
              </a:rPr>
              <a:t>(Section 6.2)</a:t>
            </a:r>
            <a:endParaRPr sz="1200">
              <a:solidFill>
                <a:schemeClr val="dk2"/>
              </a:solidFill>
              <a:latin typeface="Open Sans"/>
              <a:ea typeface="Open Sans"/>
              <a:cs typeface="Open Sans"/>
              <a:sym typeface="Open Sans"/>
            </a:endParaRPr>
          </a:p>
        </p:txBody>
      </p:sp>
      <p:sp>
        <p:nvSpPr>
          <p:cNvPr id="393" name="Google Shape;393;p32">
            <a:hlinkClick action="ppaction://hlinksldjump" r:id="rId5"/>
          </p:cNvPr>
          <p:cNvSpPr/>
          <p:nvPr/>
        </p:nvSpPr>
        <p:spPr>
          <a:xfrm>
            <a:off x="4134809" y="1496175"/>
            <a:ext cx="1375500" cy="1505700"/>
          </a:xfrm>
          <a:prstGeom prst="roundRect">
            <a:avLst>
              <a:gd fmla="val 16667"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ZA" sz="1200">
                <a:solidFill>
                  <a:schemeClr val="dk2"/>
                </a:solidFill>
                <a:latin typeface="Open Sans"/>
                <a:ea typeface="Open Sans"/>
                <a:cs typeface="Open Sans"/>
                <a:sym typeface="Open Sans"/>
              </a:rPr>
              <a:t>Define the assessment period </a:t>
            </a:r>
            <a:endParaRPr sz="1200">
              <a:solidFill>
                <a:schemeClr val="dk2"/>
              </a:solidFill>
              <a:latin typeface="Open Sans"/>
              <a:ea typeface="Open Sans"/>
              <a:cs typeface="Open Sans"/>
              <a:sym typeface="Open Sans"/>
            </a:endParaRPr>
          </a:p>
          <a:p>
            <a:pPr indent="0" lvl="0" marL="0" marR="0" rtl="0" algn="ctr">
              <a:spcBef>
                <a:spcPts val="0"/>
              </a:spcBef>
              <a:spcAft>
                <a:spcPts val="0"/>
              </a:spcAft>
              <a:buNone/>
            </a:pPr>
            <a:r>
              <a:rPr lang="en-ZA" sz="1200">
                <a:solidFill>
                  <a:schemeClr val="dk2"/>
                </a:solidFill>
                <a:latin typeface="Open Sans"/>
                <a:ea typeface="Open Sans"/>
                <a:cs typeface="Open Sans"/>
                <a:sym typeface="Open Sans"/>
              </a:rPr>
              <a:t>(Section 6.3)</a:t>
            </a:r>
            <a:endParaRPr sz="1200">
              <a:solidFill>
                <a:schemeClr val="dk2"/>
              </a:solidFill>
              <a:latin typeface="Open Sans"/>
              <a:ea typeface="Open Sans"/>
              <a:cs typeface="Open Sans"/>
              <a:sym typeface="Open Sans"/>
            </a:endParaRPr>
          </a:p>
        </p:txBody>
      </p:sp>
      <p:sp>
        <p:nvSpPr>
          <p:cNvPr id="394" name="Google Shape;394;p32">
            <a:hlinkClick action="ppaction://hlinksldjump" r:id="rId6"/>
          </p:cNvPr>
          <p:cNvSpPr/>
          <p:nvPr/>
        </p:nvSpPr>
        <p:spPr>
          <a:xfrm>
            <a:off x="5778101" y="1496175"/>
            <a:ext cx="1803900" cy="1505700"/>
          </a:xfrm>
          <a:prstGeom prst="roundRect">
            <a:avLst>
              <a:gd fmla="val 16667"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ZA" sz="1200">
                <a:solidFill>
                  <a:schemeClr val="dk2"/>
                </a:solidFill>
                <a:latin typeface="Open Sans"/>
                <a:ea typeface="Open Sans"/>
                <a:cs typeface="Open Sans"/>
                <a:sym typeface="Open Sans"/>
              </a:rPr>
              <a:t>Identify sustainable development impacts (if relevant) </a:t>
            </a:r>
            <a:endParaRPr sz="1200">
              <a:solidFill>
                <a:schemeClr val="dk2"/>
              </a:solidFill>
              <a:latin typeface="Open Sans"/>
              <a:ea typeface="Open Sans"/>
              <a:cs typeface="Open Sans"/>
              <a:sym typeface="Open Sans"/>
            </a:endParaRPr>
          </a:p>
          <a:p>
            <a:pPr indent="0" lvl="0" marL="0" marR="0" rtl="0" algn="ctr">
              <a:spcBef>
                <a:spcPts val="0"/>
              </a:spcBef>
              <a:spcAft>
                <a:spcPts val="0"/>
              </a:spcAft>
              <a:buNone/>
            </a:pPr>
            <a:r>
              <a:rPr lang="en-ZA" sz="1200">
                <a:solidFill>
                  <a:schemeClr val="dk2"/>
                </a:solidFill>
                <a:latin typeface="Open Sans"/>
                <a:ea typeface="Open Sans"/>
                <a:cs typeface="Open Sans"/>
                <a:sym typeface="Open Sans"/>
              </a:rPr>
              <a:t>(Section 6.4)</a:t>
            </a:r>
            <a:endParaRPr sz="1200">
              <a:solidFill>
                <a:schemeClr val="dk2"/>
              </a:solidFill>
              <a:latin typeface="Open Sans"/>
              <a:ea typeface="Open Sans"/>
              <a:cs typeface="Open Sans"/>
              <a:sym typeface="Open Sans"/>
            </a:endParaRPr>
          </a:p>
        </p:txBody>
      </p:sp>
      <p:sp>
        <p:nvSpPr>
          <p:cNvPr id="395" name="Google Shape;395;p32"/>
          <p:cNvSpPr txBox="1"/>
          <p:nvPr>
            <p:ph type="title"/>
          </p:nvPr>
        </p:nvSpPr>
        <p:spPr>
          <a:xfrm>
            <a:off x="311700" y="2164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ZA"/>
              <a:t>Chapter 6. Identifying the GHG impacts</a:t>
            </a:r>
            <a:endParaRPr/>
          </a:p>
        </p:txBody>
      </p:sp>
      <p:cxnSp>
        <p:nvCxnSpPr>
          <p:cNvPr id="396" name="Google Shape;396;p32"/>
          <p:cNvCxnSpPr>
            <a:stCxn id="391" idx="3"/>
            <a:endCxn id="392" idx="1"/>
          </p:cNvCxnSpPr>
          <p:nvPr/>
        </p:nvCxnSpPr>
        <p:spPr>
          <a:xfrm>
            <a:off x="2025000" y="2249025"/>
            <a:ext cx="255900" cy="0"/>
          </a:xfrm>
          <a:prstGeom prst="straightConnector1">
            <a:avLst/>
          </a:prstGeom>
          <a:noFill/>
          <a:ln cap="flat" cmpd="sng" w="9525">
            <a:solidFill>
              <a:schemeClr val="dk2"/>
            </a:solidFill>
            <a:prstDash val="solid"/>
            <a:round/>
            <a:headEnd len="med" w="med" type="none"/>
            <a:tailEnd len="med" w="med" type="triangle"/>
          </a:ln>
        </p:spPr>
      </p:cxnSp>
      <p:cxnSp>
        <p:nvCxnSpPr>
          <p:cNvPr id="397" name="Google Shape;397;p32"/>
          <p:cNvCxnSpPr>
            <a:stCxn id="392" idx="3"/>
            <a:endCxn id="393" idx="1"/>
          </p:cNvCxnSpPr>
          <p:nvPr/>
        </p:nvCxnSpPr>
        <p:spPr>
          <a:xfrm>
            <a:off x="3867087" y="2249025"/>
            <a:ext cx="267600" cy="0"/>
          </a:xfrm>
          <a:prstGeom prst="straightConnector1">
            <a:avLst/>
          </a:prstGeom>
          <a:noFill/>
          <a:ln cap="flat" cmpd="sng" w="9525">
            <a:solidFill>
              <a:schemeClr val="dk2"/>
            </a:solidFill>
            <a:prstDash val="solid"/>
            <a:round/>
            <a:headEnd len="med" w="med" type="none"/>
            <a:tailEnd len="med" w="med" type="triangle"/>
          </a:ln>
        </p:spPr>
      </p:cxnSp>
      <p:cxnSp>
        <p:nvCxnSpPr>
          <p:cNvPr id="398" name="Google Shape;398;p32"/>
          <p:cNvCxnSpPr>
            <a:endCxn id="394" idx="1"/>
          </p:cNvCxnSpPr>
          <p:nvPr/>
        </p:nvCxnSpPr>
        <p:spPr>
          <a:xfrm>
            <a:off x="5510201" y="2249025"/>
            <a:ext cx="267900" cy="0"/>
          </a:xfrm>
          <a:prstGeom prst="straightConnector1">
            <a:avLst/>
          </a:prstGeom>
          <a:noFill/>
          <a:ln cap="flat" cmpd="sng" w="9525">
            <a:solidFill>
              <a:schemeClr val="dk2"/>
            </a:solidFill>
            <a:prstDash val="solid"/>
            <a:round/>
            <a:headEnd len="med" w="med" type="none"/>
            <a:tailEnd len="med" w="med" type="triangle"/>
          </a:ln>
        </p:spPr>
      </p:cxn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3" name="Shape 403"/>
        <p:cNvGrpSpPr/>
        <p:nvPr/>
      </p:nvGrpSpPr>
      <p:grpSpPr>
        <a:xfrm>
          <a:off x="0" y="0"/>
          <a:ext cx="0" cy="0"/>
          <a:chOff x="0" y="0"/>
          <a:chExt cx="0" cy="0"/>
        </a:xfrm>
      </p:grpSpPr>
      <p:sp>
        <p:nvSpPr>
          <p:cNvPr id="404" name="Google Shape;404;p33"/>
          <p:cNvSpPr txBox="1"/>
          <p:nvPr/>
        </p:nvSpPr>
        <p:spPr>
          <a:xfrm>
            <a:off x="311700" y="216425"/>
            <a:ext cx="8520600" cy="572700"/>
          </a:xfrm>
          <a:prstGeom prst="rect">
            <a:avLst/>
          </a:prstGeom>
          <a:noFill/>
          <a:ln>
            <a:noFill/>
          </a:ln>
        </p:spPr>
        <p:txBody>
          <a:bodyPr anchorCtr="0" anchor="t" bIns="91425" lIns="91425" spcFirstLastPara="1" rIns="91425" wrap="square" tIns="91425">
            <a:normAutofit lnSpcReduction="10000"/>
          </a:bodyPr>
          <a:lstStyle/>
          <a:p>
            <a:pPr indent="0" lvl="0" marL="0" rtl="0" algn="l">
              <a:spcBef>
                <a:spcPts val="0"/>
              </a:spcBef>
              <a:spcAft>
                <a:spcPts val="0"/>
              </a:spcAft>
              <a:buNone/>
            </a:pPr>
            <a:r>
              <a:rPr b="1" lang="en-ZA" sz="2800">
                <a:solidFill>
                  <a:srgbClr val="9D97F0"/>
                </a:solidFill>
                <a:latin typeface="Open Sans"/>
                <a:ea typeface="Open Sans"/>
                <a:cs typeface="Open Sans"/>
                <a:sym typeface="Open Sans"/>
              </a:rPr>
              <a:t>6.1 Identify GHG impacts</a:t>
            </a:r>
            <a:endParaRPr b="1" sz="2800">
              <a:solidFill>
                <a:srgbClr val="9D97F0"/>
              </a:solidFill>
              <a:latin typeface="Open Sans"/>
              <a:ea typeface="Open Sans"/>
              <a:cs typeface="Open Sans"/>
              <a:sym typeface="Open Sans"/>
            </a:endParaRPr>
          </a:p>
        </p:txBody>
      </p:sp>
      <p:sp>
        <p:nvSpPr>
          <p:cNvPr id="405" name="Google Shape;405;p33"/>
          <p:cNvSpPr/>
          <p:nvPr/>
        </p:nvSpPr>
        <p:spPr>
          <a:xfrm>
            <a:off x="1390017" y="2417345"/>
            <a:ext cx="857400" cy="407400"/>
          </a:xfrm>
          <a:prstGeom prst="roundRect">
            <a:avLst>
              <a:gd fmla="val 16667" name="adj"/>
            </a:avLst>
          </a:prstGeom>
          <a:solidFill>
            <a:srgbClr val="9D97F0"/>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b="1" lang="en-ZA" sz="1000">
                <a:solidFill>
                  <a:srgbClr val="FFFFFF"/>
                </a:solidFill>
                <a:latin typeface="Open Sans"/>
                <a:ea typeface="Open Sans"/>
                <a:cs typeface="Open Sans"/>
                <a:sym typeface="Open Sans"/>
              </a:rPr>
              <a:t>POLICY</a:t>
            </a:r>
            <a:endParaRPr b="1" sz="1000">
              <a:solidFill>
                <a:srgbClr val="FFFFFF"/>
              </a:solidFill>
              <a:latin typeface="Open Sans"/>
              <a:ea typeface="Open Sans"/>
              <a:cs typeface="Open Sans"/>
              <a:sym typeface="Open Sans"/>
            </a:endParaRPr>
          </a:p>
        </p:txBody>
      </p:sp>
      <p:sp>
        <p:nvSpPr>
          <p:cNvPr id="406" name="Google Shape;406;p33"/>
          <p:cNvSpPr/>
          <p:nvPr/>
        </p:nvSpPr>
        <p:spPr>
          <a:xfrm>
            <a:off x="2792597" y="1998655"/>
            <a:ext cx="978000" cy="494400"/>
          </a:xfrm>
          <a:prstGeom prst="roundRect">
            <a:avLst>
              <a:gd fmla="val 16667" name="adj"/>
            </a:avLst>
          </a:prstGeom>
          <a:solidFill>
            <a:srgbClr val="FFC465"/>
          </a:solidFill>
          <a:ln cap="flat" cmpd="sng" w="9525">
            <a:solidFill>
              <a:srgbClr val="FFC465"/>
            </a:solidFill>
            <a:prstDash val="solid"/>
            <a:round/>
            <a:headEnd len="sm" w="sm" type="none"/>
            <a:tailEnd len="sm" w="sm" type="none"/>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latin typeface="Open Sans"/>
                <a:ea typeface="Open Sans"/>
                <a:cs typeface="Open Sans"/>
                <a:sym typeface="Open Sans"/>
              </a:rPr>
              <a:t>Activity</a:t>
            </a:r>
            <a:endParaRPr sz="600">
              <a:solidFill>
                <a:srgbClr val="FFFFFF"/>
              </a:solidFill>
              <a:latin typeface="Open Sans"/>
              <a:ea typeface="Open Sans"/>
              <a:cs typeface="Open Sans"/>
              <a:sym typeface="Open Sans"/>
            </a:endParaRPr>
          </a:p>
        </p:txBody>
      </p:sp>
      <p:sp>
        <p:nvSpPr>
          <p:cNvPr id="407" name="Google Shape;407;p33"/>
          <p:cNvSpPr/>
          <p:nvPr/>
        </p:nvSpPr>
        <p:spPr>
          <a:xfrm>
            <a:off x="4070124" y="1718577"/>
            <a:ext cx="978000" cy="332100"/>
          </a:xfrm>
          <a:prstGeom prst="roundRect">
            <a:avLst>
              <a:gd fmla="val 16667" name="adj"/>
            </a:avLst>
          </a:prstGeom>
          <a:solidFill>
            <a:srgbClr val="E3E3E3"/>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solidFill>
                  <a:srgbClr val="000000"/>
                </a:solidFill>
                <a:latin typeface="Open Sans"/>
                <a:ea typeface="Open Sans"/>
                <a:cs typeface="Open Sans"/>
                <a:sym typeface="Open Sans"/>
              </a:rPr>
              <a:t>Intermediate effect</a:t>
            </a:r>
            <a:endParaRPr sz="600">
              <a:solidFill>
                <a:srgbClr val="FFFFFF"/>
              </a:solidFill>
              <a:latin typeface="Open Sans"/>
              <a:ea typeface="Open Sans"/>
              <a:cs typeface="Open Sans"/>
              <a:sym typeface="Open Sans"/>
            </a:endParaRPr>
          </a:p>
        </p:txBody>
      </p:sp>
      <p:sp>
        <p:nvSpPr>
          <p:cNvPr id="408" name="Google Shape;408;p33"/>
          <p:cNvSpPr/>
          <p:nvPr/>
        </p:nvSpPr>
        <p:spPr>
          <a:xfrm>
            <a:off x="5445779" y="1498380"/>
            <a:ext cx="978000" cy="323400"/>
          </a:xfrm>
          <a:prstGeom prst="roundRect">
            <a:avLst>
              <a:gd fmla="val 16667" name="adj"/>
            </a:avLst>
          </a:prstGeom>
          <a:solidFill>
            <a:srgbClr val="FF8E00"/>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solidFill>
                  <a:srgbClr val="FFFFFF"/>
                </a:solidFill>
                <a:latin typeface="Open Sans"/>
                <a:ea typeface="Open Sans"/>
                <a:cs typeface="Open Sans"/>
                <a:sym typeface="Open Sans"/>
              </a:rPr>
              <a:t>GHG impact</a:t>
            </a:r>
            <a:endParaRPr sz="600">
              <a:solidFill>
                <a:srgbClr val="FFFFFF"/>
              </a:solidFill>
              <a:latin typeface="Open Sans"/>
              <a:ea typeface="Open Sans"/>
              <a:cs typeface="Open Sans"/>
              <a:sym typeface="Open Sans"/>
            </a:endParaRPr>
          </a:p>
        </p:txBody>
      </p:sp>
      <p:sp>
        <p:nvSpPr>
          <p:cNvPr id="409" name="Google Shape;409;p33"/>
          <p:cNvSpPr/>
          <p:nvPr/>
        </p:nvSpPr>
        <p:spPr>
          <a:xfrm>
            <a:off x="5445779" y="2430493"/>
            <a:ext cx="978000" cy="323400"/>
          </a:xfrm>
          <a:prstGeom prst="roundRect">
            <a:avLst>
              <a:gd fmla="val 16667" name="adj"/>
            </a:avLst>
          </a:prstGeom>
          <a:solidFill>
            <a:srgbClr val="FF8E00"/>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solidFill>
                  <a:srgbClr val="FFFFFF"/>
                </a:solidFill>
                <a:latin typeface="Open Sans"/>
                <a:ea typeface="Open Sans"/>
                <a:cs typeface="Open Sans"/>
                <a:sym typeface="Open Sans"/>
              </a:rPr>
              <a:t>GHG impact</a:t>
            </a:r>
            <a:endParaRPr sz="600">
              <a:solidFill>
                <a:srgbClr val="FFFFFF"/>
              </a:solidFill>
              <a:latin typeface="Open Sans"/>
              <a:ea typeface="Open Sans"/>
              <a:cs typeface="Open Sans"/>
              <a:sym typeface="Open Sans"/>
            </a:endParaRPr>
          </a:p>
        </p:txBody>
      </p:sp>
      <p:sp>
        <p:nvSpPr>
          <p:cNvPr id="410" name="Google Shape;410;p33"/>
          <p:cNvSpPr/>
          <p:nvPr/>
        </p:nvSpPr>
        <p:spPr>
          <a:xfrm>
            <a:off x="5445779" y="1996704"/>
            <a:ext cx="978000" cy="345900"/>
          </a:xfrm>
          <a:prstGeom prst="roundRect">
            <a:avLst>
              <a:gd fmla="val 16667" name="adj"/>
            </a:avLst>
          </a:prstGeom>
          <a:solidFill>
            <a:srgbClr val="E3E3E3"/>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solidFill>
                  <a:srgbClr val="000000"/>
                </a:solidFill>
                <a:latin typeface="Open Sans"/>
                <a:ea typeface="Open Sans"/>
                <a:cs typeface="Open Sans"/>
                <a:sym typeface="Open Sans"/>
              </a:rPr>
              <a:t>Intermediate effect</a:t>
            </a:r>
            <a:endParaRPr sz="600">
              <a:solidFill>
                <a:srgbClr val="FFFFFF"/>
              </a:solidFill>
              <a:latin typeface="Open Sans"/>
              <a:ea typeface="Open Sans"/>
              <a:cs typeface="Open Sans"/>
              <a:sym typeface="Open Sans"/>
            </a:endParaRPr>
          </a:p>
        </p:txBody>
      </p:sp>
      <p:sp>
        <p:nvSpPr>
          <p:cNvPr id="411" name="Google Shape;411;p33"/>
          <p:cNvSpPr/>
          <p:nvPr/>
        </p:nvSpPr>
        <p:spPr>
          <a:xfrm>
            <a:off x="6821436" y="2018596"/>
            <a:ext cx="978000" cy="302100"/>
          </a:xfrm>
          <a:prstGeom prst="roundRect">
            <a:avLst>
              <a:gd fmla="val 16667" name="adj"/>
            </a:avLst>
          </a:prstGeom>
          <a:solidFill>
            <a:srgbClr val="FF8E00"/>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solidFill>
                  <a:srgbClr val="FFFFFF"/>
                </a:solidFill>
                <a:latin typeface="Open Sans"/>
                <a:ea typeface="Open Sans"/>
                <a:cs typeface="Open Sans"/>
                <a:sym typeface="Open Sans"/>
              </a:rPr>
              <a:t>GHG impact</a:t>
            </a:r>
            <a:endParaRPr sz="600">
              <a:solidFill>
                <a:srgbClr val="FFFFFF"/>
              </a:solidFill>
              <a:latin typeface="Open Sans"/>
              <a:ea typeface="Open Sans"/>
              <a:cs typeface="Open Sans"/>
              <a:sym typeface="Open Sans"/>
            </a:endParaRPr>
          </a:p>
        </p:txBody>
      </p:sp>
      <p:sp>
        <p:nvSpPr>
          <p:cNvPr id="412" name="Google Shape;412;p33"/>
          <p:cNvSpPr/>
          <p:nvPr/>
        </p:nvSpPr>
        <p:spPr>
          <a:xfrm>
            <a:off x="4070124" y="2296752"/>
            <a:ext cx="978000" cy="332100"/>
          </a:xfrm>
          <a:prstGeom prst="roundRect">
            <a:avLst>
              <a:gd fmla="val 16667" name="adj"/>
            </a:avLst>
          </a:prstGeom>
          <a:solidFill>
            <a:srgbClr val="E3E3E3"/>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solidFill>
                  <a:srgbClr val="000000"/>
                </a:solidFill>
                <a:latin typeface="Open Sans"/>
                <a:ea typeface="Open Sans"/>
                <a:cs typeface="Open Sans"/>
                <a:sym typeface="Open Sans"/>
              </a:rPr>
              <a:t>Intermediate effect</a:t>
            </a:r>
            <a:endParaRPr sz="600">
              <a:solidFill>
                <a:srgbClr val="FFFFFF"/>
              </a:solidFill>
              <a:latin typeface="Open Sans"/>
              <a:ea typeface="Open Sans"/>
              <a:cs typeface="Open Sans"/>
              <a:sym typeface="Open Sans"/>
            </a:endParaRPr>
          </a:p>
        </p:txBody>
      </p:sp>
      <p:sp>
        <p:nvSpPr>
          <p:cNvPr id="413" name="Google Shape;413;p33"/>
          <p:cNvSpPr/>
          <p:nvPr/>
        </p:nvSpPr>
        <p:spPr>
          <a:xfrm>
            <a:off x="5228391" y="2918001"/>
            <a:ext cx="978000" cy="332100"/>
          </a:xfrm>
          <a:prstGeom prst="roundRect">
            <a:avLst>
              <a:gd fmla="val 16667" name="adj"/>
            </a:avLst>
          </a:prstGeom>
          <a:solidFill>
            <a:srgbClr val="E3E3E3"/>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solidFill>
                  <a:srgbClr val="000000"/>
                </a:solidFill>
                <a:latin typeface="Open Sans"/>
                <a:ea typeface="Open Sans"/>
                <a:cs typeface="Open Sans"/>
                <a:sym typeface="Open Sans"/>
              </a:rPr>
              <a:t>Intermediate effect</a:t>
            </a:r>
            <a:endParaRPr sz="600">
              <a:solidFill>
                <a:srgbClr val="FFFFFF"/>
              </a:solidFill>
              <a:latin typeface="Open Sans"/>
              <a:ea typeface="Open Sans"/>
              <a:cs typeface="Open Sans"/>
              <a:sym typeface="Open Sans"/>
            </a:endParaRPr>
          </a:p>
        </p:txBody>
      </p:sp>
      <p:sp>
        <p:nvSpPr>
          <p:cNvPr id="414" name="Google Shape;414;p33"/>
          <p:cNvSpPr/>
          <p:nvPr/>
        </p:nvSpPr>
        <p:spPr>
          <a:xfrm>
            <a:off x="6478129" y="2925616"/>
            <a:ext cx="978000" cy="323400"/>
          </a:xfrm>
          <a:prstGeom prst="roundRect">
            <a:avLst>
              <a:gd fmla="val 16667" name="adj"/>
            </a:avLst>
          </a:prstGeom>
          <a:solidFill>
            <a:srgbClr val="FF8E00"/>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solidFill>
                  <a:srgbClr val="FFFFFF"/>
                </a:solidFill>
                <a:latin typeface="Open Sans"/>
                <a:ea typeface="Open Sans"/>
                <a:cs typeface="Open Sans"/>
                <a:sym typeface="Open Sans"/>
              </a:rPr>
              <a:t>GHG impact</a:t>
            </a:r>
            <a:endParaRPr sz="600">
              <a:solidFill>
                <a:srgbClr val="FFFFFF"/>
              </a:solidFill>
              <a:latin typeface="Open Sans"/>
              <a:ea typeface="Open Sans"/>
              <a:cs typeface="Open Sans"/>
              <a:sym typeface="Open Sans"/>
            </a:endParaRPr>
          </a:p>
        </p:txBody>
      </p:sp>
      <p:sp>
        <p:nvSpPr>
          <p:cNvPr id="415" name="Google Shape;415;p33"/>
          <p:cNvSpPr txBox="1"/>
          <p:nvPr/>
        </p:nvSpPr>
        <p:spPr>
          <a:xfrm>
            <a:off x="1108163" y="1172292"/>
            <a:ext cx="2018100" cy="338700"/>
          </a:xfrm>
          <a:prstGeom prst="rect">
            <a:avLst/>
          </a:prstGeom>
          <a:solidFill>
            <a:srgbClr val="7E84A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1600">
                <a:solidFill>
                  <a:srgbClr val="FAFAFA"/>
                </a:solidFill>
                <a:highlight>
                  <a:srgbClr val="7E84A1"/>
                </a:highlight>
                <a:latin typeface="Open Sans"/>
                <a:ea typeface="Open Sans"/>
                <a:cs typeface="Open Sans"/>
                <a:sym typeface="Open Sans"/>
              </a:rPr>
              <a:t>STAKEHOLDERS</a:t>
            </a:r>
            <a:endParaRPr sz="1600">
              <a:solidFill>
                <a:srgbClr val="FAFAFA"/>
              </a:solidFill>
              <a:highlight>
                <a:srgbClr val="7E84A1"/>
              </a:highlight>
              <a:latin typeface="Open Sans"/>
              <a:ea typeface="Open Sans"/>
              <a:cs typeface="Open Sans"/>
              <a:sym typeface="Open Sans"/>
            </a:endParaRPr>
          </a:p>
        </p:txBody>
      </p:sp>
      <p:cxnSp>
        <p:nvCxnSpPr>
          <p:cNvPr id="416" name="Google Shape;416;p33"/>
          <p:cNvCxnSpPr/>
          <p:nvPr/>
        </p:nvCxnSpPr>
        <p:spPr>
          <a:xfrm>
            <a:off x="308588" y="3660525"/>
            <a:ext cx="8348700" cy="0"/>
          </a:xfrm>
          <a:prstGeom prst="straightConnector1">
            <a:avLst/>
          </a:prstGeom>
          <a:noFill/>
          <a:ln cap="flat" cmpd="sng" w="9525">
            <a:solidFill>
              <a:srgbClr val="000A3A"/>
            </a:solidFill>
            <a:prstDash val="solid"/>
            <a:round/>
            <a:headEnd len="med" w="med" type="none"/>
            <a:tailEnd len="med" w="med" type="none"/>
          </a:ln>
        </p:spPr>
      </p:cxnSp>
      <p:grpSp>
        <p:nvGrpSpPr>
          <p:cNvPr id="417" name="Google Shape;417;p33"/>
          <p:cNvGrpSpPr/>
          <p:nvPr/>
        </p:nvGrpSpPr>
        <p:grpSpPr>
          <a:xfrm>
            <a:off x="812776" y="3994807"/>
            <a:ext cx="7340327" cy="572671"/>
            <a:chOff x="519744" y="5044406"/>
            <a:chExt cx="8239227" cy="854351"/>
          </a:xfrm>
        </p:grpSpPr>
        <p:sp>
          <p:nvSpPr>
            <p:cNvPr id="418" name="Google Shape;418;p33"/>
            <p:cNvSpPr/>
            <p:nvPr/>
          </p:nvSpPr>
          <p:spPr>
            <a:xfrm>
              <a:off x="519744" y="5044406"/>
              <a:ext cx="1248367" cy="854351"/>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7E84A1"/>
            </a:solidFill>
            <a:ln cap="flat" cmpd="sng" w="12700">
              <a:solidFill>
                <a:srgbClr val="FFFFFF"/>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3F3F3F"/>
                </a:buClr>
                <a:buSzPts val="1300"/>
                <a:buFont typeface="Arial"/>
                <a:buNone/>
              </a:pPr>
              <a:r>
                <a:rPr lang="en-ZA" sz="800">
                  <a:solidFill>
                    <a:srgbClr val="FAFAFA"/>
                  </a:solidFill>
                  <a:latin typeface="Open Sans"/>
                  <a:ea typeface="Open Sans"/>
                  <a:cs typeface="Open Sans"/>
                  <a:sym typeface="Open Sans"/>
                </a:rPr>
                <a:t>Identify stakeholders</a:t>
              </a:r>
              <a:endParaRPr sz="800">
                <a:solidFill>
                  <a:srgbClr val="FAFAFA"/>
                </a:solidFill>
                <a:latin typeface="Open Sans"/>
                <a:ea typeface="Open Sans"/>
                <a:cs typeface="Open Sans"/>
                <a:sym typeface="Open Sans"/>
              </a:endParaRPr>
            </a:p>
          </p:txBody>
        </p:sp>
        <p:sp>
          <p:nvSpPr>
            <p:cNvPr id="419" name="Google Shape;419;p33"/>
            <p:cNvSpPr/>
            <p:nvPr/>
          </p:nvSpPr>
          <p:spPr>
            <a:xfrm>
              <a:off x="2267459" y="5044406"/>
              <a:ext cx="1248367" cy="854351"/>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FFC465"/>
            </a:solidFill>
            <a:ln cap="flat" cmpd="sng" w="12700">
              <a:solidFill>
                <a:srgbClr val="FFC46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3F3F3F"/>
                </a:buClr>
                <a:buSzPts val="1300"/>
                <a:buFont typeface="Arial"/>
                <a:buNone/>
              </a:pPr>
              <a:r>
                <a:rPr lang="en-ZA" sz="800">
                  <a:solidFill>
                    <a:srgbClr val="3F3F3F"/>
                  </a:solidFill>
                  <a:latin typeface="Open Sans"/>
                  <a:ea typeface="Open Sans"/>
                  <a:cs typeface="Open Sans"/>
                  <a:sym typeface="Open Sans"/>
                </a:rPr>
                <a:t>Identify inputs </a:t>
              </a:r>
              <a:br>
                <a:rPr lang="en-ZA" sz="800">
                  <a:solidFill>
                    <a:srgbClr val="3F3F3F"/>
                  </a:solidFill>
                  <a:latin typeface="Open Sans"/>
                  <a:ea typeface="Open Sans"/>
                  <a:cs typeface="Open Sans"/>
                  <a:sym typeface="Open Sans"/>
                </a:rPr>
              </a:br>
              <a:r>
                <a:rPr lang="en-ZA" sz="800">
                  <a:solidFill>
                    <a:srgbClr val="3F3F3F"/>
                  </a:solidFill>
                  <a:latin typeface="Open Sans"/>
                  <a:ea typeface="Open Sans"/>
                  <a:cs typeface="Open Sans"/>
                  <a:sym typeface="Open Sans"/>
                </a:rPr>
                <a:t>and activities</a:t>
              </a:r>
              <a:endParaRPr sz="800">
                <a:latin typeface="Open Sans"/>
                <a:ea typeface="Open Sans"/>
                <a:cs typeface="Open Sans"/>
                <a:sym typeface="Open Sans"/>
              </a:endParaRPr>
            </a:p>
          </p:txBody>
        </p:sp>
        <p:sp>
          <p:nvSpPr>
            <p:cNvPr id="420" name="Google Shape;420;p33"/>
            <p:cNvSpPr/>
            <p:nvPr/>
          </p:nvSpPr>
          <p:spPr>
            <a:xfrm>
              <a:off x="4015174" y="5044406"/>
              <a:ext cx="1248367" cy="854351"/>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12700">
              <a:solidFill>
                <a:srgbClr val="E3E3E3"/>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000000"/>
                </a:buClr>
                <a:buSzPts val="1300"/>
                <a:buFont typeface="Arial"/>
                <a:buNone/>
              </a:pPr>
              <a:r>
                <a:rPr lang="en-ZA" sz="800">
                  <a:solidFill>
                    <a:srgbClr val="000000"/>
                  </a:solidFill>
                  <a:latin typeface="Open Sans"/>
                  <a:ea typeface="Open Sans"/>
                  <a:cs typeface="Open Sans"/>
                  <a:sym typeface="Open Sans"/>
                </a:rPr>
                <a:t>Identify and describe intermediate effects</a:t>
              </a:r>
              <a:endParaRPr sz="800">
                <a:latin typeface="Open Sans"/>
                <a:ea typeface="Open Sans"/>
                <a:cs typeface="Open Sans"/>
                <a:sym typeface="Open Sans"/>
              </a:endParaRPr>
            </a:p>
          </p:txBody>
        </p:sp>
        <p:sp>
          <p:nvSpPr>
            <p:cNvPr id="421" name="Google Shape;421;p33"/>
            <p:cNvSpPr/>
            <p:nvPr/>
          </p:nvSpPr>
          <p:spPr>
            <a:xfrm>
              <a:off x="5762889" y="5044406"/>
              <a:ext cx="1248367" cy="854351"/>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FF8E00"/>
            </a:solidFill>
            <a:ln cap="flat" cmpd="sng" w="12700">
              <a:solidFill>
                <a:srgbClr val="FF8E00"/>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FFFFFF"/>
                </a:buClr>
                <a:buSzPts val="1300"/>
                <a:buFont typeface="Arial"/>
                <a:buNone/>
              </a:pPr>
              <a:r>
                <a:rPr lang="en-ZA" sz="800">
                  <a:solidFill>
                    <a:srgbClr val="FFFFFF"/>
                  </a:solidFill>
                  <a:latin typeface="Open Sans"/>
                  <a:ea typeface="Open Sans"/>
                  <a:cs typeface="Open Sans"/>
                  <a:sym typeface="Open Sans"/>
                </a:rPr>
                <a:t>Identify potential GHG effects</a:t>
              </a:r>
              <a:endParaRPr sz="800">
                <a:latin typeface="Open Sans"/>
                <a:ea typeface="Open Sans"/>
                <a:cs typeface="Open Sans"/>
                <a:sym typeface="Open Sans"/>
              </a:endParaRPr>
            </a:p>
          </p:txBody>
        </p:sp>
        <p:sp>
          <p:nvSpPr>
            <p:cNvPr id="422" name="Google Shape;422;p33"/>
            <p:cNvSpPr/>
            <p:nvPr/>
          </p:nvSpPr>
          <p:spPr>
            <a:xfrm>
              <a:off x="7510604" y="5044406"/>
              <a:ext cx="1248367" cy="854351"/>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noFill/>
            <a:ln cap="flat" cmpd="sng" w="19050">
              <a:solidFill>
                <a:srgbClr val="000A3A"/>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000000"/>
                </a:buClr>
                <a:buSzPts val="1300"/>
                <a:buFont typeface="Arial"/>
                <a:buNone/>
              </a:pPr>
              <a:r>
                <a:rPr lang="en-ZA" sz="800">
                  <a:solidFill>
                    <a:srgbClr val="000000"/>
                  </a:solidFill>
                  <a:latin typeface="Open Sans"/>
                  <a:ea typeface="Open Sans"/>
                  <a:cs typeface="Open Sans"/>
                  <a:sym typeface="Open Sans"/>
                </a:rPr>
                <a:t>Develop a casual chain</a:t>
              </a:r>
              <a:endParaRPr sz="800">
                <a:latin typeface="Open Sans"/>
                <a:ea typeface="Open Sans"/>
                <a:cs typeface="Open Sans"/>
                <a:sym typeface="Open Sans"/>
              </a:endParaRPr>
            </a:p>
          </p:txBody>
        </p:sp>
        <p:sp>
          <p:nvSpPr>
            <p:cNvPr id="423" name="Google Shape;423;p33"/>
            <p:cNvSpPr/>
            <p:nvPr/>
          </p:nvSpPr>
          <p:spPr>
            <a:xfrm>
              <a:off x="1892949" y="5316784"/>
              <a:ext cx="264653" cy="309595"/>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000A3A"/>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424" name="Google Shape;424;p33"/>
            <p:cNvSpPr/>
            <p:nvPr/>
          </p:nvSpPr>
          <p:spPr>
            <a:xfrm>
              <a:off x="7136093" y="5316784"/>
              <a:ext cx="264653" cy="309595"/>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000A3A"/>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425" name="Google Shape;425;p33"/>
            <p:cNvSpPr/>
            <p:nvPr/>
          </p:nvSpPr>
          <p:spPr>
            <a:xfrm>
              <a:off x="5388379" y="5316784"/>
              <a:ext cx="264653" cy="309595"/>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000A3A"/>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426" name="Google Shape;426;p33"/>
            <p:cNvSpPr/>
            <p:nvPr/>
          </p:nvSpPr>
          <p:spPr>
            <a:xfrm>
              <a:off x="3640664" y="5316784"/>
              <a:ext cx="264653" cy="309595"/>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000A3A"/>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grpSp>
      <p:sp>
        <p:nvSpPr>
          <p:cNvPr id="427" name="Google Shape;427;p33"/>
          <p:cNvSpPr/>
          <p:nvPr/>
        </p:nvSpPr>
        <p:spPr>
          <a:xfrm>
            <a:off x="2792597" y="2836855"/>
            <a:ext cx="978000" cy="494400"/>
          </a:xfrm>
          <a:prstGeom prst="roundRect">
            <a:avLst>
              <a:gd fmla="val 16667" name="adj"/>
            </a:avLst>
          </a:prstGeom>
          <a:solidFill>
            <a:srgbClr val="FFC465"/>
          </a:solidFill>
          <a:ln cap="flat" cmpd="sng" w="9525">
            <a:solidFill>
              <a:srgbClr val="FFC465"/>
            </a:solidFill>
            <a:prstDash val="solid"/>
            <a:round/>
            <a:headEnd len="sm" w="sm" type="none"/>
            <a:tailEnd len="sm" w="sm" type="none"/>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latin typeface="Open Sans"/>
                <a:ea typeface="Open Sans"/>
                <a:cs typeface="Open Sans"/>
                <a:sym typeface="Open Sans"/>
              </a:rPr>
              <a:t>Activity</a:t>
            </a:r>
            <a:endParaRPr sz="600">
              <a:solidFill>
                <a:srgbClr val="FFFFFF"/>
              </a:solidFill>
              <a:latin typeface="Open Sans"/>
              <a:ea typeface="Open Sans"/>
              <a:cs typeface="Open Sans"/>
              <a:sym typeface="Open Sans"/>
            </a:endParaRPr>
          </a:p>
        </p:txBody>
      </p:sp>
      <p:cxnSp>
        <p:nvCxnSpPr>
          <p:cNvPr id="428" name="Google Shape;428;p33"/>
          <p:cNvCxnSpPr>
            <a:stCxn id="405" idx="3"/>
            <a:endCxn id="406" idx="1"/>
          </p:cNvCxnSpPr>
          <p:nvPr/>
        </p:nvCxnSpPr>
        <p:spPr>
          <a:xfrm flipH="1" rot="10800000">
            <a:off x="2247417" y="2245745"/>
            <a:ext cx="545100" cy="375300"/>
          </a:xfrm>
          <a:prstGeom prst="straightConnector1">
            <a:avLst/>
          </a:prstGeom>
          <a:noFill/>
          <a:ln cap="flat" cmpd="sng" w="9525">
            <a:solidFill>
              <a:schemeClr val="dk2"/>
            </a:solidFill>
            <a:prstDash val="solid"/>
            <a:round/>
            <a:headEnd len="med" w="med" type="none"/>
            <a:tailEnd len="med" w="med" type="triangle"/>
          </a:ln>
        </p:spPr>
      </p:cxnSp>
      <p:cxnSp>
        <p:nvCxnSpPr>
          <p:cNvPr id="429" name="Google Shape;429;p33"/>
          <p:cNvCxnSpPr>
            <a:stCxn id="405" idx="3"/>
            <a:endCxn id="427" idx="1"/>
          </p:cNvCxnSpPr>
          <p:nvPr/>
        </p:nvCxnSpPr>
        <p:spPr>
          <a:xfrm>
            <a:off x="2247417" y="2621045"/>
            <a:ext cx="545100" cy="462900"/>
          </a:xfrm>
          <a:prstGeom prst="straightConnector1">
            <a:avLst/>
          </a:prstGeom>
          <a:noFill/>
          <a:ln cap="flat" cmpd="sng" w="9525">
            <a:solidFill>
              <a:schemeClr val="dk2"/>
            </a:solidFill>
            <a:prstDash val="solid"/>
            <a:round/>
            <a:headEnd len="med" w="med" type="none"/>
            <a:tailEnd len="med" w="med" type="triangle"/>
          </a:ln>
        </p:spPr>
      </p:cxnSp>
      <p:cxnSp>
        <p:nvCxnSpPr>
          <p:cNvPr id="430" name="Google Shape;430;p33"/>
          <p:cNvCxnSpPr>
            <a:stCxn id="406" idx="3"/>
            <a:endCxn id="407" idx="1"/>
          </p:cNvCxnSpPr>
          <p:nvPr/>
        </p:nvCxnSpPr>
        <p:spPr>
          <a:xfrm flipH="1" rot="10800000">
            <a:off x="3770597" y="1884655"/>
            <a:ext cx="299400" cy="361200"/>
          </a:xfrm>
          <a:prstGeom prst="straightConnector1">
            <a:avLst/>
          </a:prstGeom>
          <a:noFill/>
          <a:ln cap="flat" cmpd="sng" w="9525">
            <a:solidFill>
              <a:schemeClr val="dk2"/>
            </a:solidFill>
            <a:prstDash val="solid"/>
            <a:round/>
            <a:headEnd len="med" w="med" type="none"/>
            <a:tailEnd len="med" w="med" type="triangle"/>
          </a:ln>
        </p:spPr>
      </p:cxnSp>
      <p:cxnSp>
        <p:nvCxnSpPr>
          <p:cNvPr id="431" name="Google Shape;431;p33"/>
          <p:cNvCxnSpPr>
            <a:stCxn id="406" idx="3"/>
            <a:endCxn id="412" idx="1"/>
          </p:cNvCxnSpPr>
          <p:nvPr/>
        </p:nvCxnSpPr>
        <p:spPr>
          <a:xfrm>
            <a:off x="3770597" y="2245855"/>
            <a:ext cx="299400" cy="216900"/>
          </a:xfrm>
          <a:prstGeom prst="straightConnector1">
            <a:avLst/>
          </a:prstGeom>
          <a:noFill/>
          <a:ln cap="flat" cmpd="sng" w="9525">
            <a:solidFill>
              <a:schemeClr val="dk2"/>
            </a:solidFill>
            <a:prstDash val="solid"/>
            <a:round/>
            <a:headEnd len="med" w="med" type="none"/>
            <a:tailEnd len="med" w="med" type="triangle"/>
          </a:ln>
        </p:spPr>
      </p:cxnSp>
      <p:sp>
        <p:nvSpPr>
          <p:cNvPr id="432" name="Google Shape;432;p33"/>
          <p:cNvSpPr/>
          <p:nvPr/>
        </p:nvSpPr>
        <p:spPr>
          <a:xfrm>
            <a:off x="4070116" y="2917995"/>
            <a:ext cx="978000" cy="332100"/>
          </a:xfrm>
          <a:prstGeom prst="roundRect">
            <a:avLst>
              <a:gd fmla="val 16667" name="adj"/>
            </a:avLst>
          </a:prstGeom>
          <a:solidFill>
            <a:srgbClr val="E3E3E3"/>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solidFill>
                  <a:srgbClr val="000000"/>
                </a:solidFill>
                <a:latin typeface="Open Sans"/>
                <a:ea typeface="Open Sans"/>
                <a:cs typeface="Open Sans"/>
                <a:sym typeface="Open Sans"/>
              </a:rPr>
              <a:t>Intermediate effect</a:t>
            </a:r>
            <a:endParaRPr sz="600">
              <a:solidFill>
                <a:srgbClr val="FFFFFF"/>
              </a:solidFill>
              <a:latin typeface="Open Sans"/>
              <a:ea typeface="Open Sans"/>
              <a:cs typeface="Open Sans"/>
              <a:sym typeface="Open Sans"/>
            </a:endParaRPr>
          </a:p>
        </p:txBody>
      </p:sp>
      <p:cxnSp>
        <p:nvCxnSpPr>
          <p:cNvPr id="433" name="Google Shape;433;p33"/>
          <p:cNvCxnSpPr>
            <a:stCxn id="427" idx="3"/>
            <a:endCxn id="432" idx="1"/>
          </p:cNvCxnSpPr>
          <p:nvPr/>
        </p:nvCxnSpPr>
        <p:spPr>
          <a:xfrm>
            <a:off x="3770597" y="3084055"/>
            <a:ext cx="299400" cy="0"/>
          </a:xfrm>
          <a:prstGeom prst="straightConnector1">
            <a:avLst/>
          </a:prstGeom>
          <a:noFill/>
          <a:ln cap="flat" cmpd="sng" w="9525">
            <a:solidFill>
              <a:schemeClr val="dk2"/>
            </a:solidFill>
            <a:prstDash val="solid"/>
            <a:round/>
            <a:headEnd len="med" w="med" type="none"/>
            <a:tailEnd len="med" w="med" type="triangle"/>
          </a:ln>
        </p:spPr>
      </p:cxnSp>
      <p:cxnSp>
        <p:nvCxnSpPr>
          <p:cNvPr id="434" name="Google Shape;434;p33"/>
          <p:cNvCxnSpPr>
            <a:stCxn id="432" idx="3"/>
            <a:endCxn id="413" idx="1"/>
          </p:cNvCxnSpPr>
          <p:nvPr/>
        </p:nvCxnSpPr>
        <p:spPr>
          <a:xfrm>
            <a:off x="5048116" y="3084045"/>
            <a:ext cx="180300" cy="0"/>
          </a:xfrm>
          <a:prstGeom prst="straightConnector1">
            <a:avLst/>
          </a:prstGeom>
          <a:noFill/>
          <a:ln cap="flat" cmpd="sng" w="9525">
            <a:solidFill>
              <a:schemeClr val="dk2"/>
            </a:solidFill>
            <a:prstDash val="solid"/>
            <a:round/>
            <a:headEnd len="med" w="med" type="none"/>
            <a:tailEnd len="med" w="med" type="triangle"/>
          </a:ln>
        </p:spPr>
      </p:cxnSp>
      <p:cxnSp>
        <p:nvCxnSpPr>
          <p:cNvPr id="435" name="Google Shape;435;p33"/>
          <p:cNvCxnSpPr>
            <a:stCxn id="413" idx="3"/>
            <a:endCxn id="414" idx="1"/>
          </p:cNvCxnSpPr>
          <p:nvPr/>
        </p:nvCxnSpPr>
        <p:spPr>
          <a:xfrm>
            <a:off x="6206391" y="3084051"/>
            <a:ext cx="271800" cy="3300"/>
          </a:xfrm>
          <a:prstGeom prst="straightConnector1">
            <a:avLst/>
          </a:prstGeom>
          <a:noFill/>
          <a:ln cap="flat" cmpd="sng" w="9525">
            <a:solidFill>
              <a:schemeClr val="dk2"/>
            </a:solidFill>
            <a:prstDash val="solid"/>
            <a:round/>
            <a:headEnd len="med" w="med" type="none"/>
            <a:tailEnd len="med" w="med" type="triangle"/>
          </a:ln>
        </p:spPr>
      </p:cxnSp>
      <p:cxnSp>
        <p:nvCxnSpPr>
          <p:cNvPr id="436" name="Google Shape;436;p33"/>
          <p:cNvCxnSpPr>
            <a:stCxn id="407" idx="3"/>
            <a:endCxn id="408" idx="1"/>
          </p:cNvCxnSpPr>
          <p:nvPr/>
        </p:nvCxnSpPr>
        <p:spPr>
          <a:xfrm flipH="1" rot="10800000">
            <a:off x="5048124" y="1660227"/>
            <a:ext cx="397800" cy="224400"/>
          </a:xfrm>
          <a:prstGeom prst="straightConnector1">
            <a:avLst/>
          </a:prstGeom>
          <a:noFill/>
          <a:ln cap="flat" cmpd="sng" w="9525">
            <a:solidFill>
              <a:schemeClr val="dk2"/>
            </a:solidFill>
            <a:prstDash val="solid"/>
            <a:round/>
            <a:headEnd len="med" w="med" type="none"/>
            <a:tailEnd len="med" w="med" type="triangle"/>
          </a:ln>
        </p:spPr>
      </p:cxnSp>
      <p:cxnSp>
        <p:nvCxnSpPr>
          <p:cNvPr id="437" name="Google Shape;437;p33"/>
          <p:cNvCxnSpPr>
            <a:stCxn id="412" idx="3"/>
            <a:endCxn id="410" idx="1"/>
          </p:cNvCxnSpPr>
          <p:nvPr/>
        </p:nvCxnSpPr>
        <p:spPr>
          <a:xfrm flipH="1" rot="10800000">
            <a:off x="5048124" y="2169702"/>
            <a:ext cx="397800" cy="293100"/>
          </a:xfrm>
          <a:prstGeom prst="straightConnector1">
            <a:avLst/>
          </a:prstGeom>
          <a:noFill/>
          <a:ln cap="flat" cmpd="sng" w="9525">
            <a:solidFill>
              <a:schemeClr val="dk2"/>
            </a:solidFill>
            <a:prstDash val="solid"/>
            <a:round/>
            <a:headEnd len="med" w="med" type="none"/>
            <a:tailEnd len="med" w="med" type="triangle"/>
          </a:ln>
        </p:spPr>
      </p:cxnSp>
      <p:cxnSp>
        <p:nvCxnSpPr>
          <p:cNvPr id="438" name="Google Shape;438;p33"/>
          <p:cNvCxnSpPr>
            <a:stCxn id="412" idx="3"/>
            <a:endCxn id="409" idx="1"/>
          </p:cNvCxnSpPr>
          <p:nvPr/>
        </p:nvCxnSpPr>
        <p:spPr>
          <a:xfrm>
            <a:off x="5048124" y="2462802"/>
            <a:ext cx="397800" cy="129300"/>
          </a:xfrm>
          <a:prstGeom prst="straightConnector1">
            <a:avLst/>
          </a:prstGeom>
          <a:noFill/>
          <a:ln cap="flat" cmpd="sng" w="9525">
            <a:solidFill>
              <a:schemeClr val="dk2"/>
            </a:solidFill>
            <a:prstDash val="solid"/>
            <a:round/>
            <a:headEnd len="med" w="med" type="none"/>
            <a:tailEnd len="med" w="med" type="triangle"/>
          </a:ln>
        </p:spPr>
      </p:cxnSp>
      <p:cxnSp>
        <p:nvCxnSpPr>
          <p:cNvPr id="439" name="Google Shape;439;p33"/>
          <p:cNvCxnSpPr>
            <a:stCxn id="410" idx="3"/>
            <a:endCxn id="411" idx="1"/>
          </p:cNvCxnSpPr>
          <p:nvPr/>
        </p:nvCxnSpPr>
        <p:spPr>
          <a:xfrm>
            <a:off x="6423779" y="2169654"/>
            <a:ext cx="397800" cy="0"/>
          </a:xfrm>
          <a:prstGeom prst="straightConnector1">
            <a:avLst/>
          </a:prstGeom>
          <a:noFill/>
          <a:ln cap="flat" cmpd="sng" w="9525">
            <a:solidFill>
              <a:schemeClr val="dk2"/>
            </a:solidFill>
            <a:prstDash val="solid"/>
            <a:round/>
            <a:headEnd len="med" w="med" type="none"/>
            <a:tailEnd len="med" w="med" type="triangle"/>
          </a:ln>
        </p:spPr>
      </p:cxnSp>
      <p:sp>
        <p:nvSpPr>
          <p:cNvPr id="440" name="Google Shape;440;p33"/>
          <p:cNvSpPr txBox="1"/>
          <p:nvPr>
            <p:ph idx="4294967295" type="body"/>
          </p:nvPr>
        </p:nvSpPr>
        <p:spPr>
          <a:xfrm>
            <a:off x="6270390" y="4702205"/>
            <a:ext cx="681900" cy="153300"/>
          </a:xfrm>
          <a:prstGeom prst="rect">
            <a:avLst/>
          </a:prstGeom>
          <a:solidFill>
            <a:srgbClr val="E7E7E7"/>
          </a:solidFill>
          <a:ln cap="flat" cmpd="sng" w="9525">
            <a:solidFill>
              <a:srgbClr val="BFBFBF"/>
            </a:solidFill>
            <a:prstDash val="solid"/>
            <a:round/>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6</a:t>
            </a:r>
            <a:endParaRPr sz="800"/>
          </a:p>
        </p:txBody>
      </p:sp>
      <p:sp>
        <p:nvSpPr>
          <p:cNvPr id="441" name="Google Shape;441;p33">
            <a:hlinkClick action="ppaction://hlinksldjump" r:id="rId3"/>
          </p:cNvPr>
          <p:cNvSpPr/>
          <p:nvPr/>
        </p:nvSpPr>
        <p:spPr>
          <a:xfrm>
            <a:off x="5502376" y="4701216"/>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442" name="Google Shape;442;p33">
            <a:hlinkClick action="ppaction://hlinksldjump" r:id="rId4"/>
          </p:cNvPr>
          <p:cNvSpPr/>
          <p:nvPr/>
        </p:nvSpPr>
        <p:spPr>
          <a:xfrm>
            <a:off x="6270389" y="4698323"/>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443" name="Google Shape;443;p33"/>
          <p:cNvSpPr txBox="1"/>
          <p:nvPr>
            <p:ph idx="4294967295" type="body"/>
          </p:nvPr>
        </p:nvSpPr>
        <p:spPr>
          <a:xfrm>
            <a:off x="5486546" y="4699082"/>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5</a:t>
            </a:r>
            <a:endParaRPr sz="800"/>
          </a:p>
        </p:txBody>
      </p:sp>
      <p:sp>
        <p:nvSpPr>
          <p:cNvPr id="444" name="Google Shape;444;p33">
            <a:hlinkClick action="ppaction://hlinksldjump" r:id="rId5"/>
          </p:cNvPr>
          <p:cNvSpPr/>
          <p:nvPr/>
        </p:nvSpPr>
        <p:spPr>
          <a:xfrm>
            <a:off x="5467716" y="4703351"/>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9" name="Shape 449"/>
        <p:cNvGrpSpPr/>
        <p:nvPr/>
      </p:nvGrpSpPr>
      <p:grpSpPr>
        <a:xfrm>
          <a:off x="0" y="0"/>
          <a:ext cx="0" cy="0"/>
          <a:chOff x="0" y="0"/>
          <a:chExt cx="0" cy="0"/>
        </a:xfrm>
      </p:grpSpPr>
      <p:sp>
        <p:nvSpPr>
          <p:cNvPr id="450" name="Google Shape;450;p34"/>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STEP 1: Identify stakeholders</a:t>
            </a:r>
            <a:endParaRPr/>
          </a:p>
        </p:txBody>
      </p:sp>
      <p:sp>
        <p:nvSpPr>
          <p:cNvPr id="451" name="Google Shape;451;p34"/>
          <p:cNvSpPr txBox="1"/>
          <p:nvPr/>
        </p:nvSpPr>
        <p:spPr>
          <a:xfrm>
            <a:off x="904750" y="1677350"/>
            <a:ext cx="3609600" cy="2670600"/>
          </a:xfrm>
          <a:prstGeom prst="rect">
            <a:avLst/>
          </a:prstGeom>
          <a:solidFill>
            <a:srgbClr val="FFF0DA"/>
          </a:solidFill>
          <a:ln>
            <a:noFill/>
          </a:ln>
        </p:spPr>
        <p:txBody>
          <a:bodyPr anchorCtr="0" anchor="t" bIns="91425" lIns="91425" spcFirstLastPara="1" rIns="91425" wrap="square" tIns="91425">
            <a:spAutoFit/>
          </a:bodyPr>
          <a:lstStyle/>
          <a:p>
            <a:pPr indent="0" lvl="0" marL="0" rtl="0" algn="l">
              <a:lnSpc>
                <a:spcPct val="115000"/>
              </a:lnSpc>
              <a:spcBef>
                <a:spcPts val="600"/>
              </a:spcBef>
              <a:spcAft>
                <a:spcPts val="0"/>
              </a:spcAft>
              <a:buNone/>
            </a:pPr>
            <a:r>
              <a:rPr b="1" lang="en-ZA" sz="1000">
                <a:solidFill>
                  <a:srgbClr val="000A3A"/>
                </a:solidFill>
                <a:latin typeface="Open Sans"/>
                <a:ea typeface="Open Sans"/>
                <a:cs typeface="Open Sans"/>
                <a:sym typeface="Open Sans"/>
              </a:rPr>
              <a:t>Stakeholders are all those who are:</a:t>
            </a:r>
            <a:endParaRPr b="1" sz="1000">
              <a:solidFill>
                <a:srgbClr val="000A3A"/>
              </a:solidFill>
              <a:latin typeface="Open Sans"/>
              <a:ea typeface="Open Sans"/>
              <a:cs typeface="Open Sans"/>
              <a:sym typeface="Open Sans"/>
            </a:endParaRPr>
          </a:p>
          <a:p>
            <a:pPr indent="-292100" lvl="0" marL="457200" rtl="0" algn="l">
              <a:lnSpc>
                <a:spcPct val="115000"/>
              </a:lnSpc>
              <a:spcBef>
                <a:spcPts val="60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Affected by the policy or</a:t>
            </a:r>
            <a:endParaRPr sz="1000">
              <a:solidFill>
                <a:srgbClr val="000A3A"/>
              </a:solidFill>
              <a:latin typeface="Open Sans"/>
              <a:ea typeface="Open Sans"/>
              <a:cs typeface="Open Sans"/>
              <a:sym typeface="Open Sans"/>
            </a:endParaRPr>
          </a:p>
          <a:p>
            <a:pPr indent="-292100" lvl="0" marL="457200" rtl="0" algn="l">
              <a:lnSpc>
                <a:spcPct val="115000"/>
              </a:lnSpc>
              <a:spcBef>
                <a:spcPts val="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May influence the policy</a:t>
            </a:r>
            <a:endParaRPr sz="1000">
              <a:solidFill>
                <a:srgbClr val="000A3A"/>
              </a:solidFill>
              <a:latin typeface="Open Sans"/>
              <a:ea typeface="Open Sans"/>
              <a:cs typeface="Open Sans"/>
              <a:sym typeface="Open Sans"/>
            </a:endParaRPr>
          </a:p>
          <a:p>
            <a:pPr indent="0" lvl="0" marL="0" rtl="0" algn="l">
              <a:lnSpc>
                <a:spcPct val="115000"/>
              </a:lnSpc>
              <a:spcBef>
                <a:spcPts val="600"/>
              </a:spcBef>
              <a:spcAft>
                <a:spcPts val="0"/>
              </a:spcAft>
              <a:buNone/>
            </a:pPr>
            <a:r>
              <a:rPr b="1" lang="en-ZA" sz="1000">
                <a:solidFill>
                  <a:srgbClr val="000A3A"/>
                </a:solidFill>
                <a:latin typeface="Open Sans"/>
                <a:ea typeface="Open Sans"/>
                <a:cs typeface="Open Sans"/>
                <a:sym typeface="Open Sans"/>
              </a:rPr>
              <a:t>Stakeholders can be:</a:t>
            </a:r>
            <a:endParaRPr b="1" sz="1000">
              <a:solidFill>
                <a:srgbClr val="000A3A"/>
              </a:solidFill>
              <a:latin typeface="Open Sans"/>
              <a:ea typeface="Open Sans"/>
              <a:cs typeface="Open Sans"/>
              <a:sym typeface="Open Sans"/>
            </a:endParaRPr>
          </a:p>
          <a:p>
            <a:pPr indent="-292100" lvl="0" marL="457200" rtl="0" algn="l">
              <a:lnSpc>
                <a:spcPct val="115000"/>
              </a:lnSpc>
              <a:spcBef>
                <a:spcPts val="60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Organisations</a:t>
            </a:r>
            <a:endParaRPr sz="1000">
              <a:solidFill>
                <a:srgbClr val="000A3A"/>
              </a:solidFill>
              <a:latin typeface="Open Sans"/>
              <a:ea typeface="Open Sans"/>
              <a:cs typeface="Open Sans"/>
              <a:sym typeface="Open Sans"/>
            </a:endParaRPr>
          </a:p>
          <a:p>
            <a:pPr indent="-292100" lvl="0" marL="457200" rtl="0" algn="l">
              <a:lnSpc>
                <a:spcPct val="115000"/>
              </a:lnSpc>
              <a:spcBef>
                <a:spcPts val="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Communities or</a:t>
            </a:r>
            <a:endParaRPr sz="1000">
              <a:solidFill>
                <a:srgbClr val="000A3A"/>
              </a:solidFill>
              <a:latin typeface="Open Sans"/>
              <a:ea typeface="Open Sans"/>
              <a:cs typeface="Open Sans"/>
              <a:sym typeface="Open Sans"/>
            </a:endParaRPr>
          </a:p>
          <a:p>
            <a:pPr indent="-292100" lvl="0" marL="457200" rtl="0" algn="l">
              <a:lnSpc>
                <a:spcPct val="115000"/>
              </a:lnSpc>
              <a:spcBef>
                <a:spcPts val="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Individuals</a:t>
            </a:r>
            <a:endParaRPr sz="1000">
              <a:solidFill>
                <a:srgbClr val="000A3A"/>
              </a:solidFill>
              <a:latin typeface="Open Sans"/>
              <a:ea typeface="Open Sans"/>
              <a:cs typeface="Open Sans"/>
              <a:sym typeface="Open Sans"/>
            </a:endParaRPr>
          </a:p>
          <a:p>
            <a:pPr indent="0" lvl="0" marL="0" rtl="0" algn="l">
              <a:lnSpc>
                <a:spcPct val="115000"/>
              </a:lnSpc>
              <a:spcBef>
                <a:spcPts val="600"/>
              </a:spcBef>
              <a:spcAft>
                <a:spcPts val="0"/>
              </a:spcAft>
              <a:buNone/>
            </a:pPr>
            <a:r>
              <a:rPr b="1" lang="en-ZA" sz="1000">
                <a:solidFill>
                  <a:srgbClr val="000A3A"/>
                </a:solidFill>
                <a:latin typeface="Open Sans"/>
                <a:ea typeface="Open Sans"/>
                <a:cs typeface="Open Sans"/>
                <a:sym typeface="Open Sans"/>
              </a:rPr>
              <a:t>Stakeholders include:</a:t>
            </a:r>
            <a:endParaRPr b="1" sz="1000">
              <a:solidFill>
                <a:srgbClr val="000A3A"/>
              </a:solidFill>
              <a:latin typeface="Open Sans"/>
              <a:ea typeface="Open Sans"/>
              <a:cs typeface="Open Sans"/>
              <a:sym typeface="Open Sans"/>
            </a:endParaRPr>
          </a:p>
          <a:p>
            <a:pPr indent="-292100" lvl="0" marL="457200" rtl="0" algn="l">
              <a:lnSpc>
                <a:spcPct val="115000"/>
              </a:lnSpc>
              <a:spcBef>
                <a:spcPts val="60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Agencies and levels of government</a:t>
            </a:r>
            <a:endParaRPr sz="1000">
              <a:solidFill>
                <a:srgbClr val="000A3A"/>
              </a:solidFill>
              <a:latin typeface="Open Sans"/>
              <a:ea typeface="Open Sans"/>
              <a:cs typeface="Open Sans"/>
              <a:sym typeface="Open Sans"/>
            </a:endParaRPr>
          </a:p>
          <a:p>
            <a:pPr indent="-292100" lvl="0" marL="457200" rtl="0" algn="l">
              <a:lnSpc>
                <a:spcPct val="115000"/>
              </a:lnSpc>
              <a:spcBef>
                <a:spcPts val="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Civil society</a:t>
            </a:r>
            <a:endParaRPr sz="1000">
              <a:solidFill>
                <a:srgbClr val="000A3A"/>
              </a:solidFill>
              <a:latin typeface="Open Sans"/>
              <a:ea typeface="Open Sans"/>
              <a:cs typeface="Open Sans"/>
              <a:sym typeface="Open Sans"/>
            </a:endParaRPr>
          </a:p>
          <a:p>
            <a:pPr indent="-292100" lvl="0" marL="457200" rtl="0" algn="l">
              <a:lnSpc>
                <a:spcPct val="115000"/>
              </a:lnSpc>
              <a:spcBef>
                <a:spcPts val="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Private sector organisations</a:t>
            </a:r>
            <a:endParaRPr sz="1000">
              <a:solidFill>
                <a:srgbClr val="000A3A"/>
              </a:solidFill>
              <a:latin typeface="Open Sans"/>
              <a:ea typeface="Open Sans"/>
              <a:cs typeface="Open Sans"/>
              <a:sym typeface="Open Sans"/>
            </a:endParaRPr>
          </a:p>
          <a:p>
            <a:pPr indent="-292100" lvl="0" marL="457200" rtl="0" algn="l">
              <a:lnSpc>
                <a:spcPct val="115000"/>
              </a:lnSpc>
              <a:spcBef>
                <a:spcPts val="0"/>
              </a:spcBef>
              <a:spcAft>
                <a:spcPts val="0"/>
              </a:spcAft>
              <a:buClr>
                <a:srgbClr val="000A3A"/>
              </a:buClr>
              <a:buSzPts val="1000"/>
              <a:buFont typeface="Open Sans"/>
              <a:buChar char="●"/>
            </a:pPr>
            <a:r>
              <a:t/>
            </a:r>
            <a:endParaRPr sz="1000">
              <a:solidFill>
                <a:srgbClr val="000A3A"/>
              </a:solidFill>
              <a:latin typeface="Open Sans"/>
              <a:ea typeface="Open Sans"/>
              <a:cs typeface="Open Sans"/>
              <a:sym typeface="Open Sans"/>
            </a:endParaRPr>
          </a:p>
        </p:txBody>
      </p:sp>
      <p:pic>
        <p:nvPicPr>
          <p:cNvPr id="452" name="Google Shape;452;p34"/>
          <p:cNvPicPr preferRelativeResize="0"/>
          <p:nvPr/>
        </p:nvPicPr>
        <p:blipFill rotWithShape="1">
          <a:blip r:embed="rId3">
            <a:alphaModFix/>
          </a:blip>
          <a:srcRect b="0" l="0" r="0" t="0"/>
          <a:stretch/>
        </p:blipFill>
        <p:spPr>
          <a:xfrm>
            <a:off x="490800" y="4535600"/>
            <a:ext cx="381000" cy="381000"/>
          </a:xfrm>
          <a:prstGeom prst="ellipse">
            <a:avLst/>
          </a:prstGeom>
          <a:noFill/>
          <a:ln cap="flat" cmpd="sng" w="38100">
            <a:solidFill>
              <a:srgbClr val="9D97F0"/>
            </a:solidFill>
            <a:prstDash val="solid"/>
            <a:round/>
            <a:headEnd len="sm" w="sm" type="none"/>
            <a:tailEnd len="sm" w="sm" type="none"/>
          </a:ln>
        </p:spPr>
      </p:pic>
      <p:sp>
        <p:nvSpPr>
          <p:cNvPr id="453" name="Google Shape;453;p34"/>
          <p:cNvSpPr txBox="1"/>
          <p:nvPr/>
        </p:nvSpPr>
        <p:spPr>
          <a:xfrm>
            <a:off x="1086099" y="4537850"/>
            <a:ext cx="3094500" cy="376500"/>
          </a:xfrm>
          <a:prstGeom prst="rect">
            <a:avLst/>
          </a:prstGeom>
          <a:noFill/>
          <a:ln>
            <a:noFill/>
          </a:ln>
        </p:spPr>
        <p:txBody>
          <a:bodyPr anchorCtr="0" anchor="ctr" bIns="45700" lIns="91425" spcFirstLastPara="1" rIns="91425" wrap="square" tIns="45700">
            <a:normAutofit lnSpcReduction="10000"/>
          </a:bodyPr>
          <a:lstStyle/>
          <a:p>
            <a:pPr indent="0" lvl="0" marL="0" marR="0" rtl="0" algn="l">
              <a:lnSpc>
                <a:spcPct val="100000"/>
              </a:lnSpc>
              <a:spcBef>
                <a:spcPts val="0"/>
              </a:spcBef>
              <a:spcAft>
                <a:spcPts val="0"/>
              </a:spcAft>
              <a:buNone/>
            </a:pPr>
            <a:r>
              <a:rPr i="1" lang="en-ZA" sz="1000">
                <a:solidFill>
                  <a:srgbClr val="09294E"/>
                </a:solidFill>
                <a:latin typeface="Open Sans"/>
                <a:ea typeface="Open Sans"/>
                <a:cs typeface="Open Sans"/>
                <a:sym typeface="Open Sans"/>
              </a:rPr>
              <a:t>Identify all stakeholders affected by, or with influence on, the policy</a:t>
            </a:r>
            <a:endParaRPr i="1" sz="1000">
              <a:solidFill>
                <a:srgbClr val="09294E"/>
              </a:solidFill>
              <a:latin typeface="Open Sans"/>
              <a:ea typeface="Open Sans"/>
              <a:cs typeface="Open Sans"/>
              <a:sym typeface="Open Sans"/>
            </a:endParaRPr>
          </a:p>
        </p:txBody>
      </p:sp>
      <p:pic>
        <p:nvPicPr>
          <p:cNvPr id="454" name="Google Shape;454;p34">
            <a:hlinkClick r:id="rId4"/>
          </p:cNvPr>
          <p:cNvPicPr preferRelativeResize="0"/>
          <p:nvPr/>
        </p:nvPicPr>
        <p:blipFill rotWithShape="1">
          <a:blip r:embed="rId5">
            <a:alphaModFix/>
          </a:blip>
          <a:srcRect b="0" l="0" r="0" t="0"/>
          <a:stretch/>
        </p:blipFill>
        <p:spPr>
          <a:xfrm>
            <a:off x="4394902" y="4612023"/>
            <a:ext cx="898800" cy="376500"/>
          </a:xfrm>
          <a:prstGeom prst="roundRect">
            <a:avLst>
              <a:gd fmla="val 16667" name="adj"/>
            </a:avLst>
          </a:prstGeom>
          <a:noFill/>
          <a:ln>
            <a:noFill/>
          </a:ln>
        </p:spPr>
      </p:pic>
      <p:sp>
        <p:nvSpPr>
          <p:cNvPr id="455" name="Google Shape;455;p34"/>
          <p:cNvSpPr/>
          <p:nvPr/>
        </p:nvSpPr>
        <p:spPr>
          <a:xfrm>
            <a:off x="4560925" y="1664800"/>
            <a:ext cx="3696900" cy="2670600"/>
          </a:xfrm>
          <a:prstGeom prst="rect">
            <a:avLst/>
          </a:prstGeom>
          <a:solidFill>
            <a:srgbClr val="E4DEF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6" name="Google Shape;456;p34"/>
          <p:cNvSpPr txBox="1"/>
          <p:nvPr/>
        </p:nvSpPr>
        <p:spPr>
          <a:xfrm>
            <a:off x="4560925" y="1729575"/>
            <a:ext cx="3696900" cy="2539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600"/>
              </a:spcBef>
              <a:spcAft>
                <a:spcPts val="0"/>
              </a:spcAft>
              <a:buNone/>
            </a:pPr>
            <a:r>
              <a:rPr b="1" lang="en-ZA" sz="1000">
                <a:solidFill>
                  <a:srgbClr val="000A3A"/>
                </a:solidFill>
                <a:latin typeface="Open Sans"/>
                <a:ea typeface="Open Sans"/>
                <a:cs typeface="Open Sans"/>
                <a:sym typeface="Open Sans"/>
              </a:rPr>
              <a:t>Examples of stakeholders:</a:t>
            </a:r>
            <a:endParaRPr b="1" sz="1000">
              <a:solidFill>
                <a:srgbClr val="000A3A"/>
              </a:solidFill>
              <a:latin typeface="Open Sans"/>
              <a:ea typeface="Open Sans"/>
              <a:cs typeface="Open Sans"/>
              <a:sym typeface="Open Sans"/>
            </a:endParaRPr>
          </a:p>
          <a:p>
            <a:pPr indent="-292100" lvl="0" marL="457200" rtl="0" algn="l">
              <a:lnSpc>
                <a:spcPct val="115000"/>
              </a:lnSpc>
              <a:spcBef>
                <a:spcPts val="60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Communities, indigenous people or marginalized groups involved in forest resources</a:t>
            </a:r>
            <a:endParaRPr sz="1000">
              <a:solidFill>
                <a:srgbClr val="000A3A"/>
              </a:solidFill>
              <a:latin typeface="Open Sans"/>
              <a:ea typeface="Open Sans"/>
              <a:cs typeface="Open Sans"/>
              <a:sym typeface="Open Sans"/>
            </a:endParaRPr>
          </a:p>
          <a:p>
            <a:pPr indent="-292100" lvl="0" marL="457200" rtl="0" algn="l">
              <a:lnSpc>
                <a:spcPct val="115000"/>
              </a:lnSpc>
              <a:spcBef>
                <a:spcPts val="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Producer associations</a:t>
            </a:r>
            <a:endParaRPr sz="1000">
              <a:solidFill>
                <a:srgbClr val="000A3A"/>
              </a:solidFill>
              <a:latin typeface="Open Sans"/>
              <a:ea typeface="Open Sans"/>
              <a:cs typeface="Open Sans"/>
              <a:sym typeface="Open Sans"/>
            </a:endParaRPr>
          </a:p>
          <a:p>
            <a:pPr indent="-292100" lvl="0" marL="457200" rtl="0" algn="l">
              <a:lnSpc>
                <a:spcPct val="115000"/>
              </a:lnSpc>
              <a:spcBef>
                <a:spcPts val="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NGOs or civil society organisations</a:t>
            </a:r>
            <a:endParaRPr sz="1000">
              <a:solidFill>
                <a:srgbClr val="000A3A"/>
              </a:solidFill>
              <a:latin typeface="Open Sans"/>
              <a:ea typeface="Open Sans"/>
              <a:cs typeface="Open Sans"/>
              <a:sym typeface="Open Sans"/>
            </a:endParaRPr>
          </a:p>
          <a:p>
            <a:pPr indent="-292100" lvl="0" marL="457200" rtl="0" algn="l">
              <a:lnSpc>
                <a:spcPct val="115000"/>
              </a:lnSpc>
              <a:spcBef>
                <a:spcPts val="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Farmers and ranchers</a:t>
            </a:r>
            <a:endParaRPr sz="1000">
              <a:solidFill>
                <a:srgbClr val="000A3A"/>
              </a:solidFill>
              <a:latin typeface="Open Sans"/>
              <a:ea typeface="Open Sans"/>
              <a:cs typeface="Open Sans"/>
              <a:sym typeface="Open Sans"/>
            </a:endParaRPr>
          </a:p>
          <a:p>
            <a:pPr indent="-292100" lvl="0" marL="457200" rtl="0" algn="l">
              <a:lnSpc>
                <a:spcPct val="115000"/>
              </a:lnSpc>
              <a:spcBef>
                <a:spcPts val="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Education and research institutes</a:t>
            </a:r>
            <a:endParaRPr sz="1000">
              <a:solidFill>
                <a:srgbClr val="000A3A"/>
              </a:solidFill>
              <a:latin typeface="Open Sans"/>
              <a:ea typeface="Open Sans"/>
              <a:cs typeface="Open Sans"/>
              <a:sym typeface="Open Sans"/>
            </a:endParaRPr>
          </a:p>
          <a:p>
            <a:pPr indent="-292100" lvl="0" marL="457200" rtl="0" algn="l">
              <a:lnSpc>
                <a:spcPct val="115000"/>
              </a:lnSpc>
              <a:spcBef>
                <a:spcPts val="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Suppliers of equipment and inputs</a:t>
            </a:r>
            <a:endParaRPr sz="1000">
              <a:solidFill>
                <a:srgbClr val="000A3A"/>
              </a:solidFill>
              <a:latin typeface="Open Sans"/>
              <a:ea typeface="Open Sans"/>
              <a:cs typeface="Open Sans"/>
              <a:sym typeface="Open Sans"/>
            </a:endParaRPr>
          </a:p>
          <a:p>
            <a:pPr indent="-292100" lvl="0" marL="457200" rtl="0" algn="l">
              <a:lnSpc>
                <a:spcPct val="115000"/>
              </a:lnSpc>
              <a:spcBef>
                <a:spcPts val="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Commercial forest companies</a:t>
            </a:r>
            <a:endParaRPr sz="1000">
              <a:solidFill>
                <a:srgbClr val="000A3A"/>
              </a:solidFill>
              <a:latin typeface="Open Sans"/>
              <a:ea typeface="Open Sans"/>
              <a:cs typeface="Open Sans"/>
              <a:sym typeface="Open Sans"/>
            </a:endParaRPr>
          </a:p>
          <a:p>
            <a:pPr indent="-292100" lvl="0" marL="457200" rtl="0" algn="l">
              <a:lnSpc>
                <a:spcPct val="115000"/>
              </a:lnSpc>
              <a:spcBef>
                <a:spcPts val="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Government agencies</a:t>
            </a:r>
            <a:endParaRPr sz="1000">
              <a:solidFill>
                <a:srgbClr val="000A3A"/>
              </a:solidFill>
              <a:latin typeface="Open Sans"/>
              <a:ea typeface="Open Sans"/>
              <a:cs typeface="Open Sans"/>
              <a:sym typeface="Open Sans"/>
            </a:endParaRPr>
          </a:p>
          <a:p>
            <a:pPr indent="-292100" lvl="0" marL="457200" rtl="0" algn="l">
              <a:lnSpc>
                <a:spcPct val="115000"/>
              </a:lnSpc>
              <a:spcBef>
                <a:spcPts val="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Informal forest businesses</a:t>
            </a:r>
            <a:endParaRPr sz="1000">
              <a:solidFill>
                <a:srgbClr val="000A3A"/>
              </a:solidFill>
              <a:latin typeface="Open Sans"/>
              <a:ea typeface="Open Sans"/>
              <a:cs typeface="Open Sans"/>
              <a:sym typeface="Open Sans"/>
            </a:endParaRPr>
          </a:p>
          <a:p>
            <a:pPr indent="-292100" lvl="0" marL="457200" rtl="0" algn="l">
              <a:lnSpc>
                <a:spcPct val="115000"/>
              </a:lnSpc>
              <a:spcBef>
                <a:spcPts val="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Financial institutions</a:t>
            </a:r>
            <a:endParaRPr sz="1000">
              <a:solidFill>
                <a:srgbClr val="000A3A"/>
              </a:solidFill>
              <a:latin typeface="Open Sans"/>
              <a:ea typeface="Open Sans"/>
              <a:cs typeface="Open Sans"/>
              <a:sym typeface="Open Sans"/>
            </a:endParaRPr>
          </a:p>
          <a:p>
            <a:pPr indent="-292100" lvl="0" marL="457200" rtl="0" algn="l">
              <a:lnSpc>
                <a:spcPct val="115000"/>
              </a:lnSpc>
              <a:spcBef>
                <a:spcPts val="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Consumers</a:t>
            </a:r>
            <a:endParaRPr sz="1000">
              <a:solidFill>
                <a:srgbClr val="000A3A"/>
              </a:solidFill>
              <a:latin typeface="Open Sans"/>
              <a:ea typeface="Open Sans"/>
              <a:cs typeface="Open Sans"/>
              <a:sym typeface="Open Sans"/>
            </a:endParaRPr>
          </a:p>
        </p:txBody>
      </p:sp>
      <p:sp>
        <p:nvSpPr>
          <p:cNvPr id="457" name="Google Shape;457;p34"/>
          <p:cNvSpPr/>
          <p:nvPr/>
        </p:nvSpPr>
        <p:spPr>
          <a:xfrm>
            <a:off x="901839"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7E84A1"/>
          </a:solidFill>
          <a:ln cap="flat" cmpd="sng" w="28575">
            <a:solidFill>
              <a:srgbClr val="FF8E00"/>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3F3F3F"/>
              </a:buClr>
              <a:buSzPts val="1300"/>
              <a:buFont typeface="Arial"/>
              <a:buNone/>
            </a:pPr>
            <a:r>
              <a:rPr lang="en-ZA" sz="800">
                <a:solidFill>
                  <a:srgbClr val="FAFAFA"/>
                </a:solidFill>
                <a:latin typeface="Open Sans"/>
                <a:ea typeface="Open Sans"/>
                <a:cs typeface="Open Sans"/>
                <a:sym typeface="Open Sans"/>
              </a:rPr>
              <a:t>Identify stakeholders</a:t>
            </a:r>
            <a:endParaRPr sz="800">
              <a:solidFill>
                <a:srgbClr val="FAFAFA"/>
              </a:solidFill>
              <a:latin typeface="Open Sans"/>
              <a:ea typeface="Open Sans"/>
              <a:cs typeface="Open Sans"/>
              <a:sym typeface="Open Sans"/>
            </a:endParaRPr>
          </a:p>
        </p:txBody>
      </p:sp>
      <p:sp>
        <p:nvSpPr>
          <p:cNvPr id="458" name="Google Shape;458;p34"/>
          <p:cNvSpPr/>
          <p:nvPr/>
        </p:nvSpPr>
        <p:spPr>
          <a:xfrm>
            <a:off x="2458878"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12700">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3F3F3F"/>
              </a:buClr>
              <a:buSzPts val="1300"/>
              <a:buFont typeface="Arial"/>
              <a:buNone/>
            </a:pPr>
            <a:r>
              <a:rPr lang="en-ZA" sz="800">
                <a:solidFill>
                  <a:srgbClr val="000A3A"/>
                </a:solidFill>
                <a:latin typeface="Open Sans"/>
                <a:ea typeface="Open Sans"/>
                <a:cs typeface="Open Sans"/>
                <a:sym typeface="Open Sans"/>
              </a:rPr>
              <a:t>Identify inputs and activities</a:t>
            </a:r>
            <a:endParaRPr sz="800">
              <a:solidFill>
                <a:srgbClr val="000A3A"/>
              </a:solidFill>
              <a:latin typeface="Open Sans"/>
              <a:ea typeface="Open Sans"/>
              <a:cs typeface="Open Sans"/>
              <a:sym typeface="Open Sans"/>
            </a:endParaRPr>
          </a:p>
        </p:txBody>
      </p:sp>
      <p:sp>
        <p:nvSpPr>
          <p:cNvPr id="459" name="Google Shape;459;p34"/>
          <p:cNvSpPr/>
          <p:nvPr/>
        </p:nvSpPr>
        <p:spPr>
          <a:xfrm>
            <a:off x="4015917"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12700">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000000"/>
              </a:buClr>
              <a:buSzPts val="1300"/>
              <a:buFont typeface="Arial"/>
              <a:buNone/>
            </a:pPr>
            <a:r>
              <a:rPr lang="en-ZA" sz="800">
                <a:solidFill>
                  <a:srgbClr val="000A3A"/>
                </a:solidFill>
                <a:latin typeface="Open Sans"/>
                <a:ea typeface="Open Sans"/>
                <a:cs typeface="Open Sans"/>
                <a:sym typeface="Open Sans"/>
              </a:rPr>
              <a:t>Identify and describe intermediate effects</a:t>
            </a:r>
            <a:endParaRPr sz="800">
              <a:solidFill>
                <a:srgbClr val="000A3A"/>
              </a:solidFill>
              <a:latin typeface="Open Sans"/>
              <a:ea typeface="Open Sans"/>
              <a:cs typeface="Open Sans"/>
              <a:sym typeface="Open Sans"/>
            </a:endParaRPr>
          </a:p>
        </p:txBody>
      </p:sp>
      <p:sp>
        <p:nvSpPr>
          <p:cNvPr id="460" name="Google Shape;460;p34"/>
          <p:cNvSpPr/>
          <p:nvPr/>
        </p:nvSpPr>
        <p:spPr>
          <a:xfrm>
            <a:off x="5572956"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12700">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FFFFFF"/>
              </a:buClr>
              <a:buSzPts val="1300"/>
              <a:buFont typeface="Arial"/>
              <a:buNone/>
            </a:pPr>
            <a:r>
              <a:rPr lang="en-ZA" sz="800">
                <a:solidFill>
                  <a:srgbClr val="000A3A"/>
                </a:solidFill>
                <a:latin typeface="Open Sans"/>
                <a:ea typeface="Open Sans"/>
                <a:cs typeface="Open Sans"/>
                <a:sym typeface="Open Sans"/>
              </a:rPr>
              <a:t>Identify potential GHG effects</a:t>
            </a:r>
            <a:endParaRPr sz="800">
              <a:solidFill>
                <a:srgbClr val="000A3A"/>
              </a:solidFill>
              <a:latin typeface="Open Sans"/>
              <a:ea typeface="Open Sans"/>
              <a:cs typeface="Open Sans"/>
              <a:sym typeface="Open Sans"/>
            </a:endParaRPr>
          </a:p>
        </p:txBody>
      </p:sp>
      <p:sp>
        <p:nvSpPr>
          <p:cNvPr id="461" name="Google Shape;461;p34"/>
          <p:cNvSpPr/>
          <p:nvPr/>
        </p:nvSpPr>
        <p:spPr>
          <a:xfrm>
            <a:off x="7129996"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FFFFFF"/>
          </a:solidFill>
          <a:ln cap="flat" cmpd="sng" w="19050">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000000"/>
              </a:buClr>
              <a:buSzPts val="1300"/>
              <a:buFont typeface="Arial"/>
              <a:buNone/>
            </a:pPr>
            <a:r>
              <a:rPr lang="en-ZA" sz="800">
                <a:solidFill>
                  <a:srgbClr val="000000"/>
                </a:solidFill>
                <a:latin typeface="Open Sans"/>
                <a:ea typeface="Open Sans"/>
                <a:cs typeface="Open Sans"/>
                <a:sym typeface="Open Sans"/>
              </a:rPr>
              <a:t>Develop a casual chain</a:t>
            </a:r>
            <a:endParaRPr sz="800">
              <a:latin typeface="Open Sans"/>
              <a:ea typeface="Open Sans"/>
              <a:cs typeface="Open Sans"/>
              <a:sym typeface="Open Sans"/>
            </a:endParaRPr>
          </a:p>
        </p:txBody>
      </p:sp>
      <p:sp>
        <p:nvSpPr>
          <p:cNvPr id="462" name="Google Shape;462;p34"/>
          <p:cNvSpPr/>
          <p:nvPr/>
        </p:nvSpPr>
        <p:spPr>
          <a:xfrm>
            <a:off x="2125227"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463" name="Google Shape;463;p34"/>
          <p:cNvSpPr/>
          <p:nvPr/>
        </p:nvSpPr>
        <p:spPr>
          <a:xfrm>
            <a:off x="6796344"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464" name="Google Shape;464;p34"/>
          <p:cNvSpPr/>
          <p:nvPr/>
        </p:nvSpPr>
        <p:spPr>
          <a:xfrm>
            <a:off x="5239306"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465" name="Google Shape;465;p34"/>
          <p:cNvSpPr/>
          <p:nvPr/>
        </p:nvSpPr>
        <p:spPr>
          <a:xfrm>
            <a:off x="3682266"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cxnSp>
        <p:nvCxnSpPr>
          <p:cNvPr id="466" name="Google Shape;466;p34"/>
          <p:cNvCxnSpPr>
            <a:stCxn id="452" idx="6"/>
            <a:endCxn id="453" idx="1"/>
          </p:cNvCxnSpPr>
          <p:nvPr/>
        </p:nvCxnSpPr>
        <p:spPr>
          <a:xfrm>
            <a:off x="871800" y="4726100"/>
            <a:ext cx="214200" cy="0"/>
          </a:xfrm>
          <a:prstGeom prst="straightConnector1">
            <a:avLst/>
          </a:prstGeom>
          <a:noFill/>
          <a:ln cap="flat" cmpd="sng" w="9525">
            <a:solidFill>
              <a:schemeClr val="dk1"/>
            </a:solidFill>
            <a:prstDash val="solid"/>
            <a:round/>
            <a:headEnd len="med" w="med" type="none"/>
            <a:tailEnd len="med" w="med" type="oval"/>
          </a:ln>
        </p:spPr>
      </p:cxnSp>
      <p:sp>
        <p:nvSpPr>
          <p:cNvPr id="467" name="Google Shape;467;p34"/>
          <p:cNvSpPr txBox="1"/>
          <p:nvPr>
            <p:ph idx="4294967295" type="body"/>
          </p:nvPr>
        </p:nvSpPr>
        <p:spPr>
          <a:xfrm>
            <a:off x="6270390" y="4702205"/>
            <a:ext cx="681900" cy="153300"/>
          </a:xfrm>
          <a:prstGeom prst="rect">
            <a:avLst/>
          </a:prstGeom>
          <a:solidFill>
            <a:srgbClr val="E7E7E7"/>
          </a:solidFill>
          <a:ln cap="flat" cmpd="sng" w="9525">
            <a:solidFill>
              <a:srgbClr val="BFBFBF"/>
            </a:solidFill>
            <a:prstDash val="solid"/>
            <a:round/>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6</a:t>
            </a:r>
            <a:endParaRPr sz="800"/>
          </a:p>
        </p:txBody>
      </p:sp>
      <p:sp>
        <p:nvSpPr>
          <p:cNvPr id="468" name="Google Shape;468;p34">
            <a:hlinkClick action="ppaction://hlinksldjump" r:id="rId6"/>
          </p:cNvPr>
          <p:cNvSpPr/>
          <p:nvPr/>
        </p:nvSpPr>
        <p:spPr>
          <a:xfrm>
            <a:off x="5502376" y="4701216"/>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469" name="Google Shape;469;p34">
            <a:hlinkClick action="ppaction://hlinksldjump" r:id="rId7"/>
          </p:cNvPr>
          <p:cNvSpPr/>
          <p:nvPr/>
        </p:nvSpPr>
        <p:spPr>
          <a:xfrm>
            <a:off x="6270389" y="4698323"/>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470" name="Google Shape;470;p34"/>
          <p:cNvSpPr txBox="1"/>
          <p:nvPr>
            <p:ph idx="4294967295" type="body"/>
          </p:nvPr>
        </p:nvSpPr>
        <p:spPr>
          <a:xfrm>
            <a:off x="5486546" y="4699082"/>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5</a:t>
            </a:r>
            <a:endParaRPr sz="800"/>
          </a:p>
        </p:txBody>
      </p:sp>
      <p:sp>
        <p:nvSpPr>
          <p:cNvPr id="471" name="Google Shape;471;p34">
            <a:hlinkClick action="ppaction://hlinksldjump" r:id="rId8"/>
          </p:cNvPr>
          <p:cNvSpPr/>
          <p:nvPr/>
        </p:nvSpPr>
        <p:spPr>
          <a:xfrm>
            <a:off x="5467716" y="4703351"/>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6" name="Shape 476"/>
        <p:cNvGrpSpPr/>
        <p:nvPr/>
      </p:nvGrpSpPr>
      <p:grpSpPr>
        <a:xfrm>
          <a:off x="0" y="0"/>
          <a:ext cx="0" cy="0"/>
          <a:chOff x="0" y="0"/>
          <a:chExt cx="0" cy="0"/>
        </a:xfrm>
      </p:grpSpPr>
      <p:sp>
        <p:nvSpPr>
          <p:cNvPr id="477" name="Google Shape;477;p35"/>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STEP 2: Identify inputs and activities</a:t>
            </a:r>
            <a:endParaRPr/>
          </a:p>
        </p:txBody>
      </p:sp>
      <p:sp>
        <p:nvSpPr>
          <p:cNvPr id="478" name="Google Shape;478;p35"/>
          <p:cNvSpPr/>
          <p:nvPr/>
        </p:nvSpPr>
        <p:spPr>
          <a:xfrm>
            <a:off x="901839"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9525">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3F3F3F"/>
              </a:buClr>
              <a:buSzPts val="1300"/>
              <a:buFont typeface="Arial"/>
              <a:buNone/>
            </a:pPr>
            <a:r>
              <a:rPr lang="en-ZA" sz="800">
                <a:solidFill>
                  <a:srgbClr val="000A3A"/>
                </a:solidFill>
                <a:latin typeface="Open Sans"/>
                <a:ea typeface="Open Sans"/>
                <a:cs typeface="Open Sans"/>
                <a:sym typeface="Open Sans"/>
              </a:rPr>
              <a:t>Identify stakeholders</a:t>
            </a:r>
            <a:endParaRPr sz="800">
              <a:solidFill>
                <a:srgbClr val="000A3A"/>
              </a:solidFill>
              <a:latin typeface="Open Sans"/>
              <a:ea typeface="Open Sans"/>
              <a:cs typeface="Open Sans"/>
              <a:sym typeface="Open Sans"/>
            </a:endParaRPr>
          </a:p>
        </p:txBody>
      </p:sp>
      <p:sp>
        <p:nvSpPr>
          <p:cNvPr id="479" name="Google Shape;479;p35"/>
          <p:cNvSpPr/>
          <p:nvPr/>
        </p:nvSpPr>
        <p:spPr>
          <a:xfrm>
            <a:off x="2458878"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FFC465"/>
          </a:solidFill>
          <a:ln cap="flat" cmpd="sng" w="28575">
            <a:solidFill>
              <a:srgbClr val="FF8E00"/>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3F3F3F"/>
              </a:buClr>
              <a:buSzPts val="1300"/>
              <a:buFont typeface="Arial"/>
              <a:buNone/>
            </a:pPr>
            <a:r>
              <a:rPr lang="en-ZA" sz="800">
                <a:solidFill>
                  <a:srgbClr val="000A3A"/>
                </a:solidFill>
                <a:latin typeface="Open Sans"/>
                <a:ea typeface="Open Sans"/>
                <a:cs typeface="Open Sans"/>
                <a:sym typeface="Open Sans"/>
              </a:rPr>
              <a:t>Identify inputs and administrative activities</a:t>
            </a:r>
            <a:endParaRPr sz="800">
              <a:solidFill>
                <a:srgbClr val="000A3A"/>
              </a:solidFill>
              <a:latin typeface="Open Sans"/>
              <a:ea typeface="Open Sans"/>
              <a:cs typeface="Open Sans"/>
              <a:sym typeface="Open Sans"/>
            </a:endParaRPr>
          </a:p>
        </p:txBody>
      </p:sp>
      <p:sp>
        <p:nvSpPr>
          <p:cNvPr id="480" name="Google Shape;480;p35"/>
          <p:cNvSpPr/>
          <p:nvPr/>
        </p:nvSpPr>
        <p:spPr>
          <a:xfrm>
            <a:off x="4015917"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12700">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000000"/>
              </a:buClr>
              <a:buSzPts val="1300"/>
              <a:buFont typeface="Arial"/>
              <a:buNone/>
            </a:pPr>
            <a:r>
              <a:rPr lang="en-ZA" sz="800">
                <a:solidFill>
                  <a:srgbClr val="000A3A"/>
                </a:solidFill>
                <a:latin typeface="Open Sans"/>
                <a:ea typeface="Open Sans"/>
                <a:cs typeface="Open Sans"/>
                <a:sym typeface="Open Sans"/>
              </a:rPr>
              <a:t>Identify and describe intermediate effects</a:t>
            </a:r>
            <a:endParaRPr sz="800">
              <a:solidFill>
                <a:srgbClr val="000A3A"/>
              </a:solidFill>
              <a:latin typeface="Open Sans"/>
              <a:ea typeface="Open Sans"/>
              <a:cs typeface="Open Sans"/>
              <a:sym typeface="Open Sans"/>
            </a:endParaRPr>
          </a:p>
        </p:txBody>
      </p:sp>
      <p:sp>
        <p:nvSpPr>
          <p:cNvPr id="481" name="Google Shape;481;p35"/>
          <p:cNvSpPr/>
          <p:nvPr/>
        </p:nvSpPr>
        <p:spPr>
          <a:xfrm>
            <a:off x="5572956"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12700">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FFFFFF"/>
              </a:buClr>
              <a:buSzPts val="1300"/>
              <a:buFont typeface="Arial"/>
              <a:buNone/>
            </a:pPr>
            <a:r>
              <a:rPr lang="en-ZA" sz="800">
                <a:solidFill>
                  <a:srgbClr val="000A3A"/>
                </a:solidFill>
                <a:latin typeface="Open Sans"/>
                <a:ea typeface="Open Sans"/>
                <a:cs typeface="Open Sans"/>
                <a:sym typeface="Open Sans"/>
              </a:rPr>
              <a:t>Identify potential GHG effects</a:t>
            </a:r>
            <a:endParaRPr sz="800">
              <a:solidFill>
                <a:srgbClr val="000A3A"/>
              </a:solidFill>
              <a:latin typeface="Open Sans"/>
              <a:ea typeface="Open Sans"/>
              <a:cs typeface="Open Sans"/>
              <a:sym typeface="Open Sans"/>
            </a:endParaRPr>
          </a:p>
        </p:txBody>
      </p:sp>
      <p:sp>
        <p:nvSpPr>
          <p:cNvPr id="482" name="Google Shape;482;p35"/>
          <p:cNvSpPr/>
          <p:nvPr/>
        </p:nvSpPr>
        <p:spPr>
          <a:xfrm>
            <a:off x="7129996"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FFFFFF"/>
          </a:solidFill>
          <a:ln cap="flat" cmpd="sng" w="19050">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000000"/>
              </a:buClr>
              <a:buSzPts val="1300"/>
              <a:buFont typeface="Arial"/>
              <a:buNone/>
            </a:pPr>
            <a:r>
              <a:rPr lang="en-ZA" sz="800">
                <a:solidFill>
                  <a:srgbClr val="000000"/>
                </a:solidFill>
                <a:latin typeface="Open Sans"/>
                <a:ea typeface="Open Sans"/>
                <a:cs typeface="Open Sans"/>
                <a:sym typeface="Open Sans"/>
              </a:rPr>
              <a:t>Develop a casual chain</a:t>
            </a:r>
            <a:endParaRPr sz="800">
              <a:latin typeface="Open Sans"/>
              <a:ea typeface="Open Sans"/>
              <a:cs typeface="Open Sans"/>
              <a:sym typeface="Open Sans"/>
            </a:endParaRPr>
          </a:p>
        </p:txBody>
      </p:sp>
      <p:sp>
        <p:nvSpPr>
          <p:cNvPr id="483" name="Google Shape;483;p35"/>
          <p:cNvSpPr/>
          <p:nvPr/>
        </p:nvSpPr>
        <p:spPr>
          <a:xfrm>
            <a:off x="2125227"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484" name="Google Shape;484;p35"/>
          <p:cNvSpPr/>
          <p:nvPr/>
        </p:nvSpPr>
        <p:spPr>
          <a:xfrm>
            <a:off x="6796344"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485" name="Google Shape;485;p35"/>
          <p:cNvSpPr/>
          <p:nvPr/>
        </p:nvSpPr>
        <p:spPr>
          <a:xfrm>
            <a:off x="5239306"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486" name="Google Shape;486;p35"/>
          <p:cNvSpPr/>
          <p:nvPr/>
        </p:nvSpPr>
        <p:spPr>
          <a:xfrm>
            <a:off x="3682266"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pic>
        <p:nvPicPr>
          <p:cNvPr id="487" name="Google Shape;487;p35"/>
          <p:cNvPicPr preferRelativeResize="0"/>
          <p:nvPr/>
        </p:nvPicPr>
        <p:blipFill rotWithShape="1">
          <a:blip r:embed="rId3">
            <a:alphaModFix/>
          </a:blip>
          <a:srcRect b="0" l="0" r="0" t="0"/>
          <a:stretch/>
        </p:blipFill>
        <p:spPr>
          <a:xfrm>
            <a:off x="490800" y="4535600"/>
            <a:ext cx="381000" cy="381000"/>
          </a:xfrm>
          <a:prstGeom prst="ellipse">
            <a:avLst/>
          </a:prstGeom>
          <a:noFill/>
          <a:ln cap="flat" cmpd="sng" w="38100">
            <a:solidFill>
              <a:srgbClr val="9D97F0"/>
            </a:solidFill>
            <a:prstDash val="solid"/>
            <a:round/>
            <a:headEnd len="sm" w="sm" type="none"/>
            <a:tailEnd len="sm" w="sm" type="none"/>
          </a:ln>
        </p:spPr>
      </p:pic>
      <p:sp>
        <p:nvSpPr>
          <p:cNvPr id="488" name="Google Shape;488;p35"/>
          <p:cNvSpPr txBox="1"/>
          <p:nvPr/>
        </p:nvSpPr>
        <p:spPr>
          <a:xfrm>
            <a:off x="1086099" y="4537850"/>
            <a:ext cx="3094500" cy="376500"/>
          </a:xfrm>
          <a:prstGeom prst="rect">
            <a:avLst/>
          </a:prstGeom>
          <a:noFill/>
          <a:ln>
            <a:noFill/>
          </a:ln>
        </p:spPr>
        <p:txBody>
          <a:bodyPr anchorCtr="0" anchor="ctr" bIns="45700" lIns="91425" spcFirstLastPara="1" rIns="91425" wrap="square" tIns="45700">
            <a:normAutofit lnSpcReduction="10000"/>
          </a:bodyPr>
          <a:lstStyle/>
          <a:p>
            <a:pPr indent="0" lvl="0" marL="0" marR="0" rtl="0" algn="l">
              <a:lnSpc>
                <a:spcPct val="100000"/>
              </a:lnSpc>
              <a:spcBef>
                <a:spcPts val="0"/>
              </a:spcBef>
              <a:spcAft>
                <a:spcPts val="0"/>
              </a:spcAft>
              <a:buNone/>
            </a:pPr>
            <a:r>
              <a:rPr i="1" lang="en-ZA" sz="1000">
                <a:solidFill>
                  <a:srgbClr val="09294E"/>
                </a:solidFill>
                <a:latin typeface="Open Sans"/>
                <a:ea typeface="Open Sans"/>
                <a:cs typeface="Open Sans"/>
                <a:sym typeface="Open Sans"/>
              </a:rPr>
              <a:t>Identify the inputs and activities that go into implementing the policy</a:t>
            </a:r>
            <a:endParaRPr i="1" sz="1000">
              <a:solidFill>
                <a:srgbClr val="09294E"/>
              </a:solidFill>
              <a:latin typeface="Open Sans"/>
              <a:ea typeface="Open Sans"/>
              <a:cs typeface="Open Sans"/>
              <a:sym typeface="Open Sans"/>
            </a:endParaRPr>
          </a:p>
        </p:txBody>
      </p:sp>
      <p:sp>
        <p:nvSpPr>
          <p:cNvPr id="489" name="Google Shape;489;p35"/>
          <p:cNvSpPr/>
          <p:nvPr/>
        </p:nvSpPr>
        <p:spPr>
          <a:xfrm>
            <a:off x="901850" y="1809350"/>
            <a:ext cx="3176464" cy="226577"/>
          </a:xfrm>
          <a:custGeom>
            <a:rect b="b" l="l" r="r" t="t"/>
            <a:pathLst>
              <a:path extrusionOk="0" h="1041733" w="3481056">
                <a:moveTo>
                  <a:pt x="0" y="0"/>
                </a:moveTo>
                <a:lnTo>
                  <a:pt x="3481056" y="0"/>
                </a:lnTo>
                <a:lnTo>
                  <a:pt x="3481056" y="1041733"/>
                </a:lnTo>
                <a:lnTo>
                  <a:pt x="0" y="1041733"/>
                </a:lnTo>
                <a:lnTo>
                  <a:pt x="0" y="0"/>
                </a:lnTo>
                <a:close/>
              </a:path>
            </a:pathLst>
          </a:custGeom>
          <a:solidFill>
            <a:srgbClr val="9D97F0"/>
          </a:solidFill>
          <a:ln>
            <a:noFill/>
          </a:ln>
        </p:spPr>
        <p:txBody>
          <a:bodyPr anchorCtr="0" anchor="ctr" bIns="93450" lIns="163575" spcFirstLastPara="1" rIns="163575" wrap="square" tIns="93450">
            <a:noAutofit/>
          </a:bodyPr>
          <a:lstStyle/>
          <a:p>
            <a:pPr indent="0" lvl="0" marL="0" marR="0" rtl="0" algn="ctr">
              <a:lnSpc>
                <a:spcPct val="90000"/>
              </a:lnSpc>
              <a:spcBef>
                <a:spcPts val="0"/>
              </a:spcBef>
              <a:spcAft>
                <a:spcPts val="0"/>
              </a:spcAft>
              <a:buClr>
                <a:srgbClr val="FFFFFF"/>
              </a:buClr>
              <a:buSzPts val="1800"/>
              <a:buFont typeface="Arial"/>
              <a:buNone/>
            </a:pPr>
            <a:r>
              <a:rPr b="1" lang="en-ZA" sz="1000">
                <a:solidFill>
                  <a:srgbClr val="FFFFFF"/>
                </a:solidFill>
                <a:latin typeface="Open Sans"/>
                <a:ea typeface="Open Sans"/>
                <a:cs typeface="Open Sans"/>
                <a:sym typeface="Open Sans"/>
              </a:rPr>
              <a:t>INPUTS</a:t>
            </a:r>
            <a:endParaRPr sz="1000">
              <a:solidFill>
                <a:srgbClr val="FFFFFF"/>
              </a:solidFill>
              <a:latin typeface="Open Sans"/>
              <a:ea typeface="Open Sans"/>
              <a:cs typeface="Open Sans"/>
              <a:sym typeface="Open Sans"/>
            </a:endParaRPr>
          </a:p>
        </p:txBody>
      </p:sp>
      <p:sp>
        <p:nvSpPr>
          <p:cNvPr id="490" name="Google Shape;490;p35"/>
          <p:cNvSpPr/>
          <p:nvPr/>
        </p:nvSpPr>
        <p:spPr>
          <a:xfrm>
            <a:off x="901850" y="2365100"/>
            <a:ext cx="3176464" cy="1965383"/>
          </a:xfrm>
          <a:custGeom>
            <a:rect b="b" l="l" r="r" t="t"/>
            <a:pathLst>
              <a:path extrusionOk="0" h="3448040" w="3481056">
                <a:moveTo>
                  <a:pt x="0" y="0"/>
                </a:moveTo>
                <a:lnTo>
                  <a:pt x="3481056" y="0"/>
                </a:lnTo>
                <a:lnTo>
                  <a:pt x="3481056" y="3448040"/>
                </a:lnTo>
                <a:lnTo>
                  <a:pt x="0" y="3448040"/>
                </a:lnTo>
                <a:lnTo>
                  <a:pt x="0" y="0"/>
                </a:lnTo>
                <a:close/>
              </a:path>
            </a:pathLst>
          </a:custGeom>
          <a:solidFill>
            <a:srgbClr val="FFF0DA"/>
          </a:solidFill>
          <a:ln>
            <a:noFill/>
          </a:ln>
        </p:spPr>
        <p:txBody>
          <a:bodyPr anchorCtr="0" anchor="t" bIns="112000" lIns="74675" spcFirstLastPara="1" rIns="99550" wrap="square" tIns="74675">
            <a:noAutofit/>
          </a:bodyPr>
          <a:lstStyle/>
          <a:p>
            <a:pPr indent="-171450" lvl="1" marL="171450" marR="0" rtl="0" algn="l">
              <a:lnSpc>
                <a:spcPct val="90000"/>
              </a:lnSpc>
              <a:spcBef>
                <a:spcPts val="0"/>
              </a:spcBef>
              <a:spcAft>
                <a:spcPts val="0"/>
              </a:spcAft>
              <a:buClr>
                <a:srgbClr val="09294E"/>
              </a:buClr>
              <a:buSzPts val="1600"/>
              <a:buFont typeface="Arial"/>
              <a:buNone/>
            </a:pPr>
            <a:r>
              <a:t/>
            </a:r>
            <a:endParaRPr b="1" sz="800">
              <a:solidFill>
                <a:srgbClr val="09294E"/>
              </a:solidFill>
              <a:latin typeface="Open Sans"/>
              <a:ea typeface="Open Sans"/>
              <a:cs typeface="Open Sans"/>
              <a:sym typeface="Open Sans"/>
            </a:endParaRPr>
          </a:p>
          <a:p>
            <a:pPr indent="-171450" lvl="1" marL="171450" marR="0" rtl="0" algn="l">
              <a:lnSpc>
                <a:spcPct val="90000"/>
              </a:lnSpc>
              <a:spcBef>
                <a:spcPts val="0"/>
              </a:spcBef>
              <a:spcAft>
                <a:spcPts val="0"/>
              </a:spcAft>
              <a:buClr>
                <a:srgbClr val="09294E"/>
              </a:buClr>
              <a:buSzPts val="1600"/>
              <a:buFont typeface="Arial"/>
              <a:buNone/>
            </a:pPr>
            <a:r>
              <a:rPr b="1" i="0" lang="en-ZA" sz="800" u="none" cap="none" strike="noStrike">
                <a:solidFill>
                  <a:srgbClr val="09294E"/>
                </a:solidFill>
                <a:latin typeface="Open Sans"/>
                <a:ea typeface="Open Sans"/>
                <a:cs typeface="Open Sans"/>
                <a:sym typeface="Open Sans"/>
              </a:rPr>
              <a:t>EXAMPLES</a:t>
            </a:r>
            <a:endParaRPr sz="800">
              <a:latin typeface="Open Sans"/>
              <a:ea typeface="Open Sans"/>
              <a:cs typeface="Open Sans"/>
              <a:sym typeface="Open Sans"/>
            </a:endParaRPr>
          </a:p>
          <a:p>
            <a:pPr indent="-76200" lvl="1" marL="182880" marR="0" rtl="0" algn="l">
              <a:lnSpc>
                <a:spcPct val="100000"/>
              </a:lnSpc>
              <a:spcBef>
                <a:spcPts val="840"/>
              </a:spcBef>
              <a:spcAft>
                <a:spcPts val="0"/>
              </a:spcAft>
              <a:buClr>
                <a:srgbClr val="000000"/>
              </a:buClr>
              <a:buSzPts val="800"/>
              <a:buFont typeface="Open Sans"/>
              <a:buChar char="•"/>
            </a:pPr>
            <a:r>
              <a:rPr i="0" lang="en-ZA" sz="800" u="none" cap="none" strike="noStrike">
                <a:solidFill>
                  <a:srgbClr val="000000"/>
                </a:solidFill>
                <a:latin typeface="Open Sans"/>
                <a:ea typeface="Open Sans"/>
                <a:cs typeface="Open Sans"/>
                <a:sym typeface="Open Sans"/>
              </a:rPr>
              <a:t>Money allocated to training and education programmes</a:t>
            </a:r>
            <a:endParaRPr sz="800">
              <a:latin typeface="Open Sans"/>
              <a:ea typeface="Open Sans"/>
              <a:cs typeface="Open Sans"/>
              <a:sym typeface="Open Sans"/>
            </a:endParaRPr>
          </a:p>
          <a:p>
            <a:pPr indent="-76200" lvl="1" marL="182880" marR="0" rtl="0" algn="l">
              <a:lnSpc>
                <a:spcPct val="100000"/>
              </a:lnSpc>
              <a:spcBef>
                <a:spcPts val="1200"/>
              </a:spcBef>
              <a:spcAft>
                <a:spcPts val="0"/>
              </a:spcAft>
              <a:buClr>
                <a:srgbClr val="000000"/>
              </a:buClr>
              <a:buSzPts val="800"/>
              <a:buFont typeface="Open Sans"/>
              <a:buChar char="•"/>
            </a:pPr>
            <a:r>
              <a:rPr i="0" lang="en-ZA" sz="800" u="none" cap="none" strike="noStrike">
                <a:solidFill>
                  <a:srgbClr val="000000"/>
                </a:solidFill>
                <a:latin typeface="Open Sans"/>
                <a:ea typeface="Open Sans"/>
                <a:cs typeface="Open Sans"/>
                <a:sym typeface="Open Sans"/>
              </a:rPr>
              <a:t>Money allocated to research programmes</a:t>
            </a:r>
            <a:endParaRPr sz="800">
              <a:latin typeface="Open Sans"/>
              <a:ea typeface="Open Sans"/>
              <a:cs typeface="Open Sans"/>
              <a:sym typeface="Open Sans"/>
            </a:endParaRPr>
          </a:p>
          <a:p>
            <a:pPr indent="-76200" lvl="1" marL="182880" marR="0" rtl="0" algn="l">
              <a:lnSpc>
                <a:spcPct val="100000"/>
              </a:lnSpc>
              <a:spcBef>
                <a:spcPts val="1200"/>
              </a:spcBef>
              <a:spcAft>
                <a:spcPts val="0"/>
              </a:spcAft>
              <a:buClr>
                <a:srgbClr val="000000"/>
              </a:buClr>
              <a:buSzPts val="800"/>
              <a:buFont typeface="Open Sans"/>
              <a:buChar char="•"/>
            </a:pPr>
            <a:r>
              <a:rPr i="0" lang="en-ZA" sz="800" u="none" cap="none" strike="noStrike">
                <a:solidFill>
                  <a:srgbClr val="000000"/>
                </a:solidFill>
                <a:latin typeface="Open Sans"/>
                <a:ea typeface="Open Sans"/>
                <a:cs typeface="Open Sans"/>
                <a:sym typeface="Open Sans"/>
              </a:rPr>
              <a:t>A new programme authorised out of the national budget</a:t>
            </a:r>
            <a:endParaRPr sz="800">
              <a:latin typeface="Open Sans"/>
              <a:ea typeface="Open Sans"/>
              <a:cs typeface="Open Sans"/>
              <a:sym typeface="Open Sans"/>
            </a:endParaRPr>
          </a:p>
          <a:p>
            <a:pPr indent="-76200" lvl="1" marL="182880" marR="0" rtl="0" algn="l">
              <a:lnSpc>
                <a:spcPct val="100000"/>
              </a:lnSpc>
              <a:spcBef>
                <a:spcPts val="1200"/>
              </a:spcBef>
              <a:spcAft>
                <a:spcPts val="0"/>
              </a:spcAft>
              <a:buClr>
                <a:srgbClr val="000000"/>
              </a:buClr>
              <a:buSzPts val="800"/>
              <a:buFont typeface="Open Sans"/>
              <a:buChar char="•"/>
            </a:pPr>
            <a:r>
              <a:rPr i="0" lang="en-ZA" sz="800" u="none" cap="none" strike="noStrike">
                <a:solidFill>
                  <a:srgbClr val="000000"/>
                </a:solidFill>
                <a:latin typeface="Open Sans"/>
                <a:ea typeface="Open Sans"/>
                <a:cs typeface="Open Sans"/>
                <a:sym typeface="Open Sans"/>
              </a:rPr>
              <a:t>Private financing secured to co-fund a government programme</a:t>
            </a:r>
            <a:endParaRPr i="0" sz="800" u="none" cap="none" strike="noStrike">
              <a:solidFill>
                <a:srgbClr val="000000"/>
              </a:solidFill>
              <a:latin typeface="Open Sans"/>
              <a:ea typeface="Open Sans"/>
              <a:cs typeface="Open Sans"/>
              <a:sym typeface="Open Sans"/>
            </a:endParaRPr>
          </a:p>
          <a:p>
            <a:pPr indent="0" lvl="0" marL="0" marR="0" rtl="0" algn="l">
              <a:lnSpc>
                <a:spcPct val="100000"/>
              </a:lnSpc>
              <a:spcBef>
                <a:spcPts val="1200"/>
              </a:spcBef>
              <a:spcAft>
                <a:spcPts val="0"/>
              </a:spcAft>
              <a:buNone/>
            </a:pPr>
            <a:r>
              <a:t/>
            </a:r>
            <a:endParaRPr sz="800">
              <a:latin typeface="Open Sans"/>
              <a:ea typeface="Open Sans"/>
              <a:cs typeface="Open Sans"/>
              <a:sym typeface="Open Sans"/>
            </a:endParaRPr>
          </a:p>
          <a:p>
            <a:pPr indent="0" lvl="0" marL="0" marR="0" rtl="0" algn="l">
              <a:lnSpc>
                <a:spcPct val="100000"/>
              </a:lnSpc>
              <a:spcBef>
                <a:spcPts val="1200"/>
              </a:spcBef>
              <a:spcAft>
                <a:spcPts val="0"/>
              </a:spcAft>
              <a:buNone/>
            </a:pPr>
            <a:r>
              <a:t/>
            </a:r>
            <a:endParaRPr sz="800">
              <a:latin typeface="Open Sans"/>
              <a:ea typeface="Open Sans"/>
              <a:cs typeface="Open Sans"/>
              <a:sym typeface="Open Sans"/>
            </a:endParaRPr>
          </a:p>
        </p:txBody>
      </p:sp>
      <p:sp>
        <p:nvSpPr>
          <p:cNvPr id="491" name="Google Shape;491;p35"/>
          <p:cNvSpPr/>
          <p:nvPr/>
        </p:nvSpPr>
        <p:spPr>
          <a:xfrm>
            <a:off x="4276248" y="1809350"/>
            <a:ext cx="3963081" cy="231786"/>
          </a:xfrm>
          <a:custGeom>
            <a:rect b="b" l="l" r="r" t="t"/>
            <a:pathLst>
              <a:path extrusionOk="0" h="1041733" w="4428024">
                <a:moveTo>
                  <a:pt x="0" y="0"/>
                </a:moveTo>
                <a:lnTo>
                  <a:pt x="4428024" y="0"/>
                </a:lnTo>
                <a:lnTo>
                  <a:pt x="4428024" y="1041733"/>
                </a:lnTo>
                <a:lnTo>
                  <a:pt x="0" y="1041733"/>
                </a:lnTo>
                <a:lnTo>
                  <a:pt x="0" y="0"/>
                </a:lnTo>
                <a:close/>
              </a:path>
            </a:pathLst>
          </a:custGeom>
          <a:solidFill>
            <a:srgbClr val="9D97F0"/>
          </a:solidFill>
          <a:ln>
            <a:noFill/>
          </a:ln>
        </p:spPr>
        <p:txBody>
          <a:bodyPr anchorCtr="0" anchor="ctr" bIns="93450" lIns="163575" spcFirstLastPara="1" rIns="163575" wrap="square" tIns="93450">
            <a:noAutofit/>
          </a:bodyPr>
          <a:lstStyle/>
          <a:p>
            <a:pPr indent="0" lvl="0" marL="0" marR="0" rtl="0" algn="ctr">
              <a:lnSpc>
                <a:spcPct val="90000"/>
              </a:lnSpc>
              <a:spcBef>
                <a:spcPts val="0"/>
              </a:spcBef>
              <a:spcAft>
                <a:spcPts val="0"/>
              </a:spcAft>
              <a:buClr>
                <a:srgbClr val="FFFFFF"/>
              </a:buClr>
              <a:buSzPts val="1800"/>
              <a:buFont typeface="Arial"/>
              <a:buNone/>
            </a:pPr>
            <a:r>
              <a:rPr b="1" lang="en-ZA" sz="1000">
                <a:solidFill>
                  <a:srgbClr val="FFFFFF"/>
                </a:solidFill>
                <a:latin typeface="Open Sans"/>
                <a:ea typeface="Open Sans"/>
                <a:cs typeface="Open Sans"/>
                <a:sym typeface="Open Sans"/>
              </a:rPr>
              <a:t>ACTIVITIES</a:t>
            </a:r>
            <a:endParaRPr sz="1000">
              <a:solidFill>
                <a:srgbClr val="FFFFFF"/>
              </a:solidFill>
              <a:latin typeface="Open Sans"/>
              <a:ea typeface="Open Sans"/>
              <a:cs typeface="Open Sans"/>
              <a:sym typeface="Open Sans"/>
            </a:endParaRPr>
          </a:p>
        </p:txBody>
      </p:sp>
      <p:sp>
        <p:nvSpPr>
          <p:cNvPr id="492" name="Google Shape;492;p35"/>
          <p:cNvSpPr/>
          <p:nvPr/>
        </p:nvSpPr>
        <p:spPr>
          <a:xfrm>
            <a:off x="901851" y="2036255"/>
            <a:ext cx="3176464" cy="328146"/>
          </a:xfrm>
          <a:custGeom>
            <a:rect b="b" l="l" r="r" t="t"/>
            <a:pathLst>
              <a:path extrusionOk="0" h="1041733" w="3481056">
                <a:moveTo>
                  <a:pt x="0" y="0"/>
                </a:moveTo>
                <a:lnTo>
                  <a:pt x="3481056" y="0"/>
                </a:lnTo>
                <a:lnTo>
                  <a:pt x="3481056" y="1041733"/>
                </a:lnTo>
                <a:lnTo>
                  <a:pt x="0" y="1041733"/>
                </a:lnTo>
                <a:lnTo>
                  <a:pt x="0" y="0"/>
                </a:lnTo>
                <a:close/>
              </a:path>
            </a:pathLst>
          </a:custGeom>
          <a:solidFill>
            <a:srgbClr val="FF8E00"/>
          </a:solidFill>
          <a:ln>
            <a:noFill/>
          </a:ln>
        </p:spPr>
        <p:txBody>
          <a:bodyPr anchorCtr="0" anchor="ctr" bIns="93450" lIns="163575" spcFirstLastPara="1" rIns="163575" wrap="square" tIns="93450">
            <a:noAutofit/>
          </a:bodyPr>
          <a:lstStyle/>
          <a:p>
            <a:pPr indent="0" lvl="0" marL="0" marR="0" rtl="0" algn="ctr">
              <a:lnSpc>
                <a:spcPct val="90000"/>
              </a:lnSpc>
              <a:spcBef>
                <a:spcPts val="0"/>
              </a:spcBef>
              <a:spcAft>
                <a:spcPts val="0"/>
              </a:spcAft>
              <a:buClr>
                <a:srgbClr val="FFFFFF"/>
              </a:buClr>
              <a:buSzPts val="1600"/>
              <a:buFont typeface="Arial"/>
              <a:buNone/>
            </a:pPr>
            <a:r>
              <a:rPr lang="en-ZA" sz="1000">
                <a:solidFill>
                  <a:srgbClr val="FFFFFF"/>
                </a:solidFill>
                <a:latin typeface="Open Sans"/>
                <a:ea typeface="Open Sans"/>
                <a:cs typeface="Open Sans"/>
                <a:sym typeface="Open Sans"/>
              </a:rPr>
              <a:t>Resources that go into implementing a policy</a:t>
            </a:r>
            <a:endParaRPr sz="1000">
              <a:latin typeface="Open Sans"/>
              <a:ea typeface="Open Sans"/>
              <a:cs typeface="Open Sans"/>
              <a:sym typeface="Open Sans"/>
            </a:endParaRPr>
          </a:p>
        </p:txBody>
      </p:sp>
      <p:sp>
        <p:nvSpPr>
          <p:cNvPr id="493" name="Google Shape;493;p35"/>
          <p:cNvSpPr/>
          <p:nvPr/>
        </p:nvSpPr>
        <p:spPr>
          <a:xfrm>
            <a:off x="4276248" y="2042243"/>
            <a:ext cx="3963081" cy="325542"/>
          </a:xfrm>
          <a:custGeom>
            <a:rect b="b" l="l" r="r" t="t"/>
            <a:pathLst>
              <a:path extrusionOk="0" h="1041733" w="4428024">
                <a:moveTo>
                  <a:pt x="0" y="0"/>
                </a:moveTo>
                <a:lnTo>
                  <a:pt x="4428024" y="0"/>
                </a:lnTo>
                <a:lnTo>
                  <a:pt x="4428024" y="1041733"/>
                </a:lnTo>
                <a:lnTo>
                  <a:pt x="0" y="1041733"/>
                </a:lnTo>
                <a:lnTo>
                  <a:pt x="0" y="0"/>
                </a:lnTo>
                <a:close/>
              </a:path>
            </a:pathLst>
          </a:custGeom>
          <a:solidFill>
            <a:srgbClr val="FF8E00"/>
          </a:solidFill>
          <a:ln>
            <a:noFill/>
          </a:ln>
        </p:spPr>
        <p:txBody>
          <a:bodyPr anchorCtr="0" anchor="ctr" bIns="93450" lIns="163575" spcFirstLastPara="1" rIns="163575" wrap="square" tIns="93450">
            <a:noAutofit/>
          </a:bodyPr>
          <a:lstStyle/>
          <a:p>
            <a:pPr indent="0" lvl="0" marL="0" marR="0" rtl="0" algn="ctr">
              <a:lnSpc>
                <a:spcPct val="90000"/>
              </a:lnSpc>
              <a:spcBef>
                <a:spcPts val="0"/>
              </a:spcBef>
              <a:spcAft>
                <a:spcPts val="0"/>
              </a:spcAft>
              <a:buClr>
                <a:srgbClr val="FFFFFF"/>
              </a:buClr>
              <a:buSzPts val="1600"/>
              <a:buFont typeface="Arial"/>
              <a:buNone/>
            </a:pPr>
            <a:r>
              <a:rPr lang="en-ZA" sz="1000">
                <a:solidFill>
                  <a:srgbClr val="FFFFFF"/>
                </a:solidFill>
                <a:latin typeface="Open Sans"/>
                <a:ea typeface="Open Sans"/>
                <a:cs typeface="Open Sans"/>
                <a:sym typeface="Open Sans"/>
              </a:rPr>
              <a:t>Administrative activities involved in implementing the policy </a:t>
            </a:r>
            <a:endParaRPr sz="1000">
              <a:latin typeface="Open Sans"/>
              <a:ea typeface="Open Sans"/>
              <a:cs typeface="Open Sans"/>
              <a:sym typeface="Open Sans"/>
            </a:endParaRPr>
          </a:p>
        </p:txBody>
      </p:sp>
      <p:sp>
        <p:nvSpPr>
          <p:cNvPr id="494" name="Google Shape;494;p35"/>
          <p:cNvSpPr txBox="1"/>
          <p:nvPr>
            <p:ph idx="4294967295" type="body"/>
          </p:nvPr>
        </p:nvSpPr>
        <p:spPr>
          <a:xfrm>
            <a:off x="6270390" y="4702205"/>
            <a:ext cx="681900" cy="153300"/>
          </a:xfrm>
          <a:prstGeom prst="rect">
            <a:avLst/>
          </a:prstGeom>
          <a:solidFill>
            <a:srgbClr val="E7E7E7"/>
          </a:solidFill>
          <a:ln cap="flat" cmpd="sng" w="9525">
            <a:solidFill>
              <a:srgbClr val="BFBFBF"/>
            </a:solidFill>
            <a:prstDash val="solid"/>
            <a:round/>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6</a:t>
            </a:r>
            <a:endParaRPr sz="800"/>
          </a:p>
        </p:txBody>
      </p:sp>
      <p:sp>
        <p:nvSpPr>
          <p:cNvPr id="495" name="Google Shape;495;p35">
            <a:hlinkClick action="ppaction://hlinksldjump" r:id="rId4"/>
          </p:cNvPr>
          <p:cNvSpPr/>
          <p:nvPr/>
        </p:nvSpPr>
        <p:spPr>
          <a:xfrm>
            <a:off x="5502376" y="4701216"/>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496" name="Google Shape;496;p35">
            <a:hlinkClick action="ppaction://hlinksldjump" r:id="rId5"/>
          </p:cNvPr>
          <p:cNvSpPr/>
          <p:nvPr/>
        </p:nvSpPr>
        <p:spPr>
          <a:xfrm>
            <a:off x="6270389" y="4699073"/>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497" name="Google Shape;497;p35"/>
          <p:cNvSpPr txBox="1"/>
          <p:nvPr>
            <p:ph idx="4294967295" type="body"/>
          </p:nvPr>
        </p:nvSpPr>
        <p:spPr>
          <a:xfrm>
            <a:off x="5486546" y="4699082"/>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5</a:t>
            </a:r>
            <a:endParaRPr sz="800"/>
          </a:p>
        </p:txBody>
      </p:sp>
      <p:sp>
        <p:nvSpPr>
          <p:cNvPr id="498" name="Google Shape;498;p35">
            <a:hlinkClick action="ppaction://hlinksldjump" r:id="rId6"/>
          </p:cNvPr>
          <p:cNvSpPr/>
          <p:nvPr/>
        </p:nvSpPr>
        <p:spPr>
          <a:xfrm>
            <a:off x="5467716" y="4703351"/>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499" name="Google Shape;499;p35"/>
          <p:cNvSpPr/>
          <p:nvPr/>
        </p:nvSpPr>
        <p:spPr>
          <a:xfrm>
            <a:off x="4276250" y="2364775"/>
            <a:ext cx="3963081" cy="1965383"/>
          </a:xfrm>
          <a:custGeom>
            <a:rect b="b" l="l" r="r" t="t"/>
            <a:pathLst>
              <a:path extrusionOk="0" h="3448040" w="4428024">
                <a:moveTo>
                  <a:pt x="0" y="0"/>
                </a:moveTo>
                <a:lnTo>
                  <a:pt x="4428024" y="0"/>
                </a:lnTo>
                <a:lnTo>
                  <a:pt x="4428024" y="3448040"/>
                </a:lnTo>
                <a:lnTo>
                  <a:pt x="0" y="3448040"/>
                </a:lnTo>
                <a:lnTo>
                  <a:pt x="0" y="0"/>
                </a:lnTo>
                <a:close/>
              </a:path>
            </a:pathLst>
          </a:custGeom>
          <a:solidFill>
            <a:srgbClr val="FFF0DA"/>
          </a:solidFill>
          <a:ln>
            <a:noFill/>
          </a:ln>
        </p:spPr>
        <p:txBody>
          <a:bodyPr anchorCtr="0" anchor="t" bIns="112000" lIns="74675" spcFirstLastPara="1" rIns="99550" wrap="square" tIns="74675">
            <a:noAutofit/>
          </a:bodyPr>
          <a:lstStyle/>
          <a:p>
            <a:pPr indent="-171450" lvl="1" marL="171450" marR="0" rtl="0" algn="l">
              <a:lnSpc>
                <a:spcPct val="90000"/>
              </a:lnSpc>
              <a:spcBef>
                <a:spcPts val="0"/>
              </a:spcBef>
              <a:spcAft>
                <a:spcPts val="0"/>
              </a:spcAft>
              <a:buClr>
                <a:srgbClr val="09294E"/>
              </a:buClr>
              <a:buSzPts val="1600"/>
              <a:buFont typeface="Arial"/>
              <a:buNone/>
            </a:pPr>
            <a:r>
              <a:t/>
            </a:r>
            <a:endParaRPr b="1" sz="800">
              <a:solidFill>
                <a:srgbClr val="09294E"/>
              </a:solidFill>
              <a:latin typeface="Open Sans"/>
              <a:ea typeface="Open Sans"/>
              <a:cs typeface="Open Sans"/>
              <a:sym typeface="Open Sans"/>
            </a:endParaRPr>
          </a:p>
          <a:p>
            <a:pPr indent="-171450" lvl="1" marL="171450" marR="0" rtl="0" algn="l">
              <a:lnSpc>
                <a:spcPct val="90000"/>
              </a:lnSpc>
              <a:spcBef>
                <a:spcPts val="0"/>
              </a:spcBef>
              <a:spcAft>
                <a:spcPts val="0"/>
              </a:spcAft>
              <a:buClr>
                <a:srgbClr val="09294E"/>
              </a:buClr>
              <a:buSzPts val="1600"/>
              <a:buFont typeface="Arial"/>
              <a:buNone/>
            </a:pPr>
            <a:r>
              <a:rPr b="1" i="0" lang="en-ZA" sz="800" u="none" cap="none" strike="noStrike">
                <a:solidFill>
                  <a:srgbClr val="09294E"/>
                </a:solidFill>
                <a:latin typeface="Open Sans"/>
                <a:ea typeface="Open Sans"/>
                <a:cs typeface="Open Sans"/>
                <a:sym typeface="Open Sans"/>
              </a:rPr>
              <a:t>EXAMPLES</a:t>
            </a:r>
            <a:endParaRPr sz="800">
              <a:latin typeface="Open Sans"/>
              <a:ea typeface="Open Sans"/>
              <a:cs typeface="Open Sans"/>
              <a:sym typeface="Open Sans"/>
            </a:endParaRPr>
          </a:p>
          <a:p>
            <a:pPr indent="-76200" lvl="1" marL="114300" marR="0" rtl="0" algn="l">
              <a:lnSpc>
                <a:spcPct val="100000"/>
              </a:lnSpc>
              <a:spcBef>
                <a:spcPts val="600"/>
              </a:spcBef>
              <a:spcAft>
                <a:spcPts val="0"/>
              </a:spcAft>
              <a:buSzPts val="800"/>
              <a:buFont typeface="Open Sans"/>
              <a:buChar char="•"/>
            </a:pPr>
            <a:r>
              <a:rPr lang="en-ZA" sz="800">
                <a:latin typeface="Open Sans"/>
                <a:ea typeface="Open Sans"/>
                <a:cs typeface="Open Sans"/>
                <a:sym typeface="Open Sans"/>
              </a:rPr>
              <a:t>A government agency offers payments for tree planting</a:t>
            </a:r>
            <a:endParaRPr sz="800">
              <a:latin typeface="Open Sans"/>
              <a:ea typeface="Open Sans"/>
              <a:cs typeface="Open Sans"/>
              <a:sym typeface="Open Sans"/>
            </a:endParaRPr>
          </a:p>
          <a:p>
            <a:pPr indent="-76200" lvl="1" marL="114300" marR="0" rtl="0" algn="l">
              <a:lnSpc>
                <a:spcPct val="100000"/>
              </a:lnSpc>
              <a:spcBef>
                <a:spcPts val="600"/>
              </a:spcBef>
              <a:spcAft>
                <a:spcPts val="0"/>
              </a:spcAft>
              <a:buSzPts val="800"/>
              <a:buFont typeface="Open Sans"/>
              <a:buChar char="•"/>
            </a:pPr>
            <a:r>
              <a:rPr lang="en-ZA" sz="800">
                <a:latin typeface="Open Sans"/>
                <a:ea typeface="Open Sans"/>
                <a:cs typeface="Open Sans"/>
                <a:sym typeface="Open Sans"/>
              </a:rPr>
              <a:t>A government agency establishes tree nurseries</a:t>
            </a:r>
            <a:endParaRPr sz="800">
              <a:latin typeface="Open Sans"/>
              <a:ea typeface="Open Sans"/>
              <a:cs typeface="Open Sans"/>
              <a:sym typeface="Open Sans"/>
            </a:endParaRPr>
          </a:p>
          <a:p>
            <a:pPr indent="-76200" lvl="1" marL="114300" marR="0" rtl="0" algn="l">
              <a:lnSpc>
                <a:spcPct val="100000"/>
              </a:lnSpc>
              <a:spcBef>
                <a:spcPts val="600"/>
              </a:spcBef>
              <a:spcAft>
                <a:spcPts val="0"/>
              </a:spcAft>
              <a:buSzPts val="800"/>
              <a:buFont typeface="Open Sans"/>
              <a:buChar char="•"/>
            </a:pPr>
            <a:r>
              <a:rPr lang="en-ZA" sz="800">
                <a:latin typeface="Open Sans"/>
                <a:ea typeface="Open Sans"/>
                <a:cs typeface="Open Sans"/>
                <a:sym typeface="Open Sans"/>
              </a:rPr>
              <a:t>A government agency pays a community to develop grazing management plans and offers payment for fences for implementation of those grazing management plans</a:t>
            </a:r>
            <a:endParaRPr sz="800">
              <a:latin typeface="Open Sans"/>
              <a:ea typeface="Open Sans"/>
              <a:cs typeface="Open Sans"/>
              <a:sym typeface="Open Sans"/>
            </a:endParaRPr>
          </a:p>
          <a:p>
            <a:pPr indent="-76200" lvl="1" marL="114300" marR="0" rtl="0" algn="l">
              <a:lnSpc>
                <a:spcPct val="100000"/>
              </a:lnSpc>
              <a:spcBef>
                <a:spcPts val="600"/>
              </a:spcBef>
              <a:spcAft>
                <a:spcPts val="0"/>
              </a:spcAft>
              <a:buSzPts val="800"/>
              <a:buFont typeface="Open Sans"/>
              <a:buChar char="•"/>
            </a:pPr>
            <a:r>
              <a:rPr lang="en-ZA" sz="800">
                <a:latin typeface="Open Sans"/>
                <a:ea typeface="Open Sans"/>
                <a:cs typeface="Open Sans"/>
                <a:sym typeface="Open Sans"/>
              </a:rPr>
              <a:t>Grants offered to extend training in new cultivation methods</a:t>
            </a:r>
            <a:endParaRPr sz="800">
              <a:latin typeface="Open Sans"/>
              <a:ea typeface="Open Sans"/>
              <a:cs typeface="Open Sans"/>
              <a:sym typeface="Open Sans"/>
            </a:endParaRPr>
          </a:p>
          <a:p>
            <a:pPr indent="-76200" lvl="1" marL="114300" marR="0" rtl="0" algn="l">
              <a:lnSpc>
                <a:spcPct val="100000"/>
              </a:lnSpc>
              <a:spcBef>
                <a:spcPts val="600"/>
              </a:spcBef>
              <a:spcAft>
                <a:spcPts val="0"/>
              </a:spcAft>
              <a:buSzPts val="800"/>
              <a:buFont typeface="Open Sans"/>
              <a:buChar char="•"/>
            </a:pPr>
            <a:r>
              <a:rPr lang="en-ZA" sz="800">
                <a:latin typeface="Open Sans"/>
                <a:ea typeface="Open Sans"/>
                <a:cs typeface="Open Sans"/>
                <a:sym typeface="Open Sans"/>
              </a:rPr>
              <a:t>Additional staff hired to work with farmers on technology transfer</a:t>
            </a:r>
            <a:endParaRPr sz="800">
              <a:latin typeface="Open Sans"/>
              <a:ea typeface="Open Sans"/>
              <a:cs typeface="Open Sans"/>
              <a:sym typeface="Open Sans"/>
            </a:endParaRPr>
          </a:p>
          <a:p>
            <a:pPr indent="-76200" lvl="1" marL="114300" marR="0" rtl="0" algn="l">
              <a:lnSpc>
                <a:spcPct val="100000"/>
              </a:lnSpc>
              <a:spcBef>
                <a:spcPts val="600"/>
              </a:spcBef>
              <a:spcAft>
                <a:spcPts val="0"/>
              </a:spcAft>
              <a:buSzPts val="800"/>
              <a:buFont typeface="Open Sans"/>
              <a:buChar char="•"/>
            </a:pPr>
            <a:r>
              <a:rPr lang="en-ZA" sz="800">
                <a:latin typeface="Open Sans"/>
                <a:ea typeface="Open Sans"/>
                <a:cs typeface="Open Sans"/>
                <a:sym typeface="Open Sans"/>
              </a:rPr>
              <a:t>Enforcement of forestry standards improved</a:t>
            </a:r>
            <a:endParaRPr sz="800">
              <a:latin typeface="Open Sans"/>
              <a:ea typeface="Open Sans"/>
              <a:cs typeface="Open Sans"/>
              <a:sym typeface="Open Sans"/>
            </a:endParaRPr>
          </a:p>
        </p:txBody>
      </p:sp>
      <p:cxnSp>
        <p:nvCxnSpPr>
          <p:cNvPr id="500" name="Google Shape;500;p35"/>
          <p:cNvCxnSpPr>
            <a:stCxn id="487" idx="6"/>
            <a:endCxn id="488" idx="1"/>
          </p:cNvCxnSpPr>
          <p:nvPr/>
        </p:nvCxnSpPr>
        <p:spPr>
          <a:xfrm>
            <a:off x="871800" y="4726100"/>
            <a:ext cx="214200" cy="0"/>
          </a:xfrm>
          <a:prstGeom prst="straightConnector1">
            <a:avLst/>
          </a:prstGeom>
          <a:noFill/>
          <a:ln cap="flat" cmpd="sng" w="9525">
            <a:solidFill>
              <a:schemeClr val="dk1"/>
            </a:solidFill>
            <a:prstDash val="solid"/>
            <a:round/>
            <a:headEnd len="med" w="med" type="none"/>
            <a:tailEnd len="med" w="med" type="oval"/>
          </a:ln>
        </p:spPr>
      </p:cxn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5" name="Shape 505"/>
        <p:cNvGrpSpPr/>
        <p:nvPr/>
      </p:nvGrpSpPr>
      <p:grpSpPr>
        <a:xfrm>
          <a:off x="0" y="0"/>
          <a:ext cx="0" cy="0"/>
          <a:chOff x="0" y="0"/>
          <a:chExt cx="0" cy="0"/>
        </a:xfrm>
      </p:grpSpPr>
      <p:sp>
        <p:nvSpPr>
          <p:cNvPr id="506" name="Google Shape;506;p36"/>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STEP 3: Identify the intermediate effects (1/3)</a:t>
            </a:r>
            <a:endParaRPr/>
          </a:p>
        </p:txBody>
      </p:sp>
      <p:sp>
        <p:nvSpPr>
          <p:cNvPr id="507" name="Google Shape;507;p36"/>
          <p:cNvSpPr txBox="1"/>
          <p:nvPr/>
        </p:nvSpPr>
        <p:spPr>
          <a:xfrm>
            <a:off x="598800" y="1787725"/>
            <a:ext cx="7999200" cy="2380500"/>
          </a:xfrm>
          <a:prstGeom prst="rect">
            <a:avLst/>
          </a:prstGeom>
          <a:noFill/>
          <a:ln>
            <a:noFill/>
          </a:ln>
        </p:spPr>
        <p:txBody>
          <a:bodyPr anchorCtr="0" anchor="t" bIns="91425" lIns="91425" spcFirstLastPara="1" rIns="91425" wrap="square" tIns="91425">
            <a:spAutoFit/>
          </a:bodyPr>
          <a:lstStyle/>
          <a:p>
            <a:pPr indent="-311150" lvl="0" marL="457200" rtl="0" algn="l">
              <a:lnSpc>
                <a:spcPct val="115000"/>
              </a:lnSpc>
              <a:spcBef>
                <a:spcPts val="600"/>
              </a:spcBef>
              <a:spcAft>
                <a:spcPts val="0"/>
              </a:spcAft>
              <a:buClr>
                <a:srgbClr val="000A3A"/>
              </a:buClr>
              <a:buSzPts val="1300"/>
              <a:buFont typeface="Open Sans"/>
              <a:buChar char="●"/>
            </a:pPr>
            <a:r>
              <a:rPr lang="en-ZA" sz="1300">
                <a:solidFill>
                  <a:srgbClr val="000A3A"/>
                </a:solidFill>
                <a:latin typeface="Open Sans"/>
                <a:ea typeface="Open Sans"/>
                <a:cs typeface="Open Sans"/>
                <a:sym typeface="Open Sans"/>
              </a:rPr>
              <a:t>Intermediate effects can be characterised as how stakeholders are expected to respond to the inputs or administrative activities</a:t>
            </a:r>
            <a:endParaRPr sz="1300">
              <a:solidFill>
                <a:srgbClr val="000A3A"/>
              </a:solidFill>
              <a:latin typeface="Open Sans"/>
              <a:ea typeface="Open Sans"/>
              <a:cs typeface="Open Sans"/>
              <a:sym typeface="Open Sans"/>
            </a:endParaRPr>
          </a:p>
          <a:p>
            <a:pPr indent="-311150" lvl="0" marL="457200" rtl="0" algn="l">
              <a:lnSpc>
                <a:spcPct val="115000"/>
              </a:lnSpc>
              <a:spcBef>
                <a:spcPts val="0"/>
              </a:spcBef>
              <a:spcAft>
                <a:spcPts val="0"/>
              </a:spcAft>
              <a:buClr>
                <a:srgbClr val="000A3A"/>
              </a:buClr>
              <a:buSzPts val="1300"/>
              <a:buFont typeface="Open Sans"/>
              <a:buChar char="●"/>
            </a:pPr>
            <a:r>
              <a:rPr lang="en-ZA" sz="1300">
                <a:solidFill>
                  <a:srgbClr val="000A3A"/>
                </a:solidFill>
                <a:latin typeface="Open Sans"/>
                <a:ea typeface="Open Sans"/>
                <a:cs typeface="Open Sans"/>
                <a:sym typeface="Open Sans"/>
              </a:rPr>
              <a:t>Can also be characterised as:</a:t>
            </a:r>
            <a:endParaRPr sz="1300">
              <a:solidFill>
                <a:srgbClr val="000A3A"/>
              </a:solidFill>
              <a:latin typeface="Open Sans"/>
              <a:ea typeface="Open Sans"/>
              <a:cs typeface="Open Sans"/>
              <a:sym typeface="Open Sans"/>
            </a:endParaRPr>
          </a:p>
          <a:p>
            <a:pPr indent="0" lvl="0" marL="0" rtl="0" algn="l">
              <a:lnSpc>
                <a:spcPct val="115000"/>
              </a:lnSpc>
              <a:spcBef>
                <a:spcPts val="600"/>
              </a:spcBef>
              <a:spcAft>
                <a:spcPts val="0"/>
              </a:spcAft>
              <a:buNone/>
            </a:pPr>
            <a:r>
              <a:t/>
            </a:r>
            <a:endParaRPr sz="1300">
              <a:solidFill>
                <a:srgbClr val="000A3A"/>
              </a:solidFill>
              <a:latin typeface="Open Sans"/>
              <a:ea typeface="Open Sans"/>
              <a:cs typeface="Open Sans"/>
              <a:sym typeface="Open Sans"/>
            </a:endParaRPr>
          </a:p>
          <a:p>
            <a:pPr indent="0" lvl="0" marL="0" rtl="0" algn="l">
              <a:lnSpc>
                <a:spcPct val="115000"/>
              </a:lnSpc>
              <a:spcBef>
                <a:spcPts val="600"/>
              </a:spcBef>
              <a:spcAft>
                <a:spcPts val="0"/>
              </a:spcAft>
              <a:buNone/>
            </a:pPr>
            <a:r>
              <a:t/>
            </a:r>
            <a:endParaRPr sz="1300">
              <a:solidFill>
                <a:srgbClr val="000A3A"/>
              </a:solidFill>
              <a:latin typeface="Open Sans"/>
              <a:ea typeface="Open Sans"/>
              <a:cs typeface="Open Sans"/>
              <a:sym typeface="Open Sans"/>
            </a:endParaRPr>
          </a:p>
          <a:p>
            <a:pPr indent="0" lvl="0" marL="0" rtl="0" algn="l">
              <a:lnSpc>
                <a:spcPct val="115000"/>
              </a:lnSpc>
              <a:spcBef>
                <a:spcPts val="600"/>
              </a:spcBef>
              <a:spcAft>
                <a:spcPts val="0"/>
              </a:spcAft>
              <a:buNone/>
            </a:pPr>
            <a:r>
              <a:t/>
            </a:r>
            <a:endParaRPr sz="1300">
              <a:solidFill>
                <a:srgbClr val="000A3A"/>
              </a:solidFill>
              <a:latin typeface="Open Sans"/>
              <a:ea typeface="Open Sans"/>
              <a:cs typeface="Open Sans"/>
              <a:sym typeface="Open Sans"/>
            </a:endParaRPr>
          </a:p>
          <a:p>
            <a:pPr indent="0" lvl="0" marL="0" rtl="0" algn="l">
              <a:lnSpc>
                <a:spcPct val="115000"/>
              </a:lnSpc>
              <a:spcBef>
                <a:spcPts val="600"/>
              </a:spcBef>
              <a:spcAft>
                <a:spcPts val="0"/>
              </a:spcAft>
              <a:buNone/>
            </a:pPr>
            <a:r>
              <a:t/>
            </a:r>
            <a:endParaRPr sz="1300">
              <a:solidFill>
                <a:srgbClr val="000A3A"/>
              </a:solidFill>
              <a:latin typeface="Open Sans"/>
              <a:ea typeface="Open Sans"/>
              <a:cs typeface="Open Sans"/>
              <a:sym typeface="Open Sans"/>
            </a:endParaRPr>
          </a:p>
          <a:p>
            <a:pPr indent="-311150" lvl="0" marL="457200" rtl="0" algn="l">
              <a:lnSpc>
                <a:spcPct val="115000"/>
              </a:lnSpc>
              <a:spcBef>
                <a:spcPts val="600"/>
              </a:spcBef>
              <a:spcAft>
                <a:spcPts val="0"/>
              </a:spcAft>
              <a:buClr>
                <a:srgbClr val="000A3A"/>
              </a:buClr>
              <a:buSzPts val="1300"/>
              <a:buFont typeface="Open Sans"/>
              <a:buChar char="●"/>
            </a:pPr>
            <a:r>
              <a:rPr lang="en-ZA" sz="1300">
                <a:solidFill>
                  <a:srgbClr val="000A3A"/>
                </a:solidFill>
                <a:latin typeface="Open Sans"/>
                <a:ea typeface="Open Sans"/>
                <a:cs typeface="Open Sans"/>
                <a:sym typeface="Open Sans"/>
              </a:rPr>
              <a:t>Identify intermediate effects by asking: </a:t>
            </a:r>
            <a:r>
              <a:rPr b="1" lang="en-ZA" sz="1300">
                <a:solidFill>
                  <a:srgbClr val="FAFAFA"/>
                </a:solidFill>
                <a:highlight>
                  <a:srgbClr val="FF8E00"/>
                </a:highlight>
                <a:latin typeface="Open Sans"/>
                <a:ea typeface="Open Sans"/>
                <a:cs typeface="Open Sans"/>
                <a:sym typeface="Open Sans"/>
              </a:rPr>
              <a:t>If the effect X happens, what will the reaction be?</a:t>
            </a:r>
            <a:endParaRPr b="1" sz="1300">
              <a:solidFill>
                <a:srgbClr val="FAFAFA"/>
              </a:solidFill>
              <a:highlight>
                <a:srgbClr val="FF8E00"/>
              </a:highlight>
              <a:latin typeface="Open Sans"/>
              <a:ea typeface="Open Sans"/>
              <a:cs typeface="Open Sans"/>
              <a:sym typeface="Open Sans"/>
            </a:endParaRPr>
          </a:p>
        </p:txBody>
      </p:sp>
      <p:sp>
        <p:nvSpPr>
          <p:cNvPr id="508" name="Google Shape;508;p36"/>
          <p:cNvSpPr/>
          <p:nvPr/>
        </p:nvSpPr>
        <p:spPr>
          <a:xfrm>
            <a:off x="901839"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9525">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3F3F3F"/>
              </a:buClr>
              <a:buSzPts val="1300"/>
              <a:buFont typeface="Arial"/>
              <a:buNone/>
            </a:pPr>
            <a:r>
              <a:rPr lang="en-ZA" sz="800">
                <a:solidFill>
                  <a:srgbClr val="000A3A"/>
                </a:solidFill>
                <a:latin typeface="Open Sans"/>
                <a:ea typeface="Open Sans"/>
                <a:cs typeface="Open Sans"/>
                <a:sym typeface="Open Sans"/>
              </a:rPr>
              <a:t>Identify stakeholders</a:t>
            </a:r>
            <a:endParaRPr sz="800">
              <a:solidFill>
                <a:srgbClr val="000A3A"/>
              </a:solidFill>
              <a:latin typeface="Open Sans"/>
              <a:ea typeface="Open Sans"/>
              <a:cs typeface="Open Sans"/>
              <a:sym typeface="Open Sans"/>
            </a:endParaRPr>
          </a:p>
        </p:txBody>
      </p:sp>
      <p:sp>
        <p:nvSpPr>
          <p:cNvPr id="509" name="Google Shape;509;p36"/>
          <p:cNvSpPr/>
          <p:nvPr/>
        </p:nvSpPr>
        <p:spPr>
          <a:xfrm>
            <a:off x="2458878"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9525">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3F3F3F"/>
              </a:buClr>
              <a:buSzPts val="1300"/>
              <a:buFont typeface="Arial"/>
              <a:buNone/>
            </a:pPr>
            <a:r>
              <a:rPr lang="en-ZA" sz="800">
                <a:solidFill>
                  <a:srgbClr val="000A3A"/>
                </a:solidFill>
                <a:latin typeface="Open Sans"/>
                <a:ea typeface="Open Sans"/>
                <a:cs typeface="Open Sans"/>
                <a:sym typeface="Open Sans"/>
              </a:rPr>
              <a:t>Identify inputs and administrative activities</a:t>
            </a:r>
            <a:endParaRPr sz="800">
              <a:solidFill>
                <a:srgbClr val="000A3A"/>
              </a:solidFill>
              <a:latin typeface="Open Sans"/>
              <a:ea typeface="Open Sans"/>
              <a:cs typeface="Open Sans"/>
              <a:sym typeface="Open Sans"/>
            </a:endParaRPr>
          </a:p>
        </p:txBody>
      </p:sp>
      <p:sp>
        <p:nvSpPr>
          <p:cNvPr id="510" name="Google Shape;510;p36"/>
          <p:cNvSpPr/>
          <p:nvPr/>
        </p:nvSpPr>
        <p:spPr>
          <a:xfrm>
            <a:off x="4015917"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28575">
            <a:solidFill>
              <a:srgbClr val="FF8E00"/>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000000"/>
              </a:buClr>
              <a:buSzPts val="1300"/>
              <a:buFont typeface="Arial"/>
              <a:buNone/>
            </a:pPr>
            <a:r>
              <a:rPr lang="en-ZA" sz="800">
                <a:solidFill>
                  <a:srgbClr val="000A3A"/>
                </a:solidFill>
                <a:latin typeface="Open Sans"/>
                <a:ea typeface="Open Sans"/>
                <a:cs typeface="Open Sans"/>
                <a:sym typeface="Open Sans"/>
              </a:rPr>
              <a:t>Identify and describe intermediate effects</a:t>
            </a:r>
            <a:endParaRPr sz="800">
              <a:solidFill>
                <a:srgbClr val="000A3A"/>
              </a:solidFill>
              <a:latin typeface="Open Sans"/>
              <a:ea typeface="Open Sans"/>
              <a:cs typeface="Open Sans"/>
              <a:sym typeface="Open Sans"/>
            </a:endParaRPr>
          </a:p>
        </p:txBody>
      </p:sp>
      <p:sp>
        <p:nvSpPr>
          <p:cNvPr id="511" name="Google Shape;511;p36"/>
          <p:cNvSpPr/>
          <p:nvPr/>
        </p:nvSpPr>
        <p:spPr>
          <a:xfrm>
            <a:off x="5572956"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12700">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FFFFFF"/>
              </a:buClr>
              <a:buSzPts val="1300"/>
              <a:buFont typeface="Arial"/>
              <a:buNone/>
            </a:pPr>
            <a:r>
              <a:rPr lang="en-ZA" sz="800">
                <a:solidFill>
                  <a:srgbClr val="000A3A"/>
                </a:solidFill>
                <a:latin typeface="Open Sans"/>
                <a:ea typeface="Open Sans"/>
                <a:cs typeface="Open Sans"/>
                <a:sym typeface="Open Sans"/>
              </a:rPr>
              <a:t>Identify potential GHG effects</a:t>
            </a:r>
            <a:endParaRPr sz="800">
              <a:solidFill>
                <a:srgbClr val="000A3A"/>
              </a:solidFill>
              <a:latin typeface="Open Sans"/>
              <a:ea typeface="Open Sans"/>
              <a:cs typeface="Open Sans"/>
              <a:sym typeface="Open Sans"/>
            </a:endParaRPr>
          </a:p>
        </p:txBody>
      </p:sp>
      <p:sp>
        <p:nvSpPr>
          <p:cNvPr id="512" name="Google Shape;512;p36"/>
          <p:cNvSpPr/>
          <p:nvPr/>
        </p:nvSpPr>
        <p:spPr>
          <a:xfrm>
            <a:off x="7129996"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FFFFFF"/>
          </a:solidFill>
          <a:ln cap="flat" cmpd="sng" w="19050">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000000"/>
              </a:buClr>
              <a:buSzPts val="1300"/>
              <a:buFont typeface="Arial"/>
              <a:buNone/>
            </a:pPr>
            <a:r>
              <a:rPr lang="en-ZA" sz="800">
                <a:solidFill>
                  <a:srgbClr val="000000"/>
                </a:solidFill>
                <a:latin typeface="Open Sans"/>
                <a:ea typeface="Open Sans"/>
                <a:cs typeface="Open Sans"/>
                <a:sym typeface="Open Sans"/>
              </a:rPr>
              <a:t>Develop a casual chain</a:t>
            </a:r>
            <a:endParaRPr sz="800">
              <a:latin typeface="Open Sans"/>
              <a:ea typeface="Open Sans"/>
              <a:cs typeface="Open Sans"/>
              <a:sym typeface="Open Sans"/>
            </a:endParaRPr>
          </a:p>
        </p:txBody>
      </p:sp>
      <p:sp>
        <p:nvSpPr>
          <p:cNvPr id="513" name="Google Shape;513;p36"/>
          <p:cNvSpPr/>
          <p:nvPr/>
        </p:nvSpPr>
        <p:spPr>
          <a:xfrm>
            <a:off x="2125227"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514" name="Google Shape;514;p36"/>
          <p:cNvSpPr/>
          <p:nvPr/>
        </p:nvSpPr>
        <p:spPr>
          <a:xfrm>
            <a:off x="6796344"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515" name="Google Shape;515;p36"/>
          <p:cNvSpPr/>
          <p:nvPr/>
        </p:nvSpPr>
        <p:spPr>
          <a:xfrm>
            <a:off x="5239306"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516" name="Google Shape;516;p36"/>
          <p:cNvSpPr/>
          <p:nvPr/>
        </p:nvSpPr>
        <p:spPr>
          <a:xfrm>
            <a:off x="3682266"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pic>
        <p:nvPicPr>
          <p:cNvPr id="517" name="Google Shape;517;p36">
            <a:hlinkClick r:id="rId3"/>
          </p:cNvPr>
          <p:cNvPicPr preferRelativeResize="0"/>
          <p:nvPr/>
        </p:nvPicPr>
        <p:blipFill rotWithShape="1">
          <a:blip r:embed="rId4">
            <a:alphaModFix/>
          </a:blip>
          <a:srcRect b="0" l="0" r="0" t="0"/>
          <a:stretch/>
        </p:blipFill>
        <p:spPr>
          <a:xfrm>
            <a:off x="4394902" y="4612248"/>
            <a:ext cx="898800" cy="376500"/>
          </a:xfrm>
          <a:prstGeom prst="roundRect">
            <a:avLst>
              <a:gd fmla="val 16667" name="adj"/>
            </a:avLst>
          </a:prstGeom>
          <a:noFill/>
          <a:ln>
            <a:noFill/>
          </a:ln>
        </p:spPr>
      </p:pic>
      <p:sp>
        <p:nvSpPr>
          <p:cNvPr id="518" name="Google Shape;518;p36"/>
          <p:cNvSpPr/>
          <p:nvPr/>
        </p:nvSpPr>
        <p:spPr>
          <a:xfrm>
            <a:off x="881068" y="2703175"/>
            <a:ext cx="2922000" cy="396000"/>
          </a:xfrm>
          <a:prstGeom prst="rect">
            <a:avLst/>
          </a:prstGeom>
          <a:solidFill>
            <a:srgbClr val="FFC46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b="1" lang="en-ZA" sz="700">
                <a:solidFill>
                  <a:schemeClr val="dk2"/>
                </a:solidFill>
                <a:latin typeface="Open Sans"/>
                <a:ea typeface="Open Sans"/>
                <a:cs typeface="Open Sans"/>
                <a:sym typeface="Open Sans"/>
              </a:rPr>
              <a:t>LAND-BASED</a:t>
            </a:r>
            <a:endParaRPr b="1" sz="700">
              <a:solidFill>
                <a:schemeClr val="dk2"/>
              </a:solidFill>
              <a:latin typeface="Open Sans"/>
              <a:ea typeface="Open Sans"/>
              <a:cs typeface="Open Sans"/>
              <a:sym typeface="Open Sans"/>
            </a:endParaRPr>
          </a:p>
          <a:p>
            <a:pPr indent="0" lvl="0" marL="0" marR="0" rtl="0" algn="l">
              <a:spcBef>
                <a:spcPts val="0"/>
              </a:spcBef>
              <a:spcAft>
                <a:spcPts val="0"/>
              </a:spcAft>
              <a:buNone/>
            </a:pPr>
            <a:r>
              <a:rPr lang="en-ZA" sz="700">
                <a:solidFill>
                  <a:schemeClr val="dk2"/>
                </a:solidFill>
                <a:latin typeface="Open Sans"/>
                <a:ea typeface="Open Sans"/>
                <a:cs typeface="Open Sans"/>
                <a:sym typeface="Open Sans"/>
              </a:rPr>
              <a:t>When land use shifts from one land category to another</a:t>
            </a:r>
            <a:endParaRPr sz="700">
              <a:solidFill>
                <a:schemeClr val="dk2"/>
              </a:solidFill>
              <a:latin typeface="Open Sans"/>
              <a:ea typeface="Open Sans"/>
              <a:cs typeface="Open Sans"/>
              <a:sym typeface="Open Sans"/>
            </a:endParaRPr>
          </a:p>
        </p:txBody>
      </p:sp>
      <p:sp>
        <p:nvSpPr>
          <p:cNvPr id="519" name="Google Shape;519;p36"/>
          <p:cNvSpPr/>
          <p:nvPr/>
        </p:nvSpPr>
        <p:spPr>
          <a:xfrm>
            <a:off x="3866295" y="2703175"/>
            <a:ext cx="2852700" cy="396000"/>
          </a:xfrm>
          <a:prstGeom prst="rect">
            <a:avLst/>
          </a:prstGeom>
          <a:solidFill>
            <a:srgbClr val="E4DE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b="1" lang="en-ZA" sz="700">
                <a:solidFill>
                  <a:srgbClr val="09294E"/>
                </a:solidFill>
                <a:latin typeface="Open Sans"/>
                <a:ea typeface="Open Sans"/>
                <a:cs typeface="Open Sans"/>
                <a:sym typeface="Open Sans"/>
              </a:rPr>
              <a:t>INTENDED</a:t>
            </a:r>
            <a:endParaRPr sz="700">
              <a:latin typeface="Open Sans"/>
              <a:ea typeface="Open Sans"/>
              <a:cs typeface="Open Sans"/>
              <a:sym typeface="Open Sans"/>
            </a:endParaRPr>
          </a:p>
          <a:p>
            <a:pPr indent="0" lvl="0" marL="0" marR="0" rtl="0" algn="l">
              <a:spcBef>
                <a:spcPts val="0"/>
              </a:spcBef>
              <a:spcAft>
                <a:spcPts val="0"/>
              </a:spcAft>
              <a:buNone/>
            </a:pPr>
            <a:r>
              <a:rPr lang="en-ZA" sz="700">
                <a:solidFill>
                  <a:srgbClr val="000000"/>
                </a:solidFill>
                <a:latin typeface="Open Sans"/>
                <a:ea typeface="Open Sans"/>
                <a:cs typeface="Open Sans"/>
                <a:sym typeface="Open Sans"/>
              </a:rPr>
              <a:t>This are anticipated consequences</a:t>
            </a:r>
            <a:endParaRPr sz="700">
              <a:latin typeface="Open Sans"/>
              <a:ea typeface="Open Sans"/>
              <a:cs typeface="Open Sans"/>
              <a:sym typeface="Open Sans"/>
            </a:endParaRPr>
          </a:p>
        </p:txBody>
      </p:sp>
      <p:sp>
        <p:nvSpPr>
          <p:cNvPr id="520" name="Google Shape;520;p36"/>
          <p:cNvSpPr/>
          <p:nvPr/>
        </p:nvSpPr>
        <p:spPr>
          <a:xfrm>
            <a:off x="881068" y="3137105"/>
            <a:ext cx="2922000" cy="490200"/>
          </a:xfrm>
          <a:prstGeom prst="rect">
            <a:avLst/>
          </a:prstGeom>
          <a:solidFill>
            <a:srgbClr val="FFC46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b="1" lang="en-ZA" sz="700">
                <a:solidFill>
                  <a:schemeClr val="dk2"/>
                </a:solidFill>
                <a:latin typeface="Open Sans"/>
                <a:ea typeface="Open Sans"/>
                <a:cs typeface="Open Sans"/>
                <a:sym typeface="Open Sans"/>
              </a:rPr>
              <a:t>MARKET-BASED </a:t>
            </a:r>
            <a:endParaRPr sz="700">
              <a:solidFill>
                <a:schemeClr val="dk2"/>
              </a:solidFill>
              <a:latin typeface="Open Sans"/>
              <a:ea typeface="Open Sans"/>
              <a:cs typeface="Open Sans"/>
              <a:sym typeface="Open Sans"/>
            </a:endParaRPr>
          </a:p>
          <a:p>
            <a:pPr indent="0" lvl="0" marL="0" marR="0" rtl="0" algn="l">
              <a:spcBef>
                <a:spcPts val="0"/>
              </a:spcBef>
              <a:spcAft>
                <a:spcPts val="0"/>
              </a:spcAft>
              <a:buNone/>
            </a:pPr>
            <a:r>
              <a:rPr lang="en-ZA" sz="700">
                <a:solidFill>
                  <a:schemeClr val="dk2"/>
                </a:solidFill>
                <a:latin typeface="Open Sans"/>
                <a:ea typeface="Open Sans"/>
                <a:cs typeface="Open Sans"/>
                <a:sym typeface="Open Sans"/>
              </a:rPr>
              <a:t>When the policy reduces the production of a commodity causing a change in the supply and market demand equilibrium</a:t>
            </a:r>
            <a:endParaRPr sz="700">
              <a:solidFill>
                <a:schemeClr val="dk2"/>
              </a:solidFill>
              <a:latin typeface="Open Sans"/>
              <a:ea typeface="Open Sans"/>
              <a:cs typeface="Open Sans"/>
              <a:sym typeface="Open Sans"/>
            </a:endParaRPr>
          </a:p>
        </p:txBody>
      </p:sp>
      <p:sp>
        <p:nvSpPr>
          <p:cNvPr id="521" name="Google Shape;521;p36"/>
          <p:cNvSpPr/>
          <p:nvPr/>
        </p:nvSpPr>
        <p:spPr>
          <a:xfrm>
            <a:off x="3866295" y="3137105"/>
            <a:ext cx="2852700" cy="490200"/>
          </a:xfrm>
          <a:prstGeom prst="rect">
            <a:avLst/>
          </a:prstGeom>
          <a:solidFill>
            <a:srgbClr val="E4DE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b="1" lang="en-ZA" sz="700">
                <a:solidFill>
                  <a:srgbClr val="09294E"/>
                </a:solidFill>
                <a:latin typeface="Open Sans"/>
                <a:ea typeface="Open Sans"/>
                <a:cs typeface="Open Sans"/>
                <a:sym typeface="Open Sans"/>
              </a:rPr>
              <a:t>UNINTENDED</a:t>
            </a:r>
            <a:endParaRPr b="1" sz="700">
              <a:solidFill>
                <a:srgbClr val="3F3F3F"/>
              </a:solidFill>
              <a:latin typeface="Open Sans"/>
              <a:ea typeface="Open Sans"/>
              <a:cs typeface="Open Sans"/>
              <a:sym typeface="Open Sans"/>
            </a:endParaRPr>
          </a:p>
          <a:p>
            <a:pPr indent="0" lvl="0" marL="0" marR="0" rtl="0" algn="l">
              <a:spcBef>
                <a:spcPts val="0"/>
              </a:spcBef>
              <a:spcAft>
                <a:spcPts val="0"/>
              </a:spcAft>
              <a:buNone/>
            </a:pPr>
            <a:r>
              <a:rPr lang="en-ZA" sz="700">
                <a:solidFill>
                  <a:srgbClr val="000000"/>
                </a:solidFill>
                <a:latin typeface="Open Sans"/>
                <a:ea typeface="Open Sans"/>
                <a:cs typeface="Open Sans"/>
                <a:sym typeface="Open Sans"/>
              </a:rPr>
              <a:t>Occur as a result of compensating actions and can impact other sectors or members of society not targeted by the policy</a:t>
            </a:r>
            <a:endParaRPr sz="700">
              <a:latin typeface="Open Sans"/>
              <a:ea typeface="Open Sans"/>
              <a:cs typeface="Open Sans"/>
              <a:sym typeface="Open Sans"/>
            </a:endParaRPr>
          </a:p>
        </p:txBody>
      </p:sp>
      <p:pic>
        <p:nvPicPr>
          <p:cNvPr id="522" name="Google Shape;522;p36"/>
          <p:cNvPicPr preferRelativeResize="0"/>
          <p:nvPr/>
        </p:nvPicPr>
        <p:blipFill rotWithShape="1">
          <a:blip r:embed="rId5">
            <a:alphaModFix/>
          </a:blip>
          <a:srcRect b="0" l="0" r="0" t="0"/>
          <a:stretch/>
        </p:blipFill>
        <p:spPr>
          <a:xfrm>
            <a:off x="490800" y="4535600"/>
            <a:ext cx="381000" cy="381000"/>
          </a:xfrm>
          <a:prstGeom prst="ellipse">
            <a:avLst/>
          </a:prstGeom>
          <a:noFill/>
          <a:ln cap="flat" cmpd="sng" w="38100">
            <a:solidFill>
              <a:srgbClr val="9D97F0"/>
            </a:solidFill>
            <a:prstDash val="solid"/>
            <a:round/>
            <a:headEnd len="sm" w="sm" type="none"/>
            <a:tailEnd len="sm" w="sm" type="none"/>
          </a:ln>
        </p:spPr>
      </p:pic>
      <p:sp>
        <p:nvSpPr>
          <p:cNvPr id="523" name="Google Shape;523;p36"/>
          <p:cNvSpPr txBox="1"/>
          <p:nvPr/>
        </p:nvSpPr>
        <p:spPr>
          <a:xfrm>
            <a:off x="1086100" y="4537850"/>
            <a:ext cx="1372800" cy="376500"/>
          </a:xfrm>
          <a:prstGeom prst="rect">
            <a:avLst/>
          </a:prstGeom>
          <a:noFill/>
          <a:ln>
            <a:noFill/>
          </a:ln>
        </p:spPr>
        <p:txBody>
          <a:bodyPr anchorCtr="0" anchor="ctr" bIns="45700" lIns="91425" spcFirstLastPara="1" rIns="91425" wrap="square" tIns="45700">
            <a:normAutofit lnSpcReduction="10000"/>
          </a:bodyPr>
          <a:lstStyle/>
          <a:p>
            <a:pPr indent="0" lvl="0" marL="0" marR="0" rtl="0" algn="l">
              <a:lnSpc>
                <a:spcPct val="100000"/>
              </a:lnSpc>
              <a:spcBef>
                <a:spcPts val="0"/>
              </a:spcBef>
              <a:spcAft>
                <a:spcPts val="0"/>
              </a:spcAft>
              <a:buNone/>
            </a:pPr>
            <a:r>
              <a:rPr i="1" lang="en-ZA" sz="1000">
                <a:solidFill>
                  <a:srgbClr val="09294E"/>
                </a:solidFill>
                <a:latin typeface="Open Sans"/>
                <a:ea typeface="Open Sans"/>
                <a:cs typeface="Open Sans"/>
                <a:sym typeface="Open Sans"/>
              </a:rPr>
              <a:t>Identify all </a:t>
            </a:r>
            <a:endParaRPr i="1" sz="1000">
              <a:solidFill>
                <a:srgbClr val="09294E"/>
              </a:solidFill>
              <a:latin typeface="Open Sans"/>
              <a:ea typeface="Open Sans"/>
              <a:cs typeface="Open Sans"/>
              <a:sym typeface="Open Sans"/>
            </a:endParaRPr>
          </a:p>
          <a:p>
            <a:pPr indent="0" lvl="0" marL="0" marR="0" rtl="0" algn="l">
              <a:lnSpc>
                <a:spcPct val="100000"/>
              </a:lnSpc>
              <a:spcBef>
                <a:spcPts val="0"/>
              </a:spcBef>
              <a:spcAft>
                <a:spcPts val="0"/>
              </a:spcAft>
              <a:buNone/>
            </a:pPr>
            <a:r>
              <a:rPr i="1" lang="en-ZA" sz="1000">
                <a:solidFill>
                  <a:srgbClr val="09294E"/>
                </a:solidFill>
                <a:latin typeface="Open Sans"/>
                <a:ea typeface="Open Sans"/>
                <a:cs typeface="Open Sans"/>
                <a:sym typeface="Open Sans"/>
              </a:rPr>
              <a:t>intermediate effects</a:t>
            </a:r>
            <a:endParaRPr i="1" sz="1000">
              <a:solidFill>
                <a:srgbClr val="09294E"/>
              </a:solidFill>
              <a:latin typeface="Open Sans"/>
              <a:ea typeface="Open Sans"/>
              <a:cs typeface="Open Sans"/>
              <a:sym typeface="Open Sans"/>
            </a:endParaRPr>
          </a:p>
        </p:txBody>
      </p:sp>
      <p:cxnSp>
        <p:nvCxnSpPr>
          <p:cNvPr id="524" name="Google Shape;524;p36"/>
          <p:cNvCxnSpPr>
            <a:stCxn id="522" idx="6"/>
            <a:endCxn id="523" idx="1"/>
          </p:cNvCxnSpPr>
          <p:nvPr/>
        </p:nvCxnSpPr>
        <p:spPr>
          <a:xfrm>
            <a:off x="871800" y="4726100"/>
            <a:ext cx="214200" cy="0"/>
          </a:xfrm>
          <a:prstGeom prst="straightConnector1">
            <a:avLst/>
          </a:prstGeom>
          <a:noFill/>
          <a:ln cap="flat" cmpd="sng" w="9525">
            <a:solidFill>
              <a:srgbClr val="9D97F0"/>
            </a:solidFill>
            <a:prstDash val="solid"/>
            <a:round/>
            <a:headEnd len="sm" w="sm" type="none"/>
            <a:tailEnd len="med" w="med" type="oval"/>
          </a:ln>
        </p:spPr>
      </p:cxnSp>
      <p:sp>
        <p:nvSpPr>
          <p:cNvPr id="525" name="Google Shape;525;p36"/>
          <p:cNvSpPr txBox="1"/>
          <p:nvPr>
            <p:ph idx="4294967295" type="body"/>
          </p:nvPr>
        </p:nvSpPr>
        <p:spPr>
          <a:xfrm>
            <a:off x="6270390" y="4702205"/>
            <a:ext cx="681900" cy="153300"/>
          </a:xfrm>
          <a:prstGeom prst="rect">
            <a:avLst/>
          </a:prstGeom>
          <a:solidFill>
            <a:srgbClr val="E7E7E7"/>
          </a:solidFill>
          <a:ln cap="flat" cmpd="sng" w="9525">
            <a:solidFill>
              <a:srgbClr val="BFBFBF"/>
            </a:solidFill>
            <a:prstDash val="solid"/>
            <a:round/>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6</a:t>
            </a:r>
            <a:endParaRPr sz="800"/>
          </a:p>
        </p:txBody>
      </p:sp>
      <p:sp>
        <p:nvSpPr>
          <p:cNvPr id="526" name="Google Shape;526;p36">
            <a:hlinkClick action="ppaction://hlinksldjump" r:id="rId6"/>
          </p:cNvPr>
          <p:cNvSpPr/>
          <p:nvPr/>
        </p:nvSpPr>
        <p:spPr>
          <a:xfrm>
            <a:off x="5502376" y="4701216"/>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527" name="Google Shape;527;p36">
            <a:hlinkClick action="ppaction://hlinksldjump" r:id="rId7"/>
          </p:cNvPr>
          <p:cNvSpPr/>
          <p:nvPr/>
        </p:nvSpPr>
        <p:spPr>
          <a:xfrm>
            <a:off x="6270389" y="4698323"/>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528" name="Google Shape;528;p36"/>
          <p:cNvSpPr txBox="1"/>
          <p:nvPr>
            <p:ph idx="4294967295" type="body"/>
          </p:nvPr>
        </p:nvSpPr>
        <p:spPr>
          <a:xfrm>
            <a:off x="5486546" y="4699082"/>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5</a:t>
            </a:r>
            <a:endParaRPr sz="800"/>
          </a:p>
        </p:txBody>
      </p:sp>
      <p:sp>
        <p:nvSpPr>
          <p:cNvPr id="529" name="Google Shape;529;p36">
            <a:hlinkClick action="ppaction://hlinksldjump" r:id="rId8"/>
          </p:cNvPr>
          <p:cNvSpPr/>
          <p:nvPr/>
        </p:nvSpPr>
        <p:spPr>
          <a:xfrm>
            <a:off x="5467716" y="4703351"/>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530" name="Google Shape;530;p36">
            <a:hlinkClick action="ppaction://hlinksldjump" r:id="rId9"/>
          </p:cNvPr>
          <p:cNvSpPr txBox="1"/>
          <p:nvPr/>
        </p:nvSpPr>
        <p:spPr>
          <a:xfrm>
            <a:off x="3457369" y="4648905"/>
            <a:ext cx="763500" cy="255900"/>
          </a:xfrm>
          <a:prstGeom prst="rect">
            <a:avLst/>
          </a:prstGeom>
          <a:solidFill>
            <a:schemeClr val="accen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900"/>
              <a:buFont typeface="Arial"/>
              <a:buNone/>
            </a:pPr>
            <a:r>
              <a:rPr b="1" lang="en-ZA" sz="900">
                <a:solidFill>
                  <a:schemeClr val="lt1"/>
                </a:solidFill>
                <a:latin typeface="Arial"/>
                <a:ea typeface="Arial"/>
                <a:cs typeface="Arial"/>
                <a:sym typeface="Arial"/>
              </a:rPr>
              <a:t>Example</a:t>
            </a:r>
            <a:endParaRPr>
              <a:solidFill>
                <a:schemeClr val="lt1"/>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5" name="Shape 535"/>
        <p:cNvGrpSpPr/>
        <p:nvPr/>
      </p:nvGrpSpPr>
      <p:grpSpPr>
        <a:xfrm>
          <a:off x="0" y="0"/>
          <a:ext cx="0" cy="0"/>
          <a:chOff x="0" y="0"/>
          <a:chExt cx="0" cy="0"/>
        </a:xfrm>
      </p:grpSpPr>
      <p:sp>
        <p:nvSpPr>
          <p:cNvPr id="536" name="Google Shape;536;p37"/>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STEP 3: Describe the intermediate effects (2/3)</a:t>
            </a:r>
            <a:endParaRPr/>
          </a:p>
        </p:txBody>
      </p:sp>
      <p:graphicFrame>
        <p:nvGraphicFramePr>
          <p:cNvPr id="537" name="Google Shape;537;p37"/>
          <p:cNvGraphicFramePr/>
          <p:nvPr/>
        </p:nvGraphicFramePr>
        <p:xfrm>
          <a:off x="533801" y="1869687"/>
          <a:ext cx="3000000" cy="3000000"/>
        </p:xfrm>
        <a:graphic>
          <a:graphicData uri="http://schemas.openxmlformats.org/drawingml/2006/table">
            <a:tbl>
              <a:tblPr bandRow="1" firstRow="1">
                <a:noFill/>
                <a:tableStyleId>{596711AD-886B-4761-81CD-8B3A42305045}</a:tableStyleId>
              </a:tblPr>
              <a:tblGrid>
                <a:gridCol w="1377975"/>
                <a:gridCol w="2228400"/>
                <a:gridCol w="2228400"/>
                <a:gridCol w="1784450"/>
              </a:tblGrid>
              <a:tr h="485650">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Detail/explanation</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Geographic location of effect</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Timing of effect</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r>
              <a:tr h="282500">
                <a:tc gridSpan="4">
                  <a:txBody>
                    <a:bodyPr/>
                    <a:lstStyle/>
                    <a:p>
                      <a:pPr indent="0" lvl="0" marL="0" marR="0" rtl="0" algn="l">
                        <a:spcBef>
                          <a:spcPts val="0"/>
                        </a:spcBef>
                        <a:spcAft>
                          <a:spcPts val="0"/>
                        </a:spcAft>
                        <a:buNone/>
                      </a:pPr>
                      <a:r>
                        <a:rPr b="1" lang="en-ZA" sz="1000">
                          <a:solidFill>
                            <a:srgbClr val="FAFAFA"/>
                          </a:solidFill>
                          <a:latin typeface="Open Sans"/>
                          <a:ea typeface="Open Sans"/>
                          <a:cs typeface="Open Sans"/>
                          <a:sym typeface="Open Sans"/>
                        </a:rPr>
                        <a:t>INPUTS</a:t>
                      </a:r>
                      <a:endParaRPr b="1" sz="1000">
                        <a:solidFill>
                          <a:srgbClr val="FAFAF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solidFill>
                  </a:tcPr>
                </a:tc>
                <a:tc hMerge="1"/>
                <a:tc hMerge="1"/>
                <a:tc hMerge="1"/>
              </a:tr>
              <a:tr h="257175">
                <a:tc>
                  <a:txBody>
                    <a:bodyPr/>
                    <a:lstStyle/>
                    <a:p>
                      <a:pPr indent="0" lvl="0" marL="0" marR="0" rtl="0" algn="l">
                        <a:spcBef>
                          <a:spcPts val="0"/>
                        </a:spcBef>
                        <a:spcAft>
                          <a:spcPts val="0"/>
                        </a:spcAft>
                        <a:buNone/>
                      </a:pPr>
                      <a:r>
                        <a:rPr lang="en-ZA" sz="1000">
                          <a:latin typeface="Open Sans"/>
                          <a:ea typeface="Open Sans"/>
                          <a:cs typeface="Open Sans"/>
                          <a:sym typeface="Open Sans"/>
                        </a:rPr>
                        <a:t>Input 1</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257175">
                <a:tc>
                  <a:txBody>
                    <a:bodyPr/>
                    <a:lstStyle/>
                    <a:p>
                      <a:pPr indent="0" lvl="0" marL="0" marR="0" rtl="0" algn="l">
                        <a:spcBef>
                          <a:spcPts val="0"/>
                        </a:spcBef>
                        <a:spcAft>
                          <a:spcPts val="0"/>
                        </a:spcAft>
                        <a:buNone/>
                      </a:pPr>
                      <a:r>
                        <a:rPr lang="en-ZA" sz="1000">
                          <a:latin typeface="Open Sans"/>
                          <a:ea typeface="Open Sans"/>
                          <a:cs typeface="Open Sans"/>
                          <a:sym typeface="Open Sans"/>
                        </a:rPr>
                        <a:t>Input 2</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257175">
                <a:tc gridSpan="4">
                  <a:txBody>
                    <a:bodyPr/>
                    <a:lstStyle/>
                    <a:p>
                      <a:pPr indent="0" lvl="0" marL="0" marR="0" rtl="0" algn="l">
                        <a:spcBef>
                          <a:spcPts val="0"/>
                        </a:spcBef>
                        <a:spcAft>
                          <a:spcPts val="0"/>
                        </a:spcAft>
                        <a:buNone/>
                      </a:pPr>
                      <a:r>
                        <a:rPr b="1" lang="en-ZA" sz="1000">
                          <a:solidFill>
                            <a:srgbClr val="FAFAFA"/>
                          </a:solidFill>
                          <a:latin typeface="Open Sans"/>
                          <a:ea typeface="Open Sans"/>
                          <a:cs typeface="Open Sans"/>
                          <a:sym typeface="Open Sans"/>
                        </a:rPr>
                        <a:t>ADMINISTRATIVE ACTIVITIES</a:t>
                      </a:r>
                      <a:endParaRPr b="1" sz="1000">
                        <a:solidFill>
                          <a:srgbClr val="FAFAF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solidFill>
                  </a:tcPr>
                </a:tc>
                <a:tc hMerge="1"/>
                <a:tc hMerge="1"/>
                <a:tc hMerge="1"/>
              </a:tr>
              <a:tr h="257175">
                <a:tc>
                  <a:txBody>
                    <a:bodyPr/>
                    <a:lstStyle/>
                    <a:p>
                      <a:pPr indent="0" lvl="0" marL="0" marR="0" rtl="0" algn="l">
                        <a:spcBef>
                          <a:spcPts val="0"/>
                        </a:spcBef>
                        <a:spcAft>
                          <a:spcPts val="0"/>
                        </a:spcAft>
                        <a:buNone/>
                      </a:pPr>
                      <a:r>
                        <a:rPr lang="en-ZA" sz="1000">
                          <a:latin typeface="Open Sans"/>
                          <a:ea typeface="Open Sans"/>
                          <a:cs typeface="Open Sans"/>
                          <a:sym typeface="Open Sans"/>
                        </a:rPr>
                        <a:t>Input 3</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257175">
                <a:tc>
                  <a:txBody>
                    <a:bodyPr/>
                    <a:lstStyle/>
                    <a:p>
                      <a:pPr indent="0" lvl="0" marL="0" marR="0" rtl="0" algn="l">
                        <a:spcBef>
                          <a:spcPts val="0"/>
                        </a:spcBef>
                        <a:spcAft>
                          <a:spcPts val="0"/>
                        </a:spcAft>
                        <a:buNone/>
                      </a:pPr>
                      <a:r>
                        <a:rPr lang="en-ZA" sz="1000">
                          <a:latin typeface="Open Sans"/>
                          <a:ea typeface="Open Sans"/>
                          <a:cs typeface="Open Sans"/>
                          <a:sym typeface="Open Sans"/>
                        </a:rPr>
                        <a:t>Input 4</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257175">
                <a:tc>
                  <a:txBody>
                    <a:bodyPr/>
                    <a:lstStyle/>
                    <a:p>
                      <a:pPr indent="0" lvl="0" marL="0" marR="0" rtl="0" algn="l">
                        <a:spcBef>
                          <a:spcPts val="0"/>
                        </a:spcBef>
                        <a:spcAft>
                          <a:spcPts val="0"/>
                        </a:spcAft>
                        <a:buNone/>
                      </a:pPr>
                      <a:r>
                        <a:rPr lang="en-ZA" sz="1000">
                          <a:latin typeface="Open Sans"/>
                          <a:ea typeface="Open Sans"/>
                          <a:cs typeface="Open Sans"/>
                          <a:sym typeface="Open Sans"/>
                        </a:rPr>
                        <a:t>Input 4</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257175">
                <a:tc>
                  <a:txBody>
                    <a:bodyPr/>
                    <a:lstStyle/>
                    <a:p>
                      <a:pPr indent="0" lvl="0" marL="0" rtl="0" algn="l">
                        <a:spcBef>
                          <a:spcPts val="0"/>
                        </a:spcBef>
                        <a:spcAft>
                          <a:spcPts val="0"/>
                        </a:spcAft>
                        <a:buNone/>
                      </a:pPr>
                      <a:r>
                        <a:rPr lang="en-ZA" sz="1000">
                          <a:latin typeface="Open Sans"/>
                          <a:ea typeface="Open Sans"/>
                          <a:cs typeface="Open Sans"/>
                          <a:sym typeface="Open Sans"/>
                        </a:rPr>
                        <a:t>Input 5</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bl>
          </a:graphicData>
        </a:graphic>
      </p:graphicFrame>
      <p:sp>
        <p:nvSpPr>
          <p:cNvPr id="538" name="Google Shape;538;p37"/>
          <p:cNvSpPr/>
          <p:nvPr/>
        </p:nvSpPr>
        <p:spPr>
          <a:xfrm>
            <a:off x="901839"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9525">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3F3F3F"/>
              </a:buClr>
              <a:buSzPts val="1300"/>
              <a:buFont typeface="Arial"/>
              <a:buNone/>
            </a:pPr>
            <a:r>
              <a:rPr lang="en-ZA" sz="800">
                <a:solidFill>
                  <a:srgbClr val="000A3A"/>
                </a:solidFill>
                <a:latin typeface="Open Sans"/>
                <a:ea typeface="Open Sans"/>
                <a:cs typeface="Open Sans"/>
                <a:sym typeface="Open Sans"/>
              </a:rPr>
              <a:t>Identify stakeholders</a:t>
            </a:r>
            <a:endParaRPr sz="800">
              <a:solidFill>
                <a:srgbClr val="000A3A"/>
              </a:solidFill>
              <a:latin typeface="Open Sans"/>
              <a:ea typeface="Open Sans"/>
              <a:cs typeface="Open Sans"/>
              <a:sym typeface="Open Sans"/>
            </a:endParaRPr>
          </a:p>
        </p:txBody>
      </p:sp>
      <p:sp>
        <p:nvSpPr>
          <p:cNvPr id="539" name="Google Shape;539;p37"/>
          <p:cNvSpPr/>
          <p:nvPr/>
        </p:nvSpPr>
        <p:spPr>
          <a:xfrm>
            <a:off x="2458878"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9525">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3F3F3F"/>
              </a:buClr>
              <a:buSzPts val="1300"/>
              <a:buFont typeface="Arial"/>
              <a:buNone/>
            </a:pPr>
            <a:r>
              <a:rPr lang="en-ZA" sz="800">
                <a:solidFill>
                  <a:srgbClr val="000A3A"/>
                </a:solidFill>
                <a:latin typeface="Open Sans"/>
                <a:ea typeface="Open Sans"/>
                <a:cs typeface="Open Sans"/>
                <a:sym typeface="Open Sans"/>
              </a:rPr>
              <a:t>Identify inputs and administrative activities</a:t>
            </a:r>
            <a:endParaRPr sz="800">
              <a:solidFill>
                <a:srgbClr val="000A3A"/>
              </a:solidFill>
              <a:latin typeface="Open Sans"/>
              <a:ea typeface="Open Sans"/>
              <a:cs typeface="Open Sans"/>
              <a:sym typeface="Open Sans"/>
            </a:endParaRPr>
          </a:p>
        </p:txBody>
      </p:sp>
      <p:sp>
        <p:nvSpPr>
          <p:cNvPr id="540" name="Google Shape;540;p37"/>
          <p:cNvSpPr/>
          <p:nvPr/>
        </p:nvSpPr>
        <p:spPr>
          <a:xfrm>
            <a:off x="4015917"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28575">
            <a:solidFill>
              <a:srgbClr val="FF8E00"/>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000000"/>
              </a:buClr>
              <a:buSzPts val="1300"/>
              <a:buFont typeface="Arial"/>
              <a:buNone/>
            </a:pPr>
            <a:r>
              <a:rPr lang="en-ZA" sz="800">
                <a:solidFill>
                  <a:srgbClr val="000A3A"/>
                </a:solidFill>
                <a:latin typeface="Open Sans"/>
                <a:ea typeface="Open Sans"/>
                <a:cs typeface="Open Sans"/>
                <a:sym typeface="Open Sans"/>
              </a:rPr>
              <a:t>Identify and describe intermediate effects</a:t>
            </a:r>
            <a:endParaRPr sz="800">
              <a:solidFill>
                <a:srgbClr val="000A3A"/>
              </a:solidFill>
              <a:latin typeface="Open Sans"/>
              <a:ea typeface="Open Sans"/>
              <a:cs typeface="Open Sans"/>
              <a:sym typeface="Open Sans"/>
            </a:endParaRPr>
          </a:p>
        </p:txBody>
      </p:sp>
      <p:sp>
        <p:nvSpPr>
          <p:cNvPr id="541" name="Google Shape;541;p37"/>
          <p:cNvSpPr/>
          <p:nvPr/>
        </p:nvSpPr>
        <p:spPr>
          <a:xfrm>
            <a:off x="5572956"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12700">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FFFFFF"/>
              </a:buClr>
              <a:buSzPts val="1300"/>
              <a:buFont typeface="Arial"/>
              <a:buNone/>
            </a:pPr>
            <a:r>
              <a:rPr lang="en-ZA" sz="800">
                <a:solidFill>
                  <a:srgbClr val="000A3A"/>
                </a:solidFill>
                <a:latin typeface="Open Sans"/>
                <a:ea typeface="Open Sans"/>
                <a:cs typeface="Open Sans"/>
                <a:sym typeface="Open Sans"/>
              </a:rPr>
              <a:t>Identify potential GHG effects</a:t>
            </a:r>
            <a:endParaRPr sz="800">
              <a:solidFill>
                <a:srgbClr val="000A3A"/>
              </a:solidFill>
              <a:latin typeface="Open Sans"/>
              <a:ea typeface="Open Sans"/>
              <a:cs typeface="Open Sans"/>
              <a:sym typeface="Open Sans"/>
            </a:endParaRPr>
          </a:p>
        </p:txBody>
      </p:sp>
      <p:sp>
        <p:nvSpPr>
          <p:cNvPr id="542" name="Google Shape;542;p37"/>
          <p:cNvSpPr/>
          <p:nvPr/>
        </p:nvSpPr>
        <p:spPr>
          <a:xfrm>
            <a:off x="7129996"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FFFFFF"/>
          </a:solidFill>
          <a:ln cap="flat" cmpd="sng" w="19050">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000000"/>
              </a:buClr>
              <a:buSzPts val="1300"/>
              <a:buFont typeface="Arial"/>
              <a:buNone/>
            </a:pPr>
            <a:r>
              <a:rPr lang="en-ZA" sz="800">
                <a:solidFill>
                  <a:srgbClr val="000000"/>
                </a:solidFill>
                <a:latin typeface="Open Sans"/>
                <a:ea typeface="Open Sans"/>
                <a:cs typeface="Open Sans"/>
                <a:sym typeface="Open Sans"/>
              </a:rPr>
              <a:t>Develop a casual chain</a:t>
            </a:r>
            <a:endParaRPr sz="800">
              <a:latin typeface="Open Sans"/>
              <a:ea typeface="Open Sans"/>
              <a:cs typeface="Open Sans"/>
              <a:sym typeface="Open Sans"/>
            </a:endParaRPr>
          </a:p>
        </p:txBody>
      </p:sp>
      <p:sp>
        <p:nvSpPr>
          <p:cNvPr id="543" name="Google Shape;543;p37"/>
          <p:cNvSpPr/>
          <p:nvPr/>
        </p:nvSpPr>
        <p:spPr>
          <a:xfrm>
            <a:off x="2125227"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544" name="Google Shape;544;p37"/>
          <p:cNvSpPr/>
          <p:nvPr/>
        </p:nvSpPr>
        <p:spPr>
          <a:xfrm>
            <a:off x="6796344"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545" name="Google Shape;545;p37"/>
          <p:cNvSpPr/>
          <p:nvPr/>
        </p:nvSpPr>
        <p:spPr>
          <a:xfrm>
            <a:off x="5239306"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546" name="Google Shape;546;p37"/>
          <p:cNvSpPr/>
          <p:nvPr/>
        </p:nvSpPr>
        <p:spPr>
          <a:xfrm>
            <a:off x="3682266"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547" name="Google Shape;547;p37">
            <a:hlinkClick action="ppaction://hlinksldjump" r:id="rId3"/>
          </p:cNvPr>
          <p:cNvSpPr/>
          <p:nvPr/>
        </p:nvSpPr>
        <p:spPr>
          <a:xfrm>
            <a:off x="8030751" y="2707325"/>
            <a:ext cx="763500" cy="279300"/>
          </a:xfrm>
          <a:prstGeom prst="rect">
            <a:avLst/>
          </a:prstGeom>
          <a:solidFill>
            <a:schemeClr val="accent1"/>
          </a:solidFill>
          <a:ln cap="flat" cmpd="sng" w="1270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FFFFFF"/>
              </a:buClr>
              <a:buSzPts val="800"/>
              <a:buFont typeface="Arial"/>
              <a:buNone/>
            </a:pPr>
            <a:r>
              <a:rPr lang="en-ZA" sz="800">
                <a:solidFill>
                  <a:srgbClr val="FFFFFF"/>
                </a:solidFill>
                <a:latin typeface="Arial"/>
                <a:ea typeface="Arial"/>
                <a:cs typeface="Arial"/>
                <a:sym typeface="Arial"/>
              </a:rPr>
              <a:t>Example</a:t>
            </a:r>
            <a:endParaRPr/>
          </a:p>
        </p:txBody>
      </p:sp>
      <p:sp>
        <p:nvSpPr>
          <p:cNvPr id="548" name="Google Shape;548;p37">
            <a:hlinkClick action="ppaction://hlinksldjump" r:id="rId4"/>
          </p:cNvPr>
          <p:cNvSpPr/>
          <p:nvPr/>
        </p:nvSpPr>
        <p:spPr>
          <a:xfrm>
            <a:off x="8030750" y="3511119"/>
            <a:ext cx="763500" cy="279300"/>
          </a:xfrm>
          <a:prstGeom prst="rect">
            <a:avLst/>
          </a:prstGeom>
          <a:solidFill>
            <a:schemeClr val="accent1"/>
          </a:solidFill>
          <a:ln cap="flat" cmpd="sng" w="1270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FFFFFF"/>
              </a:buClr>
              <a:buSzPts val="800"/>
              <a:buFont typeface="Arial"/>
              <a:buNone/>
            </a:pPr>
            <a:r>
              <a:rPr lang="en-ZA" sz="800">
                <a:solidFill>
                  <a:srgbClr val="FFFFFF"/>
                </a:solidFill>
                <a:latin typeface="Arial"/>
                <a:ea typeface="Arial"/>
                <a:cs typeface="Arial"/>
                <a:sym typeface="Arial"/>
              </a:rPr>
              <a:t>Example</a:t>
            </a:r>
            <a:endParaRPr/>
          </a:p>
        </p:txBody>
      </p:sp>
      <p:sp>
        <p:nvSpPr>
          <p:cNvPr id="549" name="Google Shape;549;p37"/>
          <p:cNvSpPr txBox="1"/>
          <p:nvPr>
            <p:ph idx="4294967295" type="body"/>
          </p:nvPr>
        </p:nvSpPr>
        <p:spPr>
          <a:xfrm>
            <a:off x="6270390" y="4702205"/>
            <a:ext cx="681900" cy="153300"/>
          </a:xfrm>
          <a:prstGeom prst="rect">
            <a:avLst/>
          </a:prstGeom>
          <a:solidFill>
            <a:srgbClr val="E7E7E7"/>
          </a:solidFill>
          <a:ln cap="flat" cmpd="sng" w="9525">
            <a:solidFill>
              <a:srgbClr val="BFBFBF"/>
            </a:solidFill>
            <a:prstDash val="solid"/>
            <a:round/>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6</a:t>
            </a:r>
            <a:endParaRPr sz="800"/>
          </a:p>
        </p:txBody>
      </p:sp>
      <p:sp>
        <p:nvSpPr>
          <p:cNvPr id="550" name="Google Shape;550;p37">
            <a:hlinkClick action="ppaction://hlinksldjump" r:id="rId5"/>
          </p:cNvPr>
          <p:cNvSpPr/>
          <p:nvPr/>
        </p:nvSpPr>
        <p:spPr>
          <a:xfrm>
            <a:off x="5502376" y="4701216"/>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551" name="Google Shape;551;p37">
            <a:hlinkClick action="ppaction://hlinksldjump" r:id="rId6"/>
          </p:cNvPr>
          <p:cNvSpPr/>
          <p:nvPr/>
        </p:nvSpPr>
        <p:spPr>
          <a:xfrm>
            <a:off x="6270389" y="4698323"/>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552" name="Google Shape;552;p37"/>
          <p:cNvSpPr txBox="1"/>
          <p:nvPr>
            <p:ph idx="4294967295" type="body"/>
          </p:nvPr>
        </p:nvSpPr>
        <p:spPr>
          <a:xfrm>
            <a:off x="5486546" y="4699082"/>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5</a:t>
            </a:r>
            <a:endParaRPr sz="800"/>
          </a:p>
        </p:txBody>
      </p:sp>
      <p:sp>
        <p:nvSpPr>
          <p:cNvPr id="553" name="Google Shape;553;p37">
            <a:hlinkClick action="ppaction://hlinksldjump" r:id="rId7"/>
          </p:cNvPr>
          <p:cNvSpPr/>
          <p:nvPr/>
        </p:nvSpPr>
        <p:spPr>
          <a:xfrm>
            <a:off x="5467716" y="4703351"/>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8" name="Shape 558"/>
        <p:cNvGrpSpPr/>
        <p:nvPr/>
      </p:nvGrpSpPr>
      <p:grpSpPr>
        <a:xfrm>
          <a:off x="0" y="0"/>
          <a:ext cx="0" cy="0"/>
          <a:chOff x="0" y="0"/>
          <a:chExt cx="0" cy="0"/>
        </a:xfrm>
      </p:grpSpPr>
      <p:sp>
        <p:nvSpPr>
          <p:cNvPr id="559" name="Google Shape;559;p38"/>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STEP 3: Describe the intermediate effects (3/3)</a:t>
            </a:r>
            <a:endParaRPr/>
          </a:p>
        </p:txBody>
      </p:sp>
      <p:sp>
        <p:nvSpPr>
          <p:cNvPr id="560" name="Google Shape;560;p38"/>
          <p:cNvSpPr txBox="1"/>
          <p:nvPr>
            <p:ph idx="4294967295" type="body"/>
          </p:nvPr>
        </p:nvSpPr>
        <p:spPr>
          <a:xfrm>
            <a:off x="6270390" y="4702205"/>
            <a:ext cx="681900" cy="153300"/>
          </a:xfrm>
          <a:prstGeom prst="rect">
            <a:avLst/>
          </a:prstGeom>
          <a:solidFill>
            <a:srgbClr val="E7E7E7"/>
          </a:solidFill>
          <a:ln cap="flat" cmpd="sng" w="9525">
            <a:solidFill>
              <a:srgbClr val="BFBFBF"/>
            </a:solidFill>
            <a:prstDash val="solid"/>
            <a:round/>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6</a:t>
            </a:r>
            <a:endParaRPr sz="800"/>
          </a:p>
        </p:txBody>
      </p:sp>
      <p:sp>
        <p:nvSpPr>
          <p:cNvPr id="561" name="Google Shape;561;p38">
            <a:hlinkClick action="ppaction://hlinksldjump" r:id="rId3"/>
          </p:cNvPr>
          <p:cNvSpPr/>
          <p:nvPr/>
        </p:nvSpPr>
        <p:spPr>
          <a:xfrm>
            <a:off x="5502376" y="4701216"/>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562" name="Google Shape;562;p38">
            <a:hlinkClick action="ppaction://hlinksldjump" r:id="rId4"/>
          </p:cNvPr>
          <p:cNvSpPr/>
          <p:nvPr/>
        </p:nvSpPr>
        <p:spPr>
          <a:xfrm>
            <a:off x="6270389" y="4698323"/>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563" name="Google Shape;563;p38"/>
          <p:cNvSpPr txBox="1"/>
          <p:nvPr>
            <p:ph idx="4294967295" type="body"/>
          </p:nvPr>
        </p:nvSpPr>
        <p:spPr>
          <a:xfrm>
            <a:off x="5486546" y="4699082"/>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5</a:t>
            </a:r>
            <a:endParaRPr sz="800"/>
          </a:p>
        </p:txBody>
      </p:sp>
      <p:sp>
        <p:nvSpPr>
          <p:cNvPr id="564" name="Google Shape;564;p38">
            <a:hlinkClick action="ppaction://hlinksldjump" r:id="rId5"/>
          </p:cNvPr>
          <p:cNvSpPr/>
          <p:nvPr/>
        </p:nvSpPr>
        <p:spPr>
          <a:xfrm>
            <a:off x="5467716" y="4703351"/>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graphicFrame>
        <p:nvGraphicFramePr>
          <p:cNvPr id="565" name="Google Shape;565;p38"/>
          <p:cNvGraphicFramePr/>
          <p:nvPr/>
        </p:nvGraphicFramePr>
        <p:xfrm>
          <a:off x="762401" y="1869687"/>
          <a:ext cx="3000000" cy="3000000"/>
        </p:xfrm>
        <a:graphic>
          <a:graphicData uri="http://schemas.openxmlformats.org/drawingml/2006/table">
            <a:tbl>
              <a:tblPr bandRow="1" firstRow="1">
                <a:noFill/>
                <a:tableStyleId>{596711AD-886B-4761-81CD-8B3A42305045}</a:tableStyleId>
              </a:tblPr>
              <a:tblGrid>
                <a:gridCol w="1250475"/>
                <a:gridCol w="1023600"/>
                <a:gridCol w="979450"/>
                <a:gridCol w="1041350"/>
                <a:gridCol w="1186975"/>
                <a:gridCol w="1186975"/>
                <a:gridCol w="950475"/>
              </a:tblGrid>
              <a:tr h="485650">
                <a:tc>
                  <a:txBody>
                    <a:bodyPr/>
                    <a:lstStyle/>
                    <a:p>
                      <a:pPr indent="0" lvl="0" marL="0" marR="0" rtl="0" algn="l">
                        <a:spcBef>
                          <a:spcPts val="0"/>
                        </a:spcBef>
                        <a:spcAft>
                          <a:spcPts val="0"/>
                        </a:spcAft>
                        <a:buNone/>
                      </a:pPr>
                      <a:r>
                        <a:rPr lang="en-ZA" sz="1000">
                          <a:latin typeface="Open Sans"/>
                          <a:ea typeface="Open Sans"/>
                          <a:cs typeface="Open Sans"/>
                          <a:sym typeface="Open Sans"/>
                        </a:rPr>
                        <a:t>Intermediate effect</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c>
                  <a:txBody>
                    <a:bodyPr/>
                    <a:lstStyle/>
                    <a:p>
                      <a:pPr indent="0" lvl="0" marL="0" rtl="0" algn="l">
                        <a:spcBef>
                          <a:spcPts val="0"/>
                        </a:spcBef>
                        <a:spcAft>
                          <a:spcPts val="0"/>
                        </a:spcAft>
                        <a:buNone/>
                      </a:pPr>
                      <a:r>
                        <a:rPr lang="en-ZA" sz="1000">
                          <a:latin typeface="Open Sans"/>
                          <a:ea typeface="Open Sans"/>
                          <a:cs typeface="Open Sans"/>
                          <a:sym typeface="Open Sans"/>
                        </a:rPr>
                        <a:t>Detail/</a:t>
                      </a:r>
                      <a:endParaRPr sz="1000">
                        <a:latin typeface="Open Sans"/>
                        <a:ea typeface="Open Sans"/>
                        <a:cs typeface="Open Sans"/>
                        <a:sym typeface="Open Sans"/>
                      </a:endParaRPr>
                    </a:p>
                    <a:p>
                      <a:pPr indent="0" lvl="0" marL="0" rtl="0" algn="l">
                        <a:spcBef>
                          <a:spcPts val="0"/>
                        </a:spcBef>
                        <a:spcAft>
                          <a:spcPts val="0"/>
                        </a:spcAft>
                        <a:buNone/>
                      </a:pPr>
                      <a:r>
                        <a:rPr lang="en-ZA" sz="1000">
                          <a:latin typeface="Open Sans"/>
                          <a:ea typeface="Open Sans"/>
                          <a:cs typeface="Open Sans"/>
                          <a:sym typeface="Open Sans"/>
                        </a:rPr>
                        <a:t>explanation</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Affected parameter</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Direction of effect</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Amount of effect</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Geographic location of effect</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Timing of effect</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r>
              <a:tr h="257175">
                <a:tc>
                  <a:txBody>
                    <a:bodyPr/>
                    <a:lstStyle/>
                    <a:p>
                      <a:pPr indent="0" lvl="0" marL="0" marR="0" rtl="0" algn="l">
                        <a:spcBef>
                          <a:spcPts val="0"/>
                        </a:spcBef>
                        <a:spcAft>
                          <a:spcPts val="0"/>
                        </a:spcAft>
                        <a:buNone/>
                      </a:pPr>
                      <a:r>
                        <a:rPr lang="en-ZA" sz="1000">
                          <a:solidFill>
                            <a:srgbClr val="FAFAFA"/>
                          </a:solidFill>
                          <a:latin typeface="Open Sans"/>
                          <a:ea typeface="Open Sans"/>
                          <a:cs typeface="Open Sans"/>
                          <a:sym typeface="Open Sans"/>
                        </a:rPr>
                        <a:t>Effect 1</a:t>
                      </a:r>
                      <a:endParaRPr sz="1000">
                        <a:solidFill>
                          <a:srgbClr val="FAFAF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257175">
                <a:tc>
                  <a:txBody>
                    <a:bodyPr/>
                    <a:lstStyle/>
                    <a:p>
                      <a:pPr indent="0" lvl="0" marL="0" marR="0" rtl="0" algn="l">
                        <a:spcBef>
                          <a:spcPts val="0"/>
                        </a:spcBef>
                        <a:spcAft>
                          <a:spcPts val="0"/>
                        </a:spcAft>
                        <a:buNone/>
                      </a:pPr>
                      <a:r>
                        <a:rPr lang="en-ZA" sz="1000">
                          <a:solidFill>
                            <a:srgbClr val="FAFAFA"/>
                          </a:solidFill>
                          <a:latin typeface="Open Sans"/>
                          <a:ea typeface="Open Sans"/>
                          <a:cs typeface="Open Sans"/>
                          <a:sym typeface="Open Sans"/>
                        </a:rPr>
                        <a:t>Effect 2</a:t>
                      </a:r>
                      <a:endParaRPr sz="1000">
                        <a:solidFill>
                          <a:srgbClr val="FAFAF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bl>
          </a:graphicData>
        </a:graphic>
      </p:graphicFrame>
      <p:sp>
        <p:nvSpPr>
          <p:cNvPr id="566" name="Google Shape;566;p38"/>
          <p:cNvSpPr/>
          <p:nvPr/>
        </p:nvSpPr>
        <p:spPr>
          <a:xfrm>
            <a:off x="901839"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9525">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3F3F3F"/>
              </a:buClr>
              <a:buSzPts val="1300"/>
              <a:buFont typeface="Arial"/>
              <a:buNone/>
            </a:pPr>
            <a:r>
              <a:rPr lang="en-ZA" sz="800">
                <a:solidFill>
                  <a:srgbClr val="000A3A"/>
                </a:solidFill>
                <a:latin typeface="Open Sans"/>
                <a:ea typeface="Open Sans"/>
                <a:cs typeface="Open Sans"/>
                <a:sym typeface="Open Sans"/>
              </a:rPr>
              <a:t>Identify stakeholders</a:t>
            </a:r>
            <a:endParaRPr sz="800">
              <a:solidFill>
                <a:srgbClr val="000A3A"/>
              </a:solidFill>
              <a:latin typeface="Open Sans"/>
              <a:ea typeface="Open Sans"/>
              <a:cs typeface="Open Sans"/>
              <a:sym typeface="Open Sans"/>
            </a:endParaRPr>
          </a:p>
        </p:txBody>
      </p:sp>
      <p:sp>
        <p:nvSpPr>
          <p:cNvPr id="567" name="Google Shape;567;p38"/>
          <p:cNvSpPr/>
          <p:nvPr/>
        </p:nvSpPr>
        <p:spPr>
          <a:xfrm>
            <a:off x="2458878"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9525">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3F3F3F"/>
              </a:buClr>
              <a:buSzPts val="1300"/>
              <a:buFont typeface="Arial"/>
              <a:buNone/>
            </a:pPr>
            <a:r>
              <a:rPr lang="en-ZA" sz="800">
                <a:solidFill>
                  <a:srgbClr val="000A3A"/>
                </a:solidFill>
                <a:latin typeface="Open Sans"/>
                <a:ea typeface="Open Sans"/>
                <a:cs typeface="Open Sans"/>
                <a:sym typeface="Open Sans"/>
              </a:rPr>
              <a:t>Identify inputs and administrative activities</a:t>
            </a:r>
            <a:endParaRPr sz="800">
              <a:solidFill>
                <a:srgbClr val="000A3A"/>
              </a:solidFill>
              <a:latin typeface="Open Sans"/>
              <a:ea typeface="Open Sans"/>
              <a:cs typeface="Open Sans"/>
              <a:sym typeface="Open Sans"/>
            </a:endParaRPr>
          </a:p>
        </p:txBody>
      </p:sp>
      <p:sp>
        <p:nvSpPr>
          <p:cNvPr id="568" name="Google Shape;568;p38"/>
          <p:cNvSpPr/>
          <p:nvPr/>
        </p:nvSpPr>
        <p:spPr>
          <a:xfrm>
            <a:off x="4015917"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28575">
            <a:solidFill>
              <a:srgbClr val="FF8E00"/>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000000"/>
              </a:buClr>
              <a:buSzPts val="1300"/>
              <a:buFont typeface="Arial"/>
              <a:buNone/>
            </a:pPr>
            <a:r>
              <a:rPr lang="en-ZA" sz="800">
                <a:solidFill>
                  <a:srgbClr val="000A3A"/>
                </a:solidFill>
                <a:latin typeface="Open Sans"/>
                <a:ea typeface="Open Sans"/>
                <a:cs typeface="Open Sans"/>
                <a:sym typeface="Open Sans"/>
              </a:rPr>
              <a:t>Identify and describe intermediate effects</a:t>
            </a:r>
            <a:endParaRPr sz="800">
              <a:solidFill>
                <a:srgbClr val="000A3A"/>
              </a:solidFill>
              <a:latin typeface="Open Sans"/>
              <a:ea typeface="Open Sans"/>
              <a:cs typeface="Open Sans"/>
              <a:sym typeface="Open Sans"/>
            </a:endParaRPr>
          </a:p>
        </p:txBody>
      </p:sp>
      <p:sp>
        <p:nvSpPr>
          <p:cNvPr id="569" name="Google Shape;569;p38"/>
          <p:cNvSpPr/>
          <p:nvPr/>
        </p:nvSpPr>
        <p:spPr>
          <a:xfrm>
            <a:off x="5572956"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12700">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FFFFFF"/>
              </a:buClr>
              <a:buSzPts val="1300"/>
              <a:buFont typeface="Arial"/>
              <a:buNone/>
            </a:pPr>
            <a:r>
              <a:rPr lang="en-ZA" sz="800">
                <a:solidFill>
                  <a:srgbClr val="000A3A"/>
                </a:solidFill>
                <a:latin typeface="Open Sans"/>
                <a:ea typeface="Open Sans"/>
                <a:cs typeface="Open Sans"/>
                <a:sym typeface="Open Sans"/>
              </a:rPr>
              <a:t>Identify potential GHG effects</a:t>
            </a:r>
            <a:endParaRPr sz="800">
              <a:solidFill>
                <a:srgbClr val="000A3A"/>
              </a:solidFill>
              <a:latin typeface="Open Sans"/>
              <a:ea typeface="Open Sans"/>
              <a:cs typeface="Open Sans"/>
              <a:sym typeface="Open Sans"/>
            </a:endParaRPr>
          </a:p>
        </p:txBody>
      </p:sp>
      <p:sp>
        <p:nvSpPr>
          <p:cNvPr id="570" name="Google Shape;570;p38"/>
          <p:cNvSpPr/>
          <p:nvPr/>
        </p:nvSpPr>
        <p:spPr>
          <a:xfrm>
            <a:off x="7129996"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FFFFFF"/>
          </a:solidFill>
          <a:ln cap="flat" cmpd="sng" w="19050">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000000"/>
              </a:buClr>
              <a:buSzPts val="1300"/>
              <a:buFont typeface="Arial"/>
              <a:buNone/>
            </a:pPr>
            <a:r>
              <a:rPr lang="en-ZA" sz="800">
                <a:solidFill>
                  <a:srgbClr val="000000"/>
                </a:solidFill>
                <a:latin typeface="Open Sans"/>
                <a:ea typeface="Open Sans"/>
                <a:cs typeface="Open Sans"/>
                <a:sym typeface="Open Sans"/>
              </a:rPr>
              <a:t>Develop a casual chain</a:t>
            </a:r>
            <a:endParaRPr sz="800">
              <a:latin typeface="Open Sans"/>
              <a:ea typeface="Open Sans"/>
              <a:cs typeface="Open Sans"/>
              <a:sym typeface="Open Sans"/>
            </a:endParaRPr>
          </a:p>
        </p:txBody>
      </p:sp>
      <p:sp>
        <p:nvSpPr>
          <p:cNvPr id="571" name="Google Shape;571;p38"/>
          <p:cNvSpPr/>
          <p:nvPr/>
        </p:nvSpPr>
        <p:spPr>
          <a:xfrm>
            <a:off x="2125227"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572" name="Google Shape;572;p38"/>
          <p:cNvSpPr/>
          <p:nvPr/>
        </p:nvSpPr>
        <p:spPr>
          <a:xfrm>
            <a:off x="6796344"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573" name="Google Shape;573;p38"/>
          <p:cNvSpPr/>
          <p:nvPr/>
        </p:nvSpPr>
        <p:spPr>
          <a:xfrm>
            <a:off x="5239306"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574" name="Google Shape;574;p38"/>
          <p:cNvSpPr/>
          <p:nvPr/>
        </p:nvSpPr>
        <p:spPr>
          <a:xfrm>
            <a:off x="3682266"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575" name="Google Shape;575;p38">
            <a:hlinkClick action="ppaction://hlinksldjump" r:id="rId6"/>
          </p:cNvPr>
          <p:cNvSpPr/>
          <p:nvPr/>
        </p:nvSpPr>
        <p:spPr>
          <a:xfrm>
            <a:off x="7961500" y="2763196"/>
            <a:ext cx="763500" cy="264000"/>
          </a:xfrm>
          <a:prstGeom prst="rect">
            <a:avLst/>
          </a:prstGeom>
          <a:solidFill>
            <a:schemeClr val="accent1"/>
          </a:solidFill>
          <a:ln cap="flat" cmpd="sng" w="1270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FFFFFF"/>
              </a:buClr>
              <a:buSzPts val="800"/>
              <a:buFont typeface="Arial"/>
              <a:buNone/>
            </a:pPr>
            <a:r>
              <a:rPr lang="en-ZA" sz="800">
                <a:solidFill>
                  <a:srgbClr val="FFFFFF"/>
                </a:solidFill>
                <a:latin typeface="Arial"/>
                <a:ea typeface="Arial"/>
                <a:cs typeface="Arial"/>
                <a:sym typeface="Arial"/>
              </a:rPr>
              <a:t>Example</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21"/>
          <p:cNvSpPr txBox="1"/>
          <p:nvPr/>
        </p:nvSpPr>
        <p:spPr>
          <a:xfrm>
            <a:off x="492025" y="194782"/>
            <a:ext cx="8340300" cy="515400"/>
          </a:xfrm>
          <a:prstGeom prst="rect">
            <a:avLst/>
          </a:prstGeom>
          <a:noFill/>
          <a:ln>
            <a:noFill/>
          </a:ln>
        </p:spPr>
        <p:txBody>
          <a:bodyPr anchorCtr="0" anchor="t" bIns="91425" lIns="91425" spcFirstLastPara="1" rIns="91425" wrap="square" tIns="91425">
            <a:normAutofit lnSpcReduction="10000"/>
          </a:bodyPr>
          <a:lstStyle/>
          <a:p>
            <a:pPr indent="0" lvl="0" marL="0" rtl="0" algn="l">
              <a:spcBef>
                <a:spcPts val="0"/>
              </a:spcBef>
              <a:spcAft>
                <a:spcPts val="0"/>
              </a:spcAft>
              <a:buNone/>
            </a:pPr>
            <a:r>
              <a:rPr b="1" lang="en-ZA" sz="2200">
                <a:solidFill>
                  <a:srgbClr val="000A3A"/>
                </a:solidFill>
                <a:latin typeface="Open Sans"/>
                <a:ea typeface="Open Sans"/>
                <a:cs typeface="Open Sans"/>
                <a:sym typeface="Open Sans"/>
              </a:rPr>
              <a:t>Series of ICAT Assessment Guides</a:t>
            </a:r>
            <a:endParaRPr b="1" sz="2200">
              <a:solidFill>
                <a:srgbClr val="000A3A"/>
              </a:solidFill>
              <a:latin typeface="Open Sans"/>
              <a:ea typeface="Open Sans"/>
              <a:cs typeface="Open Sans"/>
              <a:sym typeface="Open Sans"/>
            </a:endParaRPr>
          </a:p>
        </p:txBody>
      </p:sp>
      <p:sp>
        <p:nvSpPr>
          <p:cNvPr id="123" name="Google Shape;123;p21"/>
          <p:cNvSpPr/>
          <p:nvPr/>
        </p:nvSpPr>
        <p:spPr>
          <a:xfrm>
            <a:off x="492025" y="1182263"/>
            <a:ext cx="5576700" cy="3313800"/>
          </a:xfrm>
          <a:prstGeom prst="rect">
            <a:avLst/>
          </a:prstGeom>
          <a:solidFill>
            <a:srgbClr val="F8DABA"/>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None/>
            </a:pPr>
            <a:r>
              <a:t/>
            </a:r>
            <a:endParaRPr b="0" i="0" sz="1100" u="none" cap="none" strike="noStrike">
              <a:solidFill>
                <a:srgbClr val="FFFFFF"/>
              </a:solidFill>
              <a:latin typeface="Arial"/>
              <a:ea typeface="Arial"/>
              <a:cs typeface="Arial"/>
              <a:sym typeface="Arial"/>
            </a:endParaRPr>
          </a:p>
        </p:txBody>
      </p:sp>
      <p:pic>
        <p:nvPicPr>
          <p:cNvPr id="124" name="Google Shape;124;p21"/>
          <p:cNvPicPr preferRelativeResize="0"/>
          <p:nvPr/>
        </p:nvPicPr>
        <p:blipFill rotWithShape="1">
          <a:blip r:embed="rId3">
            <a:alphaModFix/>
          </a:blip>
          <a:srcRect b="0" l="0" r="0" t="0"/>
          <a:stretch/>
        </p:blipFill>
        <p:spPr>
          <a:xfrm>
            <a:off x="3796170" y="2082612"/>
            <a:ext cx="479670" cy="479670"/>
          </a:xfrm>
          <a:prstGeom prst="rect">
            <a:avLst/>
          </a:prstGeom>
          <a:noFill/>
          <a:ln>
            <a:noFill/>
          </a:ln>
        </p:spPr>
      </p:pic>
      <p:pic>
        <p:nvPicPr>
          <p:cNvPr id="125" name="Google Shape;125;p21"/>
          <p:cNvPicPr preferRelativeResize="0"/>
          <p:nvPr/>
        </p:nvPicPr>
        <p:blipFill rotWithShape="1">
          <a:blip r:embed="rId4">
            <a:alphaModFix/>
          </a:blip>
          <a:srcRect b="0" l="0" r="0" t="0"/>
          <a:stretch/>
        </p:blipFill>
        <p:spPr>
          <a:xfrm>
            <a:off x="947236" y="2120288"/>
            <a:ext cx="479670" cy="479670"/>
          </a:xfrm>
          <a:prstGeom prst="rect">
            <a:avLst/>
          </a:prstGeom>
          <a:noFill/>
          <a:ln>
            <a:noFill/>
          </a:ln>
        </p:spPr>
      </p:pic>
      <p:pic>
        <p:nvPicPr>
          <p:cNvPr id="126" name="Google Shape;126;p21"/>
          <p:cNvPicPr preferRelativeResize="0"/>
          <p:nvPr/>
        </p:nvPicPr>
        <p:blipFill rotWithShape="1">
          <a:blip r:embed="rId5">
            <a:alphaModFix/>
          </a:blip>
          <a:srcRect b="0" l="0" r="0" t="0"/>
          <a:stretch/>
        </p:blipFill>
        <p:spPr>
          <a:xfrm>
            <a:off x="1880831" y="2120288"/>
            <a:ext cx="479670" cy="479670"/>
          </a:xfrm>
          <a:prstGeom prst="rect">
            <a:avLst/>
          </a:prstGeom>
          <a:noFill/>
          <a:ln>
            <a:noFill/>
          </a:ln>
        </p:spPr>
      </p:pic>
      <p:sp>
        <p:nvSpPr>
          <p:cNvPr id="127" name="Google Shape;127;p21"/>
          <p:cNvSpPr/>
          <p:nvPr/>
        </p:nvSpPr>
        <p:spPr>
          <a:xfrm>
            <a:off x="793235" y="2608776"/>
            <a:ext cx="933600" cy="3531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i="0" lang="en-ZA" sz="1100" u="none" cap="none" strike="noStrike">
                <a:solidFill>
                  <a:srgbClr val="020C37"/>
                </a:solidFill>
                <a:latin typeface="Open Sans"/>
                <a:ea typeface="Open Sans"/>
                <a:cs typeface="Open Sans"/>
                <a:sym typeface="Open Sans"/>
              </a:rPr>
              <a:t>Renewable</a:t>
            </a:r>
            <a:br>
              <a:rPr i="0" lang="en-ZA" sz="1100" u="none" cap="none" strike="noStrike">
                <a:solidFill>
                  <a:srgbClr val="020C37"/>
                </a:solidFill>
                <a:latin typeface="Open Sans"/>
                <a:ea typeface="Open Sans"/>
                <a:cs typeface="Open Sans"/>
                <a:sym typeface="Open Sans"/>
              </a:rPr>
            </a:br>
            <a:r>
              <a:rPr i="0" lang="en-ZA" sz="1100" u="none" cap="none" strike="noStrike">
                <a:solidFill>
                  <a:srgbClr val="020C37"/>
                </a:solidFill>
                <a:latin typeface="Open Sans"/>
                <a:ea typeface="Open Sans"/>
                <a:cs typeface="Open Sans"/>
                <a:sym typeface="Open Sans"/>
              </a:rPr>
              <a:t>Energy</a:t>
            </a:r>
            <a:endParaRPr i="0" sz="1100" u="none" cap="none" strike="noStrike">
              <a:solidFill>
                <a:srgbClr val="020C37"/>
              </a:solidFill>
              <a:latin typeface="Open Sans"/>
              <a:ea typeface="Open Sans"/>
              <a:cs typeface="Open Sans"/>
              <a:sym typeface="Open Sans"/>
            </a:endParaRPr>
          </a:p>
        </p:txBody>
      </p:sp>
      <p:sp>
        <p:nvSpPr>
          <p:cNvPr id="128" name="Google Shape;128;p21"/>
          <p:cNvSpPr/>
          <p:nvPr/>
        </p:nvSpPr>
        <p:spPr>
          <a:xfrm>
            <a:off x="1726830" y="2608776"/>
            <a:ext cx="840900" cy="3531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i="0" lang="en-ZA" sz="1100" u="none" cap="none" strike="noStrike">
                <a:solidFill>
                  <a:srgbClr val="020C37"/>
                </a:solidFill>
                <a:latin typeface="Open Sans"/>
                <a:ea typeface="Open Sans"/>
                <a:cs typeface="Open Sans"/>
                <a:sym typeface="Open Sans"/>
              </a:rPr>
              <a:t>Transport</a:t>
            </a:r>
            <a:br>
              <a:rPr i="0" lang="en-ZA" sz="1100" u="none" cap="none" strike="noStrike">
                <a:solidFill>
                  <a:srgbClr val="020C37"/>
                </a:solidFill>
                <a:latin typeface="Open Sans"/>
                <a:ea typeface="Open Sans"/>
                <a:cs typeface="Open Sans"/>
                <a:sym typeface="Open Sans"/>
              </a:rPr>
            </a:br>
            <a:r>
              <a:rPr i="0" lang="en-ZA" sz="1100" u="none" cap="none" strike="noStrike">
                <a:solidFill>
                  <a:srgbClr val="020C37"/>
                </a:solidFill>
                <a:latin typeface="Open Sans"/>
                <a:ea typeface="Open Sans"/>
                <a:cs typeface="Open Sans"/>
                <a:sym typeface="Open Sans"/>
              </a:rPr>
              <a:t>Pricing</a:t>
            </a:r>
            <a:endParaRPr i="0" sz="1100" u="none" cap="none" strike="noStrike">
              <a:solidFill>
                <a:srgbClr val="020C37"/>
              </a:solidFill>
              <a:latin typeface="Open Sans"/>
              <a:ea typeface="Open Sans"/>
              <a:cs typeface="Open Sans"/>
              <a:sym typeface="Open Sans"/>
            </a:endParaRPr>
          </a:p>
        </p:txBody>
      </p:sp>
      <p:pic>
        <p:nvPicPr>
          <p:cNvPr id="129" name="Google Shape;129;p21"/>
          <p:cNvPicPr preferRelativeResize="0"/>
          <p:nvPr/>
        </p:nvPicPr>
        <p:blipFill rotWithShape="1">
          <a:blip r:embed="rId6">
            <a:alphaModFix/>
          </a:blip>
          <a:srcRect b="0" l="0" r="0" t="0"/>
          <a:stretch/>
        </p:blipFill>
        <p:spPr>
          <a:xfrm>
            <a:off x="4871827" y="2076251"/>
            <a:ext cx="479670" cy="479670"/>
          </a:xfrm>
          <a:prstGeom prst="rect">
            <a:avLst/>
          </a:prstGeom>
          <a:noFill/>
          <a:ln>
            <a:noFill/>
          </a:ln>
        </p:spPr>
      </p:pic>
      <p:sp>
        <p:nvSpPr>
          <p:cNvPr id="130" name="Google Shape;130;p21"/>
          <p:cNvSpPr/>
          <p:nvPr/>
        </p:nvSpPr>
        <p:spPr>
          <a:xfrm>
            <a:off x="4717826" y="2607676"/>
            <a:ext cx="840900" cy="2076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i="0" lang="en-ZA" sz="1100" u="none" cap="none" strike="noStrike">
                <a:solidFill>
                  <a:srgbClr val="020C37"/>
                </a:solidFill>
                <a:latin typeface="Open Sans"/>
                <a:ea typeface="Open Sans"/>
                <a:cs typeface="Open Sans"/>
                <a:sym typeface="Open Sans"/>
              </a:rPr>
              <a:t>Forestry</a:t>
            </a:r>
            <a:endParaRPr i="0" sz="1100" u="none" cap="none" strike="noStrike">
              <a:solidFill>
                <a:srgbClr val="020C37"/>
              </a:solidFill>
              <a:latin typeface="Open Sans"/>
              <a:ea typeface="Open Sans"/>
              <a:cs typeface="Open Sans"/>
              <a:sym typeface="Open Sans"/>
            </a:endParaRPr>
          </a:p>
        </p:txBody>
      </p:sp>
      <p:sp>
        <p:nvSpPr>
          <p:cNvPr id="131" name="Google Shape;131;p21"/>
          <p:cNvSpPr/>
          <p:nvPr/>
        </p:nvSpPr>
        <p:spPr>
          <a:xfrm>
            <a:off x="2682285" y="2607676"/>
            <a:ext cx="931200" cy="2076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i="0" lang="en-ZA" sz="1100" u="none" cap="none" strike="noStrike">
                <a:solidFill>
                  <a:srgbClr val="020C37"/>
                </a:solidFill>
                <a:latin typeface="Open Sans"/>
                <a:ea typeface="Open Sans"/>
                <a:cs typeface="Open Sans"/>
                <a:sym typeface="Open Sans"/>
              </a:rPr>
              <a:t>Agriculture</a:t>
            </a:r>
            <a:endParaRPr i="0" sz="1100" u="none" cap="none" strike="noStrike">
              <a:solidFill>
                <a:srgbClr val="020C37"/>
              </a:solidFill>
              <a:latin typeface="Open Sans"/>
              <a:ea typeface="Open Sans"/>
              <a:cs typeface="Open Sans"/>
              <a:sym typeface="Open Sans"/>
            </a:endParaRPr>
          </a:p>
        </p:txBody>
      </p:sp>
      <p:pic>
        <p:nvPicPr>
          <p:cNvPr id="132" name="Google Shape;132;p21"/>
          <p:cNvPicPr preferRelativeResize="0"/>
          <p:nvPr/>
        </p:nvPicPr>
        <p:blipFill rotWithShape="1">
          <a:blip r:embed="rId7">
            <a:alphaModFix/>
          </a:blip>
          <a:srcRect b="0" l="0" r="0" t="0"/>
          <a:stretch/>
        </p:blipFill>
        <p:spPr>
          <a:xfrm>
            <a:off x="2878047" y="2076251"/>
            <a:ext cx="479670" cy="479670"/>
          </a:xfrm>
          <a:prstGeom prst="rect">
            <a:avLst/>
          </a:prstGeom>
          <a:noFill/>
          <a:ln>
            <a:noFill/>
          </a:ln>
        </p:spPr>
      </p:pic>
      <p:sp>
        <p:nvSpPr>
          <p:cNvPr id="133" name="Google Shape;133;p21"/>
          <p:cNvSpPr/>
          <p:nvPr/>
        </p:nvSpPr>
        <p:spPr>
          <a:xfrm>
            <a:off x="3642820" y="2614037"/>
            <a:ext cx="931200" cy="3531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i="0" lang="en-ZA" sz="1100" u="none" cap="none" strike="noStrike">
                <a:solidFill>
                  <a:srgbClr val="020C37"/>
                </a:solidFill>
                <a:latin typeface="Open Sans"/>
                <a:ea typeface="Open Sans"/>
                <a:cs typeface="Open Sans"/>
                <a:sym typeface="Open Sans"/>
              </a:rPr>
              <a:t>Building</a:t>
            </a:r>
            <a:br>
              <a:rPr i="0" lang="en-ZA" sz="1100" u="none" cap="none" strike="noStrike">
                <a:solidFill>
                  <a:srgbClr val="020C37"/>
                </a:solidFill>
                <a:latin typeface="Open Sans"/>
                <a:ea typeface="Open Sans"/>
                <a:cs typeface="Open Sans"/>
                <a:sym typeface="Open Sans"/>
              </a:rPr>
            </a:br>
            <a:r>
              <a:rPr i="0" lang="en-ZA" sz="1100" u="none" cap="none" strike="noStrike">
                <a:solidFill>
                  <a:srgbClr val="020C37"/>
                </a:solidFill>
                <a:latin typeface="Open Sans"/>
                <a:ea typeface="Open Sans"/>
                <a:cs typeface="Open Sans"/>
                <a:sym typeface="Open Sans"/>
              </a:rPr>
              <a:t>Efficiency</a:t>
            </a:r>
            <a:endParaRPr i="0" sz="1100" u="none" cap="none" strike="noStrike">
              <a:solidFill>
                <a:srgbClr val="020C37"/>
              </a:solidFill>
              <a:latin typeface="Open Sans"/>
              <a:ea typeface="Open Sans"/>
              <a:cs typeface="Open Sans"/>
              <a:sym typeface="Open Sans"/>
            </a:endParaRPr>
          </a:p>
        </p:txBody>
      </p:sp>
      <p:sp>
        <p:nvSpPr>
          <p:cNvPr id="134" name="Google Shape;134;p21"/>
          <p:cNvSpPr/>
          <p:nvPr/>
        </p:nvSpPr>
        <p:spPr>
          <a:xfrm>
            <a:off x="294599" y="1283580"/>
            <a:ext cx="5757000" cy="3117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i="0" lang="en-ZA" sz="1800" u="none" cap="none" strike="noStrike">
                <a:solidFill>
                  <a:srgbClr val="000A3A"/>
                </a:solidFill>
                <a:latin typeface="Open Sans"/>
                <a:ea typeface="Open Sans"/>
                <a:cs typeface="Open Sans"/>
                <a:sym typeface="Open Sans"/>
              </a:rPr>
              <a:t>Impact Assessment Guides</a:t>
            </a:r>
            <a:endParaRPr sz="1100">
              <a:solidFill>
                <a:srgbClr val="000A3A"/>
              </a:solidFill>
              <a:latin typeface="Open Sans"/>
              <a:ea typeface="Open Sans"/>
              <a:cs typeface="Open Sans"/>
              <a:sym typeface="Open Sans"/>
            </a:endParaRPr>
          </a:p>
        </p:txBody>
      </p:sp>
      <p:sp>
        <p:nvSpPr>
          <p:cNvPr id="135" name="Google Shape;135;p21"/>
          <p:cNvSpPr/>
          <p:nvPr/>
        </p:nvSpPr>
        <p:spPr>
          <a:xfrm>
            <a:off x="492022" y="1638255"/>
            <a:ext cx="5082300" cy="2283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i="1" lang="en-ZA" sz="1200" u="none" cap="none" strike="noStrike">
                <a:solidFill>
                  <a:srgbClr val="FF9600"/>
                </a:solidFill>
                <a:latin typeface="Open Sans"/>
                <a:ea typeface="Open Sans"/>
                <a:cs typeface="Open Sans"/>
                <a:sym typeface="Open Sans"/>
              </a:rPr>
              <a:t>Greenhouse gas impacts</a:t>
            </a:r>
            <a:endParaRPr i="1" sz="1100">
              <a:latin typeface="Open Sans"/>
              <a:ea typeface="Open Sans"/>
              <a:cs typeface="Open Sans"/>
              <a:sym typeface="Open Sans"/>
            </a:endParaRPr>
          </a:p>
        </p:txBody>
      </p:sp>
      <p:sp>
        <p:nvSpPr>
          <p:cNvPr id="136" name="Google Shape;136;p21"/>
          <p:cNvSpPr/>
          <p:nvPr/>
        </p:nvSpPr>
        <p:spPr>
          <a:xfrm>
            <a:off x="793559" y="3900647"/>
            <a:ext cx="1078800" cy="3531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i="0" lang="en-ZA" sz="1100" u="none" cap="none" strike="noStrike">
                <a:solidFill>
                  <a:srgbClr val="020C37"/>
                </a:solidFill>
                <a:latin typeface="Open Sans"/>
                <a:ea typeface="Open Sans"/>
                <a:cs typeface="Open Sans"/>
                <a:sym typeface="Open Sans"/>
              </a:rPr>
              <a:t>Sustainable Development</a:t>
            </a:r>
            <a:endParaRPr i="0" sz="1100" u="none" cap="none" strike="noStrike">
              <a:solidFill>
                <a:srgbClr val="020C37"/>
              </a:solidFill>
              <a:latin typeface="Open Sans"/>
              <a:ea typeface="Open Sans"/>
              <a:cs typeface="Open Sans"/>
              <a:sym typeface="Open Sans"/>
            </a:endParaRPr>
          </a:p>
        </p:txBody>
      </p:sp>
      <p:sp>
        <p:nvSpPr>
          <p:cNvPr id="137" name="Google Shape;137;p21"/>
          <p:cNvSpPr/>
          <p:nvPr/>
        </p:nvSpPr>
        <p:spPr>
          <a:xfrm>
            <a:off x="2295269" y="3900647"/>
            <a:ext cx="1338600" cy="3531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i="0" lang="en-ZA" sz="1100" u="none" cap="none" strike="noStrike">
                <a:solidFill>
                  <a:srgbClr val="020C37"/>
                </a:solidFill>
                <a:latin typeface="Open Sans"/>
                <a:ea typeface="Open Sans"/>
                <a:cs typeface="Open Sans"/>
                <a:sym typeface="Open Sans"/>
              </a:rPr>
              <a:t>Transformational Change</a:t>
            </a:r>
            <a:endParaRPr i="0" sz="1100" u="none" cap="none" strike="noStrike">
              <a:solidFill>
                <a:srgbClr val="020C37"/>
              </a:solidFill>
              <a:latin typeface="Open Sans"/>
              <a:ea typeface="Open Sans"/>
              <a:cs typeface="Open Sans"/>
              <a:sym typeface="Open Sans"/>
            </a:endParaRPr>
          </a:p>
        </p:txBody>
      </p:sp>
      <p:sp>
        <p:nvSpPr>
          <p:cNvPr id="138" name="Google Shape;138;p21"/>
          <p:cNvSpPr/>
          <p:nvPr/>
        </p:nvSpPr>
        <p:spPr>
          <a:xfrm>
            <a:off x="3863066" y="3899547"/>
            <a:ext cx="1593300" cy="3531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i="0" lang="en-ZA" sz="1100" u="none" cap="none" strike="noStrike">
                <a:solidFill>
                  <a:srgbClr val="020C37"/>
                </a:solidFill>
                <a:latin typeface="Open Sans"/>
                <a:ea typeface="Open Sans"/>
                <a:cs typeface="Open Sans"/>
                <a:sym typeface="Open Sans"/>
              </a:rPr>
              <a:t>Non-State and Subnational Action</a:t>
            </a:r>
            <a:endParaRPr i="0" sz="1100" u="none" cap="none" strike="noStrike">
              <a:solidFill>
                <a:srgbClr val="020C37"/>
              </a:solidFill>
              <a:latin typeface="Open Sans"/>
              <a:ea typeface="Open Sans"/>
              <a:cs typeface="Open Sans"/>
              <a:sym typeface="Open Sans"/>
            </a:endParaRPr>
          </a:p>
        </p:txBody>
      </p:sp>
      <p:pic>
        <p:nvPicPr>
          <p:cNvPr id="139" name="Google Shape;139;p21"/>
          <p:cNvPicPr preferRelativeResize="0"/>
          <p:nvPr/>
        </p:nvPicPr>
        <p:blipFill rotWithShape="1">
          <a:blip r:embed="rId8">
            <a:alphaModFix/>
          </a:blip>
          <a:srcRect b="0" l="0" r="0" t="0"/>
          <a:stretch/>
        </p:blipFill>
        <p:spPr>
          <a:xfrm>
            <a:off x="2796475" y="3396757"/>
            <a:ext cx="479670" cy="479670"/>
          </a:xfrm>
          <a:prstGeom prst="rect">
            <a:avLst/>
          </a:prstGeom>
          <a:noFill/>
          <a:ln>
            <a:noFill/>
          </a:ln>
        </p:spPr>
      </p:pic>
      <p:sp>
        <p:nvSpPr>
          <p:cNvPr id="140" name="Google Shape;140;p21"/>
          <p:cNvSpPr/>
          <p:nvPr/>
        </p:nvSpPr>
        <p:spPr>
          <a:xfrm>
            <a:off x="5782502" y="1352154"/>
            <a:ext cx="3066900" cy="3117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i="0" lang="en-ZA" sz="1800" u="none" cap="none" strike="noStrike">
                <a:solidFill>
                  <a:srgbClr val="000A3A"/>
                </a:solidFill>
                <a:latin typeface="Open Sans"/>
                <a:ea typeface="Open Sans"/>
                <a:cs typeface="Open Sans"/>
                <a:sym typeface="Open Sans"/>
              </a:rPr>
              <a:t>Process Guides</a:t>
            </a:r>
            <a:endParaRPr sz="1100">
              <a:solidFill>
                <a:srgbClr val="000A3A"/>
              </a:solidFill>
              <a:latin typeface="Open Sans"/>
              <a:ea typeface="Open Sans"/>
              <a:cs typeface="Open Sans"/>
              <a:sym typeface="Open Sans"/>
            </a:endParaRPr>
          </a:p>
        </p:txBody>
      </p:sp>
      <p:sp>
        <p:nvSpPr>
          <p:cNvPr id="141" name="Google Shape;141;p21"/>
          <p:cNvSpPr/>
          <p:nvPr/>
        </p:nvSpPr>
        <p:spPr>
          <a:xfrm>
            <a:off x="6861299" y="2557613"/>
            <a:ext cx="1029000" cy="3531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i="0" lang="en-ZA" sz="1100" u="none" cap="none" strike="noStrike">
                <a:solidFill>
                  <a:srgbClr val="020C37"/>
                </a:solidFill>
                <a:latin typeface="Open Sans"/>
                <a:ea typeface="Open Sans"/>
                <a:cs typeface="Open Sans"/>
                <a:sym typeface="Open Sans"/>
              </a:rPr>
              <a:t>Stakeholder Participation</a:t>
            </a:r>
            <a:endParaRPr i="0" sz="1100" u="none" cap="none" strike="noStrike">
              <a:solidFill>
                <a:srgbClr val="020C37"/>
              </a:solidFill>
              <a:latin typeface="Open Sans"/>
              <a:ea typeface="Open Sans"/>
              <a:cs typeface="Open Sans"/>
              <a:sym typeface="Open Sans"/>
            </a:endParaRPr>
          </a:p>
        </p:txBody>
      </p:sp>
      <p:sp>
        <p:nvSpPr>
          <p:cNvPr id="142" name="Google Shape;142;p21"/>
          <p:cNvSpPr/>
          <p:nvPr/>
        </p:nvSpPr>
        <p:spPr>
          <a:xfrm>
            <a:off x="6618206" y="3783701"/>
            <a:ext cx="1627200" cy="2076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i="0" lang="en-ZA" sz="1100" u="none" cap="none" strike="noStrike">
                <a:solidFill>
                  <a:srgbClr val="020C37"/>
                </a:solidFill>
                <a:latin typeface="Open Sans"/>
                <a:ea typeface="Open Sans"/>
                <a:cs typeface="Open Sans"/>
                <a:sym typeface="Open Sans"/>
              </a:rPr>
              <a:t>Technical Review</a:t>
            </a:r>
            <a:endParaRPr i="0" sz="1100" u="none" cap="none" strike="noStrike">
              <a:solidFill>
                <a:srgbClr val="020C37"/>
              </a:solidFill>
              <a:latin typeface="Open Sans"/>
              <a:ea typeface="Open Sans"/>
              <a:cs typeface="Open Sans"/>
              <a:sym typeface="Open Sans"/>
            </a:endParaRPr>
          </a:p>
        </p:txBody>
      </p:sp>
      <p:pic>
        <p:nvPicPr>
          <p:cNvPr id="143" name="Google Shape;143;p21"/>
          <p:cNvPicPr preferRelativeResize="0"/>
          <p:nvPr/>
        </p:nvPicPr>
        <p:blipFill rotWithShape="1">
          <a:blip r:embed="rId9">
            <a:alphaModFix/>
          </a:blip>
          <a:srcRect b="0" l="0" r="0" t="0"/>
          <a:stretch/>
        </p:blipFill>
        <p:spPr>
          <a:xfrm>
            <a:off x="7165268" y="3241081"/>
            <a:ext cx="479670" cy="479670"/>
          </a:xfrm>
          <a:prstGeom prst="rect">
            <a:avLst/>
          </a:prstGeom>
          <a:noFill/>
          <a:ln>
            <a:noFill/>
          </a:ln>
        </p:spPr>
      </p:pic>
      <p:cxnSp>
        <p:nvCxnSpPr>
          <p:cNvPr id="144" name="Google Shape;144;p21"/>
          <p:cNvCxnSpPr/>
          <p:nvPr/>
        </p:nvCxnSpPr>
        <p:spPr>
          <a:xfrm>
            <a:off x="6304126" y="2066924"/>
            <a:ext cx="0" cy="2087700"/>
          </a:xfrm>
          <a:prstGeom prst="straightConnector1">
            <a:avLst/>
          </a:prstGeom>
          <a:noFill/>
          <a:ln cap="flat" cmpd="sng" w="9525">
            <a:solidFill>
              <a:srgbClr val="FF9600"/>
            </a:solidFill>
            <a:prstDash val="dash"/>
            <a:round/>
            <a:headEnd len="sm" w="sm" type="none"/>
            <a:tailEnd len="sm" w="sm" type="none"/>
          </a:ln>
        </p:spPr>
      </p:cxnSp>
      <p:pic>
        <p:nvPicPr>
          <p:cNvPr id="145" name="Google Shape;145;p21"/>
          <p:cNvPicPr preferRelativeResize="0"/>
          <p:nvPr/>
        </p:nvPicPr>
        <p:blipFill rotWithShape="1">
          <a:blip r:embed="rId10">
            <a:alphaModFix/>
          </a:blip>
          <a:srcRect b="0" l="0" r="0" t="0"/>
          <a:stretch/>
        </p:blipFill>
        <p:spPr>
          <a:xfrm>
            <a:off x="7165268" y="2066918"/>
            <a:ext cx="482975" cy="482975"/>
          </a:xfrm>
          <a:prstGeom prst="rect">
            <a:avLst/>
          </a:prstGeom>
          <a:noFill/>
          <a:ln>
            <a:noFill/>
          </a:ln>
        </p:spPr>
      </p:pic>
      <p:pic>
        <p:nvPicPr>
          <p:cNvPr id="146" name="Google Shape;146;p21"/>
          <p:cNvPicPr preferRelativeResize="0"/>
          <p:nvPr/>
        </p:nvPicPr>
        <p:blipFill rotWithShape="1">
          <a:blip r:embed="rId11">
            <a:alphaModFix/>
          </a:blip>
          <a:srcRect b="0" l="0" r="0" t="0"/>
          <a:stretch/>
        </p:blipFill>
        <p:spPr>
          <a:xfrm>
            <a:off x="1088364" y="3416569"/>
            <a:ext cx="479669" cy="479669"/>
          </a:xfrm>
          <a:prstGeom prst="rect">
            <a:avLst/>
          </a:prstGeom>
          <a:noFill/>
          <a:ln>
            <a:noFill/>
          </a:ln>
        </p:spPr>
      </p:pic>
      <p:pic>
        <p:nvPicPr>
          <p:cNvPr id="147" name="Google Shape;147;p21"/>
          <p:cNvPicPr preferRelativeResize="0"/>
          <p:nvPr/>
        </p:nvPicPr>
        <p:blipFill rotWithShape="1">
          <a:blip r:embed="rId12">
            <a:alphaModFix/>
          </a:blip>
          <a:srcRect b="0" l="0" r="0" t="0"/>
          <a:stretch/>
        </p:blipFill>
        <p:spPr>
          <a:xfrm>
            <a:off x="4417721" y="3396764"/>
            <a:ext cx="479659" cy="479659"/>
          </a:xfrm>
          <a:prstGeom prst="rect">
            <a:avLst/>
          </a:prstGeom>
          <a:noFill/>
          <a:ln>
            <a:noFill/>
          </a:ln>
        </p:spPr>
      </p:pic>
      <p:sp>
        <p:nvSpPr>
          <p:cNvPr id="148" name="Google Shape;148;p21"/>
          <p:cNvSpPr/>
          <p:nvPr/>
        </p:nvSpPr>
        <p:spPr>
          <a:xfrm>
            <a:off x="2691900" y="1950503"/>
            <a:ext cx="931200" cy="975600"/>
          </a:xfrm>
          <a:prstGeom prst="rect">
            <a:avLst/>
          </a:prstGeom>
          <a:noFill/>
          <a:ln cap="flat" cmpd="sng" w="38100">
            <a:solidFill>
              <a:srgbClr val="FF8E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 name="Google Shape;149;p21"/>
          <p:cNvSpPr/>
          <p:nvPr/>
        </p:nvSpPr>
        <p:spPr>
          <a:xfrm>
            <a:off x="568222" y="3009855"/>
            <a:ext cx="5082300" cy="2283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i="1" lang="en-ZA" sz="1200">
                <a:solidFill>
                  <a:srgbClr val="FF9600"/>
                </a:solidFill>
                <a:latin typeface="Open Sans"/>
                <a:ea typeface="Open Sans"/>
                <a:cs typeface="Open Sans"/>
                <a:sym typeface="Open Sans"/>
              </a:rPr>
              <a:t>Cross-cutting</a:t>
            </a:r>
            <a:endParaRPr i="1" sz="1100">
              <a:latin typeface="Open Sans"/>
              <a:ea typeface="Open Sans"/>
              <a:cs typeface="Open Sans"/>
              <a:sym typeface="Open Sans"/>
            </a:endParaRPr>
          </a:p>
        </p:txBody>
      </p:sp>
      <p:sp>
        <p:nvSpPr>
          <p:cNvPr id="150" name="Google Shape;150;p21"/>
          <p:cNvSpPr/>
          <p:nvPr/>
        </p:nvSpPr>
        <p:spPr>
          <a:xfrm>
            <a:off x="492025" y="732667"/>
            <a:ext cx="7753500" cy="353100"/>
          </a:xfrm>
          <a:prstGeom prst="roundRect">
            <a:avLst>
              <a:gd fmla="val 16667" name="adj"/>
            </a:avLst>
          </a:prstGeom>
          <a:solidFill>
            <a:srgbClr val="9D97F0"/>
          </a:solidFill>
          <a:ln cap="flat" cmpd="sng" w="9525">
            <a:solidFill>
              <a:srgbClr val="9D97F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 name="Google Shape;151;p21"/>
          <p:cNvSpPr txBox="1"/>
          <p:nvPr/>
        </p:nvSpPr>
        <p:spPr>
          <a:xfrm>
            <a:off x="1572650" y="732667"/>
            <a:ext cx="5384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ZA">
                <a:solidFill>
                  <a:srgbClr val="FFFFFF"/>
                </a:solidFill>
                <a:latin typeface="Open Sans"/>
                <a:ea typeface="Open Sans"/>
                <a:cs typeface="Open Sans"/>
                <a:sym typeface="Open Sans"/>
              </a:rPr>
              <a:t>Introductory Guide</a:t>
            </a:r>
            <a:endParaRPr>
              <a:solidFill>
                <a:srgbClr val="FFFFFF"/>
              </a:solidFill>
              <a:latin typeface="Open Sans"/>
              <a:ea typeface="Open Sans"/>
              <a:cs typeface="Open Sans"/>
              <a:sym typeface="Open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0" name="Shape 580"/>
        <p:cNvGrpSpPr/>
        <p:nvPr/>
      </p:nvGrpSpPr>
      <p:grpSpPr>
        <a:xfrm>
          <a:off x="0" y="0"/>
          <a:ext cx="0" cy="0"/>
          <a:chOff x="0" y="0"/>
          <a:chExt cx="0" cy="0"/>
        </a:xfrm>
      </p:grpSpPr>
      <p:sp>
        <p:nvSpPr>
          <p:cNvPr id="581" name="Google Shape;581;p39"/>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6.1.2 Identify the potential GHG impacts</a:t>
            </a:r>
            <a:endParaRPr/>
          </a:p>
        </p:txBody>
      </p:sp>
      <p:sp>
        <p:nvSpPr>
          <p:cNvPr id="582" name="Google Shape;582;p39"/>
          <p:cNvSpPr/>
          <p:nvPr/>
        </p:nvSpPr>
        <p:spPr>
          <a:xfrm>
            <a:off x="901839"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9525">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3F3F3F"/>
              </a:buClr>
              <a:buSzPts val="1300"/>
              <a:buFont typeface="Arial"/>
              <a:buNone/>
            </a:pPr>
            <a:r>
              <a:rPr lang="en-ZA" sz="800">
                <a:solidFill>
                  <a:srgbClr val="000A3A"/>
                </a:solidFill>
                <a:latin typeface="Open Sans"/>
                <a:ea typeface="Open Sans"/>
                <a:cs typeface="Open Sans"/>
                <a:sym typeface="Open Sans"/>
              </a:rPr>
              <a:t>Identify stakeholders</a:t>
            </a:r>
            <a:endParaRPr sz="800">
              <a:solidFill>
                <a:srgbClr val="000A3A"/>
              </a:solidFill>
              <a:latin typeface="Open Sans"/>
              <a:ea typeface="Open Sans"/>
              <a:cs typeface="Open Sans"/>
              <a:sym typeface="Open Sans"/>
            </a:endParaRPr>
          </a:p>
        </p:txBody>
      </p:sp>
      <p:sp>
        <p:nvSpPr>
          <p:cNvPr id="583" name="Google Shape;583;p39"/>
          <p:cNvSpPr/>
          <p:nvPr/>
        </p:nvSpPr>
        <p:spPr>
          <a:xfrm>
            <a:off x="2458878"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9525">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3F3F3F"/>
              </a:buClr>
              <a:buSzPts val="1300"/>
              <a:buFont typeface="Arial"/>
              <a:buNone/>
            </a:pPr>
            <a:r>
              <a:rPr lang="en-ZA" sz="800">
                <a:solidFill>
                  <a:srgbClr val="000A3A"/>
                </a:solidFill>
                <a:latin typeface="Open Sans"/>
                <a:ea typeface="Open Sans"/>
                <a:cs typeface="Open Sans"/>
                <a:sym typeface="Open Sans"/>
              </a:rPr>
              <a:t>Identify inputs and administrative activities</a:t>
            </a:r>
            <a:endParaRPr sz="800">
              <a:solidFill>
                <a:srgbClr val="000A3A"/>
              </a:solidFill>
              <a:latin typeface="Open Sans"/>
              <a:ea typeface="Open Sans"/>
              <a:cs typeface="Open Sans"/>
              <a:sym typeface="Open Sans"/>
            </a:endParaRPr>
          </a:p>
        </p:txBody>
      </p:sp>
      <p:sp>
        <p:nvSpPr>
          <p:cNvPr id="584" name="Google Shape;584;p39"/>
          <p:cNvSpPr/>
          <p:nvPr/>
        </p:nvSpPr>
        <p:spPr>
          <a:xfrm>
            <a:off x="4015917"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9525">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000000"/>
              </a:buClr>
              <a:buSzPts val="1300"/>
              <a:buFont typeface="Arial"/>
              <a:buNone/>
            </a:pPr>
            <a:r>
              <a:rPr lang="en-ZA" sz="800">
                <a:solidFill>
                  <a:srgbClr val="000A3A"/>
                </a:solidFill>
                <a:latin typeface="Open Sans"/>
                <a:ea typeface="Open Sans"/>
                <a:cs typeface="Open Sans"/>
                <a:sym typeface="Open Sans"/>
              </a:rPr>
              <a:t>Identify and describe intermediate effects</a:t>
            </a:r>
            <a:endParaRPr sz="800">
              <a:solidFill>
                <a:srgbClr val="000A3A"/>
              </a:solidFill>
              <a:latin typeface="Open Sans"/>
              <a:ea typeface="Open Sans"/>
              <a:cs typeface="Open Sans"/>
              <a:sym typeface="Open Sans"/>
            </a:endParaRPr>
          </a:p>
        </p:txBody>
      </p:sp>
      <p:sp>
        <p:nvSpPr>
          <p:cNvPr id="585" name="Google Shape;585;p39"/>
          <p:cNvSpPr/>
          <p:nvPr/>
        </p:nvSpPr>
        <p:spPr>
          <a:xfrm>
            <a:off x="5572956"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FF8E00"/>
          </a:solidFill>
          <a:ln cap="flat" cmpd="sng" w="12700">
            <a:solidFill>
              <a:srgbClr val="FF9600"/>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FFFFFF"/>
              </a:buClr>
              <a:buSzPts val="1300"/>
              <a:buFont typeface="Arial"/>
              <a:buNone/>
            </a:pPr>
            <a:r>
              <a:rPr lang="en-ZA" sz="800">
                <a:solidFill>
                  <a:srgbClr val="FAFAFA"/>
                </a:solidFill>
                <a:latin typeface="Open Sans"/>
                <a:ea typeface="Open Sans"/>
                <a:cs typeface="Open Sans"/>
                <a:sym typeface="Open Sans"/>
              </a:rPr>
              <a:t>Identify potential GHG effects</a:t>
            </a:r>
            <a:endParaRPr sz="800">
              <a:solidFill>
                <a:srgbClr val="FAFAFA"/>
              </a:solidFill>
              <a:latin typeface="Open Sans"/>
              <a:ea typeface="Open Sans"/>
              <a:cs typeface="Open Sans"/>
              <a:sym typeface="Open Sans"/>
            </a:endParaRPr>
          </a:p>
        </p:txBody>
      </p:sp>
      <p:sp>
        <p:nvSpPr>
          <p:cNvPr id="586" name="Google Shape;586;p39"/>
          <p:cNvSpPr/>
          <p:nvPr/>
        </p:nvSpPr>
        <p:spPr>
          <a:xfrm>
            <a:off x="7129996"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FFFFFF"/>
          </a:solidFill>
          <a:ln cap="flat" cmpd="sng" w="19050">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000000"/>
              </a:buClr>
              <a:buSzPts val="1300"/>
              <a:buFont typeface="Arial"/>
              <a:buNone/>
            </a:pPr>
            <a:r>
              <a:rPr lang="en-ZA" sz="800">
                <a:solidFill>
                  <a:srgbClr val="000000"/>
                </a:solidFill>
                <a:latin typeface="Open Sans"/>
                <a:ea typeface="Open Sans"/>
                <a:cs typeface="Open Sans"/>
                <a:sym typeface="Open Sans"/>
              </a:rPr>
              <a:t>Develop a casual chain</a:t>
            </a:r>
            <a:endParaRPr sz="800">
              <a:latin typeface="Open Sans"/>
              <a:ea typeface="Open Sans"/>
              <a:cs typeface="Open Sans"/>
              <a:sym typeface="Open Sans"/>
            </a:endParaRPr>
          </a:p>
        </p:txBody>
      </p:sp>
      <p:sp>
        <p:nvSpPr>
          <p:cNvPr id="587" name="Google Shape;587;p39"/>
          <p:cNvSpPr/>
          <p:nvPr/>
        </p:nvSpPr>
        <p:spPr>
          <a:xfrm>
            <a:off x="2125227"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588" name="Google Shape;588;p39"/>
          <p:cNvSpPr/>
          <p:nvPr/>
        </p:nvSpPr>
        <p:spPr>
          <a:xfrm>
            <a:off x="6796344"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589" name="Google Shape;589;p39"/>
          <p:cNvSpPr/>
          <p:nvPr/>
        </p:nvSpPr>
        <p:spPr>
          <a:xfrm>
            <a:off x="5239306"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590" name="Google Shape;590;p39"/>
          <p:cNvSpPr/>
          <p:nvPr/>
        </p:nvSpPr>
        <p:spPr>
          <a:xfrm>
            <a:off x="3682266"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pic>
        <p:nvPicPr>
          <p:cNvPr id="591" name="Google Shape;591;p39"/>
          <p:cNvPicPr preferRelativeResize="0"/>
          <p:nvPr/>
        </p:nvPicPr>
        <p:blipFill rotWithShape="1">
          <a:blip r:embed="rId3">
            <a:alphaModFix/>
          </a:blip>
          <a:srcRect b="0" l="0" r="0" t="0"/>
          <a:stretch/>
        </p:blipFill>
        <p:spPr>
          <a:xfrm>
            <a:off x="490800" y="4535600"/>
            <a:ext cx="381000" cy="381000"/>
          </a:xfrm>
          <a:prstGeom prst="ellipse">
            <a:avLst/>
          </a:prstGeom>
          <a:noFill/>
          <a:ln cap="flat" cmpd="sng" w="38100">
            <a:solidFill>
              <a:srgbClr val="9D97F0"/>
            </a:solidFill>
            <a:prstDash val="solid"/>
            <a:round/>
            <a:headEnd len="sm" w="sm" type="none"/>
            <a:tailEnd len="sm" w="sm" type="none"/>
          </a:ln>
        </p:spPr>
      </p:pic>
      <p:sp>
        <p:nvSpPr>
          <p:cNvPr id="592" name="Google Shape;592;p39"/>
          <p:cNvSpPr txBox="1"/>
          <p:nvPr/>
        </p:nvSpPr>
        <p:spPr>
          <a:xfrm>
            <a:off x="1086100" y="4271150"/>
            <a:ext cx="1941000" cy="686700"/>
          </a:xfrm>
          <a:prstGeom prst="rect">
            <a:avLst/>
          </a:prstGeom>
          <a:noFill/>
          <a:ln>
            <a:noFill/>
          </a:ln>
        </p:spPr>
        <p:txBody>
          <a:bodyPr anchorCtr="0" anchor="ctr" bIns="45700" lIns="91425" spcFirstLastPara="1" rIns="91425" wrap="square" tIns="45700">
            <a:normAutofit/>
          </a:bodyPr>
          <a:lstStyle/>
          <a:p>
            <a:pPr indent="0" lvl="0" marL="0" marR="0" rtl="0" algn="l">
              <a:lnSpc>
                <a:spcPct val="100000"/>
              </a:lnSpc>
              <a:spcBef>
                <a:spcPts val="0"/>
              </a:spcBef>
              <a:spcAft>
                <a:spcPts val="0"/>
              </a:spcAft>
              <a:buNone/>
            </a:pPr>
            <a:r>
              <a:rPr i="1" lang="en-ZA" sz="1000">
                <a:solidFill>
                  <a:srgbClr val="09294E"/>
                </a:solidFill>
                <a:latin typeface="Open Sans"/>
                <a:ea typeface="Open Sans"/>
                <a:cs typeface="Open Sans"/>
                <a:sym typeface="Open Sans"/>
              </a:rPr>
              <a:t>Identify all potential GHG impacts of the policy</a:t>
            </a:r>
            <a:endParaRPr i="1" sz="1000">
              <a:solidFill>
                <a:srgbClr val="09294E"/>
              </a:solidFill>
              <a:latin typeface="Open Sans"/>
              <a:ea typeface="Open Sans"/>
              <a:cs typeface="Open Sans"/>
              <a:sym typeface="Open Sans"/>
            </a:endParaRPr>
          </a:p>
        </p:txBody>
      </p:sp>
      <p:sp>
        <p:nvSpPr>
          <p:cNvPr id="593" name="Google Shape;593;p39"/>
          <p:cNvSpPr txBox="1"/>
          <p:nvPr>
            <p:ph idx="4294967295" type="body"/>
          </p:nvPr>
        </p:nvSpPr>
        <p:spPr>
          <a:xfrm>
            <a:off x="6270390" y="4702205"/>
            <a:ext cx="681900" cy="153300"/>
          </a:xfrm>
          <a:prstGeom prst="rect">
            <a:avLst/>
          </a:prstGeom>
          <a:solidFill>
            <a:srgbClr val="E7E7E7"/>
          </a:solidFill>
          <a:ln cap="flat" cmpd="sng" w="9525">
            <a:solidFill>
              <a:srgbClr val="BFBFBF"/>
            </a:solidFill>
            <a:prstDash val="solid"/>
            <a:round/>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6</a:t>
            </a:r>
            <a:endParaRPr sz="800"/>
          </a:p>
        </p:txBody>
      </p:sp>
      <p:sp>
        <p:nvSpPr>
          <p:cNvPr id="594" name="Google Shape;594;p39">
            <a:hlinkClick action="ppaction://hlinksldjump" r:id="rId4"/>
          </p:cNvPr>
          <p:cNvSpPr/>
          <p:nvPr/>
        </p:nvSpPr>
        <p:spPr>
          <a:xfrm>
            <a:off x="5502376" y="4701216"/>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595" name="Google Shape;595;p39">
            <a:hlinkClick action="ppaction://hlinksldjump" r:id="rId5"/>
          </p:cNvPr>
          <p:cNvSpPr/>
          <p:nvPr/>
        </p:nvSpPr>
        <p:spPr>
          <a:xfrm>
            <a:off x="6270389" y="4698323"/>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596" name="Google Shape;596;p39"/>
          <p:cNvSpPr txBox="1"/>
          <p:nvPr>
            <p:ph idx="4294967295" type="body"/>
          </p:nvPr>
        </p:nvSpPr>
        <p:spPr>
          <a:xfrm>
            <a:off x="5486546" y="4699082"/>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5</a:t>
            </a:r>
            <a:endParaRPr sz="800"/>
          </a:p>
        </p:txBody>
      </p:sp>
      <p:sp>
        <p:nvSpPr>
          <p:cNvPr id="597" name="Google Shape;597;p39">
            <a:hlinkClick action="ppaction://hlinksldjump" r:id="rId6"/>
          </p:cNvPr>
          <p:cNvSpPr/>
          <p:nvPr/>
        </p:nvSpPr>
        <p:spPr>
          <a:xfrm>
            <a:off x="5467716" y="4703351"/>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cxnSp>
        <p:nvCxnSpPr>
          <p:cNvPr id="598" name="Google Shape;598;p39"/>
          <p:cNvCxnSpPr>
            <a:stCxn id="591" idx="6"/>
            <a:endCxn id="592" idx="1"/>
          </p:cNvCxnSpPr>
          <p:nvPr/>
        </p:nvCxnSpPr>
        <p:spPr>
          <a:xfrm flipH="1" rot="10800000">
            <a:off x="871800" y="4614500"/>
            <a:ext cx="214200" cy="111600"/>
          </a:xfrm>
          <a:prstGeom prst="straightConnector1">
            <a:avLst/>
          </a:prstGeom>
          <a:noFill/>
          <a:ln cap="flat" cmpd="sng" w="9525">
            <a:solidFill>
              <a:schemeClr val="dk1"/>
            </a:solidFill>
            <a:prstDash val="solid"/>
            <a:round/>
            <a:headEnd len="med" w="med" type="none"/>
            <a:tailEnd len="med" w="med" type="oval"/>
          </a:ln>
        </p:spPr>
      </p:cxnSp>
      <p:graphicFrame>
        <p:nvGraphicFramePr>
          <p:cNvPr id="599" name="Google Shape;599;p39"/>
          <p:cNvGraphicFramePr/>
          <p:nvPr/>
        </p:nvGraphicFramePr>
        <p:xfrm>
          <a:off x="533801" y="2174487"/>
          <a:ext cx="3000000" cy="3000000"/>
        </p:xfrm>
        <a:graphic>
          <a:graphicData uri="http://schemas.openxmlformats.org/drawingml/2006/table">
            <a:tbl>
              <a:tblPr bandRow="1" firstRow="1">
                <a:noFill/>
                <a:tableStyleId>{596711AD-886B-4761-81CD-8B3A42305045}</a:tableStyleId>
              </a:tblPr>
              <a:tblGrid>
                <a:gridCol w="2230850"/>
                <a:gridCol w="1362400"/>
                <a:gridCol w="1397700"/>
                <a:gridCol w="1253775"/>
                <a:gridCol w="1462525"/>
              </a:tblGrid>
              <a:tr h="335950">
                <a:tc>
                  <a:txBody>
                    <a:bodyPr/>
                    <a:lstStyle/>
                    <a:p>
                      <a:pPr indent="0" lvl="0" marL="0" marR="0" rtl="0" algn="l">
                        <a:spcBef>
                          <a:spcPts val="0"/>
                        </a:spcBef>
                        <a:spcAft>
                          <a:spcPts val="0"/>
                        </a:spcAft>
                        <a:buNone/>
                      </a:pPr>
                      <a:r>
                        <a:rPr lang="en-ZA" sz="800">
                          <a:latin typeface="Open Sans"/>
                          <a:ea typeface="Open Sans"/>
                          <a:cs typeface="Open Sans"/>
                          <a:sym typeface="Open Sans"/>
                        </a:rPr>
                        <a:t>Activity, practice or technology</a:t>
                      </a:r>
                      <a:endParaRPr sz="8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c>
                  <a:txBody>
                    <a:bodyPr/>
                    <a:lstStyle/>
                    <a:p>
                      <a:pPr indent="0" lvl="0" marL="0" marR="0" rtl="0" algn="l">
                        <a:spcBef>
                          <a:spcPts val="0"/>
                        </a:spcBef>
                        <a:spcAft>
                          <a:spcPts val="0"/>
                        </a:spcAft>
                        <a:buNone/>
                      </a:pPr>
                      <a:r>
                        <a:rPr lang="en-ZA" sz="800">
                          <a:latin typeface="Open Sans"/>
                          <a:ea typeface="Open Sans"/>
                          <a:cs typeface="Open Sans"/>
                          <a:sym typeface="Open Sans"/>
                        </a:rPr>
                        <a:t>Intermediate effect 1</a:t>
                      </a:r>
                      <a:endParaRPr sz="8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c>
                  <a:txBody>
                    <a:bodyPr/>
                    <a:lstStyle/>
                    <a:p>
                      <a:pPr indent="0" lvl="0" marL="0" marR="0" rtl="0" algn="l">
                        <a:spcBef>
                          <a:spcPts val="0"/>
                        </a:spcBef>
                        <a:spcAft>
                          <a:spcPts val="0"/>
                        </a:spcAft>
                        <a:buNone/>
                      </a:pPr>
                      <a:r>
                        <a:rPr lang="en-ZA" sz="800">
                          <a:latin typeface="Open Sans"/>
                          <a:ea typeface="Open Sans"/>
                          <a:cs typeface="Open Sans"/>
                          <a:sym typeface="Open Sans"/>
                        </a:rPr>
                        <a:t>Intermediate effect 2</a:t>
                      </a:r>
                      <a:endParaRPr sz="8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c>
                  <a:txBody>
                    <a:bodyPr/>
                    <a:lstStyle/>
                    <a:p>
                      <a:pPr indent="0" lvl="0" marL="0" marR="0" rtl="0" algn="l">
                        <a:spcBef>
                          <a:spcPts val="0"/>
                        </a:spcBef>
                        <a:spcAft>
                          <a:spcPts val="0"/>
                        </a:spcAft>
                        <a:buNone/>
                      </a:pPr>
                      <a:r>
                        <a:rPr lang="en-ZA" sz="800">
                          <a:latin typeface="Open Sans"/>
                          <a:ea typeface="Open Sans"/>
                          <a:cs typeface="Open Sans"/>
                          <a:sym typeface="Open Sans"/>
                        </a:rPr>
                        <a:t>Intermediate effect 3</a:t>
                      </a:r>
                      <a:endParaRPr sz="8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c>
                  <a:txBody>
                    <a:bodyPr/>
                    <a:lstStyle/>
                    <a:p>
                      <a:pPr indent="0" lvl="0" marL="0" marR="0" rtl="0" algn="l">
                        <a:spcBef>
                          <a:spcPts val="0"/>
                        </a:spcBef>
                        <a:spcAft>
                          <a:spcPts val="0"/>
                        </a:spcAft>
                        <a:buNone/>
                      </a:pPr>
                      <a:r>
                        <a:rPr lang="en-ZA" sz="800">
                          <a:latin typeface="Open Sans"/>
                          <a:ea typeface="Open Sans"/>
                          <a:cs typeface="Open Sans"/>
                          <a:sym typeface="Open Sans"/>
                        </a:rPr>
                        <a:t>Potential GHG impact</a:t>
                      </a:r>
                      <a:endParaRPr sz="8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r>
              <a:tr h="282500">
                <a:tc gridSpan="5">
                  <a:txBody>
                    <a:bodyPr/>
                    <a:lstStyle/>
                    <a:p>
                      <a:pPr indent="0" lvl="0" marL="0" marR="0" rtl="0" algn="l">
                        <a:spcBef>
                          <a:spcPts val="0"/>
                        </a:spcBef>
                        <a:spcAft>
                          <a:spcPts val="0"/>
                        </a:spcAft>
                        <a:buNone/>
                      </a:pPr>
                      <a:r>
                        <a:rPr b="1" lang="en-ZA" sz="800">
                          <a:solidFill>
                            <a:srgbClr val="FAFAFA"/>
                          </a:solidFill>
                          <a:latin typeface="Open Sans"/>
                          <a:ea typeface="Open Sans"/>
                          <a:cs typeface="Open Sans"/>
                          <a:sym typeface="Open Sans"/>
                        </a:rPr>
                        <a:t>INTENDED EFFECT</a:t>
                      </a:r>
                      <a:endParaRPr b="1" sz="800">
                        <a:solidFill>
                          <a:srgbClr val="FAFAF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solidFill>
                  </a:tcPr>
                </a:tc>
                <a:tc hMerge="1"/>
                <a:tc hMerge="1"/>
                <a:tc hMerge="1"/>
                <a:tc hMerge="1"/>
              </a:tr>
              <a:tr h="257175">
                <a:tc>
                  <a:txBody>
                    <a:bodyPr/>
                    <a:lstStyle/>
                    <a:p>
                      <a:pPr indent="0" lvl="0" marL="0" marR="0" rtl="0" algn="l">
                        <a:spcBef>
                          <a:spcPts val="0"/>
                        </a:spcBef>
                        <a:spcAft>
                          <a:spcPts val="0"/>
                        </a:spcAft>
                        <a:buNone/>
                      </a:pPr>
                      <a:r>
                        <a:rPr lang="en-ZA" sz="800">
                          <a:latin typeface="Open Sans"/>
                          <a:ea typeface="Open Sans"/>
                          <a:cs typeface="Open Sans"/>
                          <a:sym typeface="Open Sans"/>
                        </a:rPr>
                        <a:t>Enteric fermentation GHG impact</a:t>
                      </a:r>
                      <a:endParaRPr sz="8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8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8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8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8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335300">
                <a:tc>
                  <a:txBody>
                    <a:bodyPr/>
                    <a:lstStyle/>
                    <a:p>
                      <a:pPr indent="0" lvl="0" marL="0" marR="0" rtl="0" algn="l">
                        <a:spcBef>
                          <a:spcPts val="0"/>
                        </a:spcBef>
                        <a:spcAft>
                          <a:spcPts val="0"/>
                        </a:spcAft>
                        <a:buNone/>
                      </a:pPr>
                      <a:r>
                        <a:rPr lang="en-ZA" sz="800">
                          <a:latin typeface="Open Sans"/>
                          <a:ea typeface="Open Sans"/>
                          <a:cs typeface="Open Sans"/>
                          <a:sym typeface="Open Sans"/>
                        </a:rPr>
                        <a:t>Input </a:t>
                      </a:r>
                      <a:r>
                        <a:rPr lang="en-ZA" sz="800">
                          <a:latin typeface="Open Sans"/>
                          <a:ea typeface="Open Sans"/>
                          <a:cs typeface="Open Sans"/>
                          <a:sym typeface="Open Sans"/>
                        </a:rPr>
                        <a:t>Reduced emissions/ enhanced removals from soils</a:t>
                      </a:r>
                      <a:endParaRPr sz="8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8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8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8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8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257175">
                <a:tc gridSpan="5">
                  <a:txBody>
                    <a:bodyPr/>
                    <a:lstStyle/>
                    <a:p>
                      <a:pPr indent="0" lvl="0" marL="0" marR="0" rtl="0" algn="l">
                        <a:spcBef>
                          <a:spcPts val="0"/>
                        </a:spcBef>
                        <a:spcAft>
                          <a:spcPts val="0"/>
                        </a:spcAft>
                        <a:buNone/>
                      </a:pPr>
                      <a:r>
                        <a:rPr b="1" lang="en-ZA" sz="800">
                          <a:solidFill>
                            <a:srgbClr val="FAFAFA"/>
                          </a:solidFill>
                          <a:latin typeface="Open Sans"/>
                          <a:ea typeface="Open Sans"/>
                          <a:cs typeface="Open Sans"/>
                          <a:sym typeface="Open Sans"/>
                        </a:rPr>
                        <a:t>UNINTENDED EFFECT</a:t>
                      </a:r>
                      <a:endParaRPr b="1" sz="800">
                        <a:solidFill>
                          <a:srgbClr val="FAFAF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solidFill>
                  </a:tcPr>
                </a:tc>
                <a:tc hMerge="1"/>
                <a:tc hMerge="1"/>
                <a:tc hMerge="1"/>
                <a:tc hMerge="1"/>
              </a:tr>
              <a:tr h="335300">
                <a:tc>
                  <a:txBody>
                    <a:bodyPr/>
                    <a:lstStyle/>
                    <a:p>
                      <a:pPr indent="0" lvl="0" marL="0" marR="0" rtl="0" algn="l">
                        <a:spcBef>
                          <a:spcPts val="0"/>
                        </a:spcBef>
                        <a:spcAft>
                          <a:spcPts val="0"/>
                        </a:spcAft>
                        <a:buNone/>
                      </a:pPr>
                      <a:r>
                        <a:rPr lang="en-ZA" sz="800">
                          <a:latin typeface="Open Sans"/>
                          <a:ea typeface="Open Sans"/>
                          <a:cs typeface="Open Sans"/>
                          <a:sym typeface="Open Sans"/>
                        </a:rPr>
                        <a:t>Input </a:t>
                      </a:r>
                      <a:r>
                        <a:rPr lang="en-ZA" sz="800">
                          <a:latin typeface="Open Sans"/>
                          <a:ea typeface="Open Sans"/>
                          <a:cs typeface="Open Sans"/>
                          <a:sym typeface="Open Sans"/>
                        </a:rPr>
                        <a:t>Enteric fermentation mitigation impact</a:t>
                      </a:r>
                      <a:endParaRPr sz="8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8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8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8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8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335300">
                <a:tc>
                  <a:txBody>
                    <a:bodyPr/>
                    <a:lstStyle/>
                    <a:p>
                      <a:pPr indent="0" lvl="0" marL="0" marR="0" rtl="0" algn="l">
                        <a:spcBef>
                          <a:spcPts val="0"/>
                        </a:spcBef>
                        <a:spcAft>
                          <a:spcPts val="0"/>
                        </a:spcAft>
                        <a:buNone/>
                      </a:pPr>
                      <a:r>
                        <a:rPr lang="en-ZA" sz="800">
                          <a:latin typeface="Open Sans"/>
                          <a:ea typeface="Open Sans"/>
                          <a:cs typeface="Open Sans"/>
                          <a:sym typeface="Open Sans"/>
                        </a:rPr>
                        <a:t>Reduced emissions/ enhanced removals from soils</a:t>
                      </a:r>
                      <a:endParaRPr sz="8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8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8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8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8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bl>
          </a:graphicData>
        </a:graphic>
      </p:graphicFrame>
      <p:sp>
        <p:nvSpPr>
          <p:cNvPr id="600" name="Google Shape;600;p39"/>
          <p:cNvSpPr txBox="1"/>
          <p:nvPr/>
        </p:nvSpPr>
        <p:spPr>
          <a:xfrm>
            <a:off x="246185" y="1671336"/>
            <a:ext cx="8897700" cy="686700"/>
          </a:xfrm>
          <a:prstGeom prst="rect">
            <a:avLst/>
          </a:prstGeom>
          <a:noFill/>
          <a:ln>
            <a:noFill/>
          </a:ln>
        </p:spPr>
        <p:txBody>
          <a:bodyPr anchorCtr="0" anchor="t" bIns="45700" lIns="91425" spcFirstLastPara="1" rIns="91425" wrap="square" tIns="45700">
            <a:normAutofit/>
          </a:bodyPr>
          <a:lstStyle/>
          <a:p>
            <a:pPr indent="0" lvl="0" marL="228600" rtl="0" algn="l">
              <a:lnSpc>
                <a:spcPct val="90000"/>
              </a:lnSpc>
              <a:spcBef>
                <a:spcPts val="0"/>
              </a:spcBef>
              <a:spcAft>
                <a:spcPts val="0"/>
              </a:spcAft>
              <a:buNone/>
            </a:pPr>
            <a:r>
              <a:rPr lang="en-ZA" sz="1200">
                <a:solidFill>
                  <a:srgbClr val="625852"/>
                </a:solidFill>
                <a:latin typeface="Open Sans"/>
                <a:ea typeface="Open Sans"/>
                <a:cs typeface="Open Sans"/>
                <a:sym typeface="Open Sans"/>
              </a:rPr>
              <a:t>All potential GHG impacts should be identified, at a minimum considering enteric fermentation and reduced emissions/enhanced removals from soils.</a:t>
            </a:r>
            <a:endParaRPr sz="1200">
              <a:solidFill>
                <a:srgbClr val="625852"/>
              </a:solidFill>
              <a:latin typeface="Open Sans"/>
              <a:ea typeface="Open Sans"/>
              <a:cs typeface="Open Sans"/>
              <a:sym typeface="Open Sans"/>
            </a:endParaRPr>
          </a:p>
        </p:txBody>
      </p:sp>
      <p:sp>
        <p:nvSpPr>
          <p:cNvPr id="601" name="Google Shape;601;p39">
            <a:hlinkClick action="ppaction://hlinksldjump" r:id="rId7"/>
          </p:cNvPr>
          <p:cNvSpPr/>
          <p:nvPr/>
        </p:nvSpPr>
        <p:spPr>
          <a:xfrm>
            <a:off x="8135675" y="2728750"/>
            <a:ext cx="763500" cy="254100"/>
          </a:xfrm>
          <a:prstGeom prst="rect">
            <a:avLst/>
          </a:prstGeom>
          <a:solidFill>
            <a:schemeClr val="accent1"/>
          </a:solidFill>
          <a:ln cap="flat" cmpd="sng" w="1270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FFFFFF"/>
              </a:buClr>
              <a:buSzPts val="800"/>
              <a:buFont typeface="Arial"/>
              <a:buNone/>
            </a:pPr>
            <a:r>
              <a:rPr lang="en-ZA" sz="800">
                <a:solidFill>
                  <a:srgbClr val="FFFFFF"/>
                </a:solidFill>
                <a:latin typeface="Open Sans"/>
                <a:ea typeface="Open Sans"/>
                <a:cs typeface="Open Sans"/>
                <a:sym typeface="Open Sans"/>
              </a:rPr>
              <a:t>Example</a:t>
            </a:r>
            <a:endParaRPr sz="800">
              <a:latin typeface="Open Sans"/>
              <a:ea typeface="Open Sans"/>
              <a:cs typeface="Open Sans"/>
              <a:sym typeface="Open Sans"/>
            </a:endParaRPr>
          </a:p>
        </p:txBody>
      </p:sp>
      <p:sp>
        <p:nvSpPr>
          <p:cNvPr id="602" name="Google Shape;602;p39">
            <a:hlinkClick action="ppaction://hlinksldjump" r:id="rId8"/>
          </p:cNvPr>
          <p:cNvSpPr/>
          <p:nvPr/>
        </p:nvSpPr>
        <p:spPr>
          <a:xfrm>
            <a:off x="8135675" y="3078963"/>
            <a:ext cx="763500" cy="254100"/>
          </a:xfrm>
          <a:prstGeom prst="rect">
            <a:avLst/>
          </a:prstGeom>
          <a:solidFill>
            <a:schemeClr val="accent1"/>
          </a:solidFill>
          <a:ln cap="flat" cmpd="sng" w="1270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FFFFFF"/>
              </a:buClr>
              <a:buSzPts val="800"/>
              <a:buFont typeface="Arial"/>
              <a:buNone/>
            </a:pPr>
            <a:r>
              <a:rPr lang="en-ZA" sz="800">
                <a:solidFill>
                  <a:srgbClr val="FFFFFF"/>
                </a:solidFill>
                <a:latin typeface="Open Sans"/>
                <a:ea typeface="Open Sans"/>
                <a:cs typeface="Open Sans"/>
                <a:sym typeface="Open Sans"/>
              </a:rPr>
              <a:t>Example</a:t>
            </a:r>
            <a:endParaRPr sz="800">
              <a:latin typeface="Open Sans"/>
              <a:ea typeface="Open Sans"/>
              <a:cs typeface="Open Sans"/>
              <a:sym typeface="Open Sans"/>
            </a:endParaRPr>
          </a:p>
        </p:txBody>
      </p:sp>
      <p:sp>
        <p:nvSpPr>
          <p:cNvPr id="603" name="Google Shape;603;p39">
            <a:hlinkClick action="ppaction://hlinksldjump" r:id="rId9"/>
          </p:cNvPr>
          <p:cNvSpPr/>
          <p:nvPr/>
        </p:nvSpPr>
        <p:spPr>
          <a:xfrm>
            <a:off x="8139494" y="3755605"/>
            <a:ext cx="763500" cy="254100"/>
          </a:xfrm>
          <a:prstGeom prst="rect">
            <a:avLst/>
          </a:prstGeom>
          <a:solidFill>
            <a:schemeClr val="accent1"/>
          </a:solidFill>
          <a:ln cap="flat" cmpd="sng" w="1270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FFFFFF"/>
              </a:buClr>
              <a:buSzPts val="800"/>
              <a:buFont typeface="Arial"/>
              <a:buNone/>
            </a:pPr>
            <a:r>
              <a:rPr lang="en-ZA" sz="800">
                <a:solidFill>
                  <a:srgbClr val="FFFFFF"/>
                </a:solidFill>
                <a:latin typeface="Open Sans"/>
                <a:ea typeface="Open Sans"/>
                <a:cs typeface="Open Sans"/>
                <a:sym typeface="Open Sans"/>
              </a:rPr>
              <a:t>Example</a:t>
            </a:r>
            <a:endParaRPr sz="800">
              <a:latin typeface="Open Sans"/>
              <a:ea typeface="Open Sans"/>
              <a:cs typeface="Open Sans"/>
              <a:sym typeface="Open Sans"/>
            </a:endParaRPr>
          </a:p>
        </p:txBody>
      </p:sp>
      <p:sp>
        <p:nvSpPr>
          <p:cNvPr id="604" name="Google Shape;604;p39">
            <a:hlinkClick action="ppaction://hlinksldjump" r:id="rId10"/>
          </p:cNvPr>
          <p:cNvSpPr/>
          <p:nvPr/>
        </p:nvSpPr>
        <p:spPr>
          <a:xfrm>
            <a:off x="8135675" y="4087032"/>
            <a:ext cx="763500" cy="254100"/>
          </a:xfrm>
          <a:prstGeom prst="rect">
            <a:avLst/>
          </a:prstGeom>
          <a:solidFill>
            <a:schemeClr val="accent1"/>
          </a:solidFill>
          <a:ln cap="flat" cmpd="sng" w="1270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FFFFFF"/>
              </a:buClr>
              <a:buSzPts val="800"/>
              <a:buFont typeface="Arial"/>
              <a:buNone/>
            </a:pPr>
            <a:r>
              <a:rPr lang="en-ZA" sz="800">
                <a:solidFill>
                  <a:srgbClr val="FFFFFF"/>
                </a:solidFill>
                <a:latin typeface="Open Sans"/>
                <a:ea typeface="Open Sans"/>
                <a:cs typeface="Open Sans"/>
                <a:sym typeface="Open Sans"/>
              </a:rPr>
              <a:t>Example</a:t>
            </a:r>
            <a:endParaRPr sz="800">
              <a:latin typeface="Open Sans"/>
              <a:ea typeface="Open Sans"/>
              <a:cs typeface="Open Sans"/>
              <a:sym typeface="Open Sans"/>
            </a:endParaRPr>
          </a:p>
        </p:txBody>
      </p:sp>
      <p:sp>
        <p:nvSpPr>
          <p:cNvPr id="605" name="Google Shape;605;p39">
            <a:hlinkClick action="ppaction://hlinksldjump" r:id="rId11"/>
          </p:cNvPr>
          <p:cNvSpPr txBox="1"/>
          <p:nvPr/>
        </p:nvSpPr>
        <p:spPr>
          <a:xfrm>
            <a:off x="3796846" y="3914851"/>
            <a:ext cx="1549200" cy="465300"/>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880"/>
              <a:buFont typeface="Arial"/>
              <a:buNone/>
            </a:pPr>
            <a:r>
              <a:rPr lang="en-ZA" sz="700">
                <a:solidFill>
                  <a:schemeClr val="dk2"/>
                </a:solidFill>
                <a:latin typeface="Open Sans"/>
                <a:ea typeface="Open Sans"/>
                <a:cs typeface="Open Sans"/>
                <a:sym typeface="Open Sans"/>
              </a:rPr>
              <a:t>Enteric Fermentation: GHG sources and carbon pools to consider</a:t>
            </a:r>
            <a:endParaRPr sz="700">
              <a:solidFill>
                <a:schemeClr val="dk2"/>
              </a:solidFill>
              <a:latin typeface="Open Sans"/>
              <a:ea typeface="Open Sans"/>
              <a:cs typeface="Open Sans"/>
              <a:sym typeface="Open Sans"/>
            </a:endParaRPr>
          </a:p>
        </p:txBody>
      </p:sp>
      <p:sp>
        <p:nvSpPr>
          <p:cNvPr id="606" name="Google Shape;606;p39">
            <a:hlinkClick action="ppaction://hlinksldjump" r:id="rId12"/>
          </p:cNvPr>
          <p:cNvSpPr txBox="1"/>
          <p:nvPr/>
        </p:nvSpPr>
        <p:spPr>
          <a:xfrm>
            <a:off x="3761300" y="4502347"/>
            <a:ext cx="1623300" cy="465300"/>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880"/>
              <a:buFont typeface="Arial"/>
              <a:buNone/>
            </a:pPr>
            <a:r>
              <a:rPr lang="en-ZA" sz="700">
                <a:solidFill>
                  <a:schemeClr val="dk2"/>
                </a:solidFill>
                <a:latin typeface="Open Sans"/>
                <a:ea typeface="Open Sans"/>
                <a:cs typeface="Open Sans"/>
                <a:sym typeface="Open Sans"/>
              </a:rPr>
              <a:t>Soil carbon sequestration: GHG sources and carbon pools to consider</a:t>
            </a:r>
            <a:endParaRPr sz="700">
              <a:solidFill>
                <a:schemeClr val="dk2"/>
              </a:solidFill>
              <a:latin typeface="Open Sans"/>
              <a:ea typeface="Open Sans"/>
              <a:cs typeface="Open Sans"/>
              <a:sym typeface="Open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1" name="Shape 611"/>
        <p:cNvGrpSpPr/>
        <p:nvPr/>
      </p:nvGrpSpPr>
      <p:grpSpPr>
        <a:xfrm>
          <a:off x="0" y="0"/>
          <a:ext cx="0" cy="0"/>
          <a:chOff x="0" y="0"/>
          <a:chExt cx="0" cy="0"/>
        </a:xfrm>
      </p:grpSpPr>
      <p:sp>
        <p:nvSpPr>
          <p:cNvPr id="612" name="Google Shape;612;p40"/>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6.1.3 Develop a causal chain</a:t>
            </a:r>
            <a:endParaRPr/>
          </a:p>
        </p:txBody>
      </p:sp>
      <p:sp>
        <p:nvSpPr>
          <p:cNvPr id="613" name="Google Shape;613;p40"/>
          <p:cNvSpPr/>
          <p:nvPr/>
        </p:nvSpPr>
        <p:spPr>
          <a:xfrm>
            <a:off x="901839"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9525">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3F3F3F"/>
              </a:buClr>
              <a:buSzPts val="1300"/>
              <a:buFont typeface="Arial"/>
              <a:buNone/>
            </a:pPr>
            <a:r>
              <a:rPr lang="en-ZA" sz="800">
                <a:solidFill>
                  <a:srgbClr val="000A3A"/>
                </a:solidFill>
                <a:latin typeface="Open Sans"/>
                <a:ea typeface="Open Sans"/>
                <a:cs typeface="Open Sans"/>
                <a:sym typeface="Open Sans"/>
              </a:rPr>
              <a:t>Identify stakeholders</a:t>
            </a:r>
            <a:endParaRPr sz="800">
              <a:solidFill>
                <a:srgbClr val="000A3A"/>
              </a:solidFill>
              <a:latin typeface="Open Sans"/>
              <a:ea typeface="Open Sans"/>
              <a:cs typeface="Open Sans"/>
              <a:sym typeface="Open Sans"/>
            </a:endParaRPr>
          </a:p>
        </p:txBody>
      </p:sp>
      <p:sp>
        <p:nvSpPr>
          <p:cNvPr id="614" name="Google Shape;614;p40"/>
          <p:cNvSpPr/>
          <p:nvPr/>
        </p:nvSpPr>
        <p:spPr>
          <a:xfrm>
            <a:off x="2458878"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9525">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3F3F3F"/>
              </a:buClr>
              <a:buSzPts val="1300"/>
              <a:buFont typeface="Arial"/>
              <a:buNone/>
            </a:pPr>
            <a:r>
              <a:rPr lang="en-ZA" sz="800">
                <a:solidFill>
                  <a:srgbClr val="000A3A"/>
                </a:solidFill>
                <a:latin typeface="Open Sans"/>
                <a:ea typeface="Open Sans"/>
                <a:cs typeface="Open Sans"/>
                <a:sym typeface="Open Sans"/>
              </a:rPr>
              <a:t>Identify inputs and administrative activities</a:t>
            </a:r>
            <a:endParaRPr sz="800">
              <a:solidFill>
                <a:srgbClr val="000A3A"/>
              </a:solidFill>
              <a:latin typeface="Open Sans"/>
              <a:ea typeface="Open Sans"/>
              <a:cs typeface="Open Sans"/>
              <a:sym typeface="Open Sans"/>
            </a:endParaRPr>
          </a:p>
        </p:txBody>
      </p:sp>
      <p:sp>
        <p:nvSpPr>
          <p:cNvPr id="615" name="Google Shape;615;p40"/>
          <p:cNvSpPr/>
          <p:nvPr/>
        </p:nvSpPr>
        <p:spPr>
          <a:xfrm>
            <a:off x="4015917"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9525">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000000"/>
              </a:buClr>
              <a:buSzPts val="1300"/>
              <a:buFont typeface="Arial"/>
              <a:buNone/>
            </a:pPr>
            <a:r>
              <a:rPr lang="en-ZA" sz="800">
                <a:solidFill>
                  <a:srgbClr val="000A3A"/>
                </a:solidFill>
                <a:latin typeface="Open Sans"/>
                <a:ea typeface="Open Sans"/>
                <a:cs typeface="Open Sans"/>
                <a:sym typeface="Open Sans"/>
              </a:rPr>
              <a:t>Identify and describe intermediate effects</a:t>
            </a:r>
            <a:endParaRPr sz="800">
              <a:solidFill>
                <a:srgbClr val="000A3A"/>
              </a:solidFill>
              <a:latin typeface="Open Sans"/>
              <a:ea typeface="Open Sans"/>
              <a:cs typeface="Open Sans"/>
              <a:sym typeface="Open Sans"/>
            </a:endParaRPr>
          </a:p>
        </p:txBody>
      </p:sp>
      <p:sp>
        <p:nvSpPr>
          <p:cNvPr id="616" name="Google Shape;616;p40"/>
          <p:cNvSpPr/>
          <p:nvPr/>
        </p:nvSpPr>
        <p:spPr>
          <a:xfrm>
            <a:off x="5572956"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12700">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FFFFFF"/>
              </a:buClr>
              <a:buSzPts val="1300"/>
              <a:buFont typeface="Arial"/>
              <a:buNone/>
            </a:pPr>
            <a:r>
              <a:rPr lang="en-ZA" sz="800">
                <a:solidFill>
                  <a:srgbClr val="000A3A"/>
                </a:solidFill>
                <a:latin typeface="Open Sans"/>
                <a:ea typeface="Open Sans"/>
                <a:cs typeface="Open Sans"/>
                <a:sym typeface="Open Sans"/>
              </a:rPr>
              <a:t>Identify potential GHG effects</a:t>
            </a:r>
            <a:endParaRPr sz="800">
              <a:solidFill>
                <a:srgbClr val="000A3A"/>
              </a:solidFill>
              <a:latin typeface="Open Sans"/>
              <a:ea typeface="Open Sans"/>
              <a:cs typeface="Open Sans"/>
              <a:sym typeface="Open Sans"/>
            </a:endParaRPr>
          </a:p>
        </p:txBody>
      </p:sp>
      <p:sp>
        <p:nvSpPr>
          <p:cNvPr id="617" name="Google Shape;617;p40"/>
          <p:cNvSpPr/>
          <p:nvPr/>
        </p:nvSpPr>
        <p:spPr>
          <a:xfrm>
            <a:off x="7129996"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FFFFFF"/>
          </a:solidFill>
          <a:ln cap="flat" cmpd="sng" w="28575">
            <a:solidFill>
              <a:srgbClr val="FF8E00"/>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000000"/>
              </a:buClr>
              <a:buSzPts val="1300"/>
              <a:buFont typeface="Arial"/>
              <a:buNone/>
            </a:pPr>
            <a:r>
              <a:rPr lang="en-ZA" sz="800">
                <a:solidFill>
                  <a:srgbClr val="000000"/>
                </a:solidFill>
                <a:latin typeface="Open Sans"/>
                <a:ea typeface="Open Sans"/>
                <a:cs typeface="Open Sans"/>
                <a:sym typeface="Open Sans"/>
              </a:rPr>
              <a:t>Develop a casual chain</a:t>
            </a:r>
            <a:endParaRPr sz="800">
              <a:latin typeface="Open Sans"/>
              <a:ea typeface="Open Sans"/>
              <a:cs typeface="Open Sans"/>
              <a:sym typeface="Open Sans"/>
            </a:endParaRPr>
          </a:p>
        </p:txBody>
      </p:sp>
      <p:sp>
        <p:nvSpPr>
          <p:cNvPr id="618" name="Google Shape;618;p40"/>
          <p:cNvSpPr/>
          <p:nvPr/>
        </p:nvSpPr>
        <p:spPr>
          <a:xfrm>
            <a:off x="2125227"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619" name="Google Shape;619;p40"/>
          <p:cNvSpPr/>
          <p:nvPr/>
        </p:nvSpPr>
        <p:spPr>
          <a:xfrm>
            <a:off x="6796344"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620" name="Google Shape;620;p40"/>
          <p:cNvSpPr/>
          <p:nvPr/>
        </p:nvSpPr>
        <p:spPr>
          <a:xfrm>
            <a:off x="5239306"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621" name="Google Shape;621;p40"/>
          <p:cNvSpPr/>
          <p:nvPr/>
        </p:nvSpPr>
        <p:spPr>
          <a:xfrm>
            <a:off x="3682266"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622" name="Google Shape;622;p40"/>
          <p:cNvSpPr/>
          <p:nvPr/>
        </p:nvSpPr>
        <p:spPr>
          <a:xfrm>
            <a:off x="253825" y="1885638"/>
            <a:ext cx="857400" cy="711300"/>
          </a:xfrm>
          <a:prstGeom prst="roundRect">
            <a:avLst>
              <a:gd fmla="val 16667" name="adj"/>
            </a:avLst>
          </a:prstGeom>
          <a:solidFill>
            <a:srgbClr val="9D97F0"/>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solidFill>
                  <a:srgbClr val="FFFFFF"/>
                </a:solidFill>
                <a:latin typeface="Open Sans"/>
                <a:ea typeface="Open Sans"/>
                <a:cs typeface="Open Sans"/>
                <a:sym typeface="Open Sans"/>
              </a:rPr>
              <a:t>SPLP Programme</a:t>
            </a:r>
            <a:endParaRPr sz="600">
              <a:solidFill>
                <a:srgbClr val="FFFFFF"/>
              </a:solidFill>
              <a:latin typeface="Open Sans"/>
              <a:ea typeface="Open Sans"/>
              <a:cs typeface="Open Sans"/>
              <a:sym typeface="Open Sans"/>
            </a:endParaRPr>
          </a:p>
        </p:txBody>
      </p:sp>
      <p:sp>
        <p:nvSpPr>
          <p:cNvPr id="623" name="Google Shape;623;p40"/>
          <p:cNvSpPr/>
          <p:nvPr/>
        </p:nvSpPr>
        <p:spPr>
          <a:xfrm>
            <a:off x="1211425" y="1885662"/>
            <a:ext cx="986100" cy="711300"/>
          </a:xfrm>
          <a:prstGeom prst="roundRect">
            <a:avLst>
              <a:gd fmla="val 16667" name="adj"/>
            </a:avLst>
          </a:prstGeom>
          <a:solidFill>
            <a:srgbClr val="FFC465"/>
          </a:solidFill>
          <a:ln cap="flat" cmpd="sng" w="9525">
            <a:solidFill>
              <a:srgbClr val="FFC465"/>
            </a:solidFill>
            <a:prstDash val="solid"/>
            <a:round/>
            <a:headEnd len="sm" w="sm" type="none"/>
            <a:tailEnd len="sm" w="sm" type="none"/>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latin typeface="Open Sans"/>
                <a:ea typeface="Open Sans"/>
                <a:cs typeface="Open Sans"/>
                <a:sym typeface="Open Sans"/>
              </a:rPr>
              <a:t>Ranchers enroll in program, training is provided, and payments are made</a:t>
            </a:r>
            <a:endParaRPr sz="600">
              <a:latin typeface="Open Sans"/>
              <a:ea typeface="Open Sans"/>
              <a:cs typeface="Open Sans"/>
              <a:sym typeface="Open Sans"/>
            </a:endParaRPr>
          </a:p>
        </p:txBody>
      </p:sp>
      <p:sp>
        <p:nvSpPr>
          <p:cNvPr id="624" name="Google Shape;624;p40"/>
          <p:cNvSpPr/>
          <p:nvPr/>
        </p:nvSpPr>
        <p:spPr>
          <a:xfrm>
            <a:off x="3710379" y="1720582"/>
            <a:ext cx="978000" cy="332100"/>
          </a:xfrm>
          <a:prstGeom prst="roundRect">
            <a:avLst>
              <a:gd fmla="val 16667" name="adj"/>
            </a:avLst>
          </a:prstGeom>
          <a:solidFill>
            <a:srgbClr val="E3E3E3"/>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latin typeface="Open Sans"/>
                <a:ea typeface="Open Sans"/>
                <a:cs typeface="Open Sans"/>
                <a:sym typeface="Open Sans"/>
              </a:rPr>
              <a:t>Forests have </a:t>
            </a:r>
            <a:endParaRPr sz="600">
              <a:latin typeface="Open Sans"/>
              <a:ea typeface="Open Sans"/>
              <a:cs typeface="Open Sans"/>
              <a:sym typeface="Open Sans"/>
            </a:endParaRPr>
          </a:p>
          <a:p>
            <a:pPr indent="0" lvl="0" marL="0" marR="0" rtl="0" algn="ctr">
              <a:lnSpc>
                <a:spcPct val="90000"/>
              </a:lnSpc>
              <a:spcBef>
                <a:spcPts val="0"/>
              </a:spcBef>
              <a:spcAft>
                <a:spcPts val="0"/>
              </a:spcAft>
              <a:buNone/>
            </a:pPr>
            <a:r>
              <a:rPr lang="en-ZA" sz="600">
                <a:latin typeface="Open Sans"/>
                <a:ea typeface="Open Sans"/>
                <a:cs typeface="Open Sans"/>
                <a:sym typeface="Open Sans"/>
              </a:rPr>
              <a:t>sustainable yields </a:t>
            </a:r>
            <a:endParaRPr sz="600">
              <a:latin typeface="Open Sans"/>
              <a:ea typeface="Open Sans"/>
              <a:cs typeface="Open Sans"/>
              <a:sym typeface="Open Sans"/>
            </a:endParaRPr>
          </a:p>
        </p:txBody>
      </p:sp>
      <p:sp>
        <p:nvSpPr>
          <p:cNvPr id="625" name="Google Shape;625;p40"/>
          <p:cNvSpPr/>
          <p:nvPr/>
        </p:nvSpPr>
        <p:spPr>
          <a:xfrm>
            <a:off x="3710379" y="2091052"/>
            <a:ext cx="978000" cy="332100"/>
          </a:xfrm>
          <a:prstGeom prst="roundRect">
            <a:avLst>
              <a:gd fmla="val 16667" name="adj"/>
            </a:avLst>
          </a:prstGeom>
          <a:solidFill>
            <a:srgbClr val="E3E3E3"/>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latin typeface="Open Sans"/>
                <a:ea typeface="Open Sans"/>
                <a:cs typeface="Open Sans"/>
                <a:sym typeface="Open Sans"/>
              </a:rPr>
              <a:t>Forests are healthy </a:t>
            </a:r>
            <a:endParaRPr sz="600">
              <a:latin typeface="Open Sans"/>
              <a:ea typeface="Open Sans"/>
              <a:cs typeface="Open Sans"/>
              <a:sym typeface="Open Sans"/>
            </a:endParaRPr>
          </a:p>
        </p:txBody>
      </p:sp>
      <p:sp>
        <p:nvSpPr>
          <p:cNvPr id="626" name="Google Shape;626;p40"/>
          <p:cNvSpPr/>
          <p:nvPr/>
        </p:nvSpPr>
        <p:spPr>
          <a:xfrm>
            <a:off x="3718266" y="2771639"/>
            <a:ext cx="978000" cy="332100"/>
          </a:xfrm>
          <a:prstGeom prst="roundRect">
            <a:avLst>
              <a:gd fmla="val 16667" name="adj"/>
            </a:avLst>
          </a:prstGeom>
          <a:solidFill>
            <a:srgbClr val="E3E3E3"/>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latin typeface="Open Sans"/>
                <a:ea typeface="Open Sans"/>
                <a:cs typeface="Open Sans"/>
                <a:sym typeface="Open Sans"/>
              </a:rPr>
              <a:t>Change in supply of </a:t>
            </a:r>
            <a:endParaRPr sz="600">
              <a:latin typeface="Open Sans"/>
              <a:ea typeface="Open Sans"/>
              <a:cs typeface="Open Sans"/>
              <a:sym typeface="Open Sans"/>
            </a:endParaRPr>
          </a:p>
          <a:p>
            <a:pPr indent="0" lvl="0" marL="0" marR="0" rtl="0" algn="ctr">
              <a:lnSpc>
                <a:spcPct val="90000"/>
              </a:lnSpc>
              <a:spcBef>
                <a:spcPts val="0"/>
              </a:spcBef>
              <a:spcAft>
                <a:spcPts val="0"/>
              </a:spcAft>
              <a:buNone/>
            </a:pPr>
            <a:r>
              <a:rPr lang="en-ZA" sz="600">
                <a:latin typeface="Open Sans"/>
                <a:ea typeface="Open Sans"/>
                <a:cs typeface="Open Sans"/>
                <a:sym typeface="Open Sans"/>
              </a:rPr>
              <a:t>wood products </a:t>
            </a:r>
            <a:endParaRPr sz="600">
              <a:latin typeface="Open Sans"/>
              <a:ea typeface="Open Sans"/>
              <a:cs typeface="Open Sans"/>
              <a:sym typeface="Open Sans"/>
            </a:endParaRPr>
          </a:p>
        </p:txBody>
      </p:sp>
      <p:sp>
        <p:nvSpPr>
          <p:cNvPr id="627" name="Google Shape;627;p40"/>
          <p:cNvSpPr/>
          <p:nvPr/>
        </p:nvSpPr>
        <p:spPr>
          <a:xfrm>
            <a:off x="5007927" y="1674300"/>
            <a:ext cx="1221300" cy="345900"/>
          </a:xfrm>
          <a:prstGeom prst="roundRect">
            <a:avLst>
              <a:gd fmla="val 16667" name="adj"/>
            </a:avLst>
          </a:prstGeom>
          <a:solidFill>
            <a:srgbClr val="E3E3E3"/>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latin typeface="Open Sans"/>
                <a:ea typeface="Open Sans"/>
                <a:cs typeface="Open Sans"/>
                <a:sym typeface="Open Sans"/>
              </a:rPr>
              <a:t>Increase weight gain and milk</a:t>
            </a:r>
            <a:endParaRPr sz="600">
              <a:latin typeface="Open Sans"/>
              <a:ea typeface="Open Sans"/>
              <a:cs typeface="Open Sans"/>
              <a:sym typeface="Open Sans"/>
            </a:endParaRPr>
          </a:p>
          <a:p>
            <a:pPr indent="0" lvl="0" marL="0" marR="0" rtl="0" algn="ctr">
              <a:lnSpc>
                <a:spcPct val="90000"/>
              </a:lnSpc>
              <a:spcBef>
                <a:spcPts val="0"/>
              </a:spcBef>
              <a:spcAft>
                <a:spcPts val="0"/>
              </a:spcAft>
              <a:buNone/>
            </a:pPr>
            <a:r>
              <a:rPr lang="en-ZA" sz="600">
                <a:latin typeface="Open Sans"/>
                <a:ea typeface="Open Sans"/>
                <a:cs typeface="Open Sans"/>
                <a:sym typeface="Open Sans"/>
              </a:rPr>
              <a:t>productivity</a:t>
            </a:r>
            <a:endParaRPr sz="600">
              <a:latin typeface="Open Sans"/>
              <a:ea typeface="Open Sans"/>
              <a:cs typeface="Open Sans"/>
              <a:sym typeface="Open Sans"/>
            </a:endParaRPr>
          </a:p>
        </p:txBody>
      </p:sp>
      <p:sp>
        <p:nvSpPr>
          <p:cNvPr id="628" name="Google Shape;628;p40"/>
          <p:cNvSpPr/>
          <p:nvPr/>
        </p:nvSpPr>
        <p:spPr>
          <a:xfrm>
            <a:off x="3710379" y="3405126"/>
            <a:ext cx="978000" cy="332100"/>
          </a:xfrm>
          <a:prstGeom prst="roundRect">
            <a:avLst>
              <a:gd fmla="val 16667" name="adj"/>
            </a:avLst>
          </a:prstGeom>
          <a:solidFill>
            <a:srgbClr val="E3E3E3"/>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latin typeface="Open Sans"/>
                <a:ea typeface="Open Sans"/>
                <a:cs typeface="Open Sans"/>
                <a:sym typeface="Open Sans"/>
              </a:rPr>
              <a:t>Survival and </a:t>
            </a:r>
            <a:endParaRPr sz="600">
              <a:latin typeface="Open Sans"/>
              <a:ea typeface="Open Sans"/>
              <a:cs typeface="Open Sans"/>
              <a:sym typeface="Open Sans"/>
            </a:endParaRPr>
          </a:p>
          <a:p>
            <a:pPr indent="0" lvl="0" marL="0" marR="0" rtl="0" algn="ctr">
              <a:lnSpc>
                <a:spcPct val="90000"/>
              </a:lnSpc>
              <a:spcBef>
                <a:spcPts val="0"/>
              </a:spcBef>
              <a:spcAft>
                <a:spcPts val="0"/>
              </a:spcAft>
              <a:buNone/>
            </a:pPr>
            <a:r>
              <a:rPr lang="en-ZA" sz="600">
                <a:latin typeface="Open Sans"/>
                <a:ea typeface="Open Sans"/>
                <a:cs typeface="Open Sans"/>
                <a:sym typeface="Open Sans"/>
              </a:rPr>
              <a:t>growth of trees </a:t>
            </a:r>
            <a:endParaRPr sz="600">
              <a:latin typeface="Open Sans"/>
              <a:ea typeface="Open Sans"/>
              <a:cs typeface="Open Sans"/>
              <a:sym typeface="Open Sans"/>
            </a:endParaRPr>
          </a:p>
        </p:txBody>
      </p:sp>
      <p:sp>
        <p:nvSpPr>
          <p:cNvPr id="629" name="Google Shape;629;p40"/>
          <p:cNvSpPr/>
          <p:nvPr/>
        </p:nvSpPr>
        <p:spPr>
          <a:xfrm>
            <a:off x="3710379" y="3792220"/>
            <a:ext cx="978000" cy="332100"/>
          </a:xfrm>
          <a:prstGeom prst="roundRect">
            <a:avLst>
              <a:gd fmla="val 16667" name="adj"/>
            </a:avLst>
          </a:prstGeom>
          <a:solidFill>
            <a:srgbClr val="E3E3E3"/>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latin typeface="Open Sans"/>
                <a:ea typeface="Open Sans"/>
                <a:cs typeface="Open Sans"/>
                <a:sym typeface="Open Sans"/>
              </a:rPr>
              <a:t>Reduction in agricultural product supply </a:t>
            </a:r>
            <a:endParaRPr sz="600">
              <a:latin typeface="Open Sans"/>
              <a:ea typeface="Open Sans"/>
              <a:cs typeface="Open Sans"/>
              <a:sym typeface="Open Sans"/>
            </a:endParaRPr>
          </a:p>
        </p:txBody>
      </p:sp>
      <p:sp>
        <p:nvSpPr>
          <p:cNvPr id="630" name="Google Shape;630;p40"/>
          <p:cNvSpPr/>
          <p:nvPr/>
        </p:nvSpPr>
        <p:spPr>
          <a:xfrm>
            <a:off x="5003315" y="3744225"/>
            <a:ext cx="1221300" cy="323400"/>
          </a:xfrm>
          <a:prstGeom prst="roundRect">
            <a:avLst>
              <a:gd fmla="val 16667" name="adj"/>
            </a:avLst>
          </a:prstGeom>
          <a:solidFill>
            <a:srgbClr val="FF8E00"/>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solidFill>
                  <a:srgbClr val="FFFFFF"/>
                </a:solidFill>
                <a:latin typeface="Open Sans"/>
                <a:ea typeface="Open Sans"/>
                <a:cs typeface="Open Sans"/>
                <a:sym typeface="Open Sans"/>
              </a:rPr>
              <a:t>Increased CO2 and N2O emissions</a:t>
            </a:r>
            <a:endParaRPr sz="600">
              <a:solidFill>
                <a:srgbClr val="FFFFFF"/>
              </a:solidFill>
              <a:latin typeface="Open Sans"/>
              <a:ea typeface="Open Sans"/>
              <a:cs typeface="Open Sans"/>
              <a:sym typeface="Open Sans"/>
            </a:endParaRPr>
          </a:p>
        </p:txBody>
      </p:sp>
      <p:sp>
        <p:nvSpPr>
          <p:cNvPr id="631" name="Google Shape;631;p40"/>
          <p:cNvSpPr/>
          <p:nvPr/>
        </p:nvSpPr>
        <p:spPr>
          <a:xfrm>
            <a:off x="6361600" y="2098975"/>
            <a:ext cx="1110900" cy="400800"/>
          </a:xfrm>
          <a:prstGeom prst="roundRect">
            <a:avLst>
              <a:gd fmla="val 16667" name="adj"/>
            </a:avLst>
          </a:prstGeom>
          <a:solidFill>
            <a:srgbClr val="FF8E00"/>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solidFill>
                  <a:srgbClr val="FFFFFF"/>
                </a:solidFill>
                <a:latin typeface="Open Sans"/>
                <a:ea typeface="Open Sans"/>
                <a:cs typeface="Open Sans"/>
                <a:sym typeface="Open Sans"/>
              </a:rPr>
              <a:t>Reduced CH4 per unit of production from enteric fermentation</a:t>
            </a:r>
            <a:endParaRPr sz="600">
              <a:solidFill>
                <a:srgbClr val="FFFFFF"/>
              </a:solidFill>
              <a:latin typeface="Open Sans"/>
              <a:ea typeface="Open Sans"/>
              <a:cs typeface="Open Sans"/>
              <a:sym typeface="Open Sans"/>
            </a:endParaRPr>
          </a:p>
        </p:txBody>
      </p:sp>
      <p:sp>
        <p:nvSpPr>
          <p:cNvPr id="632" name="Google Shape;632;p40"/>
          <p:cNvSpPr/>
          <p:nvPr/>
        </p:nvSpPr>
        <p:spPr>
          <a:xfrm>
            <a:off x="5007925" y="2901125"/>
            <a:ext cx="1221300" cy="332100"/>
          </a:xfrm>
          <a:prstGeom prst="roundRect">
            <a:avLst>
              <a:gd fmla="val 16667" name="adj"/>
            </a:avLst>
          </a:prstGeom>
          <a:solidFill>
            <a:srgbClr val="E3E3E3"/>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latin typeface="Open Sans"/>
                <a:ea typeface="Open Sans"/>
                <a:cs typeface="Open Sans"/>
                <a:sym typeface="Open Sans"/>
              </a:rPr>
              <a:t>Reduce forest degradation from wood removals</a:t>
            </a:r>
            <a:endParaRPr sz="600">
              <a:latin typeface="Open Sans"/>
              <a:ea typeface="Open Sans"/>
              <a:cs typeface="Open Sans"/>
              <a:sym typeface="Open Sans"/>
            </a:endParaRPr>
          </a:p>
        </p:txBody>
      </p:sp>
      <p:sp>
        <p:nvSpPr>
          <p:cNvPr id="633" name="Google Shape;633;p40"/>
          <p:cNvSpPr/>
          <p:nvPr/>
        </p:nvSpPr>
        <p:spPr>
          <a:xfrm>
            <a:off x="5007925" y="3355375"/>
            <a:ext cx="1221300" cy="266700"/>
          </a:xfrm>
          <a:prstGeom prst="roundRect">
            <a:avLst>
              <a:gd fmla="val 16667" name="adj"/>
            </a:avLst>
          </a:prstGeom>
          <a:solidFill>
            <a:srgbClr val="E3E3E3"/>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latin typeface="Open Sans"/>
                <a:ea typeface="Open Sans"/>
                <a:cs typeface="Open Sans"/>
                <a:sym typeface="Open Sans"/>
              </a:rPr>
              <a:t>Reduce pastureland expansion</a:t>
            </a:r>
            <a:endParaRPr sz="600">
              <a:latin typeface="Open Sans"/>
              <a:ea typeface="Open Sans"/>
              <a:cs typeface="Open Sans"/>
              <a:sym typeface="Open Sans"/>
            </a:endParaRPr>
          </a:p>
        </p:txBody>
      </p:sp>
      <p:sp>
        <p:nvSpPr>
          <p:cNvPr id="634" name="Google Shape;634;p40"/>
          <p:cNvSpPr/>
          <p:nvPr/>
        </p:nvSpPr>
        <p:spPr>
          <a:xfrm>
            <a:off x="6540875" y="2867813"/>
            <a:ext cx="1111200" cy="374700"/>
          </a:xfrm>
          <a:prstGeom prst="roundRect">
            <a:avLst>
              <a:gd fmla="val 16667" name="adj"/>
            </a:avLst>
          </a:prstGeom>
          <a:solidFill>
            <a:srgbClr val="FF8E00"/>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solidFill>
                  <a:srgbClr val="FFFFFF"/>
                </a:solidFill>
                <a:latin typeface="Open Sans"/>
                <a:ea typeface="Open Sans"/>
                <a:cs typeface="Open Sans"/>
                <a:sym typeface="Open Sans"/>
              </a:rPr>
              <a:t>Reduced CO2 emissions </a:t>
            </a:r>
            <a:endParaRPr sz="600">
              <a:solidFill>
                <a:srgbClr val="FFFFFF"/>
              </a:solidFill>
              <a:latin typeface="Open Sans"/>
              <a:ea typeface="Open Sans"/>
              <a:cs typeface="Open Sans"/>
              <a:sym typeface="Open Sans"/>
            </a:endParaRPr>
          </a:p>
          <a:p>
            <a:pPr indent="0" lvl="0" marL="0" marR="0" rtl="0" algn="ctr">
              <a:lnSpc>
                <a:spcPct val="90000"/>
              </a:lnSpc>
              <a:spcBef>
                <a:spcPts val="0"/>
              </a:spcBef>
              <a:spcAft>
                <a:spcPts val="0"/>
              </a:spcAft>
              <a:buNone/>
            </a:pPr>
            <a:r>
              <a:rPr lang="en-ZA" sz="600">
                <a:solidFill>
                  <a:srgbClr val="FFFFFF"/>
                </a:solidFill>
                <a:latin typeface="Open Sans"/>
                <a:ea typeface="Open Sans"/>
                <a:cs typeface="Open Sans"/>
                <a:sym typeface="Open Sans"/>
              </a:rPr>
              <a:t>from degradation</a:t>
            </a:r>
            <a:endParaRPr sz="600">
              <a:solidFill>
                <a:srgbClr val="FFFFFF"/>
              </a:solidFill>
              <a:latin typeface="Open Sans"/>
              <a:ea typeface="Open Sans"/>
              <a:cs typeface="Open Sans"/>
              <a:sym typeface="Open Sans"/>
            </a:endParaRPr>
          </a:p>
        </p:txBody>
      </p:sp>
      <p:cxnSp>
        <p:nvCxnSpPr>
          <p:cNvPr id="635" name="Google Shape;635;p40"/>
          <p:cNvCxnSpPr>
            <a:stCxn id="622" idx="3"/>
          </p:cNvCxnSpPr>
          <p:nvPr/>
        </p:nvCxnSpPr>
        <p:spPr>
          <a:xfrm>
            <a:off x="1111225" y="2241288"/>
            <a:ext cx="100200" cy="0"/>
          </a:xfrm>
          <a:prstGeom prst="straightConnector1">
            <a:avLst/>
          </a:prstGeom>
          <a:noFill/>
          <a:ln cap="flat" cmpd="sng" w="15875">
            <a:solidFill>
              <a:schemeClr val="dk2"/>
            </a:solidFill>
            <a:prstDash val="solid"/>
            <a:miter lim="800000"/>
            <a:headEnd len="sm" w="sm" type="none"/>
            <a:tailEnd len="med" w="med" type="triangle"/>
          </a:ln>
        </p:spPr>
      </p:cxnSp>
      <p:sp>
        <p:nvSpPr>
          <p:cNvPr id="636" name="Google Shape;636;p40"/>
          <p:cNvSpPr/>
          <p:nvPr/>
        </p:nvSpPr>
        <p:spPr>
          <a:xfrm>
            <a:off x="6548775" y="3291696"/>
            <a:ext cx="1111200" cy="374700"/>
          </a:xfrm>
          <a:prstGeom prst="roundRect">
            <a:avLst>
              <a:gd fmla="val 16667" name="adj"/>
            </a:avLst>
          </a:prstGeom>
          <a:solidFill>
            <a:srgbClr val="FF8E00"/>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solidFill>
                  <a:srgbClr val="FFFFFF"/>
                </a:solidFill>
                <a:latin typeface="Open Sans"/>
                <a:ea typeface="Open Sans"/>
                <a:cs typeface="Open Sans"/>
                <a:sym typeface="Open Sans"/>
              </a:rPr>
              <a:t>Reduced CO2 and N2O emissions from deforestation</a:t>
            </a:r>
            <a:endParaRPr sz="600">
              <a:solidFill>
                <a:srgbClr val="FFFFFF"/>
              </a:solidFill>
              <a:latin typeface="Open Sans"/>
              <a:ea typeface="Open Sans"/>
              <a:cs typeface="Open Sans"/>
              <a:sym typeface="Open Sans"/>
            </a:endParaRPr>
          </a:p>
          <a:p>
            <a:pPr indent="0" lvl="0" marL="0" marR="0" rtl="0" algn="l">
              <a:lnSpc>
                <a:spcPct val="90000"/>
              </a:lnSpc>
              <a:spcBef>
                <a:spcPts val="0"/>
              </a:spcBef>
              <a:spcAft>
                <a:spcPts val="0"/>
              </a:spcAft>
              <a:buNone/>
            </a:pPr>
            <a:r>
              <a:t/>
            </a:r>
            <a:endParaRPr sz="600">
              <a:solidFill>
                <a:srgbClr val="FFFFFF"/>
              </a:solidFill>
              <a:latin typeface="Open Sans"/>
              <a:ea typeface="Open Sans"/>
              <a:cs typeface="Open Sans"/>
              <a:sym typeface="Open Sans"/>
            </a:endParaRPr>
          </a:p>
        </p:txBody>
      </p:sp>
      <p:grpSp>
        <p:nvGrpSpPr>
          <p:cNvPr id="637" name="Google Shape;637;p40"/>
          <p:cNvGrpSpPr/>
          <p:nvPr/>
        </p:nvGrpSpPr>
        <p:grpSpPr>
          <a:xfrm>
            <a:off x="6551461" y="3819840"/>
            <a:ext cx="1494620" cy="97119"/>
            <a:chOff x="0" y="4470392"/>
            <a:chExt cx="1257674" cy="269400"/>
          </a:xfrm>
        </p:grpSpPr>
        <p:sp>
          <p:nvSpPr>
            <p:cNvPr id="638" name="Google Shape;638;p40"/>
            <p:cNvSpPr txBox="1"/>
            <p:nvPr/>
          </p:nvSpPr>
          <p:spPr>
            <a:xfrm>
              <a:off x="188774" y="4470392"/>
              <a:ext cx="1068900" cy="269400"/>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ZA" sz="1000">
                  <a:solidFill>
                    <a:srgbClr val="000000"/>
                  </a:solidFill>
                  <a:latin typeface="Open Sans"/>
                  <a:ea typeface="Open Sans"/>
                  <a:cs typeface="Open Sans"/>
                  <a:sym typeface="Open Sans"/>
                </a:rPr>
                <a:t>Policy</a:t>
              </a:r>
              <a:endParaRPr sz="1000">
                <a:solidFill>
                  <a:srgbClr val="000000"/>
                </a:solidFill>
                <a:latin typeface="Open Sans"/>
                <a:ea typeface="Open Sans"/>
                <a:cs typeface="Open Sans"/>
                <a:sym typeface="Open Sans"/>
              </a:endParaRPr>
            </a:p>
          </p:txBody>
        </p:sp>
        <p:sp>
          <p:nvSpPr>
            <p:cNvPr id="639" name="Google Shape;639;p40"/>
            <p:cNvSpPr/>
            <p:nvPr/>
          </p:nvSpPr>
          <p:spPr>
            <a:xfrm>
              <a:off x="0" y="4513591"/>
              <a:ext cx="194700" cy="183000"/>
            </a:xfrm>
            <a:prstGeom prst="roundRect">
              <a:avLst>
                <a:gd fmla="val 16667" name="adj"/>
              </a:avLst>
            </a:prstGeom>
            <a:solidFill>
              <a:srgbClr val="9D97F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000">
                <a:solidFill>
                  <a:srgbClr val="FFFFFF"/>
                </a:solidFill>
                <a:latin typeface="Open Sans"/>
                <a:ea typeface="Open Sans"/>
                <a:cs typeface="Open Sans"/>
                <a:sym typeface="Open Sans"/>
              </a:endParaRPr>
            </a:p>
          </p:txBody>
        </p:sp>
      </p:grpSp>
      <p:grpSp>
        <p:nvGrpSpPr>
          <p:cNvPr id="640" name="Google Shape;640;p40"/>
          <p:cNvGrpSpPr/>
          <p:nvPr/>
        </p:nvGrpSpPr>
        <p:grpSpPr>
          <a:xfrm>
            <a:off x="6558024" y="4070400"/>
            <a:ext cx="1691420" cy="109232"/>
            <a:chOff x="0" y="5059092"/>
            <a:chExt cx="1423275" cy="303000"/>
          </a:xfrm>
        </p:grpSpPr>
        <p:sp>
          <p:nvSpPr>
            <p:cNvPr id="641" name="Google Shape;641;p40"/>
            <p:cNvSpPr txBox="1"/>
            <p:nvPr/>
          </p:nvSpPr>
          <p:spPr>
            <a:xfrm>
              <a:off x="188775" y="5059092"/>
              <a:ext cx="1234500" cy="303000"/>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ZA" sz="1000">
                  <a:solidFill>
                    <a:srgbClr val="000000"/>
                  </a:solidFill>
                  <a:latin typeface="Open Sans"/>
                  <a:ea typeface="Open Sans"/>
                  <a:cs typeface="Open Sans"/>
                  <a:sym typeface="Open Sans"/>
                </a:rPr>
                <a:t>Intermediate effect</a:t>
              </a:r>
              <a:endParaRPr sz="1000">
                <a:solidFill>
                  <a:srgbClr val="000000"/>
                </a:solidFill>
                <a:latin typeface="Open Sans"/>
                <a:ea typeface="Open Sans"/>
                <a:cs typeface="Open Sans"/>
                <a:sym typeface="Open Sans"/>
              </a:endParaRPr>
            </a:p>
          </p:txBody>
        </p:sp>
        <p:sp>
          <p:nvSpPr>
            <p:cNvPr id="642" name="Google Shape;642;p40"/>
            <p:cNvSpPr/>
            <p:nvPr/>
          </p:nvSpPr>
          <p:spPr>
            <a:xfrm>
              <a:off x="0" y="5119100"/>
              <a:ext cx="194700" cy="183000"/>
            </a:xfrm>
            <a:prstGeom prst="roundRect">
              <a:avLst>
                <a:gd fmla="val 16667" name="adj"/>
              </a:avLst>
            </a:prstGeom>
            <a:solidFill>
              <a:srgbClr val="E3E3E3"/>
            </a:solidFill>
            <a:ln cap="flat" cmpd="sng" w="9525">
              <a:solidFill>
                <a:srgbClr val="E3E3E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000">
                <a:solidFill>
                  <a:srgbClr val="FFFFFF"/>
                </a:solidFill>
                <a:latin typeface="Open Sans"/>
                <a:ea typeface="Open Sans"/>
                <a:cs typeface="Open Sans"/>
                <a:sym typeface="Open Sans"/>
              </a:endParaRPr>
            </a:p>
          </p:txBody>
        </p:sp>
      </p:grpSp>
      <p:grpSp>
        <p:nvGrpSpPr>
          <p:cNvPr id="643" name="Google Shape;643;p40"/>
          <p:cNvGrpSpPr/>
          <p:nvPr/>
        </p:nvGrpSpPr>
        <p:grpSpPr>
          <a:xfrm>
            <a:off x="6558024" y="4184200"/>
            <a:ext cx="1481508" cy="93766"/>
            <a:chOff x="0" y="5374751"/>
            <a:chExt cx="1246641" cy="260100"/>
          </a:xfrm>
        </p:grpSpPr>
        <p:sp>
          <p:nvSpPr>
            <p:cNvPr id="644" name="Google Shape;644;p40"/>
            <p:cNvSpPr txBox="1"/>
            <p:nvPr/>
          </p:nvSpPr>
          <p:spPr>
            <a:xfrm>
              <a:off x="200541" y="5374751"/>
              <a:ext cx="1046100" cy="260100"/>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ZA" sz="1000">
                  <a:solidFill>
                    <a:srgbClr val="000000"/>
                  </a:solidFill>
                  <a:latin typeface="Open Sans"/>
                  <a:ea typeface="Open Sans"/>
                  <a:cs typeface="Open Sans"/>
                  <a:sym typeface="Open Sans"/>
                </a:rPr>
                <a:t>GHG impact</a:t>
              </a:r>
              <a:endParaRPr sz="1000">
                <a:solidFill>
                  <a:srgbClr val="000000"/>
                </a:solidFill>
                <a:latin typeface="Open Sans"/>
                <a:ea typeface="Open Sans"/>
                <a:cs typeface="Open Sans"/>
                <a:sym typeface="Open Sans"/>
              </a:endParaRPr>
            </a:p>
          </p:txBody>
        </p:sp>
        <p:sp>
          <p:nvSpPr>
            <p:cNvPr id="645" name="Google Shape;645;p40"/>
            <p:cNvSpPr/>
            <p:nvPr/>
          </p:nvSpPr>
          <p:spPr>
            <a:xfrm>
              <a:off x="0" y="5413355"/>
              <a:ext cx="194700" cy="183000"/>
            </a:xfrm>
            <a:prstGeom prst="roundRect">
              <a:avLst>
                <a:gd fmla="val 16667" name="adj"/>
              </a:avLst>
            </a:prstGeom>
            <a:solidFill>
              <a:srgbClr val="FF8E00"/>
            </a:solidFill>
            <a:ln cap="flat" cmpd="sng" w="9525">
              <a:solidFill>
                <a:srgbClr val="FF8E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000">
                <a:solidFill>
                  <a:srgbClr val="FFFFFF"/>
                </a:solidFill>
                <a:latin typeface="Open Sans"/>
                <a:ea typeface="Open Sans"/>
                <a:cs typeface="Open Sans"/>
                <a:sym typeface="Open Sans"/>
              </a:endParaRPr>
            </a:p>
          </p:txBody>
        </p:sp>
      </p:grpSp>
      <p:grpSp>
        <p:nvGrpSpPr>
          <p:cNvPr id="646" name="Google Shape;646;p40"/>
          <p:cNvGrpSpPr/>
          <p:nvPr/>
        </p:nvGrpSpPr>
        <p:grpSpPr>
          <a:xfrm>
            <a:off x="6558024" y="3849350"/>
            <a:ext cx="3525976" cy="266698"/>
            <a:chOff x="0" y="4445913"/>
            <a:chExt cx="2966994" cy="739800"/>
          </a:xfrm>
        </p:grpSpPr>
        <p:sp>
          <p:nvSpPr>
            <p:cNvPr id="647" name="Google Shape;647;p40"/>
            <p:cNvSpPr txBox="1"/>
            <p:nvPr/>
          </p:nvSpPr>
          <p:spPr>
            <a:xfrm>
              <a:off x="194694" y="4445913"/>
              <a:ext cx="2772300" cy="739800"/>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ZA" sz="1000">
                  <a:solidFill>
                    <a:srgbClr val="000000"/>
                  </a:solidFill>
                  <a:latin typeface="Open Sans"/>
                  <a:ea typeface="Open Sans"/>
                  <a:cs typeface="Open Sans"/>
                  <a:sym typeface="Open Sans"/>
                </a:rPr>
                <a:t>Inputs and administrative activities</a:t>
              </a:r>
              <a:endParaRPr sz="1000">
                <a:solidFill>
                  <a:srgbClr val="000000"/>
                </a:solidFill>
                <a:latin typeface="Open Sans"/>
                <a:ea typeface="Open Sans"/>
                <a:cs typeface="Open Sans"/>
                <a:sym typeface="Open Sans"/>
              </a:endParaRPr>
            </a:p>
          </p:txBody>
        </p:sp>
        <p:sp>
          <p:nvSpPr>
            <p:cNvPr id="648" name="Google Shape;648;p40"/>
            <p:cNvSpPr/>
            <p:nvPr/>
          </p:nvSpPr>
          <p:spPr>
            <a:xfrm>
              <a:off x="0" y="4807941"/>
              <a:ext cx="194700" cy="183000"/>
            </a:xfrm>
            <a:prstGeom prst="roundRect">
              <a:avLst>
                <a:gd fmla="val 16667" name="adj"/>
              </a:avLst>
            </a:prstGeom>
            <a:solidFill>
              <a:srgbClr val="FFC465"/>
            </a:solidFill>
            <a:ln cap="flat" cmpd="sng" w="12700">
              <a:solidFill>
                <a:srgbClr val="FFC46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000">
                <a:solidFill>
                  <a:srgbClr val="FFFFFF"/>
                </a:solidFill>
                <a:latin typeface="Open Sans"/>
                <a:ea typeface="Open Sans"/>
                <a:cs typeface="Open Sans"/>
                <a:sym typeface="Open Sans"/>
              </a:endParaRPr>
            </a:p>
          </p:txBody>
        </p:sp>
      </p:grpSp>
      <p:sp>
        <p:nvSpPr>
          <p:cNvPr id="649" name="Google Shape;649;p40"/>
          <p:cNvSpPr/>
          <p:nvPr/>
        </p:nvSpPr>
        <p:spPr>
          <a:xfrm>
            <a:off x="2307625" y="1857400"/>
            <a:ext cx="857400" cy="778500"/>
          </a:xfrm>
          <a:prstGeom prst="roundRect">
            <a:avLst>
              <a:gd fmla="val 16667" name="adj"/>
            </a:avLst>
          </a:prstGeom>
          <a:solidFill>
            <a:srgbClr val="FFC465"/>
          </a:solidFill>
          <a:ln cap="flat" cmpd="sng" w="9525">
            <a:solidFill>
              <a:srgbClr val="FFC465"/>
            </a:solidFill>
            <a:prstDash val="solid"/>
            <a:round/>
            <a:headEnd len="sm" w="sm" type="none"/>
            <a:tailEnd len="sm" w="sm" type="none"/>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latin typeface="Open Sans"/>
                <a:ea typeface="Open Sans"/>
                <a:cs typeface="Open Sans"/>
                <a:sym typeface="Open Sans"/>
              </a:rPr>
              <a:t>Ranchers implement pasture land management changes</a:t>
            </a:r>
            <a:endParaRPr sz="600">
              <a:latin typeface="Open Sans"/>
              <a:ea typeface="Open Sans"/>
              <a:cs typeface="Open Sans"/>
              <a:sym typeface="Open Sans"/>
            </a:endParaRPr>
          </a:p>
        </p:txBody>
      </p:sp>
      <p:cxnSp>
        <p:nvCxnSpPr>
          <p:cNvPr id="650" name="Google Shape;650;p40"/>
          <p:cNvCxnSpPr>
            <a:stCxn id="623" idx="3"/>
            <a:endCxn id="649" idx="1"/>
          </p:cNvCxnSpPr>
          <p:nvPr/>
        </p:nvCxnSpPr>
        <p:spPr>
          <a:xfrm>
            <a:off x="2197525" y="2241312"/>
            <a:ext cx="110100" cy="5400"/>
          </a:xfrm>
          <a:prstGeom prst="straightConnector1">
            <a:avLst/>
          </a:prstGeom>
          <a:noFill/>
          <a:ln cap="flat" cmpd="sng" w="9525">
            <a:solidFill>
              <a:schemeClr val="dk2"/>
            </a:solidFill>
            <a:prstDash val="solid"/>
            <a:round/>
            <a:headEnd len="med" w="med" type="none"/>
            <a:tailEnd len="med" w="med" type="triangle"/>
          </a:ln>
        </p:spPr>
      </p:cxnSp>
      <p:sp>
        <p:nvSpPr>
          <p:cNvPr id="651" name="Google Shape;651;p40"/>
          <p:cNvSpPr/>
          <p:nvPr/>
        </p:nvSpPr>
        <p:spPr>
          <a:xfrm>
            <a:off x="5007925" y="2073700"/>
            <a:ext cx="1221300" cy="345900"/>
          </a:xfrm>
          <a:prstGeom prst="roundRect">
            <a:avLst>
              <a:gd fmla="val 16667" name="adj"/>
            </a:avLst>
          </a:prstGeom>
          <a:solidFill>
            <a:srgbClr val="FF8E00"/>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solidFill>
                  <a:srgbClr val="FFFFFF"/>
                </a:solidFill>
                <a:latin typeface="Open Sans"/>
                <a:ea typeface="Open Sans"/>
                <a:cs typeface="Open Sans"/>
                <a:sym typeface="Open Sans"/>
              </a:rPr>
              <a:t>Increased CO 2 removals</a:t>
            </a:r>
            <a:endParaRPr sz="600">
              <a:solidFill>
                <a:srgbClr val="FFFFFF"/>
              </a:solidFill>
              <a:latin typeface="Open Sans"/>
              <a:ea typeface="Open Sans"/>
              <a:cs typeface="Open Sans"/>
              <a:sym typeface="Open Sans"/>
            </a:endParaRPr>
          </a:p>
          <a:p>
            <a:pPr indent="0" lvl="0" marL="0" marR="0" rtl="0" algn="ctr">
              <a:lnSpc>
                <a:spcPct val="90000"/>
              </a:lnSpc>
              <a:spcBef>
                <a:spcPts val="0"/>
              </a:spcBef>
              <a:spcAft>
                <a:spcPts val="0"/>
              </a:spcAft>
              <a:buNone/>
            </a:pPr>
            <a:r>
              <a:rPr lang="en-ZA" sz="600">
                <a:solidFill>
                  <a:srgbClr val="FFFFFF"/>
                </a:solidFill>
                <a:latin typeface="Open Sans"/>
                <a:ea typeface="Open Sans"/>
                <a:cs typeface="Open Sans"/>
                <a:sym typeface="Open Sans"/>
              </a:rPr>
              <a:t>from soil carbon sequestration</a:t>
            </a:r>
            <a:endParaRPr sz="600">
              <a:solidFill>
                <a:srgbClr val="FFFFFF"/>
              </a:solidFill>
              <a:latin typeface="Open Sans"/>
              <a:ea typeface="Open Sans"/>
              <a:cs typeface="Open Sans"/>
              <a:sym typeface="Open Sans"/>
            </a:endParaRPr>
          </a:p>
          <a:p>
            <a:pPr indent="0" lvl="0" marL="0" marR="0" rtl="0" algn="l">
              <a:lnSpc>
                <a:spcPct val="90000"/>
              </a:lnSpc>
              <a:spcBef>
                <a:spcPts val="0"/>
              </a:spcBef>
              <a:spcAft>
                <a:spcPts val="0"/>
              </a:spcAft>
              <a:buNone/>
            </a:pPr>
            <a:r>
              <a:t/>
            </a:r>
            <a:endParaRPr sz="600">
              <a:solidFill>
                <a:srgbClr val="FFFFFF"/>
              </a:solidFill>
              <a:latin typeface="Open Sans"/>
              <a:ea typeface="Open Sans"/>
              <a:cs typeface="Open Sans"/>
              <a:sym typeface="Open Sans"/>
            </a:endParaRPr>
          </a:p>
        </p:txBody>
      </p:sp>
      <p:pic>
        <p:nvPicPr>
          <p:cNvPr id="652" name="Google Shape;652;p40"/>
          <p:cNvPicPr preferRelativeResize="0"/>
          <p:nvPr/>
        </p:nvPicPr>
        <p:blipFill rotWithShape="1">
          <a:blip r:embed="rId3">
            <a:alphaModFix/>
          </a:blip>
          <a:srcRect b="0" l="0" r="0" t="0"/>
          <a:stretch/>
        </p:blipFill>
        <p:spPr>
          <a:xfrm>
            <a:off x="490800" y="4535600"/>
            <a:ext cx="381000" cy="381000"/>
          </a:xfrm>
          <a:prstGeom prst="ellipse">
            <a:avLst/>
          </a:prstGeom>
          <a:noFill/>
          <a:ln cap="flat" cmpd="sng" w="38100">
            <a:solidFill>
              <a:srgbClr val="9D97F0"/>
            </a:solidFill>
            <a:prstDash val="solid"/>
            <a:round/>
            <a:headEnd len="sm" w="sm" type="none"/>
            <a:tailEnd len="sm" w="sm" type="none"/>
          </a:ln>
        </p:spPr>
      </p:pic>
      <p:sp>
        <p:nvSpPr>
          <p:cNvPr id="653" name="Google Shape;653;p40"/>
          <p:cNvSpPr txBox="1"/>
          <p:nvPr/>
        </p:nvSpPr>
        <p:spPr>
          <a:xfrm>
            <a:off x="1467099" y="4537850"/>
            <a:ext cx="3094500" cy="376500"/>
          </a:xfrm>
          <a:prstGeom prst="rect">
            <a:avLst/>
          </a:prstGeom>
          <a:noFill/>
          <a:ln>
            <a:noFill/>
          </a:ln>
        </p:spPr>
        <p:txBody>
          <a:bodyPr anchorCtr="0" anchor="ctr" bIns="45700" lIns="91425" spcFirstLastPara="1" rIns="91425" wrap="square" tIns="45700">
            <a:normAutofit/>
          </a:bodyPr>
          <a:lstStyle/>
          <a:p>
            <a:pPr indent="0" lvl="0" marL="0" marR="0" rtl="0" algn="l">
              <a:lnSpc>
                <a:spcPct val="100000"/>
              </a:lnSpc>
              <a:spcBef>
                <a:spcPts val="0"/>
              </a:spcBef>
              <a:spcAft>
                <a:spcPts val="0"/>
              </a:spcAft>
              <a:buNone/>
            </a:pPr>
            <a:r>
              <a:rPr i="1" lang="en-ZA" sz="1000">
                <a:solidFill>
                  <a:srgbClr val="09294E"/>
                </a:solidFill>
                <a:latin typeface="Open Sans"/>
                <a:ea typeface="Open Sans"/>
                <a:cs typeface="Open Sans"/>
                <a:sym typeface="Open Sans"/>
              </a:rPr>
              <a:t>Develop a causal chain</a:t>
            </a:r>
            <a:endParaRPr i="1" sz="1000">
              <a:solidFill>
                <a:srgbClr val="09294E"/>
              </a:solidFill>
              <a:latin typeface="Open Sans"/>
              <a:ea typeface="Open Sans"/>
              <a:cs typeface="Open Sans"/>
              <a:sym typeface="Open Sans"/>
            </a:endParaRPr>
          </a:p>
        </p:txBody>
      </p:sp>
      <p:cxnSp>
        <p:nvCxnSpPr>
          <p:cNvPr id="654" name="Google Shape;654;p40"/>
          <p:cNvCxnSpPr>
            <a:stCxn id="652" idx="6"/>
            <a:endCxn id="653" idx="1"/>
          </p:cNvCxnSpPr>
          <p:nvPr/>
        </p:nvCxnSpPr>
        <p:spPr>
          <a:xfrm>
            <a:off x="871800" y="4726100"/>
            <a:ext cx="595200" cy="0"/>
          </a:xfrm>
          <a:prstGeom prst="straightConnector1">
            <a:avLst/>
          </a:prstGeom>
          <a:noFill/>
          <a:ln cap="flat" cmpd="sng" w="9525">
            <a:solidFill>
              <a:srgbClr val="9D97F0"/>
            </a:solidFill>
            <a:prstDash val="solid"/>
            <a:round/>
            <a:headEnd len="med" w="med" type="none"/>
            <a:tailEnd len="med" w="med" type="oval"/>
          </a:ln>
        </p:spPr>
      </p:cxnSp>
      <p:sp>
        <p:nvSpPr>
          <p:cNvPr id="655" name="Google Shape;655;p40"/>
          <p:cNvSpPr/>
          <p:nvPr/>
        </p:nvSpPr>
        <p:spPr>
          <a:xfrm>
            <a:off x="3692041" y="4199570"/>
            <a:ext cx="978000" cy="332100"/>
          </a:xfrm>
          <a:prstGeom prst="roundRect">
            <a:avLst>
              <a:gd fmla="val 16667" name="adj"/>
            </a:avLst>
          </a:prstGeom>
          <a:solidFill>
            <a:srgbClr val="E3E3E3"/>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latin typeface="Open Sans"/>
                <a:ea typeface="Open Sans"/>
                <a:cs typeface="Open Sans"/>
                <a:sym typeface="Open Sans"/>
              </a:rPr>
              <a:t>Reduction in agricultural product supply </a:t>
            </a:r>
            <a:endParaRPr sz="600">
              <a:latin typeface="Open Sans"/>
              <a:ea typeface="Open Sans"/>
              <a:cs typeface="Open Sans"/>
              <a:sym typeface="Open Sans"/>
            </a:endParaRPr>
          </a:p>
        </p:txBody>
      </p:sp>
      <p:cxnSp>
        <p:nvCxnSpPr>
          <p:cNvPr id="656" name="Google Shape;656;p40"/>
          <p:cNvCxnSpPr>
            <a:stCxn id="649" idx="3"/>
            <a:endCxn id="624" idx="1"/>
          </p:cNvCxnSpPr>
          <p:nvPr/>
        </p:nvCxnSpPr>
        <p:spPr>
          <a:xfrm flipH="1" rot="10800000">
            <a:off x="3165025" y="1886650"/>
            <a:ext cx="545400" cy="360000"/>
          </a:xfrm>
          <a:prstGeom prst="straightConnector1">
            <a:avLst/>
          </a:prstGeom>
          <a:noFill/>
          <a:ln cap="flat" cmpd="sng" w="9525">
            <a:solidFill>
              <a:schemeClr val="dk2"/>
            </a:solidFill>
            <a:prstDash val="solid"/>
            <a:round/>
            <a:headEnd len="med" w="med" type="none"/>
            <a:tailEnd len="med" w="med" type="triangle"/>
          </a:ln>
        </p:spPr>
      </p:cxnSp>
      <p:cxnSp>
        <p:nvCxnSpPr>
          <p:cNvPr id="657" name="Google Shape;657;p40"/>
          <p:cNvCxnSpPr>
            <a:stCxn id="649" idx="3"/>
            <a:endCxn id="625" idx="1"/>
          </p:cNvCxnSpPr>
          <p:nvPr/>
        </p:nvCxnSpPr>
        <p:spPr>
          <a:xfrm>
            <a:off x="3165025" y="2246650"/>
            <a:ext cx="545400" cy="10500"/>
          </a:xfrm>
          <a:prstGeom prst="straightConnector1">
            <a:avLst/>
          </a:prstGeom>
          <a:noFill/>
          <a:ln cap="flat" cmpd="sng" w="9525">
            <a:solidFill>
              <a:schemeClr val="dk2"/>
            </a:solidFill>
            <a:prstDash val="solid"/>
            <a:round/>
            <a:headEnd len="med" w="med" type="none"/>
            <a:tailEnd len="med" w="med" type="triangle"/>
          </a:ln>
        </p:spPr>
      </p:cxnSp>
      <p:cxnSp>
        <p:nvCxnSpPr>
          <p:cNvPr id="658" name="Google Shape;658;p40"/>
          <p:cNvCxnSpPr>
            <a:stCxn id="649" idx="3"/>
            <a:endCxn id="626" idx="1"/>
          </p:cNvCxnSpPr>
          <p:nvPr/>
        </p:nvCxnSpPr>
        <p:spPr>
          <a:xfrm>
            <a:off x="3165025" y="2246650"/>
            <a:ext cx="553200" cy="690900"/>
          </a:xfrm>
          <a:prstGeom prst="straightConnector1">
            <a:avLst/>
          </a:prstGeom>
          <a:noFill/>
          <a:ln cap="flat" cmpd="sng" w="9525">
            <a:solidFill>
              <a:schemeClr val="dk2"/>
            </a:solidFill>
            <a:prstDash val="solid"/>
            <a:round/>
            <a:headEnd len="med" w="med" type="none"/>
            <a:tailEnd len="med" w="med" type="triangle"/>
          </a:ln>
        </p:spPr>
      </p:cxnSp>
      <p:cxnSp>
        <p:nvCxnSpPr>
          <p:cNvPr id="659" name="Google Shape;659;p40"/>
          <p:cNvCxnSpPr>
            <a:stCxn id="649" idx="3"/>
            <a:endCxn id="655" idx="1"/>
          </p:cNvCxnSpPr>
          <p:nvPr/>
        </p:nvCxnSpPr>
        <p:spPr>
          <a:xfrm>
            <a:off x="3165025" y="2246650"/>
            <a:ext cx="527100" cy="2118900"/>
          </a:xfrm>
          <a:prstGeom prst="straightConnector1">
            <a:avLst/>
          </a:prstGeom>
          <a:noFill/>
          <a:ln cap="flat" cmpd="sng" w="9525">
            <a:solidFill>
              <a:schemeClr val="dk2"/>
            </a:solidFill>
            <a:prstDash val="solid"/>
            <a:round/>
            <a:headEnd len="med" w="med" type="none"/>
            <a:tailEnd len="med" w="med" type="triangle"/>
          </a:ln>
        </p:spPr>
      </p:cxnSp>
      <p:cxnSp>
        <p:nvCxnSpPr>
          <p:cNvPr id="660" name="Google Shape;660;p40"/>
          <p:cNvCxnSpPr>
            <a:stCxn id="649" idx="3"/>
            <a:endCxn id="629" idx="1"/>
          </p:cNvCxnSpPr>
          <p:nvPr/>
        </p:nvCxnSpPr>
        <p:spPr>
          <a:xfrm>
            <a:off x="3165025" y="2246650"/>
            <a:ext cx="545400" cy="1711500"/>
          </a:xfrm>
          <a:prstGeom prst="straightConnector1">
            <a:avLst/>
          </a:prstGeom>
          <a:noFill/>
          <a:ln cap="flat" cmpd="sng" w="9525">
            <a:solidFill>
              <a:schemeClr val="dk2"/>
            </a:solidFill>
            <a:prstDash val="solid"/>
            <a:round/>
            <a:headEnd len="med" w="med" type="none"/>
            <a:tailEnd len="med" w="med" type="triangle"/>
          </a:ln>
        </p:spPr>
      </p:cxnSp>
      <p:cxnSp>
        <p:nvCxnSpPr>
          <p:cNvPr id="661" name="Google Shape;661;p40"/>
          <p:cNvCxnSpPr>
            <a:stCxn id="649" idx="3"/>
            <a:endCxn id="628" idx="1"/>
          </p:cNvCxnSpPr>
          <p:nvPr/>
        </p:nvCxnSpPr>
        <p:spPr>
          <a:xfrm>
            <a:off x="3165025" y="2246650"/>
            <a:ext cx="545400" cy="1324500"/>
          </a:xfrm>
          <a:prstGeom prst="straightConnector1">
            <a:avLst/>
          </a:prstGeom>
          <a:noFill/>
          <a:ln cap="flat" cmpd="sng" w="9525">
            <a:solidFill>
              <a:schemeClr val="dk2"/>
            </a:solidFill>
            <a:prstDash val="solid"/>
            <a:round/>
            <a:headEnd len="med" w="med" type="none"/>
            <a:tailEnd len="med" w="med" type="triangle"/>
          </a:ln>
        </p:spPr>
      </p:cxnSp>
      <p:sp>
        <p:nvSpPr>
          <p:cNvPr id="662" name="Google Shape;662;p40"/>
          <p:cNvSpPr/>
          <p:nvPr/>
        </p:nvSpPr>
        <p:spPr>
          <a:xfrm>
            <a:off x="5012540" y="4109500"/>
            <a:ext cx="1221300" cy="323400"/>
          </a:xfrm>
          <a:prstGeom prst="roundRect">
            <a:avLst>
              <a:gd fmla="val 16667" name="adj"/>
            </a:avLst>
          </a:prstGeom>
          <a:solidFill>
            <a:srgbClr val="FF8E00"/>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solidFill>
                  <a:srgbClr val="FFFFFF"/>
                </a:solidFill>
                <a:latin typeface="Open Sans"/>
                <a:ea typeface="Open Sans"/>
                <a:cs typeface="Open Sans"/>
                <a:sym typeface="Open Sans"/>
              </a:rPr>
              <a:t>Increased N2O emissions </a:t>
            </a:r>
            <a:endParaRPr sz="600">
              <a:solidFill>
                <a:srgbClr val="FFFFFF"/>
              </a:solidFill>
              <a:latin typeface="Open Sans"/>
              <a:ea typeface="Open Sans"/>
              <a:cs typeface="Open Sans"/>
              <a:sym typeface="Open Sans"/>
            </a:endParaRPr>
          </a:p>
          <a:p>
            <a:pPr indent="0" lvl="0" marL="0" marR="0" rtl="0" algn="ctr">
              <a:lnSpc>
                <a:spcPct val="90000"/>
              </a:lnSpc>
              <a:spcBef>
                <a:spcPts val="0"/>
              </a:spcBef>
              <a:spcAft>
                <a:spcPts val="0"/>
              </a:spcAft>
              <a:buNone/>
            </a:pPr>
            <a:r>
              <a:rPr lang="en-ZA" sz="600">
                <a:solidFill>
                  <a:srgbClr val="FFFFFF"/>
                </a:solidFill>
                <a:latin typeface="Open Sans"/>
                <a:ea typeface="Open Sans"/>
                <a:cs typeface="Open Sans"/>
                <a:sym typeface="Open Sans"/>
              </a:rPr>
              <a:t>from soils</a:t>
            </a:r>
            <a:endParaRPr sz="600">
              <a:solidFill>
                <a:srgbClr val="FFFFFF"/>
              </a:solidFill>
              <a:latin typeface="Open Sans"/>
              <a:ea typeface="Open Sans"/>
              <a:cs typeface="Open Sans"/>
              <a:sym typeface="Open Sans"/>
            </a:endParaRPr>
          </a:p>
        </p:txBody>
      </p:sp>
      <p:sp>
        <p:nvSpPr>
          <p:cNvPr id="663" name="Google Shape;663;p40"/>
          <p:cNvSpPr/>
          <p:nvPr/>
        </p:nvSpPr>
        <p:spPr>
          <a:xfrm>
            <a:off x="5003325" y="2443900"/>
            <a:ext cx="1221300" cy="345900"/>
          </a:xfrm>
          <a:prstGeom prst="roundRect">
            <a:avLst>
              <a:gd fmla="val 16667" name="adj"/>
            </a:avLst>
          </a:prstGeom>
          <a:solidFill>
            <a:srgbClr val="FF8E00"/>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solidFill>
                  <a:srgbClr val="FFFFFF"/>
                </a:solidFill>
                <a:latin typeface="Open Sans"/>
                <a:ea typeface="Open Sans"/>
                <a:cs typeface="Open Sans"/>
                <a:sym typeface="Open Sans"/>
              </a:rPr>
              <a:t>Increased CO 2 removals</a:t>
            </a:r>
            <a:endParaRPr sz="600">
              <a:solidFill>
                <a:srgbClr val="FFFFFF"/>
              </a:solidFill>
              <a:latin typeface="Open Sans"/>
              <a:ea typeface="Open Sans"/>
              <a:cs typeface="Open Sans"/>
              <a:sym typeface="Open Sans"/>
            </a:endParaRPr>
          </a:p>
          <a:p>
            <a:pPr indent="0" lvl="0" marL="0" marR="0" rtl="0" algn="ctr">
              <a:lnSpc>
                <a:spcPct val="90000"/>
              </a:lnSpc>
              <a:spcBef>
                <a:spcPts val="0"/>
              </a:spcBef>
              <a:spcAft>
                <a:spcPts val="0"/>
              </a:spcAft>
              <a:buNone/>
            </a:pPr>
            <a:r>
              <a:rPr lang="en-ZA" sz="600">
                <a:solidFill>
                  <a:srgbClr val="FFFFFF"/>
                </a:solidFill>
                <a:latin typeface="Open Sans"/>
                <a:ea typeface="Open Sans"/>
                <a:cs typeface="Open Sans"/>
                <a:sym typeface="Open Sans"/>
              </a:rPr>
              <a:t>from living iomass sequestration</a:t>
            </a:r>
            <a:endParaRPr sz="600">
              <a:solidFill>
                <a:srgbClr val="FFFFFF"/>
              </a:solidFill>
              <a:latin typeface="Open Sans"/>
              <a:ea typeface="Open Sans"/>
              <a:cs typeface="Open Sans"/>
              <a:sym typeface="Open Sans"/>
            </a:endParaRPr>
          </a:p>
          <a:p>
            <a:pPr indent="0" lvl="0" marL="0" marR="0" rtl="0" algn="l">
              <a:lnSpc>
                <a:spcPct val="90000"/>
              </a:lnSpc>
              <a:spcBef>
                <a:spcPts val="0"/>
              </a:spcBef>
              <a:spcAft>
                <a:spcPts val="0"/>
              </a:spcAft>
              <a:buNone/>
            </a:pPr>
            <a:r>
              <a:t/>
            </a:r>
            <a:endParaRPr sz="600">
              <a:solidFill>
                <a:srgbClr val="FFFFFF"/>
              </a:solidFill>
              <a:latin typeface="Open Sans"/>
              <a:ea typeface="Open Sans"/>
              <a:cs typeface="Open Sans"/>
              <a:sym typeface="Open Sans"/>
            </a:endParaRPr>
          </a:p>
        </p:txBody>
      </p:sp>
      <p:cxnSp>
        <p:nvCxnSpPr>
          <p:cNvPr id="664" name="Google Shape;664;p40"/>
          <p:cNvCxnSpPr>
            <a:stCxn id="624" idx="3"/>
            <a:endCxn id="627" idx="1"/>
          </p:cNvCxnSpPr>
          <p:nvPr/>
        </p:nvCxnSpPr>
        <p:spPr>
          <a:xfrm flipH="1" rot="10800000">
            <a:off x="4688379" y="1847332"/>
            <a:ext cx="319500" cy="39300"/>
          </a:xfrm>
          <a:prstGeom prst="straightConnector1">
            <a:avLst/>
          </a:prstGeom>
          <a:noFill/>
          <a:ln cap="flat" cmpd="sng" w="9525">
            <a:solidFill>
              <a:schemeClr val="dk2"/>
            </a:solidFill>
            <a:prstDash val="solid"/>
            <a:round/>
            <a:headEnd len="med" w="med" type="none"/>
            <a:tailEnd len="med" w="med" type="triangle"/>
          </a:ln>
        </p:spPr>
      </p:cxnSp>
      <p:cxnSp>
        <p:nvCxnSpPr>
          <p:cNvPr id="665" name="Google Shape;665;p40"/>
          <p:cNvCxnSpPr>
            <a:stCxn id="625" idx="3"/>
            <a:endCxn id="651" idx="1"/>
          </p:cNvCxnSpPr>
          <p:nvPr/>
        </p:nvCxnSpPr>
        <p:spPr>
          <a:xfrm flipH="1" rot="10800000">
            <a:off x="4688379" y="2246602"/>
            <a:ext cx="319500" cy="10500"/>
          </a:xfrm>
          <a:prstGeom prst="straightConnector1">
            <a:avLst/>
          </a:prstGeom>
          <a:noFill/>
          <a:ln cap="flat" cmpd="sng" w="9525">
            <a:solidFill>
              <a:schemeClr val="dk2"/>
            </a:solidFill>
            <a:prstDash val="solid"/>
            <a:round/>
            <a:headEnd len="med" w="med" type="none"/>
            <a:tailEnd len="med" w="med" type="triangle"/>
          </a:ln>
        </p:spPr>
      </p:cxnSp>
      <p:cxnSp>
        <p:nvCxnSpPr>
          <p:cNvPr id="666" name="Google Shape;666;p40"/>
          <p:cNvCxnSpPr>
            <a:stCxn id="626" idx="3"/>
            <a:endCxn id="663" idx="1"/>
          </p:cNvCxnSpPr>
          <p:nvPr/>
        </p:nvCxnSpPr>
        <p:spPr>
          <a:xfrm flipH="1" rot="10800000">
            <a:off x="4696266" y="2616989"/>
            <a:ext cx="307200" cy="320700"/>
          </a:xfrm>
          <a:prstGeom prst="straightConnector1">
            <a:avLst/>
          </a:prstGeom>
          <a:noFill/>
          <a:ln cap="flat" cmpd="sng" w="9525">
            <a:solidFill>
              <a:schemeClr val="dk2"/>
            </a:solidFill>
            <a:prstDash val="solid"/>
            <a:round/>
            <a:headEnd len="med" w="med" type="none"/>
            <a:tailEnd len="med" w="med" type="triangle"/>
          </a:ln>
        </p:spPr>
      </p:cxnSp>
      <p:cxnSp>
        <p:nvCxnSpPr>
          <p:cNvPr id="667" name="Google Shape;667;p40"/>
          <p:cNvCxnSpPr>
            <a:stCxn id="626" idx="3"/>
            <a:endCxn id="632" idx="1"/>
          </p:cNvCxnSpPr>
          <p:nvPr/>
        </p:nvCxnSpPr>
        <p:spPr>
          <a:xfrm>
            <a:off x="4696266" y="2937689"/>
            <a:ext cx="311700" cy="129600"/>
          </a:xfrm>
          <a:prstGeom prst="straightConnector1">
            <a:avLst/>
          </a:prstGeom>
          <a:noFill/>
          <a:ln cap="flat" cmpd="sng" w="9525">
            <a:solidFill>
              <a:schemeClr val="dk2"/>
            </a:solidFill>
            <a:prstDash val="solid"/>
            <a:round/>
            <a:headEnd len="med" w="med" type="none"/>
            <a:tailEnd len="med" w="med" type="triangle"/>
          </a:ln>
        </p:spPr>
      </p:cxnSp>
      <p:cxnSp>
        <p:nvCxnSpPr>
          <p:cNvPr id="668" name="Google Shape;668;p40"/>
          <p:cNvCxnSpPr>
            <a:stCxn id="628" idx="3"/>
            <a:endCxn id="633" idx="1"/>
          </p:cNvCxnSpPr>
          <p:nvPr/>
        </p:nvCxnSpPr>
        <p:spPr>
          <a:xfrm flipH="1" rot="10800000">
            <a:off x="4688379" y="3488676"/>
            <a:ext cx="319500" cy="82500"/>
          </a:xfrm>
          <a:prstGeom prst="straightConnector1">
            <a:avLst/>
          </a:prstGeom>
          <a:noFill/>
          <a:ln cap="flat" cmpd="sng" w="9525">
            <a:solidFill>
              <a:schemeClr val="dk2"/>
            </a:solidFill>
            <a:prstDash val="solid"/>
            <a:round/>
            <a:headEnd len="med" w="med" type="none"/>
            <a:tailEnd len="med" w="med" type="triangle"/>
          </a:ln>
        </p:spPr>
      </p:cxnSp>
      <p:cxnSp>
        <p:nvCxnSpPr>
          <p:cNvPr id="669" name="Google Shape;669;p40"/>
          <p:cNvCxnSpPr>
            <a:stCxn id="629" idx="3"/>
          </p:cNvCxnSpPr>
          <p:nvPr/>
        </p:nvCxnSpPr>
        <p:spPr>
          <a:xfrm flipH="1" rot="10800000">
            <a:off x="4688379" y="3938170"/>
            <a:ext cx="342900" cy="20100"/>
          </a:xfrm>
          <a:prstGeom prst="straightConnector1">
            <a:avLst/>
          </a:prstGeom>
          <a:noFill/>
          <a:ln cap="flat" cmpd="sng" w="9525">
            <a:solidFill>
              <a:schemeClr val="dk2"/>
            </a:solidFill>
            <a:prstDash val="solid"/>
            <a:round/>
            <a:headEnd len="med" w="med" type="none"/>
            <a:tailEnd len="med" w="med" type="triangle"/>
          </a:ln>
        </p:spPr>
      </p:cxnSp>
      <p:cxnSp>
        <p:nvCxnSpPr>
          <p:cNvPr id="670" name="Google Shape;670;p40"/>
          <p:cNvCxnSpPr>
            <a:stCxn id="655" idx="3"/>
            <a:endCxn id="662" idx="1"/>
          </p:cNvCxnSpPr>
          <p:nvPr/>
        </p:nvCxnSpPr>
        <p:spPr>
          <a:xfrm flipH="1" rot="10800000">
            <a:off x="4670041" y="4271120"/>
            <a:ext cx="342600" cy="94500"/>
          </a:xfrm>
          <a:prstGeom prst="straightConnector1">
            <a:avLst/>
          </a:prstGeom>
          <a:noFill/>
          <a:ln cap="flat" cmpd="sng" w="9525">
            <a:solidFill>
              <a:schemeClr val="dk2"/>
            </a:solidFill>
            <a:prstDash val="solid"/>
            <a:round/>
            <a:headEnd len="med" w="med" type="none"/>
            <a:tailEnd len="med" w="med" type="triangle"/>
          </a:ln>
        </p:spPr>
      </p:cxnSp>
      <p:sp>
        <p:nvSpPr>
          <p:cNvPr id="671" name="Google Shape;671;p40"/>
          <p:cNvSpPr txBox="1"/>
          <p:nvPr/>
        </p:nvSpPr>
        <p:spPr>
          <a:xfrm>
            <a:off x="381175" y="2862300"/>
            <a:ext cx="2505900" cy="1637400"/>
          </a:xfrm>
          <a:prstGeom prst="rect">
            <a:avLst/>
          </a:prstGeom>
          <a:noFill/>
          <a:ln>
            <a:noFill/>
          </a:ln>
        </p:spPr>
        <p:txBody>
          <a:bodyPr anchorCtr="0" anchor="t" bIns="45700" lIns="91425" spcFirstLastPara="1" rIns="91425" wrap="square" tIns="45700">
            <a:noAutofit/>
          </a:bodyPr>
          <a:lstStyle/>
          <a:p>
            <a:pPr indent="-152400" lvl="0" marL="228600" rtl="0" algn="l">
              <a:lnSpc>
                <a:spcPct val="90000"/>
              </a:lnSpc>
              <a:spcBef>
                <a:spcPts val="0"/>
              </a:spcBef>
              <a:spcAft>
                <a:spcPts val="0"/>
              </a:spcAft>
              <a:buClr>
                <a:schemeClr val="dk2"/>
              </a:buClr>
              <a:buSzPts val="1000"/>
              <a:buFont typeface="Open Sans"/>
              <a:buChar char="●"/>
            </a:pPr>
            <a:r>
              <a:rPr b="1" lang="en-ZA" sz="1000">
                <a:solidFill>
                  <a:schemeClr val="dk2"/>
                </a:solidFill>
                <a:latin typeface="Open Sans"/>
                <a:ea typeface="Open Sans"/>
                <a:cs typeface="Open Sans"/>
                <a:sym typeface="Open Sans"/>
              </a:rPr>
              <a:t>Draw links from:</a:t>
            </a:r>
            <a:endParaRPr b="1" sz="1000">
              <a:solidFill>
                <a:schemeClr val="dk2"/>
              </a:solidFill>
              <a:latin typeface="Open Sans"/>
              <a:ea typeface="Open Sans"/>
              <a:cs typeface="Open Sans"/>
              <a:sym typeface="Open Sans"/>
            </a:endParaRPr>
          </a:p>
          <a:p>
            <a:pPr indent="-177800" lvl="1" marL="685800" rtl="0" algn="l">
              <a:lnSpc>
                <a:spcPct val="90000"/>
              </a:lnSpc>
              <a:spcBef>
                <a:spcPts val="500"/>
              </a:spcBef>
              <a:spcAft>
                <a:spcPts val="0"/>
              </a:spcAft>
              <a:buClr>
                <a:schemeClr val="dk2"/>
              </a:buClr>
              <a:buSzPts val="1000"/>
              <a:buFont typeface="Open Sans"/>
              <a:buChar char="○"/>
            </a:pPr>
            <a:r>
              <a:rPr lang="en-ZA" sz="1000">
                <a:solidFill>
                  <a:schemeClr val="dk2"/>
                </a:solidFill>
                <a:latin typeface="Open Sans"/>
                <a:ea typeface="Open Sans"/>
                <a:cs typeface="Open Sans"/>
                <a:sym typeface="Open Sans"/>
              </a:rPr>
              <a:t>policy to inputs and activities</a:t>
            </a:r>
            <a:endParaRPr sz="1000">
              <a:solidFill>
                <a:schemeClr val="dk2"/>
              </a:solidFill>
              <a:latin typeface="Open Sans"/>
              <a:ea typeface="Open Sans"/>
              <a:cs typeface="Open Sans"/>
              <a:sym typeface="Open Sans"/>
            </a:endParaRPr>
          </a:p>
          <a:p>
            <a:pPr indent="-177800" lvl="1" marL="685800" rtl="0" algn="l">
              <a:lnSpc>
                <a:spcPct val="90000"/>
              </a:lnSpc>
              <a:spcBef>
                <a:spcPts val="500"/>
              </a:spcBef>
              <a:spcAft>
                <a:spcPts val="0"/>
              </a:spcAft>
              <a:buClr>
                <a:schemeClr val="dk2"/>
              </a:buClr>
              <a:buSzPts val="1000"/>
              <a:buFont typeface="Open Sans"/>
              <a:buChar char="○"/>
            </a:pPr>
            <a:r>
              <a:rPr lang="en-ZA" sz="1000">
                <a:solidFill>
                  <a:schemeClr val="dk2"/>
                </a:solidFill>
                <a:latin typeface="Open Sans"/>
                <a:ea typeface="Open Sans"/>
                <a:cs typeface="Open Sans"/>
                <a:sym typeface="Open Sans"/>
              </a:rPr>
              <a:t>inputs and activities to stakeholders and intermediate effects</a:t>
            </a:r>
            <a:endParaRPr sz="1000">
              <a:solidFill>
                <a:schemeClr val="dk2"/>
              </a:solidFill>
              <a:latin typeface="Open Sans"/>
              <a:ea typeface="Open Sans"/>
              <a:cs typeface="Open Sans"/>
              <a:sym typeface="Open Sans"/>
            </a:endParaRPr>
          </a:p>
          <a:p>
            <a:pPr indent="-177800" lvl="1" marL="685800" rtl="0" algn="l">
              <a:lnSpc>
                <a:spcPct val="90000"/>
              </a:lnSpc>
              <a:spcBef>
                <a:spcPts val="500"/>
              </a:spcBef>
              <a:spcAft>
                <a:spcPts val="0"/>
              </a:spcAft>
              <a:buClr>
                <a:schemeClr val="dk2"/>
              </a:buClr>
              <a:buSzPts val="1000"/>
              <a:buFont typeface="Open Sans"/>
              <a:buChar char="○"/>
            </a:pPr>
            <a:r>
              <a:rPr lang="en-ZA" sz="1000">
                <a:solidFill>
                  <a:schemeClr val="dk2"/>
                </a:solidFill>
                <a:latin typeface="Open Sans"/>
                <a:ea typeface="Open Sans"/>
                <a:cs typeface="Open Sans"/>
                <a:sym typeface="Open Sans"/>
              </a:rPr>
              <a:t>the intermediate effects to the GHG impacts</a:t>
            </a:r>
            <a:endParaRPr sz="1000">
              <a:solidFill>
                <a:schemeClr val="dk2"/>
              </a:solidFill>
              <a:latin typeface="Open Sans"/>
              <a:ea typeface="Open Sans"/>
              <a:cs typeface="Open Sans"/>
              <a:sym typeface="Open Sans"/>
            </a:endParaRPr>
          </a:p>
          <a:p>
            <a:pPr indent="-114300" lvl="1" marL="685800" rtl="0" algn="l">
              <a:lnSpc>
                <a:spcPct val="90000"/>
              </a:lnSpc>
              <a:spcBef>
                <a:spcPts val="500"/>
              </a:spcBef>
              <a:spcAft>
                <a:spcPts val="0"/>
              </a:spcAft>
              <a:buNone/>
            </a:pPr>
            <a:r>
              <a:t/>
            </a:r>
            <a:endParaRPr sz="1000">
              <a:solidFill>
                <a:schemeClr val="dk2"/>
              </a:solidFill>
              <a:latin typeface="Open Sans"/>
              <a:ea typeface="Open Sans"/>
              <a:cs typeface="Open Sans"/>
              <a:sym typeface="Open Sans"/>
            </a:endParaRPr>
          </a:p>
          <a:p>
            <a:pPr indent="-114300" lvl="1" marL="685800" rtl="0" algn="l">
              <a:lnSpc>
                <a:spcPct val="90000"/>
              </a:lnSpc>
              <a:spcBef>
                <a:spcPts val="500"/>
              </a:spcBef>
              <a:spcAft>
                <a:spcPts val="0"/>
              </a:spcAft>
              <a:buNone/>
            </a:pPr>
            <a:r>
              <a:t/>
            </a:r>
            <a:endParaRPr sz="1000">
              <a:solidFill>
                <a:schemeClr val="dk2"/>
              </a:solidFill>
              <a:latin typeface="Open Sans"/>
              <a:ea typeface="Open Sans"/>
              <a:cs typeface="Open Sans"/>
              <a:sym typeface="Open Sans"/>
            </a:endParaRPr>
          </a:p>
          <a:p>
            <a:pPr indent="-114300" lvl="1" marL="685800" rtl="0" algn="l">
              <a:lnSpc>
                <a:spcPct val="90000"/>
              </a:lnSpc>
              <a:spcBef>
                <a:spcPts val="500"/>
              </a:spcBef>
              <a:spcAft>
                <a:spcPts val="0"/>
              </a:spcAft>
              <a:buNone/>
            </a:pPr>
            <a:r>
              <a:t/>
            </a:r>
            <a:endParaRPr sz="1000">
              <a:solidFill>
                <a:schemeClr val="dk2"/>
              </a:solidFill>
              <a:latin typeface="Open Sans"/>
              <a:ea typeface="Open Sans"/>
              <a:cs typeface="Open Sans"/>
              <a:sym typeface="Open Sans"/>
            </a:endParaRPr>
          </a:p>
        </p:txBody>
      </p:sp>
      <p:sp>
        <p:nvSpPr>
          <p:cNvPr id="672" name="Google Shape;672;p40"/>
          <p:cNvSpPr/>
          <p:nvPr/>
        </p:nvSpPr>
        <p:spPr>
          <a:xfrm>
            <a:off x="6303465" y="1694025"/>
            <a:ext cx="1221300" cy="345900"/>
          </a:xfrm>
          <a:prstGeom prst="roundRect">
            <a:avLst>
              <a:gd fmla="val 16667" name="adj"/>
            </a:avLst>
          </a:prstGeom>
          <a:solidFill>
            <a:srgbClr val="E3E3E3"/>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latin typeface="Open Sans"/>
                <a:ea typeface="Open Sans"/>
                <a:cs typeface="Open Sans"/>
                <a:sym typeface="Open Sans"/>
              </a:rPr>
              <a:t>Ranchers increase herd size (economic gains)</a:t>
            </a:r>
            <a:endParaRPr sz="600">
              <a:latin typeface="Open Sans"/>
              <a:ea typeface="Open Sans"/>
              <a:cs typeface="Open Sans"/>
              <a:sym typeface="Open Sans"/>
            </a:endParaRPr>
          </a:p>
        </p:txBody>
      </p:sp>
      <p:sp>
        <p:nvSpPr>
          <p:cNvPr id="673" name="Google Shape;673;p40"/>
          <p:cNvSpPr/>
          <p:nvPr/>
        </p:nvSpPr>
        <p:spPr>
          <a:xfrm>
            <a:off x="7721100" y="1674300"/>
            <a:ext cx="1111200" cy="374700"/>
          </a:xfrm>
          <a:prstGeom prst="roundRect">
            <a:avLst>
              <a:gd fmla="val 16667" name="adj"/>
            </a:avLst>
          </a:prstGeom>
          <a:solidFill>
            <a:srgbClr val="FF8E00"/>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solidFill>
                  <a:srgbClr val="FFFFFF"/>
                </a:solidFill>
                <a:latin typeface="Open Sans"/>
                <a:ea typeface="Open Sans"/>
                <a:cs typeface="Open Sans"/>
                <a:sym typeface="Open Sans"/>
              </a:rPr>
              <a:t>Possibly increased CH4 emissions from enteric fermentation</a:t>
            </a:r>
            <a:endParaRPr sz="600">
              <a:solidFill>
                <a:srgbClr val="FFFFFF"/>
              </a:solidFill>
              <a:latin typeface="Open Sans"/>
              <a:ea typeface="Open Sans"/>
              <a:cs typeface="Open Sans"/>
              <a:sym typeface="Open Sans"/>
            </a:endParaRPr>
          </a:p>
          <a:p>
            <a:pPr indent="0" lvl="0" marL="0" marR="0" rtl="0" algn="l">
              <a:lnSpc>
                <a:spcPct val="90000"/>
              </a:lnSpc>
              <a:spcBef>
                <a:spcPts val="0"/>
              </a:spcBef>
              <a:spcAft>
                <a:spcPts val="0"/>
              </a:spcAft>
              <a:buNone/>
            </a:pPr>
            <a:r>
              <a:t/>
            </a:r>
            <a:endParaRPr sz="600">
              <a:solidFill>
                <a:srgbClr val="FFFFFF"/>
              </a:solidFill>
              <a:latin typeface="Open Sans"/>
              <a:ea typeface="Open Sans"/>
              <a:cs typeface="Open Sans"/>
              <a:sym typeface="Open Sans"/>
            </a:endParaRPr>
          </a:p>
        </p:txBody>
      </p:sp>
      <p:sp>
        <p:nvSpPr>
          <p:cNvPr id="674" name="Google Shape;674;p40"/>
          <p:cNvSpPr/>
          <p:nvPr/>
        </p:nvSpPr>
        <p:spPr>
          <a:xfrm>
            <a:off x="7721100" y="2127471"/>
            <a:ext cx="1111200" cy="374700"/>
          </a:xfrm>
          <a:prstGeom prst="roundRect">
            <a:avLst>
              <a:gd fmla="val 16667" name="adj"/>
            </a:avLst>
          </a:prstGeom>
          <a:solidFill>
            <a:srgbClr val="FF8E00"/>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solidFill>
                  <a:srgbClr val="FFFFFF"/>
                </a:solidFill>
                <a:latin typeface="Open Sans"/>
                <a:ea typeface="Open Sans"/>
                <a:cs typeface="Open Sans"/>
                <a:sym typeface="Open Sans"/>
              </a:rPr>
              <a:t>Increased N2O, CH4 emissions from manure</a:t>
            </a:r>
            <a:endParaRPr sz="600">
              <a:solidFill>
                <a:srgbClr val="FFFFFF"/>
              </a:solidFill>
              <a:latin typeface="Open Sans"/>
              <a:ea typeface="Open Sans"/>
              <a:cs typeface="Open Sans"/>
              <a:sym typeface="Open Sans"/>
            </a:endParaRPr>
          </a:p>
        </p:txBody>
      </p:sp>
      <p:cxnSp>
        <p:nvCxnSpPr>
          <p:cNvPr id="675" name="Google Shape;675;p40"/>
          <p:cNvCxnSpPr>
            <a:endCxn id="673" idx="1"/>
          </p:cNvCxnSpPr>
          <p:nvPr/>
        </p:nvCxnSpPr>
        <p:spPr>
          <a:xfrm flipH="1" rot="10800000">
            <a:off x="7524900" y="1861650"/>
            <a:ext cx="196200" cy="5400"/>
          </a:xfrm>
          <a:prstGeom prst="straightConnector1">
            <a:avLst/>
          </a:prstGeom>
          <a:noFill/>
          <a:ln cap="flat" cmpd="sng" w="9525">
            <a:solidFill>
              <a:schemeClr val="dk2"/>
            </a:solidFill>
            <a:prstDash val="solid"/>
            <a:round/>
            <a:headEnd len="med" w="med" type="none"/>
            <a:tailEnd len="med" w="med" type="triangle"/>
          </a:ln>
        </p:spPr>
      </p:cxnSp>
      <p:cxnSp>
        <p:nvCxnSpPr>
          <p:cNvPr id="676" name="Google Shape;676;p40"/>
          <p:cNvCxnSpPr>
            <a:stCxn id="672" idx="3"/>
            <a:endCxn id="674" idx="1"/>
          </p:cNvCxnSpPr>
          <p:nvPr/>
        </p:nvCxnSpPr>
        <p:spPr>
          <a:xfrm>
            <a:off x="7524765" y="1866975"/>
            <a:ext cx="196200" cy="447900"/>
          </a:xfrm>
          <a:prstGeom prst="straightConnector1">
            <a:avLst/>
          </a:prstGeom>
          <a:noFill/>
          <a:ln cap="flat" cmpd="sng" w="9525">
            <a:solidFill>
              <a:schemeClr val="dk2"/>
            </a:solidFill>
            <a:prstDash val="solid"/>
            <a:round/>
            <a:headEnd len="med" w="med" type="none"/>
            <a:tailEnd len="med" w="med" type="triangle"/>
          </a:ln>
        </p:spPr>
      </p:cxnSp>
      <p:cxnSp>
        <p:nvCxnSpPr>
          <p:cNvPr id="677" name="Google Shape;677;p40"/>
          <p:cNvCxnSpPr>
            <a:stCxn id="672" idx="1"/>
            <a:endCxn id="672" idx="1"/>
          </p:cNvCxnSpPr>
          <p:nvPr/>
        </p:nvCxnSpPr>
        <p:spPr>
          <a:xfrm>
            <a:off x="6303465" y="1866975"/>
            <a:ext cx="0" cy="0"/>
          </a:xfrm>
          <a:prstGeom prst="straightConnector1">
            <a:avLst/>
          </a:prstGeom>
          <a:noFill/>
          <a:ln cap="flat" cmpd="sng" w="9525">
            <a:solidFill>
              <a:schemeClr val="dk2"/>
            </a:solidFill>
            <a:prstDash val="solid"/>
            <a:round/>
            <a:headEnd len="med" w="med" type="none"/>
            <a:tailEnd len="med" w="med" type="triangle"/>
          </a:ln>
        </p:spPr>
      </p:cxnSp>
      <p:cxnSp>
        <p:nvCxnSpPr>
          <p:cNvPr id="678" name="Google Shape;678;p40"/>
          <p:cNvCxnSpPr>
            <a:endCxn id="631" idx="1"/>
          </p:cNvCxnSpPr>
          <p:nvPr/>
        </p:nvCxnSpPr>
        <p:spPr>
          <a:xfrm>
            <a:off x="6229300" y="1847275"/>
            <a:ext cx="132300" cy="452100"/>
          </a:xfrm>
          <a:prstGeom prst="straightConnector1">
            <a:avLst/>
          </a:prstGeom>
          <a:noFill/>
          <a:ln cap="flat" cmpd="sng" w="9525">
            <a:solidFill>
              <a:schemeClr val="dk2"/>
            </a:solidFill>
            <a:prstDash val="solid"/>
            <a:round/>
            <a:headEnd len="med" w="med" type="none"/>
            <a:tailEnd len="med" w="med" type="triangle"/>
          </a:ln>
        </p:spPr>
      </p:cxnSp>
      <p:cxnSp>
        <p:nvCxnSpPr>
          <p:cNvPr id="679" name="Google Shape;679;p40"/>
          <p:cNvCxnSpPr>
            <a:stCxn id="632" idx="3"/>
            <a:endCxn id="634" idx="1"/>
          </p:cNvCxnSpPr>
          <p:nvPr/>
        </p:nvCxnSpPr>
        <p:spPr>
          <a:xfrm flipH="1" rot="10800000">
            <a:off x="6229225" y="3055175"/>
            <a:ext cx="311700" cy="12000"/>
          </a:xfrm>
          <a:prstGeom prst="straightConnector1">
            <a:avLst/>
          </a:prstGeom>
          <a:noFill/>
          <a:ln cap="flat" cmpd="sng" w="9525">
            <a:solidFill>
              <a:schemeClr val="dk2"/>
            </a:solidFill>
            <a:prstDash val="solid"/>
            <a:round/>
            <a:headEnd len="med" w="med" type="none"/>
            <a:tailEnd len="med" w="med" type="triangle"/>
          </a:ln>
        </p:spPr>
      </p:cxnSp>
      <p:cxnSp>
        <p:nvCxnSpPr>
          <p:cNvPr id="680" name="Google Shape;680;p40"/>
          <p:cNvCxnSpPr>
            <a:stCxn id="633" idx="3"/>
            <a:endCxn id="636" idx="1"/>
          </p:cNvCxnSpPr>
          <p:nvPr/>
        </p:nvCxnSpPr>
        <p:spPr>
          <a:xfrm flipH="1" rot="10800000">
            <a:off x="6229225" y="3479125"/>
            <a:ext cx="319500" cy="9600"/>
          </a:xfrm>
          <a:prstGeom prst="straightConnector1">
            <a:avLst/>
          </a:prstGeom>
          <a:noFill/>
          <a:ln cap="flat" cmpd="sng" w="9525">
            <a:solidFill>
              <a:schemeClr val="dk2"/>
            </a:solidFill>
            <a:prstDash val="solid"/>
            <a:round/>
            <a:headEnd len="med" w="med" type="none"/>
            <a:tailEnd len="med" w="med" type="triangle"/>
          </a:ln>
        </p:spPr>
      </p:cxnSp>
      <p:pic>
        <p:nvPicPr>
          <p:cNvPr id="681" name="Google Shape;681;p40">
            <a:hlinkClick r:id="rId4"/>
          </p:cNvPr>
          <p:cNvPicPr preferRelativeResize="0"/>
          <p:nvPr/>
        </p:nvPicPr>
        <p:blipFill rotWithShape="1">
          <a:blip r:embed="rId5">
            <a:alphaModFix/>
          </a:blip>
          <a:srcRect b="0" l="0" r="0" t="0"/>
          <a:stretch/>
        </p:blipFill>
        <p:spPr>
          <a:xfrm>
            <a:off x="4507899" y="4606924"/>
            <a:ext cx="857400" cy="359100"/>
          </a:xfrm>
          <a:prstGeom prst="roundRect">
            <a:avLst>
              <a:gd fmla="val 16667" name="adj"/>
            </a:avLst>
          </a:prstGeom>
          <a:noFill/>
          <a:ln>
            <a:noFill/>
          </a:ln>
        </p:spPr>
      </p:pic>
      <p:sp>
        <p:nvSpPr>
          <p:cNvPr id="682" name="Google Shape;682;p40"/>
          <p:cNvSpPr txBox="1"/>
          <p:nvPr>
            <p:ph idx="4294967295" type="body"/>
          </p:nvPr>
        </p:nvSpPr>
        <p:spPr>
          <a:xfrm>
            <a:off x="6270390" y="4702205"/>
            <a:ext cx="681900" cy="153300"/>
          </a:xfrm>
          <a:prstGeom prst="rect">
            <a:avLst/>
          </a:prstGeom>
          <a:solidFill>
            <a:srgbClr val="E7E7E7"/>
          </a:solidFill>
          <a:ln cap="flat" cmpd="sng" w="9525">
            <a:solidFill>
              <a:srgbClr val="BFBFBF"/>
            </a:solidFill>
            <a:prstDash val="solid"/>
            <a:round/>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6</a:t>
            </a:r>
            <a:endParaRPr sz="800"/>
          </a:p>
        </p:txBody>
      </p:sp>
      <p:sp>
        <p:nvSpPr>
          <p:cNvPr id="683" name="Google Shape;683;p40">
            <a:hlinkClick action="ppaction://hlinksldjump" r:id="rId6"/>
          </p:cNvPr>
          <p:cNvSpPr/>
          <p:nvPr/>
        </p:nvSpPr>
        <p:spPr>
          <a:xfrm>
            <a:off x="5502376" y="4701216"/>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684" name="Google Shape;684;p40">
            <a:hlinkClick action="ppaction://hlinksldjump" r:id="rId7"/>
          </p:cNvPr>
          <p:cNvSpPr/>
          <p:nvPr/>
        </p:nvSpPr>
        <p:spPr>
          <a:xfrm>
            <a:off x="6270389" y="4698323"/>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685" name="Google Shape;685;p40"/>
          <p:cNvSpPr txBox="1"/>
          <p:nvPr>
            <p:ph idx="4294967295" type="body"/>
          </p:nvPr>
        </p:nvSpPr>
        <p:spPr>
          <a:xfrm>
            <a:off x="5486546" y="4699082"/>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5</a:t>
            </a:r>
            <a:endParaRPr sz="800"/>
          </a:p>
        </p:txBody>
      </p:sp>
      <p:sp>
        <p:nvSpPr>
          <p:cNvPr id="686" name="Google Shape;686;p40">
            <a:hlinkClick action="ppaction://hlinksldjump" r:id="rId8"/>
          </p:cNvPr>
          <p:cNvSpPr/>
          <p:nvPr/>
        </p:nvSpPr>
        <p:spPr>
          <a:xfrm>
            <a:off x="5467716" y="4703351"/>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1" name="Shape 691"/>
        <p:cNvGrpSpPr/>
        <p:nvPr/>
      </p:nvGrpSpPr>
      <p:grpSpPr>
        <a:xfrm>
          <a:off x="0" y="0"/>
          <a:ext cx="0" cy="0"/>
          <a:chOff x="0" y="0"/>
          <a:chExt cx="0" cy="0"/>
        </a:xfrm>
      </p:grpSpPr>
      <p:sp>
        <p:nvSpPr>
          <p:cNvPr id="692" name="Google Shape;692;p41"/>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6.2 Define the GHG assessment boundary</a:t>
            </a:r>
            <a:endParaRPr/>
          </a:p>
        </p:txBody>
      </p:sp>
      <p:cxnSp>
        <p:nvCxnSpPr>
          <p:cNvPr id="693" name="Google Shape;693;p41"/>
          <p:cNvCxnSpPr>
            <a:stCxn id="694" idx="1"/>
          </p:cNvCxnSpPr>
          <p:nvPr/>
        </p:nvCxnSpPr>
        <p:spPr>
          <a:xfrm>
            <a:off x="862411" y="3535296"/>
            <a:ext cx="6579600" cy="24600"/>
          </a:xfrm>
          <a:prstGeom prst="straightConnector1">
            <a:avLst/>
          </a:prstGeom>
          <a:noFill/>
          <a:ln cap="flat" cmpd="sng" w="38100">
            <a:solidFill>
              <a:srgbClr val="000A3A"/>
            </a:solidFill>
            <a:prstDash val="solid"/>
            <a:round/>
            <a:headEnd len="med" w="med" type="none"/>
            <a:tailEnd len="med" w="med" type="triangle"/>
          </a:ln>
        </p:spPr>
      </p:cxnSp>
      <p:sp>
        <p:nvSpPr>
          <p:cNvPr id="695" name="Google Shape;695;p41"/>
          <p:cNvSpPr txBox="1"/>
          <p:nvPr/>
        </p:nvSpPr>
        <p:spPr>
          <a:xfrm>
            <a:off x="311700" y="1043925"/>
            <a:ext cx="6735600" cy="1794300"/>
          </a:xfrm>
          <a:prstGeom prst="rect">
            <a:avLst/>
          </a:prstGeom>
          <a:noFill/>
          <a:ln>
            <a:noFill/>
          </a:ln>
        </p:spPr>
        <p:txBody>
          <a:bodyPr anchorCtr="0" anchor="t" bIns="45700" lIns="91425" spcFirstLastPara="1" rIns="91425" wrap="square" tIns="45700">
            <a:normAutofit/>
          </a:bodyPr>
          <a:lstStyle/>
          <a:p>
            <a:pPr indent="-342900" lvl="0" marL="457200" rtl="0" algn="l">
              <a:spcBef>
                <a:spcPts val="600"/>
              </a:spcBef>
              <a:spcAft>
                <a:spcPts val="0"/>
              </a:spcAft>
              <a:buClr>
                <a:srgbClr val="000A3A"/>
              </a:buClr>
              <a:buSzPts val="1800"/>
              <a:buFont typeface="Open Sans"/>
              <a:buChar char="●"/>
            </a:pPr>
            <a:r>
              <a:rPr lang="en-ZA" sz="1800">
                <a:solidFill>
                  <a:srgbClr val="000A3A"/>
                </a:solidFill>
                <a:latin typeface="Open Sans"/>
                <a:ea typeface="Open Sans"/>
                <a:cs typeface="Open Sans"/>
                <a:sym typeface="Open Sans"/>
              </a:rPr>
              <a:t>Not all GHG sources or carbon pools associated with GHG impacts in the causal chain will need to be included in the GHG assessment boundary.</a:t>
            </a:r>
            <a:endParaRPr sz="1800">
              <a:solidFill>
                <a:srgbClr val="000A3A"/>
              </a:solidFill>
              <a:latin typeface="Open Sans"/>
              <a:ea typeface="Open Sans"/>
              <a:cs typeface="Open Sans"/>
              <a:sym typeface="Open Sans"/>
            </a:endParaRPr>
          </a:p>
          <a:p>
            <a:pPr indent="-342900" lvl="0" marL="457200" rtl="0" algn="l">
              <a:spcBef>
                <a:spcPts val="0"/>
              </a:spcBef>
              <a:spcAft>
                <a:spcPts val="0"/>
              </a:spcAft>
              <a:buClr>
                <a:srgbClr val="000A3A"/>
              </a:buClr>
              <a:buSzPts val="1800"/>
              <a:buFont typeface="Open Sans"/>
              <a:buChar char="●"/>
            </a:pPr>
            <a:r>
              <a:rPr lang="en-ZA" sz="1800">
                <a:solidFill>
                  <a:srgbClr val="000A3A"/>
                </a:solidFill>
                <a:latin typeface="Open Sans"/>
                <a:ea typeface="Open Sans"/>
                <a:cs typeface="Open Sans"/>
                <a:sym typeface="Open Sans"/>
              </a:rPr>
              <a:t>Steps to determine which GHG sources and/or carbon pools are significant and should be included in the analysis:</a:t>
            </a:r>
            <a:endParaRPr sz="1800">
              <a:solidFill>
                <a:srgbClr val="000A3A"/>
              </a:solidFill>
              <a:latin typeface="Open Sans"/>
              <a:ea typeface="Open Sans"/>
              <a:cs typeface="Open Sans"/>
              <a:sym typeface="Open Sans"/>
            </a:endParaRPr>
          </a:p>
        </p:txBody>
      </p:sp>
      <p:pic>
        <p:nvPicPr>
          <p:cNvPr id="696" name="Google Shape;696;p41"/>
          <p:cNvPicPr preferRelativeResize="0"/>
          <p:nvPr/>
        </p:nvPicPr>
        <p:blipFill rotWithShape="1">
          <a:blip r:embed="rId3">
            <a:alphaModFix/>
          </a:blip>
          <a:srcRect b="0" l="0" r="0" t="0"/>
          <a:stretch/>
        </p:blipFill>
        <p:spPr>
          <a:xfrm>
            <a:off x="490800" y="4535600"/>
            <a:ext cx="381000" cy="381000"/>
          </a:xfrm>
          <a:prstGeom prst="ellipse">
            <a:avLst/>
          </a:prstGeom>
          <a:noFill/>
          <a:ln cap="flat" cmpd="sng" w="38100">
            <a:solidFill>
              <a:srgbClr val="9D97F0"/>
            </a:solidFill>
            <a:prstDash val="solid"/>
            <a:round/>
            <a:headEnd len="sm" w="sm" type="none"/>
            <a:tailEnd len="sm" w="sm" type="none"/>
          </a:ln>
        </p:spPr>
      </p:pic>
      <p:sp>
        <p:nvSpPr>
          <p:cNvPr id="697" name="Google Shape;697;p41"/>
          <p:cNvSpPr txBox="1"/>
          <p:nvPr/>
        </p:nvSpPr>
        <p:spPr>
          <a:xfrm>
            <a:off x="1086099" y="4537850"/>
            <a:ext cx="3094500" cy="376500"/>
          </a:xfrm>
          <a:prstGeom prst="rect">
            <a:avLst/>
          </a:prstGeom>
          <a:noFill/>
          <a:ln>
            <a:noFill/>
          </a:ln>
        </p:spPr>
        <p:txBody>
          <a:bodyPr anchorCtr="0" anchor="ctr" bIns="45700" lIns="91425" spcFirstLastPara="1" rIns="91425" wrap="square" tIns="45700">
            <a:normAutofit lnSpcReduction="10000"/>
          </a:bodyPr>
          <a:lstStyle/>
          <a:p>
            <a:pPr indent="0" lvl="0" marL="0" marR="0" rtl="0" algn="l">
              <a:lnSpc>
                <a:spcPct val="100000"/>
              </a:lnSpc>
              <a:spcBef>
                <a:spcPts val="0"/>
              </a:spcBef>
              <a:spcAft>
                <a:spcPts val="0"/>
              </a:spcAft>
              <a:buNone/>
            </a:pPr>
            <a:r>
              <a:rPr i="1" lang="en-ZA" sz="1000">
                <a:solidFill>
                  <a:srgbClr val="09294E"/>
                </a:solidFill>
                <a:latin typeface="Open Sans"/>
                <a:ea typeface="Open Sans"/>
                <a:cs typeface="Open Sans"/>
                <a:sym typeface="Open Sans"/>
              </a:rPr>
              <a:t>Include all significant GHG impacts in the GHG assessment boundary</a:t>
            </a:r>
            <a:endParaRPr i="1" sz="1000">
              <a:solidFill>
                <a:srgbClr val="09294E"/>
              </a:solidFill>
              <a:latin typeface="Open Sans"/>
              <a:ea typeface="Open Sans"/>
              <a:cs typeface="Open Sans"/>
              <a:sym typeface="Open Sans"/>
            </a:endParaRPr>
          </a:p>
        </p:txBody>
      </p:sp>
      <p:cxnSp>
        <p:nvCxnSpPr>
          <p:cNvPr id="698" name="Google Shape;698;p41"/>
          <p:cNvCxnSpPr>
            <a:stCxn id="696" idx="6"/>
            <a:endCxn id="697" idx="1"/>
          </p:cNvCxnSpPr>
          <p:nvPr/>
        </p:nvCxnSpPr>
        <p:spPr>
          <a:xfrm>
            <a:off x="871800" y="4726100"/>
            <a:ext cx="214200" cy="0"/>
          </a:xfrm>
          <a:prstGeom prst="straightConnector1">
            <a:avLst/>
          </a:prstGeom>
          <a:noFill/>
          <a:ln cap="flat" cmpd="sng" w="9525">
            <a:solidFill>
              <a:srgbClr val="9D97F0"/>
            </a:solidFill>
            <a:prstDash val="solid"/>
            <a:round/>
            <a:headEnd len="med" w="med" type="none"/>
            <a:tailEnd len="med" w="med" type="oval"/>
          </a:ln>
        </p:spPr>
      </p:cxnSp>
      <p:sp>
        <p:nvSpPr>
          <p:cNvPr id="699" name="Google Shape;699;p41"/>
          <p:cNvSpPr/>
          <p:nvPr/>
        </p:nvSpPr>
        <p:spPr>
          <a:xfrm>
            <a:off x="811788" y="3016823"/>
            <a:ext cx="1934400" cy="1037100"/>
          </a:xfrm>
          <a:prstGeom prst="roundRect">
            <a:avLst>
              <a:gd fmla="val 16667" name="adj"/>
            </a:avLst>
          </a:prstGeom>
          <a:solidFill>
            <a:srgbClr val="FFC4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800">
              <a:latin typeface="Open Sans"/>
              <a:ea typeface="Open Sans"/>
              <a:cs typeface="Open Sans"/>
              <a:sym typeface="Open Sans"/>
            </a:endParaRPr>
          </a:p>
        </p:txBody>
      </p:sp>
      <p:sp>
        <p:nvSpPr>
          <p:cNvPr id="694" name="Google Shape;694;p41"/>
          <p:cNvSpPr txBox="1"/>
          <p:nvPr/>
        </p:nvSpPr>
        <p:spPr>
          <a:xfrm>
            <a:off x="862411" y="3067446"/>
            <a:ext cx="1833000" cy="935700"/>
          </a:xfrm>
          <a:prstGeom prst="rect">
            <a:avLst/>
          </a:prstGeom>
          <a:solidFill>
            <a:srgbClr val="FFC465"/>
          </a:solidFill>
          <a:ln>
            <a:noFill/>
          </a:ln>
        </p:spPr>
        <p:txBody>
          <a:bodyPr anchorCtr="0" anchor="ctr" bIns="60950" lIns="60950" spcFirstLastPara="1" rIns="60950" wrap="square" tIns="60950">
            <a:noAutofit/>
          </a:bodyPr>
          <a:lstStyle/>
          <a:p>
            <a:pPr indent="0" lvl="0" marL="0" marR="0" rtl="0" algn="ctr">
              <a:lnSpc>
                <a:spcPct val="90000"/>
              </a:lnSpc>
              <a:spcBef>
                <a:spcPts val="0"/>
              </a:spcBef>
              <a:spcAft>
                <a:spcPts val="0"/>
              </a:spcAft>
              <a:buClr>
                <a:srgbClr val="000000"/>
              </a:buClr>
              <a:buSzPts val="1600"/>
              <a:buFont typeface="Arial"/>
              <a:buNone/>
            </a:pPr>
            <a:r>
              <a:rPr b="1" lang="en-ZA" sz="1100">
                <a:solidFill>
                  <a:srgbClr val="000000"/>
                </a:solidFill>
                <a:latin typeface="Open Sans"/>
                <a:ea typeface="Open Sans"/>
                <a:cs typeface="Open Sans"/>
                <a:sym typeface="Open Sans"/>
              </a:rPr>
              <a:t>STEP 1:</a:t>
            </a:r>
            <a:endParaRPr b="1" sz="1100">
              <a:latin typeface="Open Sans"/>
              <a:ea typeface="Open Sans"/>
              <a:cs typeface="Open Sans"/>
              <a:sym typeface="Open Sans"/>
            </a:endParaRPr>
          </a:p>
          <a:p>
            <a:pPr indent="0" lvl="0" marL="0" marR="0" rtl="0" algn="ctr">
              <a:lnSpc>
                <a:spcPct val="90000"/>
              </a:lnSpc>
              <a:spcBef>
                <a:spcPts val="560"/>
              </a:spcBef>
              <a:spcAft>
                <a:spcPts val="0"/>
              </a:spcAft>
              <a:buClr>
                <a:srgbClr val="000000"/>
              </a:buClr>
              <a:buSzPts val="1600"/>
              <a:buFont typeface="Arial"/>
              <a:buNone/>
            </a:pPr>
            <a:r>
              <a:rPr lang="en-ZA" sz="1100">
                <a:solidFill>
                  <a:srgbClr val="000000"/>
                </a:solidFill>
                <a:latin typeface="Open Sans"/>
                <a:ea typeface="Open Sans"/>
                <a:cs typeface="Open Sans"/>
                <a:sym typeface="Open Sans"/>
              </a:rPr>
              <a:t>Assess the likelihood that each GHG impact will occur</a:t>
            </a:r>
            <a:endParaRPr sz="1100">
              <a:latin typeface="Open Sans"/>
              <a:ea typeface="Open Sans"/>
              <a:cs typeface="Open Sans"/>
              <a:sym typeface="Open Sans"/>
            </a:endParaRPr>
          </a:p>
        </p:txBody>
      </p:sp>
      <p:sp>
        <p:nvSpPr>
          <p:cNvPr id="700" name="Google Shape;700;p41"/>
          <p:cNvSpPr/>
          <p:nvPr/>
        </p:nvSpPr>
        <p:spPr>
          <a:xfrm>
            <a:off x="2842803" y="3016823"/>
            <a:ext cx="1934400" cy="1037100"/>
          </a:xfrm>
          <a:prstGeom prst="roundRect">
            <a:avLst>
              <a:gd fmla="val 16667" name="adj"/>
            </a:avLst>
          </a:prstGeom>
          <a:solidFill>
            <a:srgbClr val="FFC4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800">
              <a:latin typeface="Open Sans"/>
              <a:ea typeface="Open Sans"/>
              <a:cs typeface="Open Sans"/>
              <a:sym typeface="Open Sans"/>
            </a:endParaRPr>
          </a:p>
        </p:txBody>
      </p:sp>
      <p:sp>
        <p:nvSpPr>
          <p:cNvPr id="701" name="Google Shape;701;p41"/>
          <p:cNvSpPr txBox="1"/>
          <p:nvPr/>
        </p:nvSpPr>
        <p:spPr>
          <a:xfrm>
            <a:off x="2893425" y="3067446"/>
            <a:ext cx="1833000" cy="935700"/>
          </a:xfrm>
          <a:prstGeom prst="rect">
            <a:avLst/>
          </a:prstGeom>
          <a:solidFill>
            <a:srgbClr val="FFC465"/>
          </a:solidFill>
          <a:ln>
            <a:noFill/>
          </a:ln>
        </p:spPr>
        <p:txBody>
          <a:bodyPr anchorCtr="0" anchor="ctr" bIns="60950" lIns="60950" spcFirstLastPara="1" rIns="60950" wrap="square" tIns="60950">
            <a:noAutofit/>
          </a:bodyPr>
          <a:lstStyle/>
          <a:p>
            <a:pPr indent="0" lvl="0" marL="0" marR="0" rtl="0" algn="ctr">
              <a:lnSpc>
                <a:spcPct val="90000"/>
              </a:lnSpc>
              <a:spcBef>
                <a:spcPts val="0"/>
              </a:spcBef>
              <a:spcAft>
                <a:spcPts val="0"/>
              </a:spcAft>
              <a:buClr>
                <a:srgbClr val="000000"/>
              </a:buClr>
              <a:buSzPts val="1600"/>
              <a:buFont typeface="Arial"/>
              <a:buNone/>
            </a:pPr>
            <a:r>
              <a:rPr b="1" lang="en-ZA" sz="1100">
                <a:solidFill>
                  <a:srgbClr val="000000"/>
                </a:solidFill>
                <a:latin typeface="Open Sans"/>
                <a:ea typeface="Open Sans"/>
                <a:cs typeface="Open Sans"/>
                <a:sym typeface="Open Sans"/>
              </a:rPr>
              <a:t>STEP 2:</a:t>
            </a:r>
            <a:endParaRPr b="1" sz="1100">
              <a:latin typeface="Open Sans"/>
              <a:ea typeface="Open Sans"/>
              <a:cs typeface="Open Sans"/>
              <a:sym typeface="Open Sans"/>
            </a:endParaRPr>
          </a:p>
          <a:p>
            <a:pPr indent="0" lvl="0" marL="0" marR="0" rtl="0" algn="ctr">
              <a:lnSpc>
                <a:spcPct val="90000"/>
              </a:lnSpc>
              <a:spcBef>
                <a:spcPts val="560"/>
              </a:spcBef>
              <a:spcAft>
                <a:spcPts val="0"/>
              </a:spcAft>
              <a:buClr>
                <a:srgbClr val="000000"/>
              </a:buClr>
              <a:buSzPts val="1600"/>
              <a:buFont typeface="Arial"/>
              <a:buNone/>
            </a:pPr>
            <a:r>
              <a:rPr lang="en-ZA" sz="1100">
                <a:solidFill>
                  <a:srgbClr val="000000"/>
                </a:solidFill>
                <a:latin typeface="Open Sans"/>
                <a:ea typeface="Open Sans"/>
                <a:cs typeface="Open Sans"/>
                <a:sym typeface="Open Sans"/>
              </a:rPr>
              <a:t>Assess the expected magnitude of each GHG impact</a:t>
            </a:r>
            <a:endParaRPr sz="1100">
              <a:latin typeface="Open Sans"/>
              <a:ea typeface="Open Sans"/>
              <a:cs typeface="Open Sans"/>
              <a:sym typeface="Open Sans"/>
            </a:endParaRPr>
          </a:p>
        </p:txBody>
      </p:sp>
      <p:sp>
        <p:nvSpPr>
          <p:cNvPr id="702" name="Google Shape;702;p41"/>
          <p:cNvSpPr/>
          <p:nvPr/>
        </p:nvSpPr>
        <p:spPr>
          <a:xfrm>
            <a:off x="4873817" y="3016823"/>
            <a:ext cx="1934400" cy="1037100"/>
          </a:xfrm>
          <a:prstGeom prst="roundRect">
            <a:avLst>
              <a:gd fmla="val 16667" name="adj"/>
            </a:avLst>
          </a:prstGeom>
          <a:solidFill>
            <a:srgbClr val="FFC4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800">
              <a:latin typeface="Open Sans"/>
              <a:ea typeface="Open Sans"/>
              <a:cs typeface="Open Sans"/>
              <a:sym typeface="Open Sans"/>
            </a:endParaRPr>
          </a:p>
        </p:txBody>
      </p:sp>
      <p:sp>
        <p:nvSpPr>
          <p:cNvPr id="703" name="Google Shape;703;p41"/>
          <p:cNvSpPr txBox="1"/>
          <p:nvPr/>
        </p:nvSpPr>
        <p:spPr>
          <a:xfrm>
            <a:off x="4924439" y="3067446"/>
            <a:ext cx="1833000" cy="935700"/>
          </a:xfrm>
          <a:prstGeom prst="rect">
            <a:avLst/>
          </a:prstGeom>
          <a:solidFill>
            <a:srgbClr val="FFC465"/>
          </a:solidFill>
          <a:ln>
            <a:noFill/>
          </a:ln>
        </p:spPr>
        <p:txBody>
          <a:bodyPr anchorCtr="0" anchor="ctr" bIns="60950" lIns="60950" spcFirstLastPara="1" rIns="60950" wrap="square" tIns="60950">
            <a:noAutofit/>
          </a:bodyPr>
          <a:lstStyle/>
          <a:p>
            <a:pPr indent="0" lvl="0" marL="0" marR="0" rtl="0" algn="ctr">
              <a:lnSpc>
                <a:spcPct val="90000"/>
              </a:lnSpc>
              <a:spcBef>
                <a:spcPts val="0"/>
              </a:spcBef>
              <a:spcAft>
                <a:spcPts val="0"/>
              </a:spcAft>
              <a:buClr>
                <a:srgbClr val="000000"/>
              </a:buClr>
              <a:buSzPts val="1600"/>
              <a:buFont typeface="Arial"/>
              <a:buNone/>
            </a:pPr>
            <a:r>
              <a:rPr b="1" lang="en-ZA" sz="1100">
                <a:solidFill>
                  <a:srgbClr val="000000"/>
                </a:solidFill>
                <a:latin typeface="Open Sans"/>
                <a:ea typeface="Open Sans"/>
                <a:cs typeface="Open Sans"/>
                <a:sym typeface="Open Sans"/>
              </a:rPr>
              <a:t>STEP 3:</a:t>
            </a:r>
            <a:endParaRPr b="1" sz="1100">
              <a:latin typeface="Open Sans"/>
              <a:ea typeface="Open Sans"/>
              <a:cs typeface="Open Sans"/>
              <a:sym typeface="Open Sans"/>
            </a:endParaRPr>
          </a:p>
          <a:p>
            <a:pPr indent="0" lvl="0" marL="0" marR="0" rtl="0" algn="ctr">
              <a:lnSpc>
                <a:spcPct val="90000"/>
              </a:lnSpc>
              <a:spcBef>
                <a:spcPts val="560"/>
              </a:spcBef>
              <a:spcAft>
                <a:spcPts val="0"/>
              </a:spcAft>
              <a:buClr>
                <a:srgbClr val="000000"/>
              </a:buClr>
              <a:buSzPts val="1600"/>
              <a:buFont typeface="Arial"/>
              <a:buNone/>
            </a:pPr>
            <a:r>
              <a:rPr lang="en-ZA" sz="1100">
                <a:solidFill>
                  <a:srgbClr val="000000"/>
                </a:solidFill>
                <a:latin typeface="Open Sans"/>
                <a:ea typeface="Open Sans"/>
                <a:cs typeface="Open Sans"/>
                <a:sym typeface="Open Sans"/>
              </a:rPr>
              <a:t>Determine the significance of GHG impacts</a:t>
            </a:r>
            <a:endParaRPr sz="1100">
              <a:latin typeface="Open Sans"/>
              <a:ea typeface="Open Sans"/>
              <a:cs typeface="Open Sans"/>
              <a:sym typeface="Open Sans"/>
            </a:endParaRPr>
          </a:p>
        </p:txBody>
      </p:sp>
      <p:sp>
        <p:nvSpPr>
          <p:cNvPr id="704" name="Google Shape;704;p41"/>
          <p:cNvSpPr txBox="1"/>
          <p:nvPr>
            <p:ph idx="4294967295" type="body"/>
          </p:nvPr>
        </p:nvSpPr>
        <p:spPr>
          <a:xfrm>
            <a:off x="6270390" y="4702205"/>
            <a:ext cx="681900" cy="153300"/>
          </a:xfrm>
          <a:prstGeom prst="rect">
            <a:avLst/>
          </a:prstGeom>
          <a:solidFill>
            <a:srgbClr val="E7E7E7"/>
          </a:solidFill>
          <a:ln cap="flat" cmpd="sng" w="9525">
            <a:solidFill>
              <a:srgbClr val="BFBFBF"/>
            </a:solidFill>
            <a:prstDash val="solid"/>
            <a:round/>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6</a:t>
            </a:r>
            <a:endParaRPr sz="800"/>
          </a:p>
        </p:txBody>
      </p:sp>
      <p:sp>
        <p:nvSpPr>
          <p:cNvPr id="705" name="Google Shape;705;p41">
            <a:hlinkClick action="ppaction://hlinksldjump" r:id="rId4"/>
          </p:cNvPr>
          <p:cNvSpPr/>
          <p:nvPr/>
        </p:nvSpPr>
        <p:spPr>
          <a:xfrm>
            <a:off x="5502376" y="4701216"/>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706" name="Google Shape;706;p41">
            <a:hlinkClick action="ppaction://hlinksldjump" r:id="rId5"/>
          </p:cNvPr>
          <p:cNvSpPr/>
          <p:nvPr/>
        </p:nvSpPr>
        <p:spPr>
          <a:xfrm>
            <a:off x="6270389" y="4698323"/>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707" name="Google Shape;707;p41"/>
          <p:cNvSpPr txBox="1"/>
          <p:nvPr>
            <p:ph idx="4294967295" type="body"/>
          </p:nvPr>
        </p:nvSpPr>
        <p:spPr>
          <a:xfrm>
            <a:off x="5486546" y="4699082"/>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5</a:t>
            </a:r>
            <a:endParaRPr sz="800"/>
          </a:p>
        </p:txBody>
      </p:sp>
      <p:sp>
        <p:nvSpPr>
          <p:cNvPr id="708" name="Google Shape;708;p41">
            <a:hlinkClick action="ppaction://hlinksldjump" r:id="rId6"/>
          </p:cNvPr>
          <p:cNvSpPr/>
          <p:nvPr/>
        </p:nvSpPr>
        <p:spPr>
          <a:xfrm>
            <a:off x="5467716" y="4703351"/>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3" name="Shape 713"/>
        <p:cNvGrpSpPr/>
        <p:nvPr/>
      </p:nvGrpSpPr>
      <p:grpSpPr>
        <a:xfrm>
          <a:off x="0" y="0"/>
          <a:ext cx="0" cy="0"/>
          <a:chOff x="0" y="0"/>
          <a:chExt cx="0" cy="0"/>
        </a:xfrm>
      </p:grpSpPr>
      <p:sp>
        <p:nvSpPr>
          <p:cNvPr id="714" name="Google Shape;714;p42"/>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625852"/>
              </a:buClr>
              <a:buSzPct val="114285"/>
              <a:buFont typeface="Arial"/>
              <a:buNone/>
            </a:pPr>
            <a:r>
              <a:rPr lang="en-ZA"/>
              <a:t>STEP 1: Assess the likelihood of impact occurrence</a:t>
            </a:r>
            <a:endParaRPr/>
          </a:p>
        </p:txBody>
      </p:sp>
      <p:graphicFrame>
        <p:nvGraphicFramePr>
          <p:cNvPr id="715" name="Google Shape;715;p42"/>
          <p:cNvGraphicFramePr/>
          <p:nvPr/>
        </p:nvGraphicFramePr>
        <p:xfrm>
          <a:off x="762401" y="1112037"/>
          <a:ext cx="3000000" cy="3000000"/>
        </p:xfrm>
        <a:graphic>
          <a:graphicData uri="http://schemas.openxmlformats.org/drawingml/2006/table">
            <a:tbl>
              <a:tblPr bandRow="1" firstRow="1">
                <a:noFill/>
                <a:tableStyleId>{596711AD-886B-4761-81CD-8B3A42305045}</a:tableStyleId>
              </a:tblPr>
              <a:tblGrid>
                <a:gridCol w="1162725"/>
                <a:gridCol w="4315000"/>
                <a:gridCol w="2141475"/>
              </a:tblGrid>
              <a:tr h="485650">
                <a:tc>
                  <a:txBody>
                    <a:bodyPr/>
                    <a:lstStyle/>
                    <a:p>
                      <a:pPr indent="0" lvl="0" marL="0" marR="0" rtl="0" algn="l">
                        <a:spcBef>
                          <a:spcPts val="0"/>
                        </a:spcBef>
                        <a:spcAft>
                          <a:spcPts val="0"/>
                        </a:spcAft>
                        <a:buNone/>
                      </a:pPr>
                      <a:r>
                        <a:rPr lang="en-ZA" sz="1200">
                          <a:latin typeface="Open Sans"/>
                          <a:ea typeface="Open Sans"/>
                          <a:cs typeface="Open Sans"/>
                          <a:sym typeface="Open Sans"/>
                        </a:rPr>
                        <a:t>Likelihood</a:t>
                      </a:r>
                      <a:endParaRPr sz="12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c>
                  <a:txBody>
                    <a:bodyPr/>
                    <a:lstStyle/>
                    <a:p>
                      <a:pPr indent="0" lvl="0" marL="0" marR="0" rtl="0" algn="l">
                        <a:spcBef>
                          <a:spcPts val="0"/>
                        </a:spcBef>
                        <a:spcAft>
                          <a:spcPts val="0"/>
                        </a:spcAft>
                        <a:buNone/>
                      </a:pPr>
                      <a:r>
                        <a:rPr lang="en-ZA" sz="1200">
                          <a:latin typeface="Open Sans"/>
                          <a:ea typeface="Open Sans"/>
                          <a:cs typeface="Open Sans"/>
                          <a:sym typeface="Open Sans"/>
                        </a:rPr>
                        <a:t>Description</a:t>
                      </a:r>
                      <a:endParaRPr sz="12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c>
                  <a:txBody>
                    <a:bodyPr/>
                    <a:lstStyle/>
                    <a:p>
                      <a:pPr indent="0" lvl="0" marL="0" marR="0" rtl="0" algn="l">
                        <a:spcBef>
                          <a:spcPts val="0"/>
                        </a:spcBef>
                        <a:spcAft>
                          <a:spcPts val="0"/>
                        </a:spcAft>
                        <a:buNone/>
                      </a:pPr>
                      <a:r>
                        <a:rPr lang="en-ZA" sz="1200">
                          <a:latin typeface="Open Sans"/>
                          <a:ea typeface="Open Sans"/>
                          <a:cs typeface="Open Sans"/>
                          <a:sym typeface="Open Sans"/>
                        </a:rPr>
                        <a:t>Approximate likelihood </a:t>
                      </a:r>
                      <a:br>
                        <a:rPr lang="en-ZA" sz="1200">
                          <a:latin typeface="Open Sans"/>
                          <a:ea typeface="Open Sans"/>
                          <a:cs typeface="Open Sans"/>
                          <a:sym typeface="Open Sans"/>
                        </a:rPr>
                      </a:br>
                      <a:r>
                        <a:rPr lang="en-ZA" sz="1200">
                          <a:latin typeface="Open Sans"/>
                          <a:ea typeface="Open Sans"/>
                          <a:cs typeface="Open Sans"/>
                          <a:sym typeface="Open Sans"/>
                        </a:rPr>
                        <a:t>(rule of thumb)</a:t>
                      </a:r>
                      <a:endParaRPr sz="12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r>
              <a:tr h="434525">
                <a:tc>
                  <a:txBody>
                    <a:bodyPr/>
                    <a:lstStyle/>
                    <a:p>
                      <a:pPr indent="0" lvl="0" marL="0" marR="0" rtl="0" algn="l">
                        <a:spcBef>
                          <a:spcPts val="0"/>
                        </a:spcBef>
                        <a:spcAft>
                          <a:spcPts val="0"/>
                        </a:spcAft>
                        <a:buNone/>
                      </a:pPr>
                      <a:r>
                        <a:rPr lang="en-ZA" sz="1000">
                          <a:latin typeface="Open Sans"/>
                          <a:ea typeface="Open Sans"/>
                          <a:cs typeface="Open Sans"/>
                          <a:sym typeface="Open Sans"/>
                        </a:rPr>
                        <a:t>Very likely</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Reason to believe the impact will happen (or did happen) as a result of the policy.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 90%</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solidFill>
                  </a:tcPr>
                </a:tc>
              </a:tr>
              <a:tr h="434525">
                <a:tc>
                  <a:txBody>
                    <a:bodyPr/>
                    <a:lstStyle/>
                    <a:p>
                      <a:pPr indent="0" lvl="0" marL="0" marR="0" rtl="0" algn="l">
                        <a:spcBef>
                          <a:spcPts val="0"/>
                        </a:spcBef>
                        <a:spcAft>
                          <a:spcPts val="0"/>
                        </a:spcAft>
                        <a:buNone/>
                      </a:pPr>
                      <a:r>
                        <a:rPr lang="en-ZA" sz="1000">
                          <a:latin typeface="Open Sans"/>
                          <a:ea typeface="Open Sans"/>
                          <a:cs typeface="Open Sans"/>
                          <a:sym typeface="Open Sans"/>
                        </a:rPr>
                        <a:t>Likely</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alpha val="76540"/>
                      </a:srgbClr>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Reason to believe the impact will probably happen (or probably happened) as a result of the policy.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alpha val="76540"/>
                      </a:srgbClr>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66 - 69%</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alpha val="76540"/>
                      </a:srgbClr>
                    </a:solidFill>
                  </a:tcPr>
                </a:tc>
              </a:tr>
              <a:tr h="434525">
                <a:tc>
                  <a:txBody>
                    <a:bodyPr/>
                    <a:lstStyle/>
                    <a:p>
                      <a:pPr indent="0" lvl="0" marL="0" marR="0" rtl="0" algn="l">
                        <a:spcBef>
                          <a:spcPts val="0"/>
                        </a:spcBef>
                        <a:spcAft>
                          <a:spcPts val="0"/>
                        </a:spcAft>
                        <a:buNone/>
                      </a:pPr>
                      <a:r>
                        <a:rPr lang="en-ZA" sz="1000">
                          <a:latin typeface="Open Sans"/>
                          <a:ea typeface="Open Sans"/>
                          <a:cs typeface="Open Sans"/>
                          <a:sym typeface="Open Sans"/>
                        </a:rPr>
                        <a:t>Possible</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alpha val="48600"/>
                      </a:srgbClr>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Reason to believe the impact may or may not happen (or may or may not have happened) as a result of the policy. About as likely as not. Cases where the likelihood is unknown or cannot be determined should be considered possible.</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alpha val="48600"/>
                      </a:srgbClr>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33 - 65%</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alpha val="48600"/>
                      </a:srgbClr>
                    </a:solidFill>
                  </a:tcPr>
                </a:tc>
              </a:tr>
              <a:tr h="459275">
                <a:tc>
                  <a:txBody>
                    <a:bodyPr/>
                    <a:lstStyle/>
                    <a:p>
                      <a:pPr indent="0" lvl="0" marL="0" marR="0" rtl="0" algn="l">
                        <a:spcBef>
                          <a:spcPts val="0"/>
                        </a:spcBef>
                        <a:spcAft>
                          <a:spcPts val="0"/>
                        </a:spcAft>
                        <a:buNone/>
                      </a:pPr>
                      <a:r>
                        <a:rPr lang="en-ZA" sz="1000">
                          <a:latin typeface="Open Sans"/>
                          <a:ea typeface="Open Sans"/>
                          <a:cs typeface="Open Sans"/>
                          <a:sym typeface="Open Sans"/>
                        </a:rPr>
                        <a:t>Unlikely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alpha val="27370"/>
                      </a:srgbClr>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Reason to believe the impact probably will not happen (or probably did not happen) as a result of the policy.</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alpha val="27370"/>
                      </a:srgbClr>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10 - 32%</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alpha val="27370"/>
                      </a:srgbClr>
                    </a:solidFill>
                  </a:tcPr>
                </a:tc>
              </a:tr>
              <a:tr h="473300">
                <a:tc>
                  <a:txBody>
                    <a:bodyPr/>
                    <a:lstStyle/>
                    <a:p>
                      <a:pPr indent="0" lvl="0" marL="0" marR="0" rtl="0" algn="l">
                        <a:spcBef>
                          <a:spcPts val="0"/>
                        </a:spcBef>
                        <a:spcAft>
                          <a:spcPts val="0"/>
                        </a:spcAft>
                        <a:buNone/>
                      </a:pPr>
                      <a:r>
                        <a:rPr lang="en-ZA" sz="1000">
                          <a:latin typeface="Open Sans"/>
                          <a:ea typeface="Open Sans"/>
                          <a:cs typeface="Open Sans"/>
                          <a:sym typeface="Open Sans"/>
                        </a:rPr>
                        <a:t>Very unlikely</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alpha val="13410"/>
                      </a:srgbClr>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Reason to believe the impact will not happen (or did not happen) as a result of the policy.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alpha val="13410"/>
                      </a:srgbClr>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&lt; 10%</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alpha val="13410"/>
                      </a:srgbClr>
                    </a:solidFill>
                  </a:tcPr>
                </a:tc>
              </a:tr>
            </a:tbl>
          </a:graphicData>
        </a:graphic>
      </p:graphicFrame>
      <p:pic>
        <p:nvPicPr>
          <p:cNvPr id="716" name="Google Shape;716;p42">
            <a:hlinkClick r:id="rId3"/>
          </p:cNvPr>
          <p:cNvPicPr preferRelativeResize="0"/>
          <p:nvPr/>
        </p:nvPicPr>
        <p:blipFill rotWithShape="1">
          <a:blip r:embed="rId4">
            <a:alphaModFix/>
          </a:blip>
          <a:srcRect b="0" l="0" r="0" t="0"/>
          <a:stretch/>
        </p:blipFill>
        <p:spPr>
          <a:xfrm>
            <a:off x="4507899" y="4606924"/>
            <a:ext cx="857400" cy="359100"/>
          </a:xfrm>
          <a:prstGeom prst="roundRect">
            <a:avLst>
              <a:gd fmla="val 16667" name="adj"/>
            </a:avLst>
          </a:prstGeom>
          <a:noFill/>
          <a:ln>
            <a:noFill/>
          </a:ln>
        </p:spPr>
      </p:pic>
      <p:sp>
        <p:nvSpPr>
          <p:cNvPr id="717" name="Google Shape;717;p42"/>
          <p:cNvSpPr txBox="1"/>
          <p:nvPr>
            <p:ph idx="4294967295" type="body"/>
          </p:nvPr>
        </p:nvSpPr>
        <p:spPr>
          <a:xfrm>
            <a:off x="6270390" y="4702205"/>
            <a:ext cx="681900" cy="153300"/>
          </a:xfrm>
          <a:prstGeom prst="rect">
            <a:avLst/>
          </a:prstGeom>
          <a:solidFill>
            <a:srgbClr val="E7E7E7"/>
          </a:solidFill>
          <a:ln cap="flat" cmpd="sng" w="9525">
            <a:solidFill>
              <a:srgbClr val="BFBFBF"/>
            </a:solidFill>
            <a:prstDash val="solid"/>
            <a:round/>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6</a:t>
            </a:r>
            <a:endParaRPr sz="800"/>
          </a:p>
        </p:txBody>
      </p:sp>
      <p:sp>
        <p:nvSpPr>
          <p:cNvPr id="718" name="Google Shape;718;p42">
            <a:hlinkClick action="ppaction://hlinksldjump" r:id="rId5"/>
          </p:cNvPr>
          <p:cNvSpPr/>
          <p:nvPr/>
        </p:nvSpPr>
        <p:spPr>
          <a:xfrm>
            <a:off x="5502376" y="4701216"/>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719" name="Google Shape;719;p42">
            <a:hlinkClick action="ppaction://hlinksldjump" r:id="rId6"/>
          </p:cNvPr>
          <p:cNvSpPr/>
          <p:nvPr/>
        </p:nvSpPr>
        <p:spPr>
          <a:xfrm>
            <a:off x="6270389" y="4698323"/>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720" name="Google Shape;720;p42"/>
          <p:cNvSpPr txBox="1"/>
          <p:nvPr>
            <p:ph idx="4294967295" type="body"/>
          </p:nvPr>
        </p:nvSpPr>
        <p:spPr>
          <a:xfrm>
            <a:off x="5486546" y="4699082"/>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5</a:t>
            </a:r>
            <a:endParaRPr sz="800"/>
          </a:p>
        </p:txBody>
      </p:sp>
      <p:sp>
        <p:nvSpPr>
          <p:cNvPr id="721" name="Google Shape;721;p42">
            <a:hlinkClick action="ppaction://hlinksldjump" r:id="rId7"/>
          </p:cNvPr>
          <p:cNvSpPr/>
          <p:nvPr/>
        </p:nvSpPr>
        <p:spPr>
          <a:xfrm>
            <a:off x="5467716" y="4703351"/>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6" name="Shape 726"/>
        <p:cNvGrpSpPr/>
        <p:nvPr/>
      </p:nvGrpSpPr>
      <p:grpSpPr>
        <a:xfrm>
          <a:off x="0" y="0"/>
          <a:ext cx="0" cy="0"/>
          <a:chOff x="0" y="0"/>
          <a:chExt cx="0" cy="0"/>
        </a:xfrm>
      </p:grpSpPr>
      <p:sp>
        <p:nvSpPr>
          <p:cNvPr id="727" name="Google Shape;727;p43"/>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625852"/>
              </a:buClr>
              <a:buSzPct val="114285"/>
              <a:buFont typeface="Arial"/>
              <a:buNone/>
            </a:pPr>
            <a:r>
              <a:rPr lang="en-ZA"/>
              <a:t>STEP 2: Assess the magnitude of the GHG impacts</a:t>
            </a:r>
            <a:endParaRPr/>
          </a:p>
        </p:txBody>
      </p:sp>
      <p:sp>
        <p:nvSpPr>
          <p:cNvPr id="728" name="Google Shape;728;p43"/>
          <p:cNvSpPr/>
          <p:nvPr/>
        </p:nvSpPr>
        <p:spPr>
          <a:xfrm>
            <a:off x="4928850" y="1276000"/>
            <a:ext cx="1736700" cy="1610700"/>
          </a:xfrm>
          <a:prstGeom prst="roundRect">
            <a:avLst>
              <a:gd fmla="val 16667" name="adj"/>
            </a:avLst>
          </a:prstGeom>
          <a:solidFill>
            <a:srgbClr val="FAFAFA"/>
          </a:solidFill>
          <a:ln cap="flat" cmpd="sng" w="28575">
            <a:solidFill>
              <a:srgbClr val="FF8E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800">
                <a:solidFill>
                  <a:srgbClr val="000A3A"/>
                </a:solidFill>
                <a:highlight>
                  <a:srgbClr val="FF8E00"/>
                </a:highlight>
                <a:latin typeface="Open Sans"/>
                <a:ea typeface="Open Sans"/>
                <a:cs typeface="Open Sans"/>
                <a:sym typeface="Open Sans"/>
              </a:rPr>
              <a:t>MAJOR (&gt;10%)</a:t>
            </a:r>
            <a:endParaRPr b="1" sz="800">
              <a:solidFill>
                <a:srgbClr val="000A3A"/>
              </a:solidFill>
              <a:highlight>
                <a:srgbClr val="FF8E00"/>
              </a:highlight>
              <a:latin typeface="Open Sans"/>
              <a:ea typeface="Open Sans"/>
              <a:cs typeface="Open Sans"/>
              <a:sym typeface="Open Sans"/>
            </a:endParaRPr>
          </a:p>
          <a:p>
            <a:pPr indent="0" lvl="0" marL="0" marR="0" rtl="0" algn="ctr">
              <a:spcBef>
                <a:spcPts val="0"/>
              </a:spcBef>
              <a:spcAft>
                <a:spcPts val="0"/>
              </a:spcAft>
              <a:buNone/>
            </a:pPr>
            <a:r>
              <a:t/>
            </a:r>
            <a:endParaRPr sz="800">
              <a:solidFill>
                <a:srgbClr val="000A3A"/>
              </a:solidFill>
              <a:latin typeface="Open Sans"/>
              <a:ea typeface="Open Sans"/>
              <a:cs typeface="Open Sans"/>
              <a:sym typeface="Open Sans"/>
            </a:endParaRPr>
          </a:p>
          <a:p>
            <a:pPr indent="0" lvl="0" marL="0" marR="0" rtl="0" algn="ctr">
              <a:spcBef>
                <a:spcPts val="0"/>
              </a:spcBef>
              <a:spcAft>
                <a:spcPts val="0"/>
              </a:spcAft>
              <a:buNone/>
            </a:pPr>
            <a:r>
              <a:rPr lang="en-ZA" sz="800">
                <a:solidFill>
                  <a:srgbClr val="000A3A"/>
                </a:solidFill>
                <a:latin typeface="Open Sans"/>
                <a:ea typeface="Open Sans"/>
                <a:cs typeface="Open Sans"/>
                <a:sym typeface="Open Sans"/>
              </a:rPr>
              <a:t>The change in the GHG source or carbon pool is (or is expected to be) substantial in size (either positive or negative). The impact significantly influences the effectiveness of the policy.</a:t>
            </a:r>
            <a:endParaRPr sz="800">
              <a:solidFill>
                <a:srgbClr val="000A3A"/>
              </a:solidFill>
              <a:latin typeface="Open Sans"/>
              <a:ea typeface="Open Sans"/>
              <a:cs typeface="Open Sans"/>
              <a:sym typeface="Open Sans"/>
            </a:endParaRPr>
          </a:p>
        </p:txBody>
      </p:sp>
      <p:sp>
        <p:nvSpPr>
          <p:cNvPr id="729" name="Google Shape;729;p43"/>
          <p:cNvSpPr/>
          <p:nvPr/>
        </p:nvSpPr>
        <p:spPr>
          <a:xfrm>
            <a:off x="2651825" y="1235913"/>
            <a:ext cx="1736700" cy="1610700"/>
          </a:xfrm>
          <a:prstGeom prst="roundRect">
            <a:avLst>
              <a:gd fmla="val 16667" name="adj"/>
            </a:avLst>
          </a:prstGeom>
          <a:solidFill>
            <a:srgbClr val="FAFAFA"/>
          </a:solidFill>
          <a:ln cap="flat" cmpd="sng" w="28575">
            <a:solidFill>
              <a:srgbClr val="FFC46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800">
                <a:solidFill>
                  <a:srgbClr val="000A3A"/>
                </a:solidFill>
                <a:highlight>
                  <a:srgbClr val="FFC465"/>
                </a:highlight>
                <a:latin typeface="Open Sans"/>
                <a:ea typeface="Open Sans"/>
                <a:cs typeface="Open Sans"/>
                <a:sym typeface="Open Sans"/>
              </a:rPr>
              <a:t>MODERATE (1-10%)</a:t>
            </a:r>
            <a:endParaRPr b="1" sz="800">
              <a:solidFill>
                <a:srgbClr val="000A3A"/>
              </a:solidFill>
              <a:highlight>
                <a:srgbClr val="FFC465"/>
              </a:highlight>
              <a:latin typeface="Open Sans"/>
              <a:ea typeface="Open Sans"/>
              <a:cs typeface="Open Sans"/>
              <a:sym typeface="Open Sans"/>
            </a:endParaRPr>
          </a:p>
          <a:p>
            <a:pPr indent="0" lvl="0" marL="0" marR="0" rtl="0" algn="ctr">
              <a:spcBef>
                <a:spcPts val="0"/>
              </a:spcBef>
              <a:spcAft>
                <a:spcPts val="0"/>
              </a:spcAft>
              <a:buNone/>
            </a:pPr>
            <a:r>
              <a:t/>
            </a:r>
            <a:endParaRPr sz="800">
              <a:solidFill>
                <a:srgbClr val="000A3A"/>
              </a:solidFill>
              <a:latin typeface="Open Sans"/>
              <a:ea typeface="Open Sans"/>
              <a:cs typeface="Open Sans"/>
              <a:sym typeface="Open Sans"/>
            </a:endParaRPr>
          </a:p>
          <a:p>
            <a:pPr indent="0" lvl="0" marL="0" marR="0" rtl="0" algn="ctr">
              <a:spcBef>
                <a:spcPts val="0"/>
              </a:spcBef>
              <a:spcAft>
                <a:spcPts val="0"/>
              </a:spcAft>
              <a:buNone/>
            </a:pPr>
            <a:r>
              <a:rPr lang="en-ZA" sz="800">
                <a:solidFill>
                  <a:srgbClr val="000A3A"/>
                </a:solidFill>
                <a:latin typeface="Open Sans"/>
                <a:ea typeface="Open Sans"/>
                <a:cs typeface="Open Sans"/>
                <a:sym typeface="Open Sans"/>
              </a:rPr>
              <a:t>The change in the GHG source or carbon pool is (or is expected to be) moderate in size (either positive or negative). The impact somewhat influences the effectiveness of the policy. 	</a:t>
            </a:r>
            <a:endParaRPr sz="800">
              <a:solidFill>
                <a:srgbClr val="000A3A"/>
              </a:solidFill>
              <a:latin typeface="Open Sans"/>
              <a:ea typeface="Open Sans"/>
              <a:cs typeface="Open Sans"/>
              <a:sym typeface="Open Sans"/>
            </a:endParaRPr>
          </a:p>
        </p:txBody>
      </p:sp>
      <p:grpSp>
        <p:nvGrpSpPr>
          <p:cNvPr id="730" name="Google Shape;730;p43"/>
          <p:cNvGrpSpPr/>
          <p:nvPr/>
        </p:nvGrpSpPr>
        <p:grpSpPr>
          <a:xfrm>
            <a:off x="1571588" y="3245856"/>
            <a:ext cx="6754766" cy="624562"/>
            <a:chOff x="994787" y="4190165"/>
            <a:chExt cx="7536278" cy="696823"/>
          </a:xfrm>
        </p:grpSpPr>
        <p:cxnSp>
          <p:nvCxnSpPr>
            <p:cNvPr id="731" name="Google Shape;731;p43"/>
            <p:cNvCxnSpPr/>
            <p:nvPr/>
          </p:nvCxnSpPr>
          <p:spPr>
            <a:xfrm>
              <a:off x="994787" y="4371033"/>
              <a:ext cx="7064100" cy="0"/>
            </a:xfrm>
            <a:prstGeom prst="straightConnector1">
              <a:avLst/>
            </a:prstGeom>
            <a:noFill/>
            <a:ln cap="flat" cmpd="sng" w="76200">
              <a:solidFill>
                <a:srgbClr val="0D3B73"/>
              </a:solidFill>
              <a:prstDash val="solid"/>
              <a:miter lim="800000"/>
              <a:headEnd len="sm" w="sm" type="none"/>
              <a:tailEnd len="sm" w="sm" type="none"/>
            </a:ln>
          </p:spPr>
        </p:cxnSp>
        <p:cxnSp>
          <p:nvCxnSpPr>
            <p:cNvPr id="732" name="Google Shape;732;p43"/>
            <p:cNvCxnSpPr/>
            <p:nvPr/>
          </p:nvCxnSpPr>
          <p:spPr>
            <a:xfrm>
              <a:off x="994788" y="4190165"/>
              <a:ext cx="0" cy="361800"/>
            </a:xfrm>
            <a:prstGeom prst="straightConnector1">
              <a:avLst/>
            </a:prstGeom>
            <a:noFill/>
            <a:ln cap="flat" cmpd="sng" w="76200">
              <a:solidFill>
                <a:srgbClr val="0D3B73"/>
              </a:solidFill>
              <a:prstDash val="solid"/>
              <a:miter lim="800000"/>
              <a:headEnd len="sm" w="sm" type="none"/>
              <a:tailEnd len="sm" w="sm" type="none"/>
            </a:ln>
          </p:spPr>
        </p:cxnSp>
        <p:cxnSp>
          <p:nvCxnSpPr>
            <p:cNvPr id="733" name="Google Shape;733;p43"/>
            <p:cNvCxnSpPr/>
            <p:nvPr/>
          </p:nvCxnSpPr>
          <p:spPr>
            <a:xfrm>
              <a:off x="1187381" y="4190165"/>
              <a:ext cx="0" cy="361800"/>
            </a:xfrm>
            <a:prstGeom prst="straightConnector1">
              <a:avLst/>
            </a:prstGeom>
            <a:noFill/>
            <a:ln cap="flat" cmpd="sng" w="76200">
              <a:solidFill>
                <a:srgbClr val="0D3B73"/>
              </a:solidFill>
              <a:prstDash val="solid"/>
              <a:miter lim="800000"/>
              <a:headEnd len="sm" w="sm" type="none"/>
              <a:tailEnd len="sm" w="sm" type="none"/>
            </a:ln>
          </p:spPr>
        </p:cxnSp>
        <p:cxnSp>
          <p:nvCxnSpPr>
            <p:cNvPr id="734" name="Google Shape;734;p43"/>
            <p:cNvCxnSpPr/>
            <p:nvPr/>
          </p:nvCxnSpPr>
          <p:spPr>
            <a:xfrm>
              <a:off x="2636236" y="4190165"/>
              <a:ext cx="0" cy="361800"/>
            </a:xfrm>
            <a:prstGeom prst="straightConnector1">
              <a:avLst/>
            </a:prstGeom>
            <a:noFill/>
            <a:ln cap="flat" cmpd="sng" w="76200">
              <a:solidFill>
                <a:srgbClr val="0D3B73"/>
              </a:solidFill>
              <a:prstDash val="solid"/>
              <a:miter lim="800000"/>
              <a:headEnd len="sm" w="sm" type="none"/>
              <a:tailEnd len="sm" w="sm" type="none"/>
            </a:ln>
          </p:spPr>
        </p:cxnSp>
        <p:cxnSp>
          <p:nvCxnSpPr>
            <p:cNvPr id="735" name="Google Shape;735;p43"/>
            <p:cNvCxnSpPr/>
            <p:nvPr/>
          </p:nvCxnSpPr>
          <p:spPr>
            <a:xfrm>
              <a:off x="8058778" y="4190165"/>
              <a:ext cx="0" cy="361800"/>
            </a:xfrm>
            <a:prstGeom prst="straightConnector1">
              <a:avLst/>
            </a:prstGeom>
            <a:noFill/>
            <a:ln cap="flat" cmpd="sng" w="76200">
              <a:solidFill>
                <a:srgbClr val="0D3B73"/>
              </a:solidFill>
              <a:prstDash val="solid"/>
              <a:miter lim="800000"/>
              <a:headEnd len="sm" w="sm" type="none"/>
              <a:tailEnd len="sm" w="sm" type="none"/>
            </a:ln>
          </p:spPr>
        </p:cxnSp>
        <p:sp>
          <p:nvSpPr>
            <p:cNvPr id="736" name="Google Shape;736;p43"/>
            <p:cNvSpPr txBox="1"/>
            <p:nvPr/>
          </p:nvSpPr>
          <p:spPr>
            <a:xfrm>
              <a:off x="994787" y="4548108"/>
              <a:ext cx="557400" cy="2748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1000">
                  <a:solidFill>
                    <a:srgbClr val="0D3B73"/>
                  </a:solidFill>
                  <a:latin typeface="Open Sans"/>
                  <a:ea typeface="Open Sans"/>
                  <a:cs typeface="Open Sans"/>
                  <a:sym typeface="Open Sans"/>
                </a:rPr>
                <a:t>1%</a:t>
              </a:r>
              <a:endParaRPr sz="1000">
                <a:latin typeface="Open Sans"/>
                <a:ea typeface="Open Sans"/>
                <a:cs typeface="Open Sans"/>
                <a:sym typeface="Open Sans"/>
              </a:endParaRPr>
            </a:p>
          </p:txBody>
        </p:sp>
        <p:sp>
          <p:nvSpPr>
            <p:cNvPr id="737" name="Google Shape;737;p43"/>
            <p:cNvSpPr txBox="1"/>
            <p:nvPr/>
          </p:nvSpPr>
          <p:spPr>
            <a:xfrm>
              <a:off x="2334111" y="4612188"/>
              <a:ext cx="681900" cy="2748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1000">
                  <a:solidFill>
                    <a:srgbClr val="0D3B73"/>
                  </a:solidFill>
                  <a:latin typeface="Open Sans"/>
                  <a:ea typeface="Open Sans"/>
                  <a:cs typeface="Open Sans"/>
                  <a:sym typeface="Open Sans"/>
                </a:rPr>
                <a:t>10%</a:t>
              </a:r>
              <a:endParaRPr sz="1000">
                <a:latin typeface="Open Sans"/>
                <a:ea typeface="Open Sans"/>
                <a:cs typeface="Open Sans"/>
                <a:sym typeface="Open Sans"/>
              </a:endParaRPr>
            </a:p>
          </p:txBody>
        </p:sp>
        <p:sp>
          <p:nvSpPr>
            <p:cNvPr id="738" name="Google Shape;738;p43"/>
            <p:cNvSpPr txBox="1"/>
            <p:nvPr/>
          </p:nvSpPr>
          <p:spPr>
            <a:xfrm>
              <a:off x="7717765" y="4612188"/>
              <a:ext cx="813300" cy="2748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1000">
                  <a:solidFill>
                    <a:srgbClr val="0D3B73"/>
                  </a:solidFill>
                  <a:latin typeface="Open Sans"/>
                  <a:ea typeface="Open Sans"/>
                  <a:cs typeface="Open Sans"/>
                  <a:sym typeface="Open Sans"/>
                </a:rPr>
                <a:t>100%</a:t>
              </a:r>
              <a:endParaRPr sz="1000">
                <a:latin typeface="Open Sans"/>
                <a:ea typeface="Open Sans"/>
                <a:cs typeface="Open Sans"/>
                <a:sym typeface="Open Sans"/>
              </a:endParaRPr>
            </a:p>
          </p:txBody>
        </p:sp>
      </p:grpSp>
      <p:sp>
        <p:nvSpPr>
          <p:cNvPr id="739" name="Google Shape;739;p43"/>
          <p:cNvSpPr/>
          <p:nvPr/>
        </p:nvSpPr>
        <p:spPr>
          <a:xfrm>
            <a:off x="817625" y="1235913"/>
            <a:ext cx="1736700" cy="1610700"/>
          </a:xfrm>
          <a:prstGeom prst="roundRect">
            <a:avLst>
              <a:gd fmla="val 16667" name="adj"/>
            </a:avLst>
          </a:prstGeom>
          <a:solidFill>
            <a:srgbClr val="FAFAFA"/>
          </a:solidFill>
          <a:ln cap="flat" cmpd="sng" w="28575">
            <a:solidFill>
              <a:srgbClr val="FFD7B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800">
              <a:solidFill>
                <a:srgbClr val="000A3A"/>
              </a:solidFill>
              <a:latin typeface="Open Sans"/>
              <a:ea typeface="Open Sans"/>
              <a:cs typeface="Open Sans"/>
              <a:sym typeface="Open Sans"/>
            </a:endParaRPr>
          </a:p>
          <a:p>
            <a:pPr indent="0" lvl="0" marL="0" marR="0" rtl="0" algn="ctr">
              <a:spcBef>
                <a:spcPts val="0"/>
              </a:spcBef>
              <a:spcAft>
                <a:spcPts val="0"/>
              </a:spcAft>
              <a:buNone/>
            </a:pPr>
            <a:r>
              <a:t/>
            </a:r>
            <a:endParaRPr b="1" sz="800">
              <a:solidFill>
                <a:srgbClr val="000A3A"/>
              </a:solidFill>
              <a:latin typeface="Open Sans"/>
              <a:ea typeface="Open Sans"/>
              <a:cs typeface="Open Sans"/>
              <a:sym typeface="Open Sans"/>
            </a:endParaRPr>
          </a:p>
          <a:p>
            <a:pPr indent="0" lvl="0" marL="0" marR="0" rtl="0" algn="ctr">
              <a:spcBef>
                <a:spcPts val="0"/>
              </a:spcBef>
              <a:spcAft>
                <a:spcPts val="0"/>
              </a:spcAft>
              <a:buNone/>
            </a:pPr>
            <a:r>
              <a:rPr b="1" lang="en-ZA" sz="800">
                <a:solidFill>
                  <a:srgbClr val="000A3A"/>
                </a:solidFill>
                <a:highlight>
                  <a:srgbClr val="FFD7B2"/>
                </a:highlight>
                <a:latin typeface="Open Sans"/>
                <a:ea typeface="Open Sans"/>
                <a:cs typeface="Open Sans"/>
                <a:sym typeface="Open Sans"/>
              </a:rPr>
              <a:t>MINOR (&lt;1%)</a:t>
            </a:r>
            <a:endParaRPr b="1" sz="800">
              <a:solidFill>
                <a:srgbClr val="000A3A"/>
              </a:solidFill>
              <a:highlight>
                <a:srgbClr val="FFD7B2"/>
              </a:highlight>
              <a:latin typeface="Open Sans"/>
              <a:ea typeface="Open Sans"/>
              <a:cs typeface="Open Sans"/>
              <a:sym typeface="Open Sans"/>
            </a:endParaRPr>
          </a:p>
          <a:p>
            <a:pPr indent="0" lvl="0" marL="0" marR="0" rtl="0" algn="ctr">
              <a:spcBef>
                <a:spcPts val="0"/>
              </a:spcBef>
              <a:spcAft>
                <a:spcPts val="0"/>
              </a:spcAft>
              <a:buNone/>
            </a:pPr>
            <a:r>
              <a:t/>
            </a:r>
            <a:endParaRPr b="1" sz="800">
              <a:solidFill>
                <a:srgbClr val="000A3A"/>
              </a:solidFill>
              <a:latin typeface="Open Sans"/>
              <a:ea typeface="Open Sans"/>
              <a:cs typeface="Open Sans"/>
              <a:sym typeface="Open Sans"/>
            </a:endParaRPr>
          </a:p>
          <a:p>
            <a:pPr indent="0" lvl="0" marL="0" marR="0" rtl="0" algn="ctr">
              <a:spcBef>
                <a:spcPts val="0"/>
              </a:spcBef>
              <a:spcAft>
                <a:spcPts val="0"/>
              </a:spcAft>
              <a:buNone/>
            </a:pPr>
            <a:r>
              <a:rPr lang="en-ZA" sz="800">
                <a:solidFill>
                  <a:srgbClr val="000A3A"/>
                </a:solidFill>
                <a:latin typeface="Open Sans"/>
                <a:ea typeface="Open Sans"/>
                <a:cs typeface="Open Sans"/>
                <a:sym typeface="Open Sans"/>
              </a:rPr>
              <a:t>The change in the GHG source or carbon pool is (or is expected to be) insignificant in size (either positive or negative). The impact is inconsequential to the effectiveness of the policy.</a:t>
            </a:r>
            <a:endParaRPr sz="800">
              <a:solidFill>
                <a:srgbClr val="000A3A"/>
              </a:solidFill>
              <a:latin typeface="Open Sans"/>
              <a:ea typeface="Open Sans"/>
              <a:cs typeface="Open Sans"/>
              <a:sym typeface="Open Sans"/>
            </a:endParaRPr>
          </a:p>
          <a:p>
            <a:pPr indent="0" lvl="0" marL="0" marR="0" rtl="0" algn="ctr">
              <a:spcBef>
                <a:spcPts val="0"/>
              </a:spcBef>
              <a:spcAft>
                <a:spcPts val="0"/>
              </a:spcAft>
              <a:buNone/>
            </a:pPr>
            <a:r>
              <a:t/>
            </a:r>
            <a:endParaRPr b="1" sz="800">
              <a:solidFill>
                <a:srgbClr val="000A3A"/>
              </a:solidFill>
              <a:latin typeface="Open Sans"/>
              <a:ea typeface="Open Sans"/>
              <a:cs typeface="Open Sans"/>
              <a:sym typeface="Open Sans"/>
            </a:endParaRPr>
          </a:p>
          <a:p>
            <a:pPr indent="0" lvl="0" marL="0" marR="0" rtl="0" algn="ctr">
              <a:spcBef>
                <a:spcPts val="0"/>
              </a:spcBef>
              <a:spcAft>
                <a:spcPts val="0"/>
              </a:spcAft>
              <a:buNone/>
            </a:pPr>
            <a:r>
              <a:t/>
            </a:r>
            <a:endParaRPr b="1" sz="800">
              <a:solidFill>
                <a:srgbClr val="000A3A"/>
              </a:solidFill>
              <a:latin typeface="Open Sans"/>
              <a:ea typeface="Open Sans"/>
              <a:cs typeface="Open Sans"/>
              <a:sym typeface="Open Sans"/>
            </a:endParaRPr>
          </a:p>
        </p:txBody>
      </p:sp>
      <p:cxnSp>
        <p:nvCxnSpPr>
          <p:cNvPr id="740" name="Google Shape;740;p43"/>
          <p:cNvCxnSpPr>
            <a:stCxn id="739" idx="2"/>
          </p:cNvCxnSpPr>
          <p:nvPr/>
        </p:nvCxnSpPr>
        <p:spPr>
          <a:xfrm>
            <a:off x="1685975" y="2846613"/>
            <a:ext cx="0" cy="280200"/>
          </a:xfrm>
          <a:prstGeom prst="straightConnector1">
            <a:avLst/>
          </a:prstGeom>
          <a:noFill/>
          <a:ln cap="flat" cmpd="sng" w="9525">
            <a:solidFill>
              <a:srgbClr val="FFD7B2"/>
            </a:solidFill>
            <a:prstDash val="solid"/>
            <a:round/>
            <a:headEnd len="med" w="med" type="none"/>
            <a:tailEnd len="med" w="med" type="oval"/>
          </a:ln>
        </p:spPr>
      </p:cxnSp>
      <p:cxnSp>
        <p:nvCxnSpPr>
          <p:cNvPr id="741" name="Google Shape;741;p43"/>
          <p:cNvCxnSpPr/>
          <p:nvPr/>
        </p:nvCxnSpPr>
        <p:spPr>
          <a:xfrm>
            <a:off x="2915013" y="2846613"/>
            <a:ext cx="0" cy="392400"/>
          </a:xfrm>
          <a:prstGeom prst="straightConnector1">
            <a:avLst/>
          </a:prstGeom>
          <a:noFill/>
          <a:ln cap="flat" cmpd="sng" w="9525">
            <a:solidFill>
              <a:srgbClr val="FFC465"/>
            </a:solidFill>
            <a:prstDash val="solid"/>
            <a:round/>
            <a:headEnd len="med" w="med" type="none"/>
            <a:tailEnd len="med" w="med" type="oval"/>
          </a:ln>
        </p:spPr>
      </p:cxnSp>
      <p:cxnSp>
        <p:nvCxnSpPr>
          <p:cNvPr id="742" name="Google Shape;742;p43"/>
          <p:cNvCxnSpPr>
            <a:stCxn id="728" idx="2"/>
          </p:cNvCxnSpPr>
          <p:nvPr/>
        </p:nvCxnSpPr>
        <p:spPr>
          <a:xfrm>
            <a:off x="5797200" y="2886700"/>
            <a:ext cx="0" cy="436500"/>
          </a:xfrm>
          <a:prstGeom prst="straightConnector1">
            <a:avLst/>
          </a:prstGeom>
          <a:noFill/>
          <a:ln cap="flat" cmpd="sng" w="9525">
            <a:solidFill>
              <a:srgbClr val="FF8E00"/>
            </a:solidFill>
            <a:prstDash val="solid"/>
            <a:round/>
            <a:headEnd len="med" w="med" type="none"/>
            <a:tailEnd len="med" w="med" type="oval"/>
          </a:ln>
        </p:spPr>
      </p:cxnSp>
      <p:sp>
        <p:nvSpPr>
          <p:cNvPr id="743" name="Google Shape;743;p43"/>
          <p:cNvSpPr txBox="1"/>
          <p:nvPr/>
        </p:nvSpPr>
        <p:spPr>
          <a:xfrm>
            <a:off x="2651826" y="3949354"/>
            <a:ext cx="4119900" cy="3078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ZA">
                <a:solidFill>
                  <a:srgbClr val="000A3A"/>
                </a:solidFill>
                <a:latin typeface="Open Sans"/>
                <a:ea typeface="Open Sans"/>
                <a:cs typeface="Open Sans"/>
                <a:sym typeface="Open Sans"/>
              </a:rPr>
              <a:t>RELATIVE MAGNITUDE</a:t>
            </a:r>
            <a:endParaRPr b="1">
              <a:solidFill>
                <a:srgbClr val="000A3A"/>
              </a:solidFill>
              <a:latin typeface="Open Sans"/>
              <a:ea typeface="Open Sans"/>
              <a:cs typeface="Open Sans"/>
              <a:sym typeface="Open Sans"/>
            </a:endParaRPr>
          </a:p>
        </p:txBody>
      </p:sp>
      <p:pic>
        <p:nvPicPr>
          <p:cNvPr id="744" name="Google Shape;744;p43">
            <a:hlinkClick r:id="rId3"/>
          </p:cNvPr>
          <p:cNvPicPr preferRelativeResize="0"/>
          <p:nvPr/>
        </p:nvPicPr>
        <p:blipFill rotWithShape="1">
          <a:blip r:embed="rId4">
            <a:alphaModFix/>
          </a:blip>
          <a:srcRect b="0" l="0" r="0" t="0"/>
          <a:stretch/>
        </p:blipFill>
        <p:spPr>
          <a:xfrm>
            <a:off x="4507899" y="4606924"/>
            <a:ext cx="857400" cy="359100"/>
          </a:xfrm>
          <a:prstGeom prst="roundRect">
            <a:avLst>
              <a:gd fmla="val 16667" name="adj"/>
            </a:avLst>
          </a:prstGeom>
          <a:noFill/>
          <a:ln>
            <a:noFill/>
          </a:ln>
        </p:spPr>
      </p:pic>
      <p:sp>
        <p:nvSpPr>
          <p:cNvPr id="745" name="Google Shape;745;p43"/>
          <p:cNvSpPr txBox="1"/>
          <p:nvPr>
            <p:ph idx="4294967295" type="body"/>
          </p:nvPr>
        </p:nvSpPr>
        <p:spPr>
          <a:xfrm>
            <a:off x="6270390" y="4702205"/>
            <a:ext cx="681900" cy="153300"/>
          </a:xfrm>
          <a:prstGeom prst="rect">
            <a:avLst/>
          </a:prstGeom>
          <a:solidFill>
            <a:srgbClr val="E7E7E7"/>
          </a:solidFill>
          <a:ln cap="flat" cmpd="sng" w="9525">
            <a:solidFill>
              <a:srgbClr val="BFBFBF"/>
            </a:solidFill>
            <a:prstDash val="solid"/>
            <a:round/>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6</a:t>
            </a:r>
            <a:endParaRPr sz="800"/>
          </a:p>
        </p:txBody>
      </p:sp>
      <p:sp>
        <p:nvSpPr>
          <p:cNvPr id="746" name="Google Shape;746;p43">
            <a:hlinkClick action="ppaction://hlinksldjump" r:id="rId5"/>
          </p:cNvPr>
          <p:cNvSpPr/>
          <p:nvPr/>
        </p:nvSpPr>
        <p:spPr>
          <a:xfrm>
            <a:off x="5502376" y="4701216"/>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747" name="Google Shape;747;p43">
            <a:hlinkClick action="ppaction://hlinksldjump" r:id="rId6"/>
          </p:cNvPr>
          <p:cNvSpPr/>
          <p:nvPr/>
        </p:nvSpPr>
        <p:spPr>
          <a:xfrm>
            <a:off x="6270389" y="4698323"/>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748" name="Google Shape;748;p43"/>
          <p:cNvSpPr txBox="1"/>
          <p:nvPr>
            <p:ph idx="4294967295" type="body"/>
          </p:nvPr>
        </p:nvSpPr>
        <p:spPr>
          <a:xfrm>
            <a:off x="5486546" y="4699082"/>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5</a:t>
            </a:r>
            <a:endParaRPr sz="800"/>
          </a:p>
        </p:txBody>
      </p:sp>
      <p:sp>
        <p:nvSpPr>
          <p:cNvPr id="749" name="Google Shape;749;p43">
            <a:hlinkClick action="ppaction://hlinksldjump" r:id="rId7"/>
          </p:cNvPr>
          <p:cNvSpPr/>
          <p:nvPr/>
        </p:nvSpPr>
        <p:spPr>
          <a:xfrm>
            <a:off x="5467716" y="4703351"/>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4" name="Shape 754"/>
        <p:cNvGrpSpPr/>
        <p:nvPr/>
      </p:nvGrpSpPr>
      <p:grpSpPr>
        <a:xfrm>
          <a:off x="0" y="0"/>
          <a:ext cx="0" cy="0"/>
          <a:chOff x="0" y="0"/>
          <a:chExt cx="0" cy="0"/>
        </a:xfrm>
      </p:grpSpPr>
      <p:sp>
        <p:nvSpPr>
          <p:cNvPr id="755" name="Google Shape;755;p44"/>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625852"/>
              </a:buClr>
              <a:buSzPct val="114285"/>
              <a:buFont typeface="Arial"/>
              <a:buNone/>
            </a:pPr>
            <a:r>
              <a:rPr lang="en-ZA"/>
              <a:t>STEP 3: Determine the significance of GHG impacts</a:t>
            </a:r>
            <a:endParaRPr/>
          </a:p>
        </p:txBody>
      </p:sp>
      <p:sp>
        <p:nvSpPr>
          <p:cNvPr id="756" name="Google Shape;756;p44"/>
          <p:cNvSpPr/>
          <p:nvPr/>
        </p:nvSpPr>
        <p:spPr>
          <a:xfrm>
            <a:off x="5072096" y="1317400"/>
            <a:ext cx="1301700" cy="2604900"/>
          </a:xfrm>
          <a:prstGeom prst="rect">
            <a:avLst/>
          </a:prstGeom>
          <a:solidFill>
            <a:srgbClr val="FFD7B2"/>
          </a:solidFill>
          <a:ln cap="flat" cmpd="sng" w="12700">
            <a:solidFill>
              <a:srgbClr val="B8D3F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800">
              <a:solidFill>
                <a:srgbClr val="000000"/>
              </a:solidFill>
              <a:latin typeface="Open Sans"/>
              <a:ea typeface="Open Sans"/>
              <a:cs typeface="Open Sans"/>
              <a:sym typeface="Open Sans"/>
            </a:endParaRPr>
          </a:p>
        </p:txBody>
      </p:sp>
      <p:sp>
        <p:nvSpPr>
          <p:cNvPr id="757" name="Google Shape;757;p44"/>
          <p:cNvSpPr/>
          <p:nvPr/>
        </p:nvSpPr>
        <p:spPr>
          <a:xfrm>
            <a:off x="3769425" y="1312637"/>
            <a:ext cx="1301700" cy="2604900"/>
          </a:xfrm>
          <a:prstGeom prst="rect">
            <a:avLst/>
          </a:prstGeom>
          <a:solidFill>
            <a:srgbClr val="FFD7B2"/>
          </a:solidFill>
          <a:ln cap="flat" cmpd="sng" w="12700">
            <a:solidFill>
              <a:srgbClr val="7E7E7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800">
              <a:solidFill>
                <a:srgbClr val="000000"/>
              </a:solidFill>
              <a:latin typeface="Open Sans"/>
              <a:ea typeface="Open Sans"/>
              <a:cs typeface="Open Sans"/>
              <a:sym typeface="Open Sans"/>
            </a:endParaRPr>
          </a:p>
        </p:txBody>
      </p:sp>
      <p:sp>
        <p:nvSpPr>
          <p:cNvPr id="758" name="Google Shape;758;p44"/>
          <p:cNvSpPr txBox="1"/>
          <p:nvPr/>
        </p:nvSpPr>
        <p:spPr>
          <a:xfrm>
            <a:off x="1636745" y="3553675"/>
            <a:ext cx="1138800" cy="2154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800">
                <a:solidFill>
                  <a:srgbClr val="000000"/>
                </a:solidFill>
                <a:latin typeface="Open Sans"/>
                <a:ea typeface="Open Sans"/>
                <a:cs typeface="Open Sans"/>
                <a:sym typeface="Open Sans"/>
              </a:rPr>
              <a:t>Very unlikely</a:t>
            </a:r>
            <a:endParaRPr sz="800">
              <a:latin typeface="Open Sans"/>
              <a:ea typeface="Open Sans"/>
              <a:cs typeface="Open Sans"/>
              <a:sym typeface="Open Sans"/>
            </a:endParaRPr>
          </a:p>
        </p:txBody>
      </p:sp>
      <p:sp>
        <p:nvSpPr>
          <p:cNvPr id="759" name="Google Shape;759;p44"/>
          <p:cNvSpPr txBox="1"/>
          <p:nvPr/>
        </p:nvSpPr>
        <p:spPr>
          <a:xfrm>
            <a:off x="1813855" y="3030008"/>
            <a:ext cx="841500" cy="2154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800">
                <a:solidFill>
                  <a:srgbClr val="000000"/>
                </a:solidFill>
                <a:latin typeface="Open Sans"/>
                <a:ea typeface="Open Sans"/>
                <a:cs typeface="Open Sans"/>
                <a:sym typeface="Open Sans"/>
              </a:rPr>
              <a:t>Unlikely</a:t>
            </a:r>
            <a:endParaRPr sz="800">
              <a:latin typeface="Open Sans"/>
              <a:ea typeface="Open Sans"/>
              <a:cs typeface="Open Sans"/>
              <a:sym typeface="Open Sans"/>
            </a:endParaRPr>
          </a:p>
        </p:txBody>
      </p:sp>
      <p:sp>
        <p:nvSpPr>
          <p:cNvPr id="760" name="Google Shape;760;p44"/>
          <p:cNvSpPr txBox="1"/>
          <p:nvPr/>
        </p:nvSpPr>
        <p:spPr>
          <a:xfrm>
            <a:off x="1813855" y="2465461"/>
            <a:ext cx="841500" cy="2154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800">
                <a:solidFill>
                  <a:srgbClr val="000000"/>
                </a:solidFill>
                <a:latin typeface="Open Sans"/>
                <a:ea typeface="Open Sans"/>
                <a:cs typeface="Open Sans"/>
                <a:sym typeface="Open Sans"/>
              </a:rPr>
              <a:t>Possible</a:t>
            </a:r>
            <a:endParaRPr sz="800">
              <a:latin typeface="Open Sans"/>
              <a:ea typeface="Open Sans"/>
              <a:cs typeface="Open Sans"/>
              <a:sym typeface="Open Sans"/>
            </a:endParaRPr>
          </a:p>
        </p:txBody>
      </p:sp>
      <p:sp>
        <p:nvSpPr>
          <p:cNvPr id="761" name="Google Shape;761;p44"/>
          <p:cNvSpPr txBox="1"/>
          <p:nvPr/>
        </p:nvSpPr>
        <p:spPr>
          <a:xfrm>
            <a:off x="1934016" y="1956679"/>
            <a:ext cx="841500" cy="2154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800">
                <a:solidFill>
                  <a:srgbClr val="000000"/>
                </a:solidFill>
                <a:latin typeface="Open Sans"/>
                <a:ea typeface="Open Sans"/>
                <a:cs typeface="Open Sans"/>
                <a:sym typeface="Open Sans"/>
              </a:rPr>
              <a:t>Likely</a:t>
            </a:r>
            <a:endParaRPr sz="800">
              <a:latin typeface="Open Sans"/>
              <a:ea typeface="Open Sans"/>
              <a:cs typeface="Open Sans"/>
              <a:sym typeface="Open Sans"/>
            </a:endParaRPr>
          </a:p>
        </p:txBody>
      </p:sp>
      <p:sp>
        <p:nvSpPr>
          <p:cNvPr id="762" name="Google Shape;762;p44"/>
          <p:cNvSpPr txBox="1"/>
          <p:nvPr/>
        </p:nvSpPr>
        <p:spPr>
          <a:xfrm>
            <a:off x="1742859" y="1447898"/>
            <a:ext cx="841500" cy="2154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800">
                <a:solidFill>
                  <a:srgbClr val="000000"/>
                </a:solidFill>
                <a:latin typeface="Open Sans"/>
                <a:ea typeface="Open Sans"/>
                <a:cs typeface="Open Sans"/>
                <a:sym typeface="Open Sans"/>
              </a:rPr>
              <a:t>Very likely</a:t>
            </a:r>
            <a:endParaRPr sz="800">
              <a:latin typeface="Open Sans"/>
              <a:ea typeface="Open Sans"/>
              <a:cs typeface="Open Sans"/>
              <a:sym typeface="Open Sans"/>
            </a:endParaRPr>
          </a:p>
        </p:txBody>
      </p:sp>
      <p:sp>
        <p:nvSpPr>
          <p:cNvPr id="763" name="Google Shape;763;p44"/>
          <p:cNvSpPr txBox="1"/>
          <p:nvPr/>
        </p:nvSpPr>
        <p:spPr>
          <a:xfrm>
            <a:off x="1633225" y="1046250"/>
            <a:ext cx="951000" cy="2154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800">
                <a:solidFill>
                  <a:srgbClr val="09294E"/>
                </a:solidFill>
                <a:latin typeface="Open Sans"/>
                <a:ea typeface="Open Sans"/>
                <a:cs typeface="Open Sans"/>
                <a:sym typeface="Open Sans"/>
              </a:rPr>
              <a:t>LIKELIHOOD</a:t>
            </a:r>
            <a:endParaRPr sz="800">
              <a:latin typeface="Open Sans"/>
              <a:ea typeface="Open Sans"/>
              <a:cs typeface="Open Sans"/>
              <a:sym typeface="Open Sans"/>
            </a:endParaRPr>
          </a:p>
        </p:txBody>
      </p:sp>
      <p:sp>
        <p:nvSpPr>
          <p:cNvPr id="764" name="Google Shape;764;p44"/>
          <p:cNvSpPr txBox="1"/>
          <p:nvPr/>
        </p:nvSpPr>
        <p:spPr>
          <a:xfrm>
            <a:off x="6613220" y="4049250"/>
            <a:ext cx="1427700" cy="2154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800">
                <a:solidFill>
                  <a:srgbClr val="09294E"/>
                </a:solidFill>
                <a:latin typeface="Open Sans"/>
                <a:ea typeface="Open Sans"/>
                <a:cs typeface="Open Sans"/>
                <a:sym typeface="Open Sans"/>
              </a:rPr>
              <a:t>MAGNITUDE</a:t>
            </a:r>
            <a:endParaRPr sz="800">
              <a:latin typeface="Open Sans"/>
              <a:ea typeface="Open Sans"/>
              <a:cs typeface="Open Sans"/>
              <a:sym typeface="Open Sans"/>
            </a:endParaRPr>
          </a:p>
        </p:txBody>
      </p:sp>
      <p:sp>
        <p:nvSpPr>
          <p:cNvPr id="765" name="Google Shape;765;p44"/>
          <p:cNvSpPr txBox="1"/>
          <p:nvPr/>
        </p:nvSpPr>
        <p:spPr>
          <a:xfrm>
            <a:off x="2821369" y="4004231"/>
            <a:ext cx="485700" cy="2154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800">
                <a:solidFill>
                  <a:srgbClr val="000000"/>
                </a:solidFill>
                <a:latin typeface="Open Sans"/>
                <a:ea typeface="Open Sans"/>
                <a:cs typeface="Open Sans"/>
                <a:sym typeface="Open Sans"/>
              </a:rPr>
              <a:t>Minor</a:t>
            </a:r>
            <a:endParaRPr sz="800">
              <a:latin typeface="Open Sans"/>
              <a:ea typeface="Open Sans"/>
              <a:cs typeface="Open Sans"/>
              <a:sym typeface="Open Sans"/>
            </a:endParaRPr>
          </a:p>
        </p:txBody>
      </p:sp>
      <p:sp>
        <p:nvSpPr>
          <p:cNvPr id="766" name="Google Shape;766;p44"/>
          <p:cNvSpPr txBox="1"/>
          <p:nvPr/>
        </p:nvSpPr>
        <p:spPr>
          <a:xfrm>
            <a:off x="4077929" y="4004225"/>
            <a:ext cx="841500" cy="2154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800">
                <a:solidFill>
                  <a:srgbClr val="000000"/>
                </a:solidFill>
                <a:latin typeface="Open Sans"/>
                <a:ea typeface="Open Sans"/>
                <a:cs typeface="Open Sans"/>
                <a:sym typeface="Open Sans"/>
              </a:rPr>
              <a:t>Moderate</a:t>
            </a:r>
            <a:endParaRPr sz="800">
              <a:latin typeface="Open Sans"/>
              <a:ea typeface="Open Sans"/>
              <a:cs typeface="Open Sans"/>
              <a:sym typeface="Open Sans"/>
            </a:endParaRPr>
          </a:p>
        </p:txBody>
      </p:sp>
      <p:sp>
        <p:nvSpPr>
          <p:cNvPr id="767" name="Google Shape;767;p44"/>
          <p:cNvSpPr txBox="1"/>
          <p:nvPr/>
        </p:nvSpPr>
        <p:spPr>
          <a:xfrm>
            <a:off x="5603598" y="4005506"/>
            <a:ext cx="548700" cy="2154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800">
                <a:solidFill>
                  <a:srgbClr val="000000"/>
                </a:solidFill>
                <a:latin typeface="Open Sans"/>
                <a:ea typeface="Open Sans"/>
                <a:cs typeface="Open Sans"/>
                <a:sym typeface="Open Sans"/>
              </a:rPr>
              <a:t>Major</a:t>
            </a:r>
            <a:endParaRPr sz="800">
              <a:latin typeface="Open Sans"/>
              <a:ea typeface="Open Sans"/>
              <a:cs typeface="Open Sans"/>
              <a:sym typeface="Open Sans"/>
            </a:endParaRPr>
          </a:p>
        </p:txBody>
      </p:sp>
      <p:sp>
        <p:nvSpPr>
          <p:cNvPr id="768" name="Google Shape;768;p44"/>
          <p:cNvSpPr/>
          <p:nvPr/>
        </p:nvSpPr>
        <p:spPr>
          <a:xfrm>
            <a:off x="2463216" y="1312637"/>
            <a:ext cx="1301700" cy="2604900"/>
          </a:xfrm>
          <a:prstGeom prst="rect">
            <a:avLst/>
          </a:prstGeom>
          <a:solidFill>
            <a:srgbClr val="FFD7B2"/>
          </a:solidFill>
          <a:ln cap="flat" cmpd="sng" w="12700">
            <a:solidFill>
              <a:srgbClr val="7E7E7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1000">
              <a:solidFill>
                <a:srgbClr val="000000"/>
              </a:solidFill>
              <a:latin typeface="Open Sans"/>
              <a:ea typeface="Open Sans"/>
              <a:cs typeface="Open Sans"/>
              <a:sym typeface="Open Sans"/>
            </a:endParaRPr>
          </a:p>
          <a:p>
            <a:pPr indent="0" lvl="0" marL="0" marR="0" rtl="0" algn="ctr">
              <a:spcBef>
                <a:spcPts val="0"/>
              </a:spcBef>
              <a:spcAft>
                <a:spcPts val="0"/>
              </a:spcAft>
              <a:buNone/>
            </a:pPr>
            <a:r>
              <a:t/>
            </a:r>
            <a:endParaRPr b="1" sz="1000">
              <a:solidFill>
                <a:srgbClr val="000000"/>
              </a:solidFill>
              <a:latin typeface="Open Sans"/>
              <a:ea typeface="Open Sans"/>
              <a:cs typeface="Open Sans"/>
              <a:sym typeface="Open Sans"/>
            </a:endParaRPr>
          </a:p>
          <a:p>
            <a:pPr indent="0" lvl="0" marL="0" marR="0" rtl="0" algn="ctr">
              <a:spcBef>
                <a:spcPts val="0"/>
              </a:spcBef>
              <a:spcAft>
                <a:spcPts val="0"/>
              </a:spcAft>
              <a:buNone/>
            </a:pPr>
            <a:r>
              <a:t/>
            </a:r>
            <a:endParaRPr b="1" sz="1000">
              <a:solidFill>
                <a:srgbClr val="000000"/>
              </a:solidFill>
              <a:latin typeface="Open Sans"/>
              <a:ea typeface="Open Sans"/>
              <a:cs typeface="Open Sans"/>
              <a:sym typeface="Open Sans"/>
            </a:endParaRPr>
          </a:p>
          <a:p>
            <a:pPr indent="0" lvl="0" marL="0" marR="0" rtl="0" algn="ctr">
              <a:spcBef>
                <a:spcPts val="0"/>
              </a:spcBef>
              <a:spcAft>
                <a:spcPts val="0"/>
              </a:spcAft>
              <a:buNone/>
            </a:pPr>
            <a:r>
              <a:t/>
            </a:r>
            <a:endParaRPr b="1" sz="1000">
              <a:solidFill>
                <a:srgbClr val="000000"/>
              </a:solidFill>
              <a:latin typeface="Open Sans"/>
              <a:ea typeface="Open Sans"/>
              <a:cs typeface="Open Sans"/>
              <a:sym typeface="Open Sans"/>
            </a:endParaRPr>
          </a:p>
          <a:p>
            <a:pPr indent="0" lvl="0" marL="0" marR="0" rtl="0" algn="ctr">
              <a:spcBef>
                <a:spcPts val="0"/>
              </a:spcBef>
              <a:spcAft>
                <a:spcPts val="0"/>
              </a:spcAft>
              <a:buNone/>
            </a:pPr>
            <a:r>
              <a:t/>
            </a:r>
            <a:endParaRPr b="1" sz="1000">
              <a:solidFill>
                <a:srgbClr val="000000"/>
              </a:solidFill>
              <a:latin typeface="Open Sans"/>
              <a:ea typeface="Open Sans"/>
              <a:cs typeface="Open Sans"/>
              <a:sym typeface="Open Sans"/>
            </a:endParaRPr>
          </a:p>
          <a:p>
            <a:pPr indent="0" lvl="0" marL="0" marR="0" rtl="0" algn="ctr">
              <a:spcBef>
                <a:spcPts val="0"/>
              </a:spcBef>
              <a:spcAft>
                <a:spcPts val="0"/>
              </a:spcAft>
              <a:buNone/>
            </a:pPr>
            <a:r>
              <a:t/>
            </a:r>
            <a:endParaRPr b="1" sz="1000">
              <a:solidFill>
                <a:srgbClr val="000000"/>
              </a:solidFill>
              <a:latin typeface="Open Sans"/>
              <a:ea typeface="Open Sans"/>
              <a:cs typeface="Open Sans"/>
              <a:sym typeface="Open Sans"/>
            </a:endParaRPr>
          </a:p>
          <a:p>
            <a:pPr indent="0" lvl="0" marL="0" marR="0" rtl="0" algn="ctr">
              <a:spcBef>
                <a:spcPts val="0"/>
              </a:spcBef>
              <a:spcAft>
                <a:spcPts val="0"/>
              </a:spcAft>
              <a:buNone/>
            </a:pPr>
            <a:r>
              <a:rPr b="1" lang="en-ZA" sz="1000">
                <a:solidFill>
                  <a:srgbClr val="000000"/>
                </a:solidFill>
                <a:latin typeface="Open Sans"/>
                <a:ea typeface="Open Sans"/>
                <a:cs typeface="Open Sans"/>
                <a:sym typeface="Open Sans"/>
              </a:rPr>
              <a:t>Insignificant</a:t>
            </a:r>
            <a:endParaRPr sz="1000">
              <a:latin typeface="Open Sans"/>
              <a:ea typeface="Open Sans"/>
              <a:cs typeface="Open Sans"/>
              <a:sym typeface="Open Sans"/>
            </a:endParaRPr>
          </a:p>
        </p:txBody>
      </p:sp>
      <p:sp>
        <p:nvSpPr>
          <p:cNvPr id="769" name="Google Shape;769;p44"/>
          <p:cNvSpPr/>
          <p:nvPr/>
        </p:nvSpPr>
        <p:spPr>
          <a:xfrm rot="5400000">
            <a:off x="4580915" y="1720541"/>
            <a:ext cx="128100" cy="4363500"/>
          </a:xfrm>
          <a:prstGeom prst="upArrow">
            <a:avLst>
              <a:gd fmla="val 50000" name="adj1"/>
              <a:gd fmla="val 50000" name="adj2"/>
            </a:avLst>
          </a:prstGeom>
          <a:solidFill>
            <a:srgbClr val="09294E"/>
          </a:solidFill>
          <a:ln cap="flat" cmpd="sng" w="12700">
            <a:solidFill>
              <a:srgbClr val="0929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rgbClr val="FFFFFF"/>
              </a:solidFill>
              <a:latin typeface="Open Sans"/>
              <a:ea typeface="Open Sans"/>
              <a:cs typeface="Open Sans"/>
              <a:sym typeface="Open Sans"/>
            </a:endParaRPr>
          </a:p>
        </p:txBody>
      </p:sp>
      <p:sp>
        <p:nvSpPr>
          <p:cNvPr id="770" name="Google Shape;770;p44"/>
          <p:cNvSpPr/>
          <p:nvPr/>
        </p:nvSpPr>
        <p:spPr>
          <a:xfrm>
            <a:off x="2446526" y="1198915"/>
            <a:ext cx="88200" cy="2718600"/>
          </a:xfrm>
          <a:prstGeom prst="upArrow">
            <a:avLst>
              <a:gd fmla="val 50000" name="adj1"/>
              <a:gd fmla="val 50000" name="adj2"/>
            </a:avLst>
          </a:prstGeom>
          <a:solidFill>
            <a:srgbClr val="09294E"/>
          </a:solidFill>
          <a:ln cap="flat" cmpd="sng" w="12700">
            <a:solidFill>
              <a:srgbClr val="0929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rgbClr val="FFFFFF"/>
              </a:solidFill>
              <a:latin typeface="Open Sans"/>
              <a:ea typeface="Open Sans"/>
              <a:cs typeface="Open Sans"/>
              <a:sym typeface="Open Sans"/>
            </a:endParaRPr>
          </a:p>
        </p:txBody>
      </p:sp>
      <p:sp>
        <p:nvSpPr>
          <p:cNvPr id="771" name="Google Shape;771;p44"/>
          <p:cNvSpPr/>
          <p:nvPr/>
        </p:nvSpPr>
        <p:spPr>
          <a:xfrm>
            <a:off x="3764950" y="1312625"/>
            <a:ext cx="2602800" cy="1565100"/>
          </a:xfrm>
          <a:prstGeom prst="rect">
            <a:avLst/>
          </a:prstGeom>
          <a:solidFill>
            <a:srgbClr val="FF8E00"/>
          </a:solidFill>
          <a:ln cap="flat" cmpd="sng" w="12700">
            <a:solidFill>
              <a:srgbClr val="FF8E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1000">
                <a:solidFill>
                  <a:srgbClr val="FFFFFF"/>
                </a:solidFill>
                <a:latin typeface="Open Sans"/>
                <a:ea typeface="Open Sans"/>
                <a:cs typeface="Open Sans"/>
                <a:sym typeface="Open Sans"/>
              </a:rPr>
              <a:t>Significant</a:t>
            </a:r>
            <a:endParaRPr sz="1000">
              <a:latin typeface="Open Sans"/>
              <a:ea typeface="Open Sans"/>
              <a:cs typeface="Open Sans"/>
              <a:sym typeface="Open Sans"/>
            </a:endParaRPr>
          </a:p>
        </p:txBody>
      </p:sp>
      <p:pic>
        <p:nvPicPr>
          <p:cNvPr id="772" name="Google Shape;772;p44">
            <a:hlinkClick r:id="rId3"/>
          </p:cNvPr>
          <p:cNvPicPr preferRelativeResize="0"/>
          <p:nvPr/>
        </p:nvPicPr>
        <p:blipFill rotWithShape="1">
          <a:blip r:embed="rId4">
            <a:alphaModFix/>
          </a:blip>
          <a:srcRect b="0" l="0" r="0" t="0"/>
          <a:stretch/>
        </p:blipFill>
        <p:spPr>
          <a:xfrm>
            <a:off x="3066775" y="4549548"/>
            <a:ext cx="1098300" cy="349500"/>
          </a:xfrm>
          <a:prstGeom prst="roundRect">
            <a:avLst>
              <a:gd fmla="val 16667" name="adj"/>
            </a:avLst>
          </a:prstGeom>
          <a:noFill/>
          <a:ln>
            <a:noFill/>
          </a:ln>
        </p:spPr>
      </p:pic>
      <p:pic>
        <p:nvPicPr>
          <p:cNvPr id="773" name="Google Shape;773;p44">
            <a:hlinkClick r:id="rId5"/>
          </p:cNvPr>
          <p:cNvPicPr preferRelativeResize="0"/>
          <p:nvPr/>
        </p:nvPicPr>
        <p:blipFill rotWithShape="1">
          <a:blip r:embed="rId6">
            <a:alphaModFix/>
          </a:blip>
          <a:srcRect b="0" l="0" r="0" t="0"/>
          <a:stretch/>
        </p:blipFill>
        <p:spPr>
          <a:xfrm>
            <a:off x="4297911" y="4549548"/>
            <a:ext cx="1067400" cy="349500"/>
          </a:xfrm>
          <a:prstGeom prst="roundRect">
            <a:avLst>
              <a:gd fmla="val 16667" name="adj"/>
            </a:avLst>
          </a:prstGeom>
          <a:noFill/>
          <a:ln>
            <a:noFill/>
          </a:ln>
        </p:spPr>
      </p:pic>
      <p:sp>
        <p:nvSpPr>
          <p:cNvPr id="774" name="Google Shape;774;p44"/>
          <p:cNvSpPr txBox="1"/>
          <p:nvPr>
            <p:ph idx="4294967295" type="body"/>
          </p:nvPr>
        </p:nvSpPr>
        <p:spPr>
          <a:xfrm>
            <a:off x="6270390" y="4702205"/>
            <a:ext cx="681900" cy="153300"/>
          </a:xfrm>
          <a:prstGeom prst="rect">
            <a:avLst/>
          </a:prstGeom>
          <a:solidFill>
            <a:srgbClr val="E7E7E7"/>
          </a:solidFill>
          <a:ln cap="flat" cmpd="sng" w="9525">
            <a:solidFill>
              <a:srgbClr val="BFBFBF"/>
            </a:solidFill>
            <a:prstDash val="solid"/>
            <a:round/>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6</a:t>
            </a:r>
            <a:endParaRPr sz="800"/>
          </a:p>
        </p:txBody>
      </p:sp>
      <p:sp>
        <p:nvSpPr>
          <p:cNvPr id="775" name="Google Shape;775;p44">
            <a:hlinkClick action="ppaction://hlinksldjump" r:id="rId7"/>
          </p:cNvPr>
          <p:cNvSpPr/>
          <p:nvPr/>
        </p:nvSpPr>
        <p:spPr>
          <a:xfrm>
            <a:off x="5502376" y="4701216"/>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776" name="Google Shape;776;p44">
            <a:hlinkClick action="ppaction://hlinksldjump" r:id="rId8"/>
          </p:cNvPr>
          <p:cNvSpPr/>
          <p:nvPr/>
        </p:nvSpPr>
        <p:spPr>
          <a:xfrm>
            <a:off x="6270389" y="4698323"/>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777" name="Google Shape;777;p44"/>
          <p:cNvSpPr txBox="1"/>
          <p:nvPr>
            <p:ph idx="4294967295" type="body"/>
          </p:nvPr>
        </p:nvSpPr>
        <p:spPr>
          <a:xfrm>
            <a:off x="5486546" y="4699082"/>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5</a:t>
            </a:r>
            <a:endParaRPr sz="800"/>
          </a:p>
        </p:txBody>
      </p:sp>
      <p:sp>
        <p:nvSpPr>
          <p:cNvPr id="778" name="Google Shape;778;p44">
            <a:hlinkClick action="ppaction://hlinksldjump" r:id="rId9"/>
          </p:cNvPr>
          <p:cNvSpPr/>
          <p:nvPr/>
        </p:nvSpPr>
        <p:spPr>
          <a:xfrm>
            <a:off x="5467716" y="4703351"/>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3" name="Shape 783"/>
        <p:cNvGrpSpPr/>
        <p:nvPr/>
      </p:nvGrpSpPr>
      <p:grpSpPr>
        <a:xfrm>
          <a:off x="0" y="0"/>
          <a:ext cx="0" cy="0"/>
          <a:chOff x="0" y="0"/>
          <a:chExt cx="0" cy="0"/>
        </a:xfrm>
      </p:grpSpPr>
      <p:sp>
        <p:nvSpPr>
          <p:cNvPr id="784" name="Google Shape;784;p45"/>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6.3 Define the assessment period</a:t>
            </a:r>
            <a:endParaRPr/>
          </a:p>
        </p:txBody>
      </p:sp>
      <p:pic>
        <p:nvPicPr>
          <p:cNvPr id="785" name="Google Shape;785;p45"/>
          <p:cNvPicPr preferRelativeResize="0"/>
          <p:nvPr/>
        </p:nvPicPr>
        <p:blipFill rotWithShape="1">
          <a:blip r:embed="rId3">
            <a:alphaModFix/>
          </a:blip>
          <a:srcRect b="0" l="0" r="0" t="0"/>
          <a:stretch/>
        </p:blipFill>
        <p:spPr>
          <a:xfrm>
            <a:off x="490800" y="4535600"/>
            <a:ext cx="381000" cy="381000"/>
          </a:xfrm>
          <a:prstGeom prst="ellipse">
            <a:avLst/>
          </a:prstGeom>
          <a:noFill/>
          <a:ln cap="flat" cmpd="sng" w="38100">
            <a:solidFill>
              <a:srgbClr val="9D97F0"/>
            </a:solidFill>
            <a:prstDash val="solid"/>
            <a:round/>
            <a:headEnd len="sm" w="sm" type="none"/>
            <a:tailEnd len="sm" w="sm" type="none"/>
          </a:ln>
        </p:spPr>
      </p:pic>
      <p:sp>
        <p:nvSpPr>
          <p:cNvPr id="786" name="Google Shape;786;p45"/>
          <p:cNvSpPr txBox="1"/>
          <p:nvPr/>
        </p:nvSpPr>
        <p:spPr>
          <a:xfrm>
            <a:off x="1086099" y="4537850"/>
            <a:ext cx="3094500" cy="376500"/>
          </a:xfrm>
          <a:prstGeom prst="rect">
            <a:avLst/>
          </a:prstGeom>
          <a:noFill/>
          <a:ln>
            <a:noFill/>
          </a:ln>
        </p:spPr>
        <p:txBody>
          <a:bodyPr anchorCtr="0" anchor="ctr" bIns="45700" lIns="91425" spcFirstLastPara="1" rIns="91425" wrap="square" tIns="45700">
            <a:normAutofit/>
          </a:bodyPr>
          <a:lstStyle/>
          <a:p>
            <a:pPr indent="0" lvl="0" marL="0" marR="0" rtl="0" algn="l">
              <a:lnSpc>
                <a:spcPct val="100000"/>
              </a:lnSpc>
              <a:spcBef>
                <a:spcPts val="0"/>
              </a:spcBef>
              <a:spcAft>
                <a:spcPts val="0"/>
              </a:spcAft>
              <a:buNone/>
            </a:pPr>
            <a:r>
              <a:rPr i="1" lang="en-ZA" sz="1000">
                <a:solidFill>
                  <a:srgbClr val="09294E"/>
                </a:solidFill>
                <a:latin typeface="Open Sans"/>
                <a:ea typeface="Open Sans"/>
                <a:cs typeface="Open Sans"/>
                <a:sym typeface="Open Sans"/>
              </a:rPr>
              <a:t>Define the assessment period</a:t>
            </a:r>
            <a:endParaRPr i="1" sz="1000">
              <a:solidFill>
                <a:srgbClr val="09294E"/>
              </a:solidFill>
              <a:latin typeface="Open Sans"/>
              <a:ea typeface="Open Sans"/>
              <a:cs typeface="Open Sans"/>
              <a:sym typeface="Open Sans"/>
            </a:endParaRPr>
          </a:p>
        </p:txBody>
      </p:sp>
      <p:cxnSp>
        <p:nvCxnSpPr>
          <p:cNvPr id="787" name="Google Shape;787;p45"/>
          <p:cNvCxnSpPr>
            <a:stCxn id="785" idx="6"/>
            <a:endCxn id="786" idx="1"/>
          </p:cNvCxnSpPr>
          <p:nvPr/>
        </p:nvCxnSpPr>
        <p:spPr>
          <a:xfrm>
            <a:off x="871800" y="4726100"/>
            <a:ext cx="214200" cy="0"/>
          </a:xfrm>
          <a:prstGeom prst="straightConnector1">
            <a:avLst/>
          </a:prstGeom>
          <a:noFill/>
          <a:ln cap="flat" cmpd="sng" w="9525">
            <a:solidFill>
              <a:srgbClr val="9D97F0"/>
            </a:solidFill>
            <a:prstDash val="solid"/>
            <a:round/>
            <a:headEnd len="med" w="med" type="none"/>
            <a:tailEnd len="med" w="med" type="oval"/>
          </a:ln>
        </p:spPr>
      </p:cxnSp>
      <p:sp>
        <p:nvSpPr>
          <p:cNvPr id="788" name="Google Shape;788;p45"/>
          <p:cNvSpPr txBox="1"/>
          <p:nvPr/>
        </p:nvSpPr>
        <p:spPr>
          <a:xfrm>
            <a:off x="311700" y="1043925"/>
            <a:ext cx="8335500" cy="3205800"/>
          </a:xfrm>
          <a:prstGeom prst="rect">
            <a:avLst/>
          </a:prstGeom>
          <a:noFill/>
          <a:ln>
            <a:noFill/>
          </a:ln>
        </p:spPr>
        <p:txBody>
          <a:bodyPr anchorCtr="0" anchor="t" bIns="45700" lIns="91425" spcFirstLastPara="1" rIns="91425" wrap="square" tIns="45700">
            <a:normAutofit/>
          </a:bodyPr>
          <a:lstStyle/>
          <a:p>
            <a:pPr indent="0" lvl="0" marL="0" rtl="0" algn="l">
              <a:lnSpc>
                <a:spcPct val="115000"/>
              </a:lnSpc>
              <a:spcBef>
                <a:spcPts val="600"/>
              </a:spcBef>
              <a:spcAft>
                <a:spcPts val="0"/>
              </a:spcAft>
              <a:buNone/>
            </a:pPr>
            <a:r>
              <a:rPr b="1" lang="en-ZA">
                <a:solidFill>
                  <a:srgbClr val="000A3A"/>
                </a:solidFill>
                <a:latin typeface="Open Sans"/>
                <a:ea typeface="Open Sans"/>
                <a:cs typeface="Open Sans"/>
                <a:sym typeface="Open Sans"/>
              </a:rPr>
              <a:t>Ex-ante</a:t>
            </a:r>
            <a:endParaRPr b="1">
              <a:solidFill>
                <a:srgbClr val="000A3A"/>
              </a:solidFill>
              <a:latin typeface="Open Sans"/>
              <a:ea typeface="Open Sans"/>
              <a:cs typeface="Open Sans"/>
              <a:sym typeface="Open Sans"/>
            </a:endParaRPr>
          </a:p>
          <a:p>
            <a:pPr indent="-304800" lvl="0" marL="457200" rtl="0" algn="l">
              <a:lnSpc>
                <a:spcPct val="115000"/>
              </a:lnSpc>
              <a:spcBef>
                <a:spcPts val="600"/>
              </a:spcBef>
              <a:spcAft>
                <a:spcPts val="0"/>
              </a:spcAft>
              <a:buClr>
                <a:srgbClr val="000A3A"/>
              </a:buClr>
              <a:buSzPts val="1200"/>
              <a:buFont typeface="Open Sans"/>
              <a:buChar char="●"/>
            </a:pPr>
            <a:r>
              <a:rPr lang="en-ZA" sz="1200">
                <a:solidFill>
                  <a:srgbClr val="000A3A"/>
                </a:solidFill>
                <a:latin typeface="Open Sans"/>
                <a:ea typeface="Open Sans"/>
                <a:cs typeface="Open Sans"/>
                <a:sym typeface="Open Sans"/>
              </a:rPr>
              <a:t>Determined by the longest-term impact included in the GHG assessment boundary</a:t>
            </a:r>
            <a:endParaRPr sz="1200">
              <a:solidFill>
                <a:srgbClr val="000A3A"/>
              </a:solidFill>
              <a:latin typeface="Open Sans"/>
              <a:ea typeface="Open Sans"/>
              <a:cs typeface="Open Sans"/>
              <a:sym typeface="Open Sans"/>
            </a:endParaRPr>
          </a:p>
          <a:p>
            <a:pPr indent="-304800" lvl="0" marL="457200" rtl="0" algn="l">
              <a:lnSpc>
                <a:spcPct val="115000"/>
              </a:lnSpc>
              <a:spcBef>
                <a:spcPts val="0"/>
              </a:spcBef>
              <a:spcAft>
                <a:spcPts val="0"/>
              </a:spcAft>
              <a:buClr>
                <a:srgbClr val="000A3A"/>
              </a:buClr>
              <a:buSzPts val="1200"/>
              <a:buFont typeface="Open Sans"/>
              <a:buChar char="●"/>
            </a:pPr>
            <a:r>
              <a:rPr lang="en-ZA" sz="1200">
                <a:solidFill>
                  <a:srgbClr val="000A3A"/>
                </a:solidFill>
                <a:latin typeface="Open Sans"/>
                <a:ea typeface="Open Sans"/>
                <a:cs typeface="Open Sans"/>
                <a:sym typeface="Open Sans"/>
              </a:rPr>
              <a:t>Approaches to determine the end of the assessment period:</a:t>
            </a:r>
            <a:endParaRPr sz="1200">
              <a:solidFill>
                <a:srgbClr val="000A3A"/>
              </a:solidFill>
              <a:latin typeface="Open Sans"/>
              <a:ea typeface="Open Sans"/>
              <a:cs typeface="Open Sans"/>
              <a:sym typeface="Open Sans"/>
            </a:endParaRPr>
          </a:p>
          <a:p>
            <a:pPr indent="-304800" lvl="1" marL="1371600" rtl="0" algn="l">
              <a:lnSpc>
                <a:spcPct val="115000"/>
              </a:lnSpc>
              <a:spcBef>
                <a:spcPts val="0"/>
              </a:spcBef>
              <a:spcAft>
                <a:spcPts val="0"/>
              </a:spcAft>
              <a:buClr>
                <a:srgbClr val="000A3A"/>
              </a:buClr>
              <a:buSzPts val="1200"/>
              <a:buFont typeface="Open Sans"/>
              <a:buChar char="○"/>
            </a:pPr>
            <a:r>
              <a:rPr lang="en-ZA" sz="1200">
                <a:solidFill>
                  <a:srgbClr val="000A3A"/>
                </a:solidFill>
                <a:latin typeface="Open Sans"/>
                <a:ea typeface="Open Sans"/>
                <a:cs typeface="Open Sans"/>
                <a:sym typeface="Open Sans"/>
              </a:rPr>
              <a:t>A timeframe or date that is directly specified in the policy goal or target </a:t>
            </a:r>
            <a:endParaRPr sz="1200">
              <a:solidFill>
                <a:srgbClr val="000A3A"/>
              </a:solidFill>
              <a:latin typeface="Open Sans"/>
              <a:ea typeface="Open Sans"/>
              <a:cs typeface="Open Sans"/>
              <a:sym typeface="Open Sans"/>
            </a:endParaRPr>
          </a:p>
          <a:p>
            <a:pPr indent="-304800" lvl="1" marL="1371600" rtl="0" algn="l">
              <a:lnSpc>
                <a:spcPct val="115000"/>
              </a:lnSpc>
              <a:spcBef>
                <a:spcPts val="0"/>
              </a:spcBef>
              <a:spcAft>
                <a:spcPts val="0"/>
              </a:spcAft>
              <a:buClr>
                <a:srgbClr val="000A3A"/>
              </a:buClr>
              <a:buSzPts val="1200"/>
              <a:buFont typeface="Open Sans"/>
              <a:buChar char="○"/>
            </a:pPr>
            <a:r>
              <a:rPr lang="en-ZA" sz="1200">
                <a:solidFill>
                  <a:srgbClr val="000A3A"/>
                </a:solidFill>
                <a:latin typeface="Open Sans"/>
                <a:ea typeface="Open Sans"/>
                <a:cs typeface="Open Sans"/>
                <a:sym typeface="Open Sans"/>
              </a:rPr>
              <a:t>The length of time for which the policy is funded or expected to be funded </a:t>
            </a:r>
            <a:endParaRPr sz="1200">
              <a:solidFill>
                <a:srgbClr val="000A3A"/>
              </a:solidFill>
              <a:latin typeface="Open Sans"/>
              <a:ea typeface="Open Sans"/>
              <a:cs typeface="Open Sans"/>
              <a:sym typeface="Open Sans"/>
            </a:endParaRPr>
          </a:p>
          <a:p>
            <a:pPr indent="-304800" lvl="1" marL="1371600" rtl="0" algn="l">
              <a:lnSpc>
                <a:spcPct val="115000"/>
              </a:lnSpc>
              <a:spcBef>
                <a:spcPts val="0"/>
              </a:spcBef>
              <a:spcAft>
                <a:spcPts val="0"/>
              </a:spcAft>
              <a:buClr>
                <a:srgbClr val="000A3A"/>
              </a:buClr>
              <a:buSzPts val="1200"/>
              <a:buFont typeface="Open Sans"/>
              <a:buChar char="○"/>
            </a:pPr>
            <a:r>
              <a:rPr lang="en-ZA" sz="1200">
                <a:solidFill>
                  <a:srgbClr val="000A3A"/>
                </a:solidFill>
                <a:latin typeface="Open Sans"/>
                <a:ea typeface="Open Sans"/>
                <a:cs typeface="Open Sans"/>
                <a:sym typeface="Open Sans"/>
              </a:rPr>
              <a:t>A period in time that has otherwise been identified as the policy implementation end date </a:t>
            </a:r>
            <a:endParaRPr sz="1200">
              <a:solidFill>
                <a:srgbClr val="000A3A"/>
              </a:solidFill>
              <a:latin typeface="Open Sans"/>
              <a:ea typeface="Open Sans"/>
              <a:cs typeface="Open Sans"/>
              <a:sym typeface="Open Sans"/>
            </a:endParaRPr>
          </a:p>
          <a:p>
            <a:pPr indent="-304800" lvl="1" marL="1371600" rtl="0" algn="l">
              <a:lnSpc>
                <a:spcPct val="115000"/>
              </a:lnSpc>
              <a:spcBef>
                <a:spcPts val="0"/>
              </a:spcBef>
              <a:spcAft>
                <a:spcPts val="0"/>
              </a:spcAft>
              <a:buClr>
                <a:srgbClr val="000A3A"/>
              </a:buClr>
              <a:buSzPts val="1200"/>
              <a:buFont typeface="Open Sans"/>
              <a:buChar char="○"/>
            </a:pPr>
            <a:r>
              <a:rPr lang="en-ZA" sz="1200">
                <a:solidFill>
                  <a:srgbClr val="000A3A"/>
                </a:solidFill>
                <a:latin typeface="Open Sans"/>
                <a:ea typeface="Open Sans"/>
                <a:cs typeface="Open Sans"/>
                <a:sym typeface="Open Sans"/>
              </a:rPr>
              <a:t>20-year assessment period (based on IPCC 20-year default transition period) </a:t>
            </a:r>
            <a:endParaRPr sz="1200">
              <a:solidFill>
                <a:srgbClr val="000A3A"/>
              </a:solidFill>
              <a:latin typeface="Open Sans"/>
              <a:ea typeface="Open Sans"/>
              <a:cs typeface="Open Sans"/>
              <a:sym typeface="Open Sans"/>
            </a:endParaRPr>
          </a:p>
          <a:p>
            <a:pPr indent="0" lvl="0" marL="0" rtl="0" algn="l">
              <a:lnSpc>
                <a:spcPct val="115000"/>
              </a:lnSpc>
              <a:spcBef>
                <a:spcPts val="600"/>
              </a:spcBef>
              <a:spcAft>
                <a:spcPts val="0"/>
              </a:spcAft>
              <a:buNone/>
            </a:pPr>
            <a:r>
              <a:rPr b="1" lang="en-ZA">
                <a:solidFill>
                  <a:srgbClr val="000A3A"/>
                </a:solidFill>
                <a:latin typeface="Open Sans"/>
                <a:ea typeface="Open Sans"/>
                <a:cs typeface="Open Sans"/>
                <a:sym typeface="Open Sans"/>
              </a:rPr>
              <a:t>Ex-post</a:t>
            </a:r>
            <a:endParaRPr b="1">
              <a:solidFill>
                <a:srgbClr val="000A3A"/>
              </a:solidFill>
              <a:latin typeface="Open Sans"/>
              <a:ea typeface="Open Sans"/>
              <a:cs typeface="Open Sans"/>
              <a:sym typeface="Open Sans"/>
            </a:endParaRPr>
          </a:p>
          <a:p>
            <a:pPr indent="-304800" lvl="0" marL="457200" rtl="0" algn="l">
              <a:lnSpc>
                <a:spcPct val="115000"/>
              </a:lnSpc>
              <a:spcBef>
                <a:spcPts val="600"/>
              </a:spcBef>
              <a:spcAft>
                <a:spcPts val="0"/>
              </a:spcAft>
              <a:buClr>
                <a:srgbClr val="000A3A"/>
              </a:buClr>
              <a:buSzPts val="1200"/>
              <a:buFont typeface="Open Sans"/>
              <a:buChar char="●"/>
            </a:pPr>
            <a:r>
              <a:rPr lang="en-ZA" sz="1200">
                <a:solidFill>
                  <a:srgbClr val="000A3A"/>
                </a:solidFill>
                <a:latin typeface="Open Sans"/>
                <a:ea typeface="Open Sans"/>
                <a:cs typeface="Open Sans"/>
                <a:sym typeface="Open Sans"/>
              </a:rPr>
              <a:t>Period between the date the policy or action is implemented and the date of the assessment or it can be a shorter period between those two dates </a:t>
            </a:r>
            <a:endParaRPr sz="1200">
              <a:solidFill>
                <a:srgbClr val="000A3A"/>
              </a:solidFill>
              <a:latin typeface="Open Sans"/>
              <a:ea typeface="Open Sans"/>
              <a:cs typeface="Open Sans"/>
              <a:sym typeface="Open Sans"/>
            </a:endParaRPr>
          </a:p>
        </p:txBody>
      </p:sp>
      <p:sp>
        <p:nvSpPr>
          <p:cNvPr id="789" name="Google Shape;789;p45"/>
          <p:cNvSpPr txBox="1"/>
          <p:nvPr>
            <p:ph idx="4294967295" type="body"/>
          </p:nvPr>
        </p:nvSpPr>
        <p:spPr>
          <a:xfrm>
            <a:off x="6270390" y="4702205"/>
            <a:ext cx="681900" cy="153300"/>
          </a:xfrm>
          <a:prstGeom prst="rect">
            <a:avLst/>
          </a:prstGeom>
          <a:solidFill>
            <a:srgbClr val="E7E7E7"/>
          </a:solidFill>
          <a:ln cap="flat" cmpd="sng" w="9525">
            <a:solidFill>
              <a:srgbClr val="BFBFBF"/>
            </a:solidFill>
            <a:prstDash val="solid"/>
            <a:round/>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6</a:t>
            </a:r>
            <a:endParaRPr sz="800"/>
          </a:p>
        </p:txBody>
      </p:sp>
      <p:sp>
        <p:nvSpPr>
          <p:cNvPr id="790" name="Google Shape;790;p45">
            <a:hlinkClick action="ppaction://hlinksldjump" r:id="rId4"/>
          </p:cNvPr>
          <p:cNvSpPr/>
          <p:nvPr/>
        </p:nvSpPr>
        <p:spPr>
          <a:xfrm>
            <a:off x="5502376" y="4701216"/>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791" name="Google Shape;791;p45">
            <a:hlinkClick action="ppaction://hlinksldjump" r:id="rId5"/>
          </p:cNvPr>
          <p:cNvSpPr/>
          <p:nvPr/>
        </p:nvSpPr>
        <p:spPr>
          <a:xfrm>
            <a:off x="6270389" y="4698323"/>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792" name="Google Shape;792;p45"/>
          <p:cNvSpPr txBox="1"/>
          <p:nvPr>
            <p:ph idx="4294967295" type="body"/>
          </p:nvPr>
        </p:nvSpPr>
        <p:spPr>
          <a:xfrm>
            <a:off x="5486546" y="4699082"/>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5</a:t>
            </a:r>
            <a:endParaRPr sz="800"/>
          </a:p>
        </p:txBody>
      </p:sp>
      <p:sp>
        <p:nvSpPr>
          <p:cNvPr id="793" name="Google Shape;793;p45">
            <a:hlinkClick action="ppaction://hlinksldjump" r:id="rId6"/>
          </p:cNvPr>
          <p:cNvSpPr/>
          <p:nvPr/>
        </p:nvSpPr>
        <p:spPr>
          <a:xfrm>
            <a:off x="5467716" y="4703351"/>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8" name="Shape 798"/>
        <p:cNvGrpSpPr/>
        <p:nvPr/>
      </p:nvGrpSpPr>
      <p:grpSpPr>
        <a:xfrm>
          <a:off x="0" y="0"/>
          <a:ext cx="0" cy="0"/>
          <a:chOff x="0" y="0"/>
          <a:chExt cx="0" cy="0"/>
        </a:xfrm>
      </p:grpSpPr>
      <p:sp>
        <p:nvSpPr>
          <p:cNvPr id="799" name="Google Shape;799;p46"/>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6.4 Identify sustainable development impacts</a:t>
            </a:r>
            <a:endParaRPr/>
          </a:p>
        </p:txBody>
      </p:sp>
      <p:sp>
        <p:nvSpPr>
          <p:cNvPr id="800" name="Google Shape;800;p46"/>
          <p:cNvSpPr/>
          <p:nvPr/>
        </p:nvSpPr>
        <p:spPr>
          <a:xfrm>
            <a:off x="466950" y="1164250"/>
            <a:ext cx="2638500" cy="3159000"/>
          </a:xfrm>
          <a:prstGeom prst="rect">
            <a:avLst/>
          </a:prstGeom>
          <a:solidFill>
            <a:srgbClr val="FF8E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800">
              <a:latin typeface="Open Sans"/>
              <a:ea typeface="Open Sans"/>
              <a:cs typeface="Open Sans"/>
              <a:sym typeface="Open Sans"/>
            </a:endParaRPr>
          </a:p>
        </p:txBody>
      </p:sp>
      <p:sp>
        <p:nvSpPr>
          <p:cNvPr id="801" name="Google Shape;801;p46"/>
          <p:cNvSpPr txBox="1"/>
          <p:nvPr/>
        </p:nvSpPr>
        <p:spPr>
          <a:xfrm>
            <a:off x="466950" y="935650"/>
            <a:ext cx="2638500" cy="947700"/>
          </a:xfrm>
          <a:prstGeom prst="rect">
            <a:avLst/>
          </a:prstGeom>
          <a:noFill/>
          <a:ln>
            <a:noFill/>
          </a:ln>
        </p:spPr>
        <p:txBody>
          <a:bodyPr anchorCtr="0" anchor="ctr" bIns="91425" lIns="91425" spcFirstLastPara="1" rIns="91425" wrap="square" tIns="91425">
            <a:noAutofit/>
          </a:bodyPr>
          <a:lstStyle/>
          <a:p>
            <a:pPr indent="0" lvl="0" marL="0" marR="0" rtl="0" algn="ctr">
              <a:lnSpc>
                <a:spcPct val="90000"/>
              </a:lnSpc>
              <a:spcBef>
                <a:spcPts val="0"/>
              </a:spcBef>
              <a:spcAft>
                <a:spcPts val="0"/>
              </a:spcAft>
              <a:buClr>
                <a:srgbClr val="FFFFFF"/>
              </a:buClr>
              <a:buSzPts val="2400"/>
              <a:buFont typeface="Arial"/>
              <a:buNone/>
            </a:pPr>
            <a:r>
              <a:rPr b="1" lang="en-ZA">
                <a:solidFill>
                  <a:srgbClr val="FFFFFF"/>
                </a:solidFill>
                <a:latin typeface="Open Sans"/>
                <a:ea typeface="Open Sans"/>
                <a:cs typeface="Open Sans"/>
                <a:sym typeface="Open Sans"/>
              </a:rPr>
              <a:t>Environmental impacts</a:t>
            </a:r>
            <a:endParaRPr b="1">
              <a:latin typeface="Open Sans"/>
              <a:ea typeface="Open Sans"/>
              <a:cs typeface="Open Sans"/>
              <a:sym typeface="Open Sans"/>
            </a:endParaRPr>
          </a:p>
        </p:txBody>
      </p:sp>
      <p:sp>
        <p:nvSpPr>
          <p:cNvPr id="802" name="Google Shape;802;p46"/>
          <p:cNvSpPr txBox="1"/>
          <p:nvPr/>
        </p:nvSpPr>
        <p:spPr>
          <a:xfrm>
            <a:off x="697750" y="1749373"/>
            <a:ext cx="2177400" cy="415200"/>
          </a:xfrm>
          <a:prstGeom prst="rect">
            <a:avLst/>
          </a:prstGeom>
          <a:solidFill>
            <a:srgbClr val="FFF0DA"/>
          </a:solidFill>
          <a:ln>
            <a:noFill/>
          </a:ln>
        </p:spPr>
        <p:txBody>
          <a:bodyPr anchorCtr="0" anchor="ctr" bIns="30475" lIns="40625" spcFirstLastPara="1" rIns="40625" wrap="square" tIns="30475">
            <a:noAutofit/>
          </a:bodyPr>
          <a:lstStyle/>
          <a:p>
            <a:pPr indent="0" lvl="0" marL="0" marR="0" rtl="0" algn="ctr">
              <a:lnSpc>
                <a:spcPct val="90000"/>
              </a:lnSpc>
              <a:spcBef>
                <a:spcPts val="0"/>
              </a:spcBef>
              <a:spcAft>
                <a:spcPts val="0"/>
              </a:spcAft>
              <a:buClr>
                <a:srgbClr val="000000"/>
              </a:buClr>
              <a:buSzPts val="1600"/>
              <a:buFont typeface="Arial"/>
              <a:buNone/>
            </a:pPr>
            <a:r>
              <a:rPr lang="en-ZA" sz="800">
                <a:latin typeface="Open Sans"/>
                <a:ea typeface="Open Sans"/>
                <a:cs typeface="Open Sans"/>
                <a:sym typeface="Open Sans"/>
              </a:rPr>
              <a:t>Air</a:t>
            </a:r>
            <a:endParaRPr sz="800">
              <a:latin typeface="Open Sans"/>
              <a:ea typeface="Open Sans"/>
              <a:cs typeface="Open Sans"/>
              <a:sym typeface="Open Sans"/>
            </a:endParaRPr>
          </a:p>
        </p:txBody>
      </p:sp>
      <p:sp>
        <p:nvSpPr>
          <p:cNvPr id="803" name="Google Shape;803;p46"/>
          <p:cNvSpPr txBox="1"/>
          <p:nvPr/>
        </p:nvSpPr>
        <p:spPr>
          <a:xfrm>
            <a:off x="697750" y="2204133"/>
            <a:ext cx="2177400" cy="415200"/>
          </a:xfrm>
          <a:prstGeom prst="rect">
            <a:avLst/>
          </a:prstGeom>
          <a:solidFill>
            <a:srgbClr val="FFF0DA"/>
          </a:solidFill>
          <a:ln>
            <a:noFill/>
          </a:ln>
        </p:spPr>
        <p:txBody>
          <a:bodyPr anchorCtr="0" anchor="ctr" bIns="30475" lIns="40625" spcFirstLastPara="1" rIns="40625" wrap="square" tIns="30475">
            <a:noAutofit/>
          </a:bodyPr>
          <a:lstStyle/>
          <a:p>
            <a:pPr indent="0" lvl="0" marL="0" marR="0" rtl="0" algn="ctr">
              <a:lnSpc>
                <a:spcPct val="90000"/>
              </a:lnSpc>
              <a:spcBef>
                <a:spcPts val="0"/>
              </a:spcBef>
              <a:spcAft>
                <a:spcPts val="0"/>
              </a:spcAft>
              <a:buClr>
                <a:srgbClr val="000000"/>
              </a:buClr>
              <a:buSzPts val="1600"/>
              <a:buFont typeface="Arial"/>
              <a:buNone/>
            </a:pPr>
            <a:r>
              <a:rPr lang="en-ZA" sz="800">
                <a:latin typeface="Open Sans"/>
                <a:ea typeface="Open Sans"/>
                <a:cs typeface="Open Sans"/>
                <a:sym typeface="Open Sans"/>
              </a:rPr>
              <a:t>Water</a:t>
            </a:r>
            <a:endParaRPr sz="800">
              <a:latin typeface="Open Sans"/>
              <a:ea typeface="Open Sans"/>
              <a:cs typeface="Open Sans"/>
              <a:sym typeface="Open Sans"/>
            </a:endParaRPr>
          </a:p>
        </p:txBody>
      </p:sp>
      <p:sp>
        <p:nvSpPr>
          <p:cNvPr id="804" name="Google Shape;804;p46"/>
          <p:cNvSpPr txBox="1"/>
          <p:nvPr/>
        </p:nvSpPr>
        <p:spPr>
          <a:xfrm>
            <a:off x="697750" y="2658893"/>
            <a:ext cx="2177400" cy="415200"/>
          </a:xfrm>
          <a:prstGeom prst="rect">
            <a:avLst/>
          </a:prstGeom>
          <a:solidFill>
            <a:srgbClr val="FFF0DA"/>
          </a:solidFill>
          <a:ln>
            <a:noFill/>
          </a:ln>
        </p:spPr>
        <p:txBody>
          <a:bodyPr anchorCtr="0" anchor="ctr" bIns="30475" lIns="40625" spcFirstLastPara="1" rIns="40625" wrap="square" tIns="30475">
            <a:noAutofit/>
          </a:bodyPr>
          <a:lstStyle/>
          <a:p>
            <a:pPr indent="0" lvl="0" marL="0" marR="0" rtl="0" algn="ctr">
              <a:lnSpc>
                <a:spcPct val="90000"/>
              </a:lnSpc>
              <a:spcBef>
                <a:spcPts val="0"/>
              </a:spcBef>
              <a:spcAft>
                <a:spcPts val="0"/>
              </a:spcAft>
              <a:buClr>
                <a:srgbClr val="000000"/>
              </a:buClr>
              <a:buSzPts val="1600"/>
              <a:buFont typeface="Arial"/>
              <a:buNone/>
            </a:pPr>
            <a:r>
              <a:rPr lang="en-ZA" sz="800">
                <a:latin typeface="Open Sans"/>
                <a:ea typeface="Open Sans"/>
                <a:cs typeface="Open Sans"/>
                <a:sym typeface="Open Sans"/>
              </a:rPr>
              <a:t>Land</a:t>
            </a:r>
            <a:endParaRPr sz="800">
              <a:latin typeface="Open Sans"/>
              <a:ea typeface="Open Sans"/>
              <a:cs typeface="Open Sans"/>
              <a:sym typeface="Open Sans"/>
            </a:endParaRPr>
          </a:p>
        </p:txBody>
      </p:sp>
      <p:sp>
        <p:nvSpPr>
          <p:cNvPr id="805" name="Google Shape;805;p46"/>
          <p:cNvSpPr/>
          <p:nvPr/>
        </p:nvSpPr>
        <p:spPr>
          <a:xfrm>
            <a:off x="3303724" y="1164250"/>
            <a:ext cx="2638500" cy="3159000"/>
          </a:xfrm>
          <a:prstGeom prst="rect">
            <a:avLst/>
          </a:prstGeom>
          <a:solidFill>
            <a:srgbClr val="FF8E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800">
              <a:latin typeface="Open Sans"/>
              <a:ea typeface="Open Sans"/>
              <a:cs typeface="Open Sans"/>
              <a:sym typeface="Open Sans"/>
            </a:endParaRPr>
          </a:p>
        </p:txBody>
      </p:sp>
      <p:sp>
        <p:nvSpPr>
          <p:cNvPr id="806" name="Google Shape;806;p46"/>
          <p:cNvSpPr txBox="1"/>
          <p:nvPr/>
        </p:nvSpPr>
        <p:spPr>
          <a:xfrm>
            <a:off x="3303724" y="935650"/>
            <a:ext cx="2638500" cy="947700"/>
          </a:xfrm>
          <a:prstGeom prst="rect">
            <a:avLst/>
          </a:prstGeom>
          <a:noFill/>
          <a:ln>
            <a:noFill/>
          </a:ln>
        </p:spPr>
        <p:txBody>
          <a:bodyPr anchorCtr="0" anchor="ctr" bIns="106675" lIns="106675" spcFirstLastPara="1" rIns="106675" wrap="square" tIns="106675">
            <a:noAutofit/>
          </a:bodyPr>
          <a:lstStyle/>
          <a:p>
            <a:pPr indent="0" lvl="0" marL="0" marR="0" rtl="0" algn="ctr">
              <a:lnSpc>
                <a:spcPct val="90000"/>
              </a:lnSpc>
              <a:spcBef>
                <a:spcPts val="0"/>
              </a:spcBef>
              <a:spcAft>
                <a:spcPts val="0"/>
              </a:spcAft>
              <a:buClr>
                <a:srgbClr val="FFFFFF"/>
              </a:buClr>
              <a:buSzPts val="2800"/>
              <a:buFont typeface="Arial"/>
              <a:buNone/>
            </a:pPr>
            <a:r>
              <a:rPr b="1" lang="en-ZA">
                <a:solidFill>
                  <a:srgbClr val="FFFFFF"/>
                </a:solidFill>
                <a:latin typeface="Open Sans"/>
                <a:ea typeface="Open Sans"/>
                <a:cs typeface="Open Sans"/>
                <a:sym typeface="Open Sans"/>
              </a:rPr>
              <a:t>Social impacts</a:t>
            </a:r>
            <a:endParaRPr b="1">
              <a:latin typeface="Open Sans"/>
              <a:ea typeface="Open Sans"/>
              <a:cs typeface="Open Sans"/>
              <a:sym typeface="Open Sans"/>
            </a:endParaRPr>
          </a:p>
        </p:txBody>
      </p:sp>
      <p:sp>
        <p:nvSpPr>
          <p:cNvPr id="807" name="Google Shape;807;p46"/>
          <p:cNvSpPr/>
          <p:nvPr/>
        </p:nvSpPr>
        <p:spPr>
          <a:xfrm>
            <a:off x="6140499" y="1164250"/>
            <a:ext cx="2638500" cy="3159000"/>
          </a:xfrm>
          <a:prstGeom prst="rect">
            <a:avLst/>
          </a:prstGeom>
          <a:solidFill>
            <a:srgbClr val="FF8E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800">
              <a:latin typeface="Open Sans"/>
              <a:ea typeface="Open Sans"/>
              <a:cs typeface="Open Sans"/>
              <a:sym typeface="Open Sans"/>
            </a:endParaRPr>
          </a:p>
        </p:txBody>
      </p:sp>
      <p:sp>
        <p:nvSpPr>
          <p:cNvPr id="808" name="Google Shape;808;p46"/>
          <p:cNvSpPr txBox="1"/>
          <p:nvPr/>
        </p:nvSpPr>
        <p:spPr>
          <a:xfrm>
            <a:off x="6140499" y="935650"/>
            <a:ext cx="2638500" cy="947700"/>
          </a:xfrm>
          <a:prstGeom prst="rect">
            <a:avLst/>
          </a:prstGeom>
          <a:noFill/>
          <a:ln>
            <a:noFill/>
          </a:ln>
        </p:spPr>
        <p:txBody>
          <a:bodyPr anchorCtr="0" anchor="ctr" bIns="106675" lIns="106675" spcFirstLastPara="1" rIns="106675" wrap="square" tIns="106675">
            <a:noAutofit/>
          </a:bodyPr>
          <a:lstStyle/>
          <a:p>
            <a:pPr indent="0" lvl="0" marL="0" marR="0" rtl="0" algn="ctr">
              <a:lnSpc>
                <a:spcPct val="90000"/>
              </a:lnSpc>
              <a:spcBef>
                <a:spcPts val="0"/>
              </a:spcBef>
              <a:spcAft>
                <a:spcPts val="0"/>
              </a:spcAft>
              <a:buClr>
                <a:srgbClr val="FFFFFF"/>
              </a:buClr>
              <a:buSzPts val="2800"/>
              <a:buFont typeface="Arial"/>
              <a:buNone/>
            </a:pPr>
            <a:r>
              <a:rPr b="1" lang="en-ZA">
                <a:solidFill>
                  <a:srgbClr val="FFFFFF"/>
                </a:solidFill>
                <a:latin typeface="Open Sans"/>
                <a:ea typeface="Open Sans"/>
                <a:cs typeface="Open Sans"/>
                <a:sym typeface="Open Sans"/>
              </a:rPr>
              <a:t>Economic impacts</a:t>
            </a:r>
            <a:endParaRPr b="1">
              <a:latin typeface="Open Sans"/>
              <a:ea typeface="Open Sans"/>
              <a:cs typeface="Open Sans"/>
              <a:sym typeface="Open Sans"/>
            </a:endParaRPr>
          </a:p>
        </p:txBody>
      </p:sp>
      <p:sp>
        <p:nvSpPr>
          <p:cNvPr id="809" name="Google Shape;809;p46"/>
          <p:cNvSpPr txBox="1"/>
          <p:nvPr/>
        </p:nvSpPr>
        <p:spPr>
          <a:xfrm>
            <a:off x="697500" y="3113653"/>
            <a:ext cx="2177400" cy="415200"/>
          </a:xfrm>
          <a:prstGeom prst="rect">
            <a:avLst/>
          </a:prstGeom>
          <a:solidFill>
            <a:srgbClr val="FFF0DA"/>
          </a:solidFill>
          <a:ln>
            <a:noFill/>
          </a:ln>
        </p:spPr>
        <p:txBody>
          <a:bodyPr anchorCtr="0" anchor="ctr" bIns="30475" lIns="40625" spcFirstLastPara="1" rIns="40625" wrap="square" tIns="30475">
            <a:noAutofit/>
          </a:bodyPr>
          <a:lstStyle/>
          <a:p>
            <a:pPr indent="0" lvl="0" marL="0" marR="0" rtl="0" algn="ctr">
              <a:lnSpc>
                <a:spcPct val="90000"/>
              </a:lnSpc>
              <a:spcBef>
                <a:spcPts val="0"/>
              </a:spcBef>
              <a:spcAft>
                <a:spcPts val="0"/>
              </a:spcAft>
              <a:buClr>
                <a:srgbClr val="000000"/>
              </a:buClr>
              <a:buSzPts val="1600"/>
              <a:buFont typeface="Arial"/>
              <a:buNone/>
            </a:pPr>
            <a:r>
              <a:rPr lang="en-ZA" sz="800">
                <a:latin typeface="Open Sans"/>
                <a:ea typeface="Open Sans"/>
                <a:cs typeface="Open Sans"/>
                <a:sym typeface="Open Sans"/>
              </a:rPr>
              <a:t>Waste</a:t>
            </a:r>
            <a:endParaRPr sz="800">
              <a:latin typeface="Open Sans"/>
              <a:ea typeface="Open Sans"/>
              <a:cs typeface="Open Sans"/>
              <a:sym typeface="Open Sans"/>
            </a:endParaRPr>
          </a:p>
        </p:txBody>
      </p:sp>
      <p:sp>
        <p:nvSpPr>
          <p:cNvPr id="810" name="Google Shape;810;p46"/>
          <p:cNvSpPr txBox="1"/>
          <p:nvPr/>
        </p:nvSpPr>
        <p:spPr>
          <a:xfrm>
            <a:off x="697500" y="3568402"/>
            <a:ext cx="2177400" cy="415200"/>
          </a:xfrm>
          <a:prstGeom prst="rect">
            <a:avLst/>
          </a:prstGeom>
          <a:solidFill>
            <a:srgbClr val="FFF0DA"/>
          </a:solidFill>
          <a:ln>
            <a:noFill/>
          </a:ln>
        </p:spPr>
        <p:txBody>
          <a:bodyPr anchorCtr="0" anchor="ctr" bIns="30475" lIns="40625" spcFirstLastPara="1" rIns="40625" wrap="square" tIns="30475">
            <a:noAutofit/>
          </a:bodyPr>
          <a:lstStyle/>
          <a:p>
            <a:pPr indent="0" lvl="0" marL="0" marR="0" rtl="0" algn="ctr">
              <a:lnSpc>
                <a:spcPct val="90000"/>
              </a:lnSpc>
              <a:spcBef>
                <a:spcPts val="0"/>
              </a:spcBef>
              <a:spcAft>
                <a:spcPts val="0"/>
              </a:spcAft>
              <a:buClr>
                <a:srgbClr val="000000"/>
              </a:buClr>
              <a:buSzPts val="1600"/>
              <a:buFont typeface="Arial"/>
              <a:buNone/>
            </a:pPr>
            <a:r>
              <a:rPr lang="en-ZA" sz="800">
                <a:latin typeface="Open Sans"/>
                <a:ea typeface="Open Sans"/>
                <a:cs typeface="Open Sans"/>
                <a:sym typeface="Open Sans"/>
              </a:rPr>
              <a:t>Cross-cutting</a:t>
            </a:r>
            <a:endParaRPr sz="800">
              <a:latin typeface="Open Sans"/>
              <a:ea typeface="Open Sans"/>
              <a:cs typeface="Open Sans"/>
              <a:sym typeface="Open Sans"/>
            </a:endParaRPr>
          </a:p>
        </p:txBody>
      </p:sp>
      <p:sp>
        <p:nvSpPr>
          <p:cNvPr id="811" name="Google Shape;811;p46"/>
          <p:cNvSpPr txBox="1"/>
          <p:nvPr/>
        </p:nvSpPr>
        <p:spPr>
          <a:xfrm>
            <a:off x="3534400" y="1749378"/>
            <a:ext cx="2177400" cy="295200"/>
          </a:xfrm>
          <a:prstGeom prst="rect">
            <a:avLst/>
          </a:prstGeom>
          <a:solidFill>
            <a:srgbClr val="FFF0DA"/>
          </a:solidFill>
          <a:ln>
            <a:noFill/>
          </a:ln>
        </p:spPr>
        <p:txBody>
          <a:bodyPr anchorCtr="0" anchor="ctr" bIns="30475" lIns="40625" spcFirstLastPara="1" rIns="40625" wrap="square" tIns="30475">
            <a:noAutofit/>
          </a:bodyPr>
          <a:lstStyle/>
          <a:p>
            <a:pPr indent="0" lvl="0" marL="0" marR="0" rtl="0" algn="ctr">
              <a:lnSpc>
                <a:spcPct val="90000"/>
              </a:lnSpc>
              <a:spcBef>
                <a:spcPts val="0"/>
              </a:spcBef>
              <a:spcAft>
                <a:spcPts val="0"/>
              </a:spcAft>
              <a:buNone/>
            </a:pPr>
            <a:r>
              <a:rPr lang="en-ZA" sz="800">
                <a:latin typeface="Open Sans"/>
                <a:ea typeface="Open Sans"/>
                <a:cs typeface="Open Sans"/>
                <a:sym typeface="Open Sans"/>
              </a:rPr>
              <a:t>Health and </a:t>
            </a:r>
            <a:r>
              <a:rPr lang="en-ZA" sz="800">
                <a:latin typeface="Open Sans"/>
                <a:ea typeface="Open Sans"/>
                <a:cs typeface="Open Sans"/>
                <a:sym typeface="Open Sans"/>
              </a:rPr>
              <a:t>wellbeing</a:t>
            </a:r>
            <a:endParaRPr sz="800">
              <a:latin typeface="Open Sans"/>
              <a:ea typeface="Open Sans"/>
              <a:cs typeface="Open Sans"/>
              <a:sym typeface="Open Sans"/>
            </a:endParaRPr>
          </a:p>
        </p:txBody>
      </p:sp>
      <p:sp>
        <p:nvSpPr>
          <p:cNvPr id="812" name="Google Shape;812;p46"/>
          <p:cNvSpPr txBox="1"/>
          <p:nvPr/>
        </p:nvSpPr>
        <p:spPr>
          <a:xfrm>
            <a:off x="3534400" y="2072573"/>
            <a:ext cx="2177400" cy="295200"/>
          </a:xfrm>
          <a:prstGeom prst="rect">
            <a:avLst/>
          </a:prstGeom>
          <a:solidFill>
            <a:srgbClr val="FFF0DA"/>
          </a:solidFill>
          <a:ln>
            <a:noFill/>
          </a:ln>
        </p:spPr>
        <p:txBody>
          <a:bodyPr anchorCtr="0" anchor="ctr" bIns="30475" lIns="40625" spcFirstLastPara="1" rIns="40625" wrap="square" tIns="30475">
            <a:noAutofit/>
          </a:bodyPr>
          <a:lstStyle/>
          <a:p>
            <a:pPr indent="0" lvl="0" marL="0" marR="0" rtl="0" algn="ctr">
              <a:lnSpc>
                <a:spcPct val="90000"/>
              </a:lnSpc>
              <a:spcBef>
                <a:spcPts val="0"/>
              </a:spcBef>
              <a:spcAft>
                <a:spcPts val="0"/>
              </a:spcAft>
              <a:buNone/>
            </a:pPr>
            <a:r>
              <a:rPr lang="en-ZA" sz="800">
                <a:latin typeface="Open Sans"/>
                <a:ea typeface="Open Sans"/>
                <a:cs typeface="Open Sans"/>
                <a:sym typeface="Open Sans"/>
              </a:rPr>
              <a:t>Education and culture</a:t>
            </a:r>
            <a:endParaRPr sz="800">
              <a:latin typeface="Open Sans"/>
              <a:ea typeface="Open Sans"/>
              <a:cs typeface="Open Sans"/>
              <a:sym typeface="Open Sans"/>
            </a:endParaRPr>
          </a:p>
        </p:txBody>
      </p:sp>
      <p:sp>
        <p:nvSpPr>
          <p:cNvPr id="813" name="Google Shape;813;p46"/>
          <p:cNvSpPr txBox="1"/>
          <p:nvPr/>
        </p:nvSpPr>
        <p:spPr>
          <a:xfrm>
            <a:off x="3534400" y="2395767"/>
            <a:ext cx="2177400" cy="295200"/>
          </a:xfrm>
          <a:prstGeom prst="rect">
            <a:avLst/>
          </a:prstGeom>
          <a:solidFill>
            <a:srgbClr val="FFF0DA"/>
          </a:solidFill>
          <a:ln>
            <a:noFill/>
          </a:ln>
        </p:spPr>
        <p:txBody>
          <a:bodyPr anchorCtr="0" anchor="ctr" bIns="30475" lIns="40625" spcFirstLastPara="1" rIns="40625" wrap="square" tIns="30475">
            <a:noAutofit/>
          </a:bodyPr>
          <a:lstStyle/>
          <a:p>
            <a:pPr indent="0" lvl="0" marL="0" marR="0" rtl="0" algn="ctr">
              <a:lnSpc>
                <a:spcPct val="90000"/>
              </a:lnSpc>
              <a:spcBef>
                <a:spcPts val="0"/>
              </a:spcBef>
              <a:spcAft>
                <a:spcPts val="0"/>
              </a:spcAft>
              <a:buNone/>
            </a:pPr>
            <a:r>
              <a:rPr lang="en-ZA" sz="800">
                <a:latin typeface="Open Sans"/>
                <a:ea typeface="Open Sans"/>
                <a:cs typeface="Open Sans"/>
                <a:sym typeface="Open Sans"/>
              </a:rPr>
              <a:t>Institutions and laws</a:t>
            </a:r>
            <a:endParaRPr sz="800">
              <a:latin typeface="Open Sans"/>
              <a:ea typeface="Open Sans"/>
              <a:cs typeface="Open Sans"/>
              <a:sym typeface="Open Sans"/>
            </a:endParaRPr>
          </a:p>
        </p:txBody>
      </p:sp>
      <p:sp>
        <p:nvSpPr>
          <p:cNvPr id="814" name="Google Shape;814;p46"/>
          <p:cNvSpPr txBox="1"/>
          <p:nvPr/>
        </p:nvSpPr>
        <p:spPr>
          <a:xfrm>
            <a:off x="3534150" y="2718962"/>
            <a:ext cx="2177400" cy="295200"/>
          </a:xfrm>
          <a:prstGeom prst="rect">
            <a:avLst/>
          </a:prstGeom>
          <a:solidFill>
            <a:srgbClr val="FFF0DA"/>
          </a:solidFill>
          <a:ln>
            <a:noFill/>
          </a:ln>
        </p:spPr>
        <p:txBody>
          <a:bodyPr anchorCtr="0" anchor="ctr" bIns="30475" lIns="40625" spcFirstLastPara="1" rIns="40625" wrap="square" tIns="30475">
            <a:noAutofit/>
          </a:bodyPr>
          <a:lstStyle/>
          <a:p>
            <a:pPr indent="0" lvl="0" marL="0" marR="0" rtl="0" algn="ctr">
              <a:lnSpc>
                <a:spcPct val="90000"/>
              </a:lnSpc>
              <a:spcBef>
                <a:spcPts val="0"/>
              </a:spcBef>
              <a:spcAft>
                <a:spcPts val="0"/>
              </a:spcAft>
              <a:buNone/>
            </a:pPr>
            <a:r>
              <a:rPr lang="en-ZA" sz="800">
                <a:latin typeface="Open Sans"/>
                <a:ea typeface="Open Sans"/>
                <a:cs typeface="Open Sans"/>
                <a:sym typeface="Open Sans"/>
              </a:rPr>
              <a:t>Welfare and equality</a:t>
            </a:r>
            <a:endParaRPr sz="800">
              <a:latin typeface="Open Sans"/>
              <a:ea typeface="Open Sans"/>
              <a:cs typeface="Open Sans"/>
              <a:sym typeface="Open Sans"/>
            </a:endParaRPr>
          </a:p>
        </p:txBody>
      </p:sp>
      <p:sp>
        <p:nvSpPr>
          <p:cNvPr id="815" name="Google Shape;815;p46"/>
          <p:cNvSpPr txBox="1"/>
          <p:nvPr/>
        </p:nvSpPr>
        <p:spPr>
          <a:xfrm>
            <a:off x="3534150" y="3042149"/>
            <a:ext cx="2177400" cy="295200"/>
          </a:xfrm>
          <a:prstGeom prst="rect">
            <a:avLst/>
          </a:prstGeom>
          <a:solidFill>
            <a:srgbClr val="FFF0DA"/>
          </a:solidFill>
          <a:ln>
            <a:noFill/>
          </a:ln>
        </p:spPr>
        <p:txBody>
          <a:bodyPr anchorCtr="0" anchor="ctr" bIns="30475" lIns="40625" spcFirstLastPara="1" rIns="40625" wrap="square" tIns="30475">
            <a:noAutofit/>
          </a:bodyPr>
          <a:lstStyle/>
          <a:p>
            <a:pPr indent="0" lvl="0" marL="0" marR="0" rtl="0" algn="ctr">
              <a:lnSpc>
                <a:spcPct val="90000"/>
              </a:lnSpc>
              <a:spcBef>
                <a:spcPts val="0"/>
              </a:spcBef>
              <a:spcAft>
                <a:spcPts val="0"/>
              </a:spcAft>
              <a:buNone/>
            </a:pPr>
            <a:r>
              <a:rPr lang="en-ZA" sz="800">
                <a:latin typeface="Open Sans"/>
                <a:ea typeface="Open Sans"/>
                <a:cs typeface="Open Sans"/>
                <a:sym typeface="Open Sans"/>
              </a:rPr>
              <a:t>Labour conditions</a:t>
            </a:r>
            <a:endParaRPr sz="800">
              <a:latin typeface="Open Sans"/>
              <a:ea typeface="Open Sans"/>
              <a:cs typeface="Open Sans"/>
              <a:sym typeface="Open Sans"/>
            </a:endParaRPr>
          </a:p>
        </p:txBody>
      </p:sp>
      <p:sp>
        <p:nvSpPr>
          <p:cNvPr id="816" name="Google Shape;816;p46"/>
          <p:cNvSpPr txBox="1"/>
          <p:nvPr/>
        </p:nvSpPr>
        <p:spPr>
          <a:xfrm>
            <a:off x="3534275" y="3365336"/>
            <a:ext cx="2177400" cy="295200"/>
          </a:xfrm>
          <a:prstGeom prst="rect">
            <a:avLst/>
          </a:prstGeom>
          <a:solidFill>
            <a:srgbClr val="FFF0DA"/>
          </a:solidFill>
          <a:ln>
            <a:noFill/>
          </a:ln>
        </p:spPr>
        <p:txBody>
          <a:bodyPr anchorCtr="0" anchor="ctr" bIns="30475" lIns="40625" spcFirstLastPara="1" rIns="40625" wrap="square" tIns="30475">
            <a:noAutofit/>
          </a:bodyPr>
          <a:lstStyle/>
          <a:p>
            <a:pPr indent="0" lvl="0" marL="0" marR="0" rtl="0" algn="ctr">
              <a:lnSpc>
                <a:spcPct val="90000"/>
              </a:lnSpc>
              <a:spcBef>
                <a:spcPts val="0"/>
              </a:spcBef>
              <a:spcAft>
                <a:spcPts val="0"/>
              </a:spcAft>
              <a:buNone/>
            </a:pPr>
            <a:r>
              <a:rPr lang="en-ZA" sz="800">
                <a:latin typeface="Open Sans"/>
                <a:ea typeface="Open Sans"/>
                <a:cs typeface="Open Sans"/>
                <a:sym typeface="Open Sans"/>
              </a:rPr>
              <a:t>Communities</a:t>
            </a:r>
            <a:endParaRPr sz="800">
              <a:latin typeface="Open Sans"/>
              <a:ea typeface="Open Sans"/>
              <a:cs typeface="Open Sans"/>
              <a:sym typeface="Open Sans"/>
            </a:endParaRPr>
          </a:p>
        </p:txBody>
      </p:sp>
      <p:sp>
        <p:nvSpPr>
          <p:cNvPr id="817" name="Google Shape;817;p46"/>
          <p:cNvSpPr txBox="1"/>
          <p:nvPr/>
        </p:nvSpPr>
        <p:spPr>
          <a:xfrm>
            <a:off x="3534150" y="3688524"/>
            <a:ext cx="2177400" cy="295200"/>
          </a:xfrm>
          <a:prstGeom prst="rect">
            <a:avLst/>
          </a:prstGeom>
          <a:solidFill>
            <a:srgbClr val="FFF0DA"/>
          </a:solidFill>
          <a:ln>
            <a:noFill/>
          </a:ln>
        </p:spPr>
        <p:txBody>
          <a:bodyPr anchorCtr="0" anchor="ctr" bIns="30475" lIns="40625" spcFirstLastPara="1" rIns="40625" wrap="square" tIns="30475">
            <a:noAutofit/>
          </a:bodyPr>
          <a:lstStyle/>
          <a:p>
            <a:pPr indent="0" lvl="0" marL="0" marR="0" rtl="0" algn="ctr">
              <a:lnSpc>
                <a:spcPct val="90000"/>
              </a:lnSpc>
              <a:spcBef>
                <a:spcPts val="0"/>
              </a:spcBef>
              <a:spcAft>
                <a:spcPts val="0"/>
              </a:spcAft>
              <a:buNone/>
            </a:pPr>
            <a:r>
              <a:rPr lang="en-ZA" sz="800">
                <a:latin typeface="Open Sans"/>
                <a:ea typeface="Open Sans"/>
                <a:cs typeface="Open Sans"/>
                <a:sym typeface="Open Sans"/>
              </a:rPr>
              <a:t>Peace and security</a:t>
            </a:r>
            <a:endParaRPr sz="800">
              <a:latin typeface="Open Sans"/>
              <a:ea typeface="Open Sans"/>
              <a:cs typeface="Open Sans"/>
              <a:sym typeface="Open Sans"/>
            </a:endParaRPr>
          </a:p>
        </p:txBody>
      </p:sp>
      <p:sp>
        <p:nvSpPr>
          <p:cNvPr id="818" name="Google Shape;818;p46"/>
          <p:cNvSpPr txBox="1"/>
          <p:nvPr/>
        </p:nvSpPr>
        <p:spPr>
          <a:xfrm>
            <a:off x="6371050" y="1749436"/>
            <a:ext cx="2177400" cy="415200"/>
          </a:xfrm>
          <a:prstGeom prst="rect">
            <a:avLst/>
          </a:prstGeom>
          <a:solidFill>
            <a:srgbClr val="FFF0DA"/>
          </a:solidFill>
          <a:ln>
            <a:noFill/>
          </a:ln>
        </p:spPr>
        <p:txBody>
          <a:bodyPr anchorCtr="0" anchor="ctr" bIns="30475" lIns="40625" spcFirstLastPara="1" rIns="40625" wrap="square" tIns="30475">
            <a:noAutofit/>
          </a:bodyPr>
          <a:lstStyle/>
          <a:p>
            <a:pPr indent="0" lvl="0" marL="0" marR="0" rtl="0" algn="ctr">
              <a:lnSpc>
                <a:spcPct val="90000"/>
              </a:lnSpc>
              <a:spcBef>
                <a:spcPts val="0"/>
              </a:spcBef>
              <a:spcAft>
                <a:spcPts val="0"/>
              </a:spcAft>
              <a:buNone/>
            </a:pPr>
            <a:r>
              <a:rPr lang="en-ZA" sz="800">
                <a:latin typeface="Open Sans"/>
                <a:ea typeface="Open Sans"/>
                <a:cs typeface="Open Sans"/>
                <a:sym typeface="Open Sans"/>
              </a:rPr>
              <a:t>Overall economic activity</a:t>
            </a:r>
            <a:endParaRPr sz="800">
              <a:latin typeface="Open Sans"/>
              <a:ea typeface="Open Sans"/>
              <a:cs typeface="Open Sans"/>
              <a:sym typeface="Open Sans"/>
            </a:endParaRPr>
          </a:p>
        </p:txBody>
      </p:sp>
      <p:sp>
        <p:nvSpPr>
          <p:cNvPr id="819" name="Google Shape;819;p46"/>
          <p:cNvSpPr txBox="1"/>
          <p:nvPr/>
        </p:nvSpPr>
        <p:spPr>
          <a:xfrm>
            <a:off x="6371050" y="2204196"/>
            <a:ext cx="2177400" cy="415200"/>
          </a:xfrm>
          <a:prstGeom prst="rect">
            <a:avLst/>
          </a:prstGeom>
          <a:solidFill>
            <a:srgbClr val="FFF0DA"/>
          </a:solidFill>
          <a:ln>
            <a:noFill/>
          </a:ln>
        </p:spPr>
        <p:txBody>
          <a:bodyPr anchorCtr="0" anchor="ctr" bIns="30475" lIns="40625" spcFirstLastPara="1" rIns="40625" wrap="square" tIns="30475">
            <a:noAutofit/>
          </a:bodyPr>
          <a:lstStyle/>
          <a:p>
            <a:pPr indent="0" lvl="0" marL="0" marR="0" rtl="0" algn="ctr">
              <a:lnSpc>
                <a:spcPct val="90000"/>
              </a:lnSpc>
              <a:spcBef>
                <a:spcPts val="0"/>
              </a:spcBef>
              <a:spcAft>
                <a:spcPts val="0"/>
              </a:spcAft>
              <a:buNone/>
            </a:pPr>
            <a:r>
              <a:rPr lang="en-ZA" sz="800">
                <a:latin typeface="Open Sans"/>
                <a:ea typeface="Open Sans"/>
                <a:cs typeface="Open Sans"/>
                <a:sym typeface="Open Sans"/>
              </a:rPr>
              <a:t>Employment</a:t>
            </a:r>
            <a:endParaRPr sz="800">
              <a:latin typeface="Open Sans"/>
              <a:ea typeface="Open Sans"/>
              <a:cs typeface="Open Sans"/>
              <a:sym typeface="Open Sans"/>
            </a:endParaRPr>
          </a:p>
        </p:txBody>
      </p:sp>
      <p:sp>
        <p:nvSpPr>
          <p:cNvPr id="820" name="Google Shape;820;p46"/>
          <p:cNvSpPr txBox="1"/>
          <p:nvPr/>
        </p:nvSpPr>
        <p:spPr>
          <a:xfrm>
            <a:off x="6371050" y="2658956"/>
            <a:ext cx="2177400" cy="415200"/>
          </a:xfrm>
          <a:prstGeom prst="rect">
            <a:avLst/>
          </a:prstGeom>
          <a:solidFill>
            <a:srgbClr val="FFF0DA"/>
          </a:solidFill>
          <a:ln>
            <a:noFill/>
          </a:ln>
        </p:spPr>
        <p:txBody>
          <a:bodyPr anchorCtr="0" anchor="ctr" bIns="30475" lIns="40625" spcFirstLastPara="1" rIns="40625" wrap="square" tIns="30475">
            <a:noAutofit/>
          </a:bodyPr>
          <a:lstStyle/>
          <a:p>
            <a:pPr indent="0" lvl="0" marL="0" marR="0" rtl="0" algn="ctr">
              <a:lnSpc>
                <a:spcPct val="90000"/>
              </a:lnSpc>
              <a:spcBef>
                <a:spcPts val="0"/>
              </a:spcBef>
              <a:spcAft>
                <a:spcPts val="0"/>
              </a:spcAft>
              <a:buNone/>
            </a:pPr>
            <a:r>
              <a:rPr lang="en-ZA" sz="800">
                <a:latin typeface="Open Sans"/>
                <a:ea typeface="Open Sans"/>
                <a:cs typeface="Open Sans"/>
                <a:sym typeface="Open Sans"/>
              </a:rPr>
              <a:t>Business and technology</a:t>
            </a:r>
            <a:endParaRPr sz="800">
              <a:latin typeface="Open Sans"/>
              <a:ea typeface="Open Sans"/>
              <a:cs typeface="Open Sans"/>
              <a:sym typeface="Open Sans"/>
            </a:endParaRPr>
          </a:p>
        </p:txBody>
      </p:sp>
      <p:sp>
        <p:nvSpPr>
          <p:cNvPr id="821" name="Google Shape;821;p46"/>
          <p:cNvSpPr txBox="1"/>
          <p:nvPr/>
        </p:nvSpPr>
        <p:spPr>
          <a:xfrm>
            <a:off x="6370800" y="3113716"/>
            <a:ext cx="2177400" cy="415200"/>
          </a:xfrm>
          <a:prstGeom prst="rect">
            <a:avLst/>
          </a:prstGeom>
          <a:solidFill>
            <a:srgbClr val="FFF0DA"/>
          </a:solidFill>
          <a:ln>
            <a:noFill/>
          </a:ln>
        </p:spPr>
        <p:txBody>
          <a:bodyPr anchorCtr="0" anchor="ctr" bIns="30475" lIns="40625" spcFirstLastPara="1" rIns="40625" wrap="square" tIns="30475">
            <a:noAutofit/>
          </a:bodyPr>
          <a:lstStyle/>
          <a:p>
            <a:pPr indent="0" lvl="0" marL="0" marR="0" rtl="0" algn="ctr">
              <a:lnSpc>
                <a:spcPct val="90000"/>
              </a:lnSpc>
              <a:spcBef>
                <a:spcPts val="0"/>
              </a:spcBef>
              <a:spcAft>
                <a:spcPts val="0"/>
              </a:spcAft>
              <a:buNone/>
            </a:pPr>
            <a:r>
              <a:rPr lang="en-ZA" sz="800">
                <a:latin typeface="Open Sans"/>
                <a:ea typeface="Open Sans"/>
                <a:cs typeface="Open Sans"/>
                <a:sym typeface="Open Sans"/>
              </a:rPr>
              <a:t>Income, prices and costs</a:t>
            </a:r>
            <a:endParaRPr sz="800">
              <a:latin typeface="Open Sans"/>
              <a:ea typeface="Open Sans"/>
              <a:cs typeface="Open Sans"/>
              <a:sym typeface="Open Sans"/>
            </a:endParaRPr>
          </a:p>
        </p:txBody>
      </p:sp>
      <p:sp>
        <p:nvSpPr>
          <p:cNvPr id="822" name="Google Shape;822;p46"/>
          <p:cNvSpPr txBox="1"/>
          <p:nvPr/>
        </p:nvSpPr>
        <p:spPr>
          <a:xfrm>
            <a:off x="6370800" y="3568465"/>
            <a:ext cx="2177400" cy="415200"/>
          </a:xfrm>
          <a:prstGeom prst="rect">
            <a:avLst/>
          </a:prstGeom>
          <a:solidFill>
            <a:srgbClr val="FFF0DA"/>
          </a:solidFill>
          <a:ln>
            <a:noFill/>
          </a:ln>
        </p:spPr>
        <p:txBody>
          <a:bodyPr anchorCtr="0" anchor="ctr" bIns="30475" lIns="40625" spcFirstLastPara="1" rIns="40625" wrap="square" tIns="30475">
            <a:noAutofit/>
          </a:bodyPr>
          <a:lstStyle/>
          <a:p>
            <a:pPr indent="0" lvl="0" marL="0" marR="0" rtl="0" algn="ctr">
              <a:lnSpc>
                <a:spcPct val="90000"/>
              </a:lnSpc>
              <a:spcBef>
                <a:spcPts val="0"/>
              </a:spcBef>
              <a:spcAft>
                <a:spcPts val="0"/>
              </a:spcAft>
              <a:buNone/>
            </a:pPr>
            <a:r>
              <a:rPr lang="en-ZA" sz="800">
                <a:latin typeface="Open Sans"/>
                <a:ea typeface="Open Sans"/>
                <a:cs typeface="Open Sans"/>
                <a:sym typeface="Open Sans"/>
              </a:rPr>
              <a:t>Trade and balance of payments</a:t>
            </a:r>
            <a:endParaRPr sz="800">
              <a:latin typeface="Open Sans"/>
              <a:ea typeface="Open Sans"/>
              <a:cs typeface="Open Sans"/>
              <a:sym typeface="Open Sans"/>
            </a:endParaRPr>
          </a:p>
        </p:txBody>
      </p:sp>
      <p:pic>
        <p:nvPicPr>
          <p:cNvPr id="823" name="Google Shape;823;p46">
            <a:hlinkClick r:id="rId3"/>
          </p:cNvPr>
          <p:cNvPicPr preferRelativeResize="0"/>
          <p:nvPr/>
        </p:nvPicPr>
        <p:blipFill rotWithShape="1">
          <a:blip r:embed="rId4">
            <a:alphaModFix/>
          </a:blip>
          <a:srcRect b="0" l="0" r="0" t="0"/>
          <a:stretch/>
        </p:blipFill>
        <p:spPr>
          <a:xfrm>
            <a:off x="4573838" y="4450104"/>
            <a:ext cx="686700" cy="548400"/>
          </a:xfrm>
          <a:prstGeom prst="roundRect">
            <a:avLst>
              <a:gd fmla="val 16667" name="adj"/>
            </a:avLst>
          </a:prstGeom>
          <a:noFill/>
          <a:ln>
            <a:noFill/>
          </a:ln>
        </p:spPr>
      </p:pic>
      <p:sp>
        <p:nvSpPr>
          <p:cNvPr id="824" name="Google Shape;824;p46"/>
          <p:cNvSpPr txBox="1"/>
          <p:nvPr>
            <p:ph idx="4294967295" type="body"/>
          </p:nvPr>
        </p:nvSpPr>
        <p:spPr>
          <a:xfrm>
            <a:off x="6270390" y="4702205"/>
            <a:ext cx="681900" cy="153300"/>
          </a:xfrm>
          <a:prstGeom prst="rect">
            <a:avLst/>
          </a:prstGeom>
          <a:solidFill>
            <a:srgbClr val="E7E7E7"/>
          </a:solidFill>
          <a:ln cap="flat" cmpd="sng" w="9525">
            <a:solidFill>
              <a:srgbClr val="BFBFBF"/>
            </a:solidFill>
            <a:prstDash val="solid"/>
            <a:round/>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6</a:t>
            </a:r>
            <a:endParaRPr sz="800"/>
          </a:p>
        </p:txBody>
      </p:sp>
      <p:sp>
        <p:nvSpPr>
          <p:cNvPr id="825" name="Google Shape;825;p46">
            <a:hlinkClick action="ppaction://hlinksldjump" r:id="rId5"/>
          </p:cNvPr>
          <p:cNvSpPr/>
          <p:nvPr/>
        </p:nvSpPr>
        <p:spPr>
          <a:xfrm>
            <a:off x="5502376" y="4701216"/>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826" name="Google Shape;826;p46">
            <a:hlinkClick action="ppaction://hlinksldjump" r:id="rId6"/>
          </p:cNvPr>
          <p:cNvSpPr/>
          <p:nvPr/>
        </p:nvSpPr>
        <p:spPr>
          <a:xfrm>
            <a:off x="6270389" y="4698323"/>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827" name="Google Shape;827;p46"/>
          <p:cNvSpPr txBox="1"/>
          <p:nvPr>
            <p:ph idx="4294967295" type="body"/>
          </p:nvPr>
        </p:nvSpPr>
        <p:spPr>
          <a:xfrm>
            <a:off x="5486546" y="4699082"/>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5</a:t>
            </a:r>
            <a:endParaRPr sz="800"/>
          </a:p>
        </p:txBody>
      </p:sp>
      <p:sp>
        <p:nvSpPr>
          <p:cNvPr id="828" name="Google Shape;828;p46">
            <a:hlinkClick action="ppaction://hlinksldjump" r:id="rId7"/>
          </p:cNvPr>
          <p:cNvSpPr/>
          <p:nvPr/>
        </p:nvSpPr>
        <p:spPr>
          <a:xfrm>
            <a:off x="5467716" y="4703351"/>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3" name="Shape 833"/>
        <p:cNvGrpSpPr/>
        <p:nvPr/>
      </p:nvGrpSpPr>
      <p:grpSpPr>
        <a:xfrm>
          <a:off x="0" y="0"/>
          <a:ext cx="0" cy="0"/>
          <a:chOff x="0" y="0"/>
          <a:chExt cx="0" cy="0"/>
        </a:xfrm>
      </p:grpSpPr>
      <p:sp>
        <p:nvSpPr>
          <p:cNvPr id="834" name="Google Shape;834;p47"/>
          <p:cNvSpPr txBox="1"/>
          <p:nvPr>
            <p:ph type="title"/>
          </p:nvPr>
        </p:nvSpPr>
        <p:spPr>
          <a:xfrm>
            <a:off x="311700" y="2164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ZA"/>
              <a:t>Part II: recap</a:t>
            </a:r>
            <a:endParaRPr/>
          </a:p>
        </p:txBody>
      </p:sp>
      <p:sp>
        <p:nvSpPr>
          <p:cNvPr id="835" name="Google Shape;835;p47"/>
          <p:cNvSpPr txBox="1"/>
          <p:nvPr/>
        </p:nvSpPr>
        <p:spPr>
          <a:xfrm>
            <a:off x="311700" y="757500"/>
            <a:ext cx="6735600" cy="7506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1800">
                <a:solidFill>
                  <a:srgbClr val="000A3A"/>
                </a:solidFill>
                <a:latin typeface="Open Sans"/>
                <a:ea typeface="Open Sans"/>
                <a:cs typeface="Open Sans"/>
                <a:sym typeface="Open Sans"/>
              </a:rPr>
              <a:t>Part II: Defining the assessment </a:t>
            </a:r>
            <a:endParaRPr sz="1800">
              <a:solidFill>
                <a:srgbClr val="000A3A"/>
              </a:solidFill>
              <a:latin typeface="Open Sans"/>
              <a:ea typeface="Open Sans"/>
              <a:cs typeface="Open Sans"/>
              <a:sym typeface="Open Sans"/>
            </a:endParaRPr>
          </a:p>
        </p:txBody>
      </p:sp>
      <p:sp>
        <p:nvSpPr>
          <p:cNvPr id="836" name="Google Shape;836;p47"/>
          <p:cNvSpPr/>
          <p:nvPr/>
        </p:nvSpPr>
        <p:spPr>
          <a:xfrm>
            <a:off x="364650" y="1369900"/>
            <a:ext cx="3489000" cy="3650700"/>
          </a:xfrm>
          <a:prstGeom prst="rect">
            <a:avLst/>
          </a:prstGeom>
          <a:solidFill>
            <a:srgbClr val="9D97F0"/>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7" name="Google Shape;837;p47"/>
          <p:cNvSpPr/>
          <p:nvPr/>
        </p:nvSpPr>
        <p:spPr>
          <a:xfrm>
            <a:off x="3991975" y="1369900"/>
            <a:ext cx="4787400" cy="3650700"/>
          </a:xfrm>
          <a:prstGeom prst="rect">
            <a:avLst/>
          </a:prstGeom>
          <a:solidFill>
            <a:srgbClr val="9D97F0"/>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8" name="Google Shape;838;p47"/>
          <p:cNvSpPr txBox="1"/>
          <p:nvPr/>
        </p:nvSpPr>
        <p:spPr>
          <a:xfrm>
            <a:off x="448750" y="1508100"/>
            <a:ext cx="2591400" cy="350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b="1" lang="en-ZA" sz="1200">
                <a:solidFill>
                  <a:srgbClr val="FFFFFF"/>
                </a:solidFill>
                <a:latin typeface="Open Sans"/>
                <a:ea typeface="Open Sans"/>
                <a:cs typeface="Open Sans"/>
                <a:sym typeface="Open Sans"/>
              </a:rPr>
              <a:t>CHAPTER 5</a:t>
            </a:r>
            <a:r>
              <a:rPr lang="en-ZA" sz="1200">
                <a:solidFill>
                  <a:srgbClr val="FFFFFF"/>
                </a:solidFill>
                <a:latin typeface="Open Sans"/>
                <a:ea typeface="Open Sans"/>
                <a:cs typeface="Open Sans"/>
                <a:sym typeface="Open Sans"/>
              </a:rPr>
              <a:t>: Describing the policy </a:t>
            </a:r>
            <a:endParaRPr sz="1200">
              <a:solidFill>
                <a:srgbClr val="FFFFFF"/>
              </a:solidFill>
              <a:latin typeface="Open Sans"/>
              <a:ea typeface="Open Sans"/>
              <a:cs typeface="Open Sans"/>
              <a:sym typeface="Open Sans"/>
            </a:endParaRPr>
          </a:p>
        </p:txBody>
      </p:sp>
      <p:sp>
        <p:nvSpPr>
          <p:cNvPr id="839" name="Google Shape;839;p47"/>
          <p:cNvSpPr txBox="1"/>
          <p:nvPr/>
        </p:nvSpPr>
        <p:spPr>
          <a:xfrm>
            <a:off x="4037550" y="1508100"/>
            <a:ext cx="4020300" cy="350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b="1" lang="en-ZA" sz="1200">
                <a:solidFill>
                  <a:srgbClr val="FFFFFF"/>
                </a:solidFill>
                <a:latin typeface="Open Sans"/>
                <a:ea typeface="Open Sans"/>
                <a:cs typeface="Open Sans"/>
                <a:sym typeface="Open Sans"/>
              </a:rPr>
              <a:t>CHAPTER 6</a:t>
            </a:r>
            <a:r>
              <a:rPr lang="en-ZA" sz="1200">
                <a:solidFill>
                  <a:srgbClr val="FFFFFF"/>
                </a:solidFill>
                <a:latin typeface="Open Sans"/>
                <a:ea typeface="Open Sans"/>
                <a:cs typeface="Open Sans"/>
                <a:sym typeface="Open Sans"/>
              </a:rPr>
              <a:t>: Identifying the impacts</a:t>
            </a:r>
            <a:endParaRPr sz="1200">
              <a:solidFill>
                <a:srgbClr val="FFFFFF"/>
              </a:solidFill>
              <a:latin typeface="Open Sans"/>
              <a:ea typeface="Open Sans"/>
              <a:cs typeface="Open Sans"/>
              <a:sym typeface="Open Sans"/>
            </a:endParaRPr>
          </a:p>
        </p:txBody>
      </p:sp>
      <p:sp>
        <p:nvSpPr>
          <p:cNvPr id="840" name="Google Shape;840;p47"/>
          <p:cNvSpPr/>
          <p:nvPr/>
        </p:nvSpPr>
        <p:spPr>
          <a:xfrm>
            <a:off x="517050" y="1966275"/>
            <a:ext cx="993300" cy="2946900"/>
          </a:xfrm>
          <a:prstGeom prst="rect">
            <a:avLst/>
          </a:prstGeom>
          <a:solidFill>
            <a:srgbClr val="E4DEF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1" name="Google Shape;841;p47"/>
          <p:cNvSpPr/>
          <p:nvPr/>
        </p:nvSpPr>
        <p:spPr>
          <a:xfrm>
            <a:off x="1604300" y="1966275"/>
            <a:ext cx="993300" cy="2946900"/>
          </a:xfrm>
          <a:prstGeom prst="rect">
            <a:avLst/>
          </a:prstGeom>
          <a:solidFill>
            <a:srgbClr val="E4DEF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2" name="Google Shape;842;p47"/>
          <p:cNvSpPr/>
          <p:nvPr/>
        </p:nvSpPr>
        <p:spPr>
          <a:xfrm>
            <a:off x="2691525" y="1966275"/>
            <a:ext cx="993300" cy="2946900"/>
          </a:xfrm>
          <a:prstGeom prst="rect">
            <a:avLst/>
          </a:prstGeom>
          <a:solidFill>
            <a:srgbClr val="E4DEF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3" name="Google Shape;843;p47"/>
          <p:cNvSpPr/>
          <p:nvPr/>
        </p:nvSpPr>
        <p:spPr>
          <a:xfrm>
            <a:off x="4234913" y="1966275"/>
            <a:ext cx="1018200" cy="2946900"/>
          </a:xfrm>
          <a:prstGeom prst="rect">
            <a:avLst/>
          </a:prstGeom>
          <a:solidFill>
            <a:srgbClr val="E4DEF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4" name="Google Shape;844;p47"/>
          <p:cNvSpPr/>
          <p:nvPr/>
        </p:nvSpPr>
        <p:spPr>
          <a:xfrm>
            <a:off x="5350025" y="1966275"/>
            <a:ext cx="1018200" cy="2946900"/>
          </a:xfrm>
          <a:prstGeom prst="rect">
            <a:avLst/>
          </a:prstGeom>
          <a:solidFill>
            <a:srgbClr val="E4DEF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5" name="Google Shape;845;p47"/>
          <p:cNvSpPr/>
          <p:nvPr/>
        </p:nvSpPr>
        <p:spPr>
          <a:xfrm>
            <a:off x="6464800" y="1966275"/>
            <a:ext cx="1018200" cy="2946900"/>
          </a:xfrm>
          <a:prstGeom prst="rect">
            <a:avLst/>
          </a:prstGeom>
          <a:solidFill>
            <a:srgbClr val="E4DEF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6" name="Google Shape;846;p47"/>
          <p:cNvSpPr/>
          <p:nvPr/>
        </p:nvSpPr>
        <p:spPr>
          <a:xfrm>
            <a:off x="7579574" y="1966275"/>
            <a:ext cx="1018200" cy="2946900"/>
          </a:xfrm>
          <a:prstGeom prst="rect">
            <a:avLst/>
          </a:prstGeom>
          <a:solidFill>
            <a:srgbClr val="E4DEF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7" name="Google Shape;847;p47"/>
          <p:cNvSpPr txBox="1"/>
          <p:nvPr/>
        </p:nvSpPr>
        <p:spPr>
          <a:xfrm>
            <a:off x="575550" y="2059675"/>
            <a:ext cx="934800" cy="4440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Describe the policy</a:t>
            </a:r>
            <a:endParaRPr sz="800">
              <a:solidFill>
                <a:srgbClr val="000A3A"/>
              </a:solidFill>
              <a:latin typeface="Open Sans"/>
              <a:ea typeface="Open Sans"/>
              <a:cs typeface="Open Sans"/>
              <a:sym typeface="Open Sans"/>
            </a:endParaRPr>
          </a:p>
        </p:txBody>
      </p:sp>
      <p:sp>
        <p:nvSpPr>
          <p:cNvPr id="848" name="Google Shape;848;p47"/>
          <p:cNvSpPr txBox="1"/>
          <p:nvPr/>
        </p:nvSpPr>
        <p:spPr>
          <a:xfrm>
            <a:off x="1604300" y="2071719"/>
            <a:ext cx="993300" cy="12990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Decide whether to assess individual policy or package of policies</a:t>
            </a:r>
            <a:endParaRPr sz="800">
              <a:solidFill>
                <a:srgbClr val="000A3A"/>
              </a:solidFill>
              <a:latin typeface="Open Sans"/>
              <a:ea typeface="Open Sans"/>
              <a:cs typeface="Open Sans"/>
              <a:sym typeface="Open Sans"/>
            </a:endParaRPr>
          </a:p>
        </p:txBody>
      </p:sp>
      <p:sp>
        <p:nvSpPr>
          <p:cNvPr id="849" name="Google Shape;849;p47"/>
          <p:cNvSpPr txBox="1"/>
          <p:nvPr/>
        </p:nvSpPr>
        <p:spPr>
          <a:xfrm>
            <a:off x="2680200" y="2059675"/>
            <a:ext cx="993300" cy="12426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Choose ex-ante or ex-post assessment</a:t>
            </a:r>
            <a:endParaRPr sz="800">
              <a:solidFill>
                <a:srgbClr val="000A3A"/>
              </a:solidFill>
              <a:latin typeface="Open Sans"/>
              <a:ea typeface="Open Sans"/>
              <a:cs typeface="Open Sans"/>
              <a:sym typeface="Open Sans"/>
            </a:endParaRPr>
          </a:p>
        </p:txBody>
      </p:sp>
      <p:sp>
        <p:nvSpPr>
          <p:cNvPr id="850" name="Google Shape;850;p47"/>
          <p:cNvSpPr txBox="1"/>
          <p:nvPr/>
        </p:nvSpPr>
        <p:spPr>
          <a:xfrm>
            <a:off x="1650825" y="3438775"/>
            <a:ext cx="888900" cy="5727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Characterize the type and degree of interaction between the policies</a:t>
            </a:r>
            <a:endParaRPr sz="550">
              <a:solidFill>
                <a:srgbClr val="000A3A"/>
              </a:solidFill>
              <a:latin typeface="Open Sans"/>
              <a:ea typeface="Open Sans"/>
              <a:cs typeface="Open Sans"/>
              <a:sym typeface="Open Sans"/>
            </a:endParaRPr>
          </a:p>
        </p:txBody>
      </p:sp>
      <p:sp>
        <p:nvSpPr>
          <p:cNvPr id="851" name="Google Shape;851;p47"/>
          <p:cNvSpPr txBox="1"/>
          <p:nvPr/>
        </p:nvSpPr>
        <p:spPr>
          <a:xfrm>
            <a:off x="1650200" y="4142750"/>
            <a:ext cx="888900" cy="6453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Apply criteria to determine whether to assess an individual policy or a package of policies</a:t>
            </a:r>
            <a:endParaRPr sz="550">
              <a:solidFill>
                <a:srgbClr val="000A3A"/>
              </a:solidFill>
              <a:latin typeface="Open Sans"/>
              <a:ea typeface="Open Sans"/>
              <a:cs typeface="Open Sans"/>
              <a:sym typeface="Open Sans"/>
            </a:endParaRPr>
          </a:p>
        </p:txBody>
      </p:sp>
      <p:sp>
        <p:nvSpPr>
          <p:cNvPr id="852" name="Google Shape;852;p47"/>
          <p:cNvSpPr txBox="1"/>
          <p:nvPr/>
        </p:nvSpPr>
        <p:spPr>
          <a:xfrm>
            <a:off x="4260150" y="2059675"/>
            <a:ext cx="993300" cy="12426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Identify the impacts</a:t>
            </a:r>
            <a:endParaRPr sz="800">
              <a:solidFill>
                <a:srgbClr val="000A3A"/>
              </a:solidFill>
              <a:latin typeface="Open Sans"/>
              <a:ea typeface="Open Sans"/>
              <a:cs typeface="Open Sans"/>
              <a:sym typeface="Open Sans"/>
            </a:endParaRPr>
          </a:p>
        </p:txBody>
      </p:sp>
      <p:sp>
        <p:nvSpPr>
          <p:cNvPr id="853" name="Google Shape;853;p47"/>
          <p:cNvSpPr txBox="1"/>
          <p:nvPr/>
        </p:nvSpPr>
        <p:spPr>
          <a:xfrm>
            <a:off x="5362475" y="2059675"/>
            <a:ext cx="993300" cy="12426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Define the assessment boundary</a:t>
            </a:r>
            <a:endParaRPr sz="800">
              <a:solidFill>
                <a:srgbClr val="000A3A"/>
              </a:solidFill>
              <a:latin typeface="Open Sans"/>
              <a:ea typeface="Open Sans"/>
              <a:cs typeface="Open Sans"/>
              <a:sym typeface="Open Sans"/>
            </a:endParaRPr>
          </a:p>
        </p:txBody>
      </p:sp>
      <p:sp>
        <p:nvSpPr>
          <p:cNvPr id="854" name="Google Shape;854;p47"/>
          <p:cNvSpPr txBox="1"/>
          <p:nvPr/>
        </p:nvSpPr>
        <p:spPr>
          <a:xfrm>
            <a:off x="6471025" y="2059675"/>
            <a:ext cx="993300" cy="12426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Define the assessment period</a:t>
            </a:r>
            <a:endParaRPr sz="800">
              <a:solidFill>
                <a:srgbClr val="000A3A"/>
              </a:solidFill>
              <a:latin typeface="Open Sans"/>
              <a:ea typeface="Open Sans"/>
              <a:cs typeface="Open Sans"/>
              <a:sym typeface="Open Sans"/>
            </a:endParaRPr>
          </a:p>
        </p:txBody>
      </p:sp>
      <p:sp>
        <p:nvSpPr>
          <p:cNvPr id="855" name="Google Shape;855;p47"/>
          <p:cNvSpPr txBox="1"/>
          <p:nvPr/>
        </p:nvSpPr>
        <p:spPr>
          <a:xfrm>
            <a:off x="7579575" y="2059675"/>
            <a:ext cx="993300" cy="12426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Identify SD impacts</a:t>
            </a:r>
            <a:endParaRPr sz="800">
              <a:solidFill>
                <a:srgbClr val="000A3A"/>
              </a:solidFill>
              <a:latin typeface="Open Sans"/>
              <a:ea typeface="Open Sans"/>
              <a:cs typeface="Open Sans"/>
              <a:sym typeface="Open Sans"/>
            </a:endParaRPr>
          </a:p>
        </p:txBody>
      </p:sp>
      <p:sp>
        <p:nvSpPr>
          <p:cNvPr id="856" name="Google Shape;856;p47"/>
          <p:cNvSpPr txBox="1"/>
          <p:nvPr/>
        </p:nvSpPr>
        <p:spPr>
          <a:xfrm>
            <a:off x="5415000" y="2664800"/>
            <a:ext cx="888900" cy="4440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Assess the likelihood that each GHG impact will occur</a:t>
            </a:r>
            <a:endParaRPr sz="550">
              <a:solidFill>
                <a:srgbClr val="000A3A"/>
              </a:solidFill>
              <a:latin typeface="Open Sans"/>
              <a:ea typeface="Open Sans"/>
              <a:cs typeface="Open Sans"/>
              <a:sym typeface="Open Sans"/>
            </a:endParaRPr>
          </a:p>
        </p:txBody>
      </p:sp>
      <p:sp>
        <p:nvSpPr>
          <p:cNvPr id="857" name="Google Shape;857;p47"/>
          <p:cNvSpPr txBox="1"/>
          <p:nvPr/>
        </p:nvSpPr>
        <p:spPr>
          <a:xfrm>
            <a:off x="5415000" y="3350600"/>
            <a:ext cx="888900" cy="4440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Assess the expected magnitude of each GHG impact</a:t>
            </a:r>
            <a:endParaRPr sz="550">
              <a:solidFill>
                <a:srgbClr val="000A3A"/>
              </a:solidFill>
              <a:latin typeface="Open Sans"/>
              <a:ea typeface="Open Sans"/>
              <a:cs typeface="Open Sans"/>
              <a:sym typeface="Open Sans"/>
            </a:endParaRPr>
          </a:p>
        </p:txBody>
      </p:sp>
      <p:sp>
        <p:nvSpPr>
          <p:cNvPr id="858" name="Google Shape;858;p47"/>
          <p:cNvSpPr txBox="1"/>
          <p:nvPr/>
        </p:nvSpPr>
        <p:spPr>
          <a:xfrm>
            <a:off x="5415000" y="3960200"/>
            <a:ext cx="888900" cy="4440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Determine the significance of each GHG impact</a:t>
            </a:r>
            <a:endParaRPr sz="550">
              <a:solidFill>
                <a:srgbClr val="000A3A"/>
              </a:solidFill>
              <a:latin typeface="Open Sans"/>
              <a:ea typeface="Open Sans"/>
              <a:cs typeface="Open Sans"/>
              <a:sym typeface="Open Sans"/>
            </a:endParaRPr>
          </a:p>
        </p:txBody>
      </p:sp>
      <p:sp>
        <p:nvSpPr>
          <p:cNvPr id="859" name="Google Shape;859;p47"/>
          <p:cNvSpPr txBox="1"/>
          <p:nvPr/>
        </p:nvSpPr>
        <p:spPr>
          <a:xfrm>
            <a:off x="4299900" y="2512400"/>
            <a:ext cx="888900" cy="2793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Identify stakeholders</a:t>
            </a:r>
            <a:endParaRPr sz="550">
              <a:solidFill>
                <a:srgbClr val="000A3A"/>
              </a:solidFill>
              <a:latin typeface="Open Sans"/>
              <a:ea typeface="Open Sans"/>
              <a:cs typeface="Open Sans"/>
              <a:sym typeface="Open Sans"/>
            </a:endParaRPr>
          </a:p>
        </p:txBody>
      </p:sp>
      <p:sp>
        <p:nvSpPr>
          <p:cNvPr id="860" name="Google Shape;860;p47"/>
          <p:cNvSpPr txBox="1"/>
          <p:nvPr/>
        </p:nvSpPr>
        <p:spPr>
          <a:xfrm>
            <a:off x="4299900" y="2893400"/>
            <a:ext cx="888900" cy="4440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Identify inputs and administrative activities</a:t>
            </a:r>
            <a:endParaRPr sz="550">
              <a:solidFill>
                <a:srgbClr val="000A3A"/>
              </a:solidFill>
              <a:latin typeface="Open Sans"/>
              <a:ea typeface="Open Sans"/>
              <a:cs typeface="Open Sans"/>
              <a:sym typeface="Open Sans"/>
            </a:endParaRPr>
          </a:p>
        </p:txBody>
      </p:sp>
      <p:sp>
        <p:nvSpPr>
          <p:cNvPr id="861" name="Google Shape;861;p47"/>
          <p:cNvSpPr txBox="1"/>
          <p:nvPr/>
        </p:nvSpPr>
        <p:spPr>
          <a:xfrm>
            <a:off x="4299900" y="3426800"/>
            <a:ext cx="888900" cy="3507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Identify and describe intermediate effects</a:t>
            </a:r>
            <a:endParaRPr sz="550">
              <a:solidFill>
                <a:srgbClr val="000A3A"/>
              </a:solidFill>
              <a:latin typeface="Open Sans"/>
              <a:ea typeface="Open Sans"/>
              <a:cs typeface="Open Sans"/>
              <a:sym typeface="Open Sans"/>
            </a:endParaRPr>
          </a:p>
        </p:txBody>
      </p:sp>
      <p:sp>
        <p:nvSpPr>
          <p:cNvPr id="862" name="Google Shape;862;p47"/>
          <p:cNvSpPr txBox="1"/>
          <p:nvPr/>
        </p:nvSpPr>
        <p:spPr>
          <a:xfrm>
            <a:off x="4299900" y="3884000"/>
            <a:ext cx="888900" cy="3507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Identify potential GHG impacts</a:t>
            </a:r>
            <a:endParaRPr sz="550">
              <a:solidFill>
                <a:srgbClr val="000A3A"/>
              </a:solidFill>
              <a:latin typeface="Open Sans"/>
              <a:ea typeface="Open Sans"/>
              <a:cs typeface="Open Sans"/>
              <a:sym typeface="Open Sans"/>
            </a:endParaRPr>
          </a:p>
        </p:txBody>
      </p:sp>
      <p:sp>
        <p:nvSpPr>
          <p:cNvPr id="863" name="Google Shape;863;p47"/>
          <p:cNvSpPr txBox="1"/>
          <p:nvPr/>
        </p:nvSpPr>
        <p:spPr>
          <a:xfrm>
            <a:off x="4299900" y="4341200"/>
            <a:ext cx="888900" cy="3507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Develop a causal chain</a:t>
            </a:r>
            <a:endParaRPr sz="550">
              <a:solidFill>
                <a:srgbClr val="000A3A"/>
              </a:solidFill>
              <a:latin typeface="Open Sans"/>
              <a:ea typeface="Open Sans"/>
              <a:cs typeface="Open Sans"/>
              <a:sym typeface="Open Sans"/>
            </a:endParaRPr>
          </a:p>
        </p:txBody>
      </p:sp>
      <p:sp>
        <p:nvSpPr>
          <p:cNvPr id="864" name="Google Shape;864;p47"/>
          <p:cNvSpPr/>
          <p:nvPr/>
        </p:nvSpPr>
        <p:spPr>
          <a:xfrm>
            <a:off x="1449170" y="3046370"/>
            <a:ext cx="196200" cy="1866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865" name="Google Shape;865;p47"/>
          <p:cNvSpPr/>
          <p:nvPr/>
        </p:nvSpPr>
        <p:spPr>
          <a:xfrm>
            <a:off x="2515970" y="3046370"/>
            <a:ext cx="196200" cy="1866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866" name="Google Shape;866;p47"/>
          <p:cNvSpPr/>
          <p:nvPr/>
        </p:nvSpPr>
        <p:spPr>
          <a:xfrm>
            <a:off x="3582770" y="1979570"/>
            <a:ext cx="196200" cy="1866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867" name="Google Shape;867;p47"/>
          <p:cNvSpPr/>
          <p:nvPr/>
        </p:nvSpPr>
        <p:spPr>
          <a:xfrm>
            <a:off x="5182970" y="2131970"/>
            <a:ext cx="196200" cy="1866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868" name="Google Shape;868;p47"/>
          <p:cNvSpPr/>
          <p:nvPr/>
        </p:nvSpPr>
        <p:spPr>
          <a:xfrm>
            <a:off x="6249770" y="2131970"/>
            <a:ext cx="196200" cy="1866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869" name="Google Shape;869;p47"/>
          <p:cNvSpPr/>
          <p:nvPr/>
        </p:nvSpPr>
        <p:spPr>
          <a:xfrm>
            <a:off x="7392770" y="2131970"/>
            <a:ext cx="196200" cy="1866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cxnSp>
        <p:nvCxnSpPr>
          <p:cNvPr id="870" name="Google Shape;870;p47"/>
          <p:cNvCxnSpPr>
            <a:endCxn id="851" idx="0"/>
          </p:cNvCxnSpPr>
          <p:nvPr/>
        </p:nvCxnSpPr>
        <p:spPr>
          <a:xfrm flipH="1">
            <a:off x="2094650" y="4011350"/>
            <a:ext cx="600" cy="131400"/>
          </a:xfrm>
          <a:prstGeom prst="straightConnector1">
            <a:avLst/>
          </a:prstGeom>
          <a:noFill/>
          <a:ln cap="flat" cmpd="sng" w="9525">
            <a:solidFill>
              <a:srgbClr val="000A3A"/>
            </a:solidFill>
            <a:prstDash val="solid"/>
            <a:round/>
            <a:headEnd len="med" w="med" type="none"/>
            <a:tailEnd len="med" w="med" type="triangle"/>
          </a:ln>
        </p:spPr>
      </p:cxnSp>
      <p:cxnSp>
        <p:nvCxnSpPr>
          <p:cNvPr id="871" name="Google Shape;871;p47"/>
          <p:cNvCxnSpPr>
            <a:endCxn id="863" idx="0"/>
          </p:cNvCxnSpPr>
          <p:nvPr/>
        </p:nvCxnSpPr>
        <p:spPr>
          <a:xfrm>
            <a:off x="4744350" y="4234700"/>
            <a:ext cx="0" cy="106500"/>
          </a:xfrm>
          <a:prstGeom prst="straightConnector1">
            <a:avLst/>
          </a:prstGeom>
          <a:noFill/>
          <a:ln cap="flat" cmpd="sng" w="9525">
            <a:solidFill>
              <a:srgbClr val="000A3A"/>
            </a:solidFill>
            <a:prstDash val="solid"/>
            <a:round/>
            <a:headEnd len="med" w="med" type="none"/>
            <a:tailEnd len="med" w="med" type="triangle"/>
          </a:ln>
        </p:spPr>
      </p:cxnSp>
      <p:cxnSp>
        <p:nvCxnSpPr>
          <p:cNvPr id="872" name="Google Shape;872;p47"/>
          <p:cNvCxnSpPr>
            <a:endCxn id="862" idx="0"/>
          </p:cNvCxnSpPr>
          <p:nvPr/>
        </p:nvCxnSpPr>
        <p:spPr>
          <a:xfrm>
            <a:off x="4744350" y="3777500"/>
            <a:ext cx="0" cy="106500"/>
          </a:xfrm>
          <a:prstGeom prst="straightConnector1">
            <a:avLst/>
          </a:prstGeom>
          <a:noFill/>
          <a:ln cap="flat" cmpd="sng" w="9525">
            <a:solidFill>
              <a:srgbClr val="000A3A"/>
            </a:solidFill>
            <a:prstDash val="solid"/>
            <a:round/>
            <a:headEnd len="med" w="med" type="none"/>
            <a:tailEnd len="med" w="med" type="triangle"/>
          </a:ln>
        </p:spPr>
      </p:cxnSp>
      <p:cxnSp>
        <p:nvCxnSpPr>
          <p:cNvPr id="873" name="Google Shape;873;p47"/>
          <p:cNvCxnSpPr>
            <a:endCxn id="861" idx="0"/>
          </p:cNvCxnSpPr>
          <p:nvPr/>
        </p:nvCxnSpPr>
        <p:spPr>
          <a:xfrm>
            <a:off x="4744350" y="3337400"/>
            <a:ext cx="0" cy="89400"/>
          </a:xfrm>
          <a:prstGeom prst="straightConnector1">
            <a:avLst/>
          </a:prstGeom>
          <a:noFill/>
          <a:ln cap="flat" cmpd="sng" w="9525">
            <a:solidFill>
              <a:srgbClr val="000A3A"/>
            </a:solidFill>
            <a:prstDash val="solid"/>
            <a:round/>
            <a:headEnd len="med" w="med" type="none"/>
            <a:tailEnd len="med" w="med" type="triangle"/>
          </a:ln>
        </p:spPr>
      </p:cxnSp>
      <p:cxnSp>
        <p:nvCxnSpPr>
          <p:cNvPr id="874" name="Google Shape;874;p47"/>
          <p:cNvCxnSpPr>
            <a:endCxn id="860" idx="0"/>
          </p:cNvCxnSpPr>
          <p:nvPr/>
        </p:nvCxnSpPr>
        <p:spPr>
          <a:xfrm>
            <a:off x="4744350" y="2791700"/>
            <a:ext cx="0" cy="101700"/>
          </a:xfrm>
          <a:prstGeom prst="straightConnector1">
            <a:avLst/>
          </a:prstGeom>
          <a:noFill/>
          <a:ln cap="flat" cmpd="sng" w="9525">
            <a:solidFill>
              <a:srgbClr val="000A3A"/>
            </a:solidFill>
            <a:prstDash val="solid"/>
            <a:round/>
            <a:headEnd len="med" w="med" type="none"/>
            <a:tailEnd len="med" w="med" type="triangle"/>
          </a:ln>
        </p:spPr>
      </p:cxnSp>
      <p:cxnSp>
        <p:nvCxnSpPr>
          <p:cNvPr id="875" name="Google Shape;875;p47"/>
          <p:cNvCxnSpPr>
            <a:endCxn id="857" idx="0"/>
          </p:cNvCxnSpPr>
          <p:nvPr/>
        </p:nvCxnSpPr>
        <p:spPr>
          <a:xfrm>
            <a:off x="5859450" y="3095600"/>
            <a:ext cx="0" cy="255000"/>
          </a:xfrm>
          <a:prstGeom prst="straightConnector1">
            <a:avLst/>
          </a:prstGeom>
          <a:noFill/>
          <a:ln cap="flat" cmpd="sng" w="9525">
            <a:solidFill>
              <a:srgbClr val="000A3A"/>
            </a:solidFill>
            <a:prstDash val="solid"/>
            <a:round/>
            <a:headEnd len="med" w="med" type="none"/>
            <a:tailEnd len="med" w="med" type="triangle"/>
          </a:ln>
        </p:spPr>
      </p:cxnSp>
      <p:cxnSp>
        <p:nvCxnSpPr>
          <p:cNvPr id="876" name="Google Shape;876;p47"/>
          <p:cNvCxnSpPr>
            <a:stCxn id="857" idx="2"/>
            <a:endCxn id="858" idx="0"/>
          </p:cNvCxnSpPr>
          <p:nvPr/>
        </p:nvCxnSpPr>
        <p:spPr>
          <a:xfrm>
            <a:off x="5859450" y="3794600"/>
            <a:ext cx="0" cy="165600"/>
          </a:xfrm>
          <a:prstGeom prst="straightConnector1">
            <a:avLst/>
          </a:prstGeom>
          <a:noFill/>
          <a:ln cap="flat" cmpd="sng" w="9525">
            <a:solidFill>
              <a:srgbClr val="000A3A"/>
            </a:solidFill>
            <a:prstDash val="solid"/>
            <a:round/>
            <a:headEnd len="med" w="med" type="none"/>
            <a:tailEnd len="med" w="med" type="triangle"/>
          </a:ln>
        </p:spPr>
      </p:cxnSp>
      <p:sp>
        <p:nvSpPr>
          <p:cNvPr id="877" name="Google Shape;877;p47"/>
          <p:cNvSpPr/>
          <p:nvPr/>
        </p:nvSpPr>
        <p:spPr>
          <a:xfrm>
            <a:off x="4789939" y="3716125"/>
            <a:ext cx="514500" cy="101700"/>
          </a:xfrm>
          <a:prstGeom prst="roundRect">
            <a:avLst>
              <a:gd fmla="val 16667" name="adj"/>
            </a:avLst>
          </a:prstGeom>
          <a:solidFill>
            <a:srgbClr val="FFC46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500">
                <a:solidFill>
                  <a:srgbClr val="FAFAFA"/>
                </a:solidFill>
                <a:latin typeface="Open Sans"/>
                <a:ea typeface="Open Sans"/>
                <a:cs typeface="Open Sans"/>
                <a:sym typeface="Open Sans"/>
              </a:rPr>
              <a:t>EXAMPLE</a:t>
            </a:r>
            <a:endParaRPr sz="500">
              <a:solidFill>
                <a:srgbClr val="FAFAFA"/>
              </a:solidFill>
              <a:latin typeface="Open Sans"/>
              <a:ea typeface="Open Sans"/>
              <a:cs typeface="Open Sans"/>
              <a:sym typeface="Open Sans"/>
            </a:endParaRPr>
          </a:p>
        </p:txBody>
      </p:sp>
      <p:sp>
        <p:nvSpPr>
          <p:cNvPr id="878" name="Google Shape;878;p47"/>
          <p:cNvSpPr/>
          <p:nvPr/>
        </p:nvSpPr>
        <p:spPr>
          <a:xfrm>
            <a:off x="4789926" y="4196550"/>
            <a:ext cx="514500" cy="101700"/>
          </a:xfrm>
          <a:prstGeom prst="roundRect">
            <a:avLst>
              <a:gd fmla="val 16667" name="adj"/>
            </a:avLst>
          </a:prstGeom>
          <a:solidFill>
            <a:srgbClr val="FFC46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500">
                <a:solidFill>
                  <a:srgbClr val="FAFAFA"/>
                </a:solidFill>
                <a:latin typeface="Open Sans"/>
                <a:ea typeface="Open Sans"/>
                <a:cs typeface="Open Sans"/>
                <a:sym typeface="Open Sans"/>
              </a:rPr>
              <a:t>EXAMPLE</a:t>
            </a:r>
            <a:endParaRPr sz="500">
              <a:solidFill>
                <a:srgbClr val="FAFAFA"/>
              </a:solidFill>
              <a:latin typeface="Open Sans"/>
              <a:ea typeface="Open Sans"/>
              <a:cs typeface="Open Sans"/>
              <a:sym typeface="Open Sans"/>
            </a:endParaRPr>
          </a:p>
        </p:txBody>
      </p:sp>
      <p:sp>
        <p:nvSpPr>
          <p:cNvPr id="879" name="Google Shape;879;p47"/>
          <p:cNvSpPr/>
          <p:nvPr/>
        </p:nvSpPr>
        <p:spPr>
          <a:xfrm>
            <a:off x="4789926" y="4616000"/>
            <a:ext cx="514500" cy="101700"/>
          </a:xfrm>
          <a:prstGeom prst="roundRect">
            <a:avLst>
              <a:gd fmla="val 16667" name="adj"/>
            </a:avLst>
          </a:prstGeom>
          <a:solidFill>
            <a:srgbClr val="FFC46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500">
                <a:solidFill>
                  <a:srgbClr val="FAFAFA"/>
                </a:solidFill>
                <a:latin typeface="Open Sans"/>
                <a:ea typeface="Open Sans"/>
                <a:cs typeface="Open Sans"/>
                <a:sym typeface="Open Sans"/>
              </a:rPr>
              <a:t>EXAMPLE</a:t>
            </a:r>
            <a:endParaRPr sz="500">
              <a:solidFill>
                <a:srgbClr val="FAFAFA"/>
              </a:solidFill>
              <a:latin typeface="Open Sans"/>
              <a:ea typeface="Open Sans"/>
              <a:cs typeface="Open Sans"/>
              <a:sym typeface="Open Sans"/>
            </a:endParaRPr>
          </a:p>
        </p:txBody>
      </p:sp>
      <p:sp>
        <p:nvSpPr>
          <p:cNvPr id="880" name="Google Shape;880;p47"/>
          <p:cNvSpPr/>
          <p:nvPr/>
        </p:nvSpPr>
        <p:spPr>
          <a:xfrm>
            <a:off x="675126" y="4692200"/>
            <a:ext cx="514500" cy="101700"/>
          </a:xfrm>
          <a:prstGeom prst="roundRect">
            <a:avLst>
              <a:gd fmla="val 16667" name="adj"/>
            </a:avLst>
          </a:prstGeom>
          <a:solidFill>
            <a:srgbClr val="FFC46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500">
                <a:solidFill>
                  <a:srgbClr val="FAFAFA"/>
                </a:solidFill>
                <a:latin typeface="Open Sans"/>
                <a:ea typeface="Open Sans"/>
                <a:cs typeface="Open Sans"/>
                <a:sym typeface="Open Sans"/>
              </a:rPr>
              <a:t>EXAMPLE</a:t>
            </a:r>
            <a:endParaRPr sz="500">
              <a:solidFill>
                <a:srgbClr val="FAFAFA"/>
              </a:solidFill>
              <a:latin typeface="Open Sans"/>
              <a:ea typeface="Open Sans"/>
              <a:cs typeface="Open Sans"/>
              <a:sym typeface="Open Sans"/>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5" name="Shape 885"/>
        <p:cNvGrpSpPr/>
        <p:nvPr/>
      </p:nvGrpSpPr>
      <p:grpSpPr>
        <a:xfrm>
          <a:off x="0" y="0"/>
          <a:ext cx="0" cy="0"/>
          <a:chOff x="0" y="0"/>
          <a:chExt cx="0" cy="0"/>
        </a:xfrm>
      </p:grpSpPr>
      <p:sp>
        <p:nvSpPr>
          <p:cNvPr id="886" name="Google Shape;886;p48"/>
          <p:cNvSpPr txBox="1"/>
          <p:nvPr>
            <p:ph idx="4294967295" type="body"/>
          </p:nvPr>
        </p:nvSpPr>
        <p:spPr>
          <a:xfrm>
            <a:off x="600075" y="1826740"/>
            <a:ext cx="8007300" cy="21873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lt1"/>
              </a:buClr>
              <a:buSzPts val="2100"/>
              <a:buNone/>
            </a:pPr>
            <a:r>
              <a:rPr lang="en-ZA" sz="1400"/>
              <a:t>Answers:</a:t>
            </a:r>
            <a:endParaRPr sz="1400"/>
          </a:p>
          <a:p>
            <a:pPr indent="-412750" lvl="0" marL="457200" rtl="0" algn="l">
              <a:lnSpc>
                <a:spcPct val="90000"/>
              </a:lnSpc>
              <a:spcBef>
                <a:spcPts val="1000"/>
              </a:spcBef>
              <a:spcAft>
                <a:spcPts val="0"/>
              </a:spcAft>
              <a:buSzPts val="1400"/>
              <a:buFont typeface="Arial"/>
              <a:buAutoNum type="alphaLcParenR"/>
            </a:pPr>
            <a:r>
              <a:rPr lang="en-ZA" sz="1400"/>
              <a:t>Date of implementation</a:t>
            </a:r>
            <a:endParaRPr sz="1400"/>
          </a:p>
          <a:p>
            <a:pPr indent="-412750" lvl="0" marL="457200" rtl="0" algn="l">
              <a:lnSpc>
                <a:spcPct val="90000"/>
              </a:lnSpc>
              <a:spcBef>
                <a:spcPts val="1000"/>
              </a:spcBef>
              <a:spcAft>
                <a:spcPts val="0"/>
              </a:spcAft>
              <a:buSzPts val="1400"/>
              <a:buFont typeface="Arial"/>
              <a:buAutoNum type="alphaLcParenR"/>
            </a:pPr>
            <a:r>
              <a:rPr lang="en-ZA" sz="1400"/>
              <a:t>GHG targeted</a:t>
            </a:r>
            <a:endParaRPr sz="1400"/>
          </a:p>
          <a:p>
            <a:pPr indent="-412750" lvl="0" marL="457200" rtl="0" algn="l">
              <a:lnSpc>
                <a:spcPct val="90000"/>
              </a:lnSpc>
              <a:spcBef>
                <a:spcPts val="1000"/>
              </a:spcBef>
              <a:spcAft>
                <a:spcPts val="0"/>
              </a:spcAft>
              <a:buSzPts val="1400"/>
              <a:buFont typeface="Arial"/>
              <a:buAutoNum type="alphaLcParenR"/>
            </a:pPr>
            <a:r>
              <a:rPr lang="en-ZA" sz="1400"/>
              <a:t>Intended impacts</a:t>
            </a:r>
            <a:endParaRPr sz="1400"/>
          </a:p>
          <a:p>
            <a:pPr indent="-412750" lvl="0" marL="457200" rtl="0" algn="l">
              <a:lnSpc>
                <a:spcPct val="90000"/>
              </a:lnSpc>
              <a:spcBef>
                <a:spcPts val="1000"/>
              </a:spcBef>
              <a:spcAft>
                <a:spcPts val="0"/>
              </a:spcAft>
              <a:buSzPts val="1400"/>
              <a:buFont typeface="Arial"/>
              <a:buAutoNum type="alphaLcParenR"/>
            </a:pPr>
            <a:r>
              <a:rPr lang="en-ZA" sz="1400"/>
              <a:t>All of the above</a:t>
            </a:r>
            <a:endParaRPr sz="1400"/>
          </a:p>
          <a:p>
            <a:pPr indent="-412750" lvl="0" marL="457200" rtl="0" algn="l">
              <a:lnSpc>
                <a:spcPct val="90000"/>
              </a:lnSpc>
              <a:spcBef>
                <a:spcPts val="1000"/>
              </a:spcBef>
              <a:spcAft>
                <a:spcPts val="0"/>
              </a:spcAft>
              <a:buSzPts val="1400"/>
              <a:buFont typeface="Arial"/>
              <a:buAutoNum type="alphaLcParenR"/>
            </a:pPr>
            <a:r>
              <a:rPr lang="en-ZA" sz="1400"/>
              <a:t>Answers a and b only</a:t>
            </a:r>
            <a:endParaRPr sz="1400"/>
          </a:p>
          <a:p>
            <a:pPr indent="-412750" lvl="0" marL="457200" rtl="0" algn="l">
              <a:lnSpc>
                <a:spcPct val="90000"/>
              </a:lnSpc>
              <a:spcBef>
                <a:spcPts val="1000"/>
              </a:spcBef>
              <a:spcAft>
                <a:spcPts val="1200"/>
              </a:spcAft>
              <a:buSzPts val="1400"/>
              <a:buFont typeface="Arial"/>
              <a:buAutoNum type="alphaLcParenR"/>
            </a:pPr>
            <a:r>
              <a:rPr lang="en-ZA" sz="1400"/>
              <a:t>None of the above</a:t>
            </a:r>
            <a:endParaRPr sz="1400"/>
          </a:p>
        </p:txBody>
      </p:sp>
      <p:sp>
        <p:nvSpPr>
          <p:cNvPr id="887" name="Google Shape;887;p48"/>
          <p:cNvSpPr txBox="1"/>
          <p:nvPr>
            <p:ph idx="4294967295" type="body"/>
          </p:nvPr>
        </p:nvSpPr>
        <p:spPr>
          <a:xfrm>
            <a:off x="600075" y="1020708"/>
            <a:ext cx="8026200" cy="962400"/>
          </a:xfrm>
          <a:prstGeom prst="rect">
            <a:avLst/>
          </a:prstGeom>
          <a:noFill/>
          <a:ln>
            <a:noFill/>
          </a:ln>
        </p:spPr>
        <p:txBody>
          <a:bodyPr anchorCtr="0" anchor="ctr" bIns="45700" lIns="91425" spcFirstLastPara="1" rIns="91425" wrap="square" tIns="45700">
            <a:normAutofit/>
          </a:bodyPr>
          <a:lstStyle/>
          <a:p>
            <a:pPr indent="0" lvl="0" marL="0" rtl="0" algn="l">
              <a:lnSpc>
                <a:spcPct val="120000"/>
              </a:lnSpc>
              <a:spcBef>
                <a:spcPts val="0"/>
              </a:spcBef>
              <a:spcAft>
                <a:spcPts val="0"/>
              </a:spcAft>
              <a:buClr>
                <a:srgbClr val="F4D63A"/>
              </a:buClr>
              <a:buSzPts val="2200"/>
              <a:buNone/>
            </a:pPr>
            <a:r>
              <a:rPr b="1" lang="en-ZA" sz="1400"/>
              <a:t>What factors should be used to describe the policy?</a:t>
            </a:r>
            <a:endParaRPr b="1" sz="1400"/>
          </a:p>
        </p:txBody>
      </p:sp>
      <p:sp>
        <p:nvSpPr>
          <p:cNvPr id="888" name="Google Shape;888;p48"/>
          <p:cNvSpPr/>
          <p:nvPr/>
        </p:nvSpPr>
        <p:spPr>
          <a:xfrm>
            <a:off x="605117" y="3107539"/>
            <a:ext cx="8002200" cy="329400"/>
          </a:xfrm>
          <a:prstGeom prst="rect">
            <a:avLst/>
          </a:prstGeom>
          <a:noFill/>
          <a:ln cap="flat" cmpd="sng" w="571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889" name="Google Shape;889;p48"/>
          <p:cNvSpPr/>
          <p:nvPr/>
        </p:nvSpPr>
        <p:spPr>
          <a:xfrm>
            <a:off x="605134" y="4199533"/>
            <a:ext cx="1093800" cy="2757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400">
                <a:solidFill>
                  <a:srgbClr val="09294E"/>
                </a:solidFill>
                <a:latin typeface="Open Sans"/>
                <a:ea typeface="Open Sans"/>
                <a:cs typeface="Open Sans"/>
                <a:sym typeface="Open Sans"/>
              </a:rPr>
              <a:t>Answer</a:t>
            </a:r>
            <a:endParaRPr>
              <a:latin typeface="Open Sans"/>
              <a:ea typeface="Open Sans"/>
              <a:cs typeface="Open Sans"/>
              <a:sym typeface="Open Sans"/>
            </a:endParaRPr>
          </a:p>
        </p:txBody>
      </p:sp>
      <p:sp>
        <p:nvSpPr>
          <p:cNvPr id="890" name="Google Shape;890;p48"/>
          <p:cNvSpPr txBox="1"/>
          <p:nvPr>
            <p:ph type="title"/>
          </p:nvPr>
        </p:nvSpPr>
        <p:spPr>
          <a:xfrm>
            <a:off x="311700" y="2164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ZA"/>
              <a:t>Part II: QUIZ 1</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8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p22"/>
          <p:cNvSpPr txBox="1"/>
          <p:nvPr/>
        </p:nvSpPr>
        <p:spPr>
          <a:xfrm>
            <a:off x="311700" y="194782"/>
            <a:ext cx="8520600" cy="515400"/>
          </a:xfrm>
          <a:prstGeom prst="rect">
            <a:avLst/>
          </a:prstGeom>
          <a:noFill/>
          <a:ln>
            <a:noFill/>
          </a:ln>
        </p:spPr>
        <p:txBody>
          <a:bodyPr anchorCtr="0" anchor="t" bIns="91425" lIns="91425" spcFirstLastPara="1" rIns="91425" wrap="square" tIns="91425">
            <a:normAutofit lnSpcReduction="10000"/>
          </a:bodyPr>
          <a:lstStyle/>
          <a:p>
            <a:pPr indent="0" lvl="0" marL="0" rtl="0" algn="l">
              <a:spcBef>
                <a:spcPts val="0"/>
              </a:spcBef>
              <a:spcAft>
                <a:spcPts val="0"/>
              </a:spcAft>
              <a:buNone/>
            </a:pPr>
            <a:r>
              <a:rPr b="1" lang="en-ZA" sz="2200">
                <a:solidFill>
                  <a:srgbClr val="9D97F0"/>
                </a:solidFill>
                <a:latin typeface="Open Sans"/>
                <a:ea typeface="Open Sans"/>
                <a:cs typeface="Open Sans"/>
                <a:sym typeface="Open Sans"/>
              </a:rPr>
              <a:t>Overview of the Agriculture Methodology</a:t>
            </a:r>
            <a:endParaRPr b="1" sz="2200">
              <a:solidFill>
                <a:srgbClr val="9D97F0"/>
              </a:solidFill>
              <a:latin typeface="Open Sans"/>
              <a:ea typeface="Open Sans"/>
              <a:cs typeface="Open Sans"/>
              <a:sym typeface="Open Sans"/>
            </a:endParaRPr>
          </a:p>
        </p:txBody>
      </p:sp>
      <p:grpSp>
        <p:nvGrpSpPr>
          <p:cNvPr id="158" name="Google Shape;158;p22"/>
          <p:cNvGrpSpPr/>
          <p:nvPr/>
        </p:nvGrpSpPr>
        <p:grpSpPr>
          <a:xfrm>
            <a:off x="1763075" y="1104600"/>
            <a:ext cx="6622127" cy="3391302"/>
            <a:chOff x="0" y="-13084"/>
            <a:chExt cx="6096600" cy="4335594"/>
          </a:xfrm>
        </p:grpSpPr>
        <p:sp>
          <p:nvSpPr>
            <p:cNvPr id="159" name="Google Shape;159;p22"/>
            <p:cNvSpPr/>
            <p:nvPr/>
          </p:nvSpPr>
          <p:spPr>
            <a:xfrm>
              <a:off x="0" y="2320366"/>
              <a:ext cx="6096600" cy="1000500"/>
            </a:xfrm>
            <a:prstGeom prst="roundRect">
              <a:avLst>
                <a:gd fmla="val 16667" name="adj"/>
              </a:avLst>
            </a:prstGeom>
            <a:solidFill>
              <a:srgbClr val="FAFAFA"/>
            </a:solidFill>
            <a:ln>
              <a:noFill/>
            </a:ln>
          </p:spPr>
          <p:txBody>
            <a:bodyPr anchorCtr="0" anchor="ctr" bIns="45700" lIns="91425" spcFirstLastPara="1" rIns="91425" wrap="square" tIns="45700">
              <a:noAutofit/>
            </a:bodyPr>
            <a:lstStyle/>
            <a:p>
              <a:pPr indent="457200" lvl="0" marL="0" marR="0" rtl="0" algn="l">
                <a:lnSpc>
                  <a:spcPct val="113000"/>
                </a:lnSpc>
                <a:spcBef>
                  <a:spcPts val="0"/>
                </a:spcBef>
                <a:spcAft>
                  <a:spcPts val="0"/>
                </a:spcAft>
                <a:buNone/>
              </a:pPr>
              <a:r>
                <a:rPr b="1" i="0" lang="en-ZA" sz="1000" u="none" cap="none" strike="noStrike">
                  <a:solidFill>
                    <a:srgbClr val="000A3A"/>
                  </a:solidFill>
                  <a:latin typeface="Open Sans"/>
                  <a:ea typeface="Open Sans"/>
                  <a:cs typeface="Open Sans"/>
                  <a:sym typeface="Open Sans"/>
                </a:rPr>
                <a:t>Assessing impacts</a:t>
              </a:r>
              <a:endParaRPr i="0" sz="1200" u="none" cap="none" strike="noStrike">
                <a:solidFill>
                  <a:srgbClr val="000A3A"/>
                </a:solidFill>
                <a:latin typeface="Open Sans"/>
                <a:ea typeface="Open Sans"/>
                <a:cs typeface="Open Sans"/>
                <a:sym typeface="Open Sans"/>
              </a:endParaRPr>
            </a:p>
            <a:p>
              <a:pPr indent="457200" lvl="0" marL="0" marR="0" rtl="0" algn="l">
                <a:lnSpc>
                  <a:spcPct val="113000"/>
                </a:lnSpc>
                <a:spcBef>
                  <a:spcPts val="400"/>
                </a:spcBef>
                <a:spcAft>
                  <a:spcPts val="0"/>
                </a:spcAft>
                <a:buNone/>
              </a:pPr>
              <a:r>
                <a:rPr lang="en-ZA" sz="1000">
                  <a:solidFill>
                    <a:srgbClr val="09294E"/>
                  </a:solidFill>
                  <a:latin typeface="Open Sans"/>
                  <a:ea typeface="Open Sans"/>
                  <a:cs typeface="Open Sans"/>
                  <a:sym typeface="Open Sans"/>
                </a:rPr>
                <a:t>Estimate the baseline scenario and emissions (Chapter 7)</a:t>
              </a:r>
              <a:endParaRPr sz="1000">
                <a:solidFill>
                  <a:srgbClr val="09294E"/>
                </a:solidFill>
                <a:latin typeface="Open Sans"/>
                <a:ea typeface="Open Sans"/>
                <a:cs typeface="Open Sans"/>
                <a:sym typeface="Open Sans"/>
              </a:endParaRPr>
            </a:p>
            <a:p>
              <a:pPr indent="457200" lvl="0" marL="0" marR="0" rtl="0" algn="l">
                <a:lnSpc>
                  <a:spcPct val="113000"/>
                </a:lnSpc>
                <a:spcBef>
                  <a:spcPts val="400"/>
                </a:spcBef>
                <a:spcAft>
                  <a:spcPts val="0"/>
                </a:spcAft>
                <a:buNone/>
              </a:pPr>
              <a:r>
                <a:rPr lang="en-ZA" sz="1000">
                  <a:solidFill>
                    <a:srgbClr val="09294E"/>
                  </a:solidFill>
                  <a:latin typeface="Open Sans"/>
                  <a:ea typeface="Open Sans"/>
                  <a:cs typeface="Open Sans"/>
                  <a:sym typeface="Open Sans"/>
                </a:rPr>
                <a:t>Estimate the implementation potential of the policy and quantify the emissions ex-ante (Chapter 8)</a:t>
              </a:r>
              <a:endParaRPr sz="1000">
                <a:solidFill>
                  <a:srgbClr val="09294E"/>
                </a:solidFill>
                <a:latin typeface="Open Sans"/>
                <a:ea typeface="Open Sans"/>
                <a:cs typeface="Open Sans"/>
                <a:sym typeface="Open Sans"/>
              </a:endParaRPr>
            </a:p>
            <a:p>
              <a:pPr indent="457200" lvl="0" marL="0" marR="0" rtl="0" algn="l">
                <a:lnSpc>
                  <a:spcPct val="113000"/>
                </a:lnSpc>
                <a:spcBef>
                  <a:spcPts val="400"/>
                </a:spcBef>
                <a:spcAft>
                  <a:spcPts val="0"/>
                </a:spcAft>
                <a:buNone/>
              </a:pPr>
              <a:r>
                <a:rPr lang="en-ZA" sz="1000">
                  <a:solidFill>
                    <a:srgbClr val="09294E"/>
                  </a:solidFill>
                  <a:latin typeface="Open Sans"/>
                  <a:ea typeface="Open Sans"/>
                  <a:cs typeface="Open Sans"/>
                  <a:sym typeface="Open Sans"/>
                </a:rPr>
                <a:t>Estimate the impact of the policy ex-post (Chapter 9)</a:t>
              </a:r>
              <a:endParaRPr sz="1000">
                <a:solidFill>
                  <a:srgbClr val="09294E"/>
                </a:solidFill>
                <a:latin typeface="Open Sans"/>
                <a:ea typeface="Open Sans"/>
                <a:cs typeface="Open Sans"/>
                <a:sym typeface="Open Sans"/>
              </a:endParaRPr>
            </a:p>
          </p:txBody>
        </p:sp>
        <p:sp>
          <p:nvSpPr>
            <p:cNvPr id="160" name="Google Shape;160;p22"/>
            <p:cNvSpPr/>
            <p:nvPr/>
          </p:nvSpPr>
          <p:spPr>
            <a:xfrm>
              <a:off x="37608" y="3406310"/>
              <a:ext cx="6058800" cy="916200"/>
            </a:xfrm>
            <a:prstGeom prst="roundRect">
              <a:avLst>
                <a:gd fmla="val 16667" name="adj"/>
              </a:avLst>
            </a:prstGeom>
            <a:solidFill>
              <a:srgbClr val="FAFAFA"/>
            </a:solidFill>
            <a:ln>
              <a:noFill/>
            </a:ln>
          </p:spPr>
          <p:txBody>
            <a:bodyPr anchorCtr="0" anchor="ctr" bIns="45700" lIns="91425" spcFirstLastPara="1" rIns="91425" wrap="square" tIns="45700">
              <a:noAutofit/>
            </a:bodyPr>
            <a:lstStyle/>
            <a:p>
              <a:pPr indent="457200" lvl="0" marL="0" marR="0" rtl="0" algn="l">
                <a:lnSpc>
                  <a:spcPct val="113000"/>
                </a:lnSpc>
                <a:spcBef>
                  <a:spcPts val="0"/>
                </a:spcBef>
                <a:spcAft>
                  <a:spcPts val="0"/>
                </a:spcAft>
                <a:buNone/>
              </a:pPr>
              <a:r>
                <a:rPr b="1" i="0" lang="en-ZA" sz="1000" u="none" cap="none" strike="noStrike">
                  <a:solidFill>
                    <a:srgbClr val="000A3A"/>
                  </a:solidFill>
                  <a:latin typeface="Open Sans"/>
                  <a:ea typeface="Open Sans"/>
                  <a:cs typeface="Open Sans"/>
                  <a:sym typeface="Open Sans"/>
                </a:rPr>
                <a:t>Monitoring and reporting</a:t>
              </a:r>
              <a:endParaRPr i="0" sz="1200" u="none" cap="none" strike="noStrike">
                <a:solidFill>
                  <a:srgbClr val="000A3A"/>
                </a:solidFill>
                <a:latin typeface="Open Sans"/>
                <a:ea typeface="Open Sans"/>
                <a:cs typeface="Open Sans"/>
                <a:sym typeface="Open Sans"/>
              </a:endParaRPr>
            </a:p>
            <a:p>
              <a:pPr indent="457200" lvl="0" marL="0" marR="0" rtl="0" algn="l">
                <a:lnSpc>
                  <a:spcPct val="113000"/>
                </a:lnSpc>
                <a:spcBef>
                  <a:spcPts val="400"/>
                </a:spcBef>
                <a:spcAft>
                  <a:spcPts val="0"/>
                </a:spcAft>
                <a:buNone/>
              </a:pPr>
              <a:r>
                <a:rPr lang="en-ZA" sz="1000">
                  <a:solidFill>
                    <a:srgbClr val="09294E"/>
                  </a:solidFill>
                  <a:latin typeface="Open Sans"/>
                  <a:ea typeface="Open Sans"/>
                  <a:cs typeface="Open Sans"/>
                  <a:sym typeface="Open Sans"/>
                </a:rPr>
                <a:t>Monitor the performance of the policy over time (Chapter 10)</a:t>
              </a:r>
              <a:endParaRPr sz="1000">
                <a:solidFill>
                  <a:srgbClr val="09294E"/>
                </a:solidFill>
                <a:latin typeface="Open Sans"/>
                <a:ea typeface="Open Sans"/>
                <a:cs typeface="Open Sans"/>
                <a:sym typeface="Open Sans"/>
              </a:endParaRPr>
            </a:p>
            <a:p>
              <a:pPr indent="457200" lvl="0" marL="0" marR="0" rtl="0" algn="l">
                <a:lnSpc>
                  <a:spcPct val="113000"/>
                </a:lnSpc>
                <a:spcBef>
                  <a:spcPts val="400"/>
                </a:spcBef>
                <a:spcAft>
                  <a:spcPts val="0"/>
                </a:spcAft>
                <a:buNone/>
              </a:pPr>
              <a:r>
                <a:rPr lang="en-ZA" sz="1000">
                  <a:solidFill>
                    <a:srgbClr val="09294E"/>
                  </a:solidFill>
                  <a:latin typeface="Open Sans"/>
                  <a:ea typeface="Open Sans"/>
                  <a:cs typeface="Open Sans"/>
                  <a:sym typeface="Open Sans"/>
                </a:rPr>
                <a:t>Report the results and methodology used (Chapter 11)</a:t>
              </a:r>
              <a:endParaRPr sz="1000">
                <a:solidFill>
                  <a:srgbClr val="09294E"/>
                </a:solidFill>
                <a:latin typeface="Open Sans"/>
                <a:ea typeface="Open Sans"/>
                <a:cs typeface="Open Sans"/>
                <a:sym typeface="Open Sans"/>
              </a:endParaRPr>
            </a:p>
          </p:txBody>
        </p:sp>
        <p:sp>
          <p:nvSpPr>
            <p:cNvPr id="161" name="Google Shape;161;p22"/>
            <p:cNvSpPr/>
            <p:nvPr/>
          </p:nvSpPr>
          <p:spPr>
            <a:xfrm>
              <a:off x="0" y="1441787"/>
              <a:ext cx="6096600" cy="803700"/>
            </a:xfrm>
            <a:prstGeom prst="roundRect">
              <a:avLst>
                <a:gd fmla="val 16667" name="adj"/>
              </a:avLst>
            </a:prstGeom>
            <a:solidFill>
              <a:srgbClr val="FAFAFA"/>
            </a:solidFill>
            <a:ln cap="flat" cmpd="sng" w="28575">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457200" lvl="0" marL="0" rtl="0" algn="l">
                <a:lnSpc>
                  <a:spcPct val="113000"/>
                </a:lnSpc>
                <a:spcBef>
                  <a:spcPts val="0"/>
                </a:spcBef>
                <a:spcAft>
                  <a:spcPts val="0"/>
                </a:spcAft>
                <a:buNone/>
              </a:pPr>
              <a:r>
                <a:rPr b="1" lang="en-ZA" sz="1000">
                  <a:solidFill>
                    <a:srgbClr val="000A3A"/>
                  </a:solidFill>
                  <a:latin typeface="Open Sans"/>
                  <a:ea typeface="Open Sans"/>
                  <a:cs typeface="Open Sans"/>
                  <a:sym typeface="Open Sans"/>
                </a:rPr>
                <a:t>Defining the assessment </a:t>
              </a:r>
              <a:endParaRPr sz="1000">
                <a:solidFill>
                  <a:srgbClr val="000A3A"/>
                </a:solidFill>
                <a:latin typeface="Open Sans"/>
                <a:ea typeface="Open Sans"/>
                <a:cs typeface="Open Sans"/>
                <a:sym typeface="Open Sans"/>
              </a:endParaRPr>
            </a:p>
            <a:p>
              <a:pPr indent="457200" lvl="0" marL="0" marR="0" rtl="0" algn="l">
                <a:lnSpc>
                  <a:spcPct val="113000"/>
                </a:lnSpc>
                <a:spcBef>
                  <a:spcPts val="400"/>
                </a:spcBef>
                <a:spcAft>
                  <a:spcPts val="0"/>
                </a:spcAft>
                <a:buNone/>
              </a:pPr>
              <a:r>
                <a:rPr lang="en-ZA" sz="1000">
                  <a:solidFill>
                    <a:srgbClr val="09294E"/>
                  </a:solidFill>
                  <a:latin typeface="Open Sans"/>
                  <a:ea typeface="Open Sans"/>
                  <a:cs typeface="Open Sans"/>
                  <a:sym typeface="Open Sans"/>
                </a:rPr>
                <a:t>Clearly describe the policy to be assessed (Chapter 5)</a:t>
              </a:r>
              <a:endParaRPr sz="1000">
                <a:solidFill>
                  <a:srgbClr val="09294E"/>
                </a:solidFill>
                <a:latin typeface="Open Sans"/>
                <a:ea typeface="Open Sans"/>
                <a:cs typeface="Open Sans"/>
                <a:sym typeface="Open Sans"/>
              </a:endParaRPr>
            </a:p>
            <a:p>
              <a:pPr indent="457200" lvl="0" marL="0" marR="0" rtl="0" algn="l">
                <a:lnSpc>
                  <a:spcPct val="113000"/>
                </a:lnSpc>
                <a:spcBef>
                  <a:spcPts val="400"/>
                </a:spcBef>
                <a:spcAft>
                  <a:spcPts val="0"/>
                </a:spcAft>
                <a:buNone/>
              </a:pPr>
              <a:r>
                <a:rPr lang="en-ZA" sz="1000">
                  <a:solidFill>
                    <a:srgbClr val="09294E"/>
                  </a:solidFill>
                  <a:latin typeface="Open Sans"/>
                  <a:ea typeface="Open Sans"/>
                  <a:cs typeface="Open Sans"/>
                  <a:sym typeface="Open Sans"/>
                </a:rPr>
                <a:t>Identify the GHG impacts to assess (Chapter 6)</a:t>
              </a:r>
              <a:endParaRPr sz="1000">
                <a:solidFill>
                  <a:srgbClr val="09294E"/>
                </a:solidFill>
                <a:latin typeface="Open Sans"/>
                <a:ea typeface="Open Sans"/>
                <a:cs typeface="Open Sans"/>
                <a:sym typeface="Open Sans"/>
              </a:endParaRPr>
            </a:p>
          </p:txBody>
        </p:sp>
        <p:sp>
          <p:nvSpPr>
            <p:cNvPr id="162" name="Google Shape;162;p22"/>
            <p:cNvSpPr/>
            <p:nvPr/>
          </p:nvSpPr>
          <p:spPr>
            <a:xfrm>
              <a:off x="28126" y="-13084"/>
              <a:ext cx="6068400" cy="1394100"/>
            </a:xfrm>
            <a:prstGeom prst="roundRect">
              <a:avLst>
                <a:gd fmla="val 10587" name="adj"/>
              </a:avLst>
            </a:prstGeom>
            <a:solidFill>
              <a:srgbClr val="FAFAFA"/>
            </a:solidFill>
            <a:ln>
              <a:noFill/>
            </a:ln>
          </p:spPr>
          <p:txBody>
            <a:bodyPr anchorCtr="0" anchor="ctr" bIns="45700" lIns="91425" spcFirstLastPara="1" rIns="91425" wrap="square" tIns="45700">
              <a:noAutofit/>
            </a:bodyPr>
            <a:lstStyle/>
            <a:p>
              <a:pPr indent="457200" lvl="0" marL="0" rtl="0" algn="l">
                <a:lnSpc>
                  <a:spcPct val="113000"/>
                </a:lnSpc>
                <a:spcBef>
                  <a:spcPts val="0"/>
                </a:spcBef>
                <a:spcAft>
                  <a:spcPts val="0"/>
                </a:spcAft>
                <a:buNone/>
              </a:pPr>
              <a:r>
                <a:rPr b="1" lang="en-ZA" sz="1000">
                  <a:solidFill>
                    <a:srgbClr val="000A3A"/>
                  </a:solidFill>
                  <a:latin typeface="Open Sans"/>
                  <a:ea typeface="Open Sans"/>
                  <a:cs typeface="Open Sans"/>
                  <a:sym typeface="Open Sans"/>
                </a:rPr>
                <a:t>Introduction, objectives, key steps and overview of </a:t>
              </a:r>
              <a:r>
                <a:rPr b="1" lang="en-ZA" sz="1000">
                  <a:solidFill>
                    <a:srgbClr val="000A3A"/>
                  </a:solidFill>
                  <a:latin typeface="Open Sans"/>
                  <a:ea typeface="Open Sans"/>
                  <a:cs typeface="Open Sans"/>
                  <a:sym typeface="Open Sans"/>
                </a:rPr>
                <a:t>agriculture policies and key steps</a:t>
              </a:r>
              <a:endParaRPr sz="1000">
                <a:solidFill>
                  <a:srgbClr val="000A3A"/>
                </a:solidFill>
                <a:latin typeface="Open Sans"/>
                <a:ea typeface="Open Sans"/>
                <a:cs typeface="Open Sans"/>
                <a:sym typeface="Open Sans"/>
              </a:endParaRPr>
            </a:p>
            <a:p>
              <a:pPr indent="457200" lvl="0" marL="0" marR="0" rtl="0" algn="l">
                <a:lnSpc>
                  <a:spcPct val="113000"/>
                </a:lnSpc>
                <a:spcBef>
                  <a:spcPts val="400"/>
                </a:spcBef>
                <a:spcAft>
                  <a:spcPts val="0"/>
                </a:spcAft>
                <a:buNone/>
              </a:pPr>
              <a:r>
                <a:rPr lang="en-ZA" sz="1000">
                  <a:solidFill>
                    <a:srgbClr val="09294E"/>
                  </a:solidFill>
                  <a:latin typeface="Open Sans"/>
                  <a:ea typeface="Open Sans"/>
                  <a:cs typeface="Open Sans"/>
                  <a:sym typeface="Open Sans"/>
                </a:rPr>
                <a:t>Understand purpose and applicability of the guidance (Chapter 1)</a:t>
              </a:r>
              <a:endParaRPr sz="1000">
                <a:solidFill>
                  <a:srgbClr val="09294E"/>
                </a:solidFill>
                <a:latin typeface="Open Sans"/>
                <a:ea typeface="Open Sans"/>
                <a:cs typeface="Open Sans"/>
                <a:sym typeface="Open Sans"/>
              </a:endParaRPr>
            </a:p>
            <a:p>
              <a:pPr indent="457200" lvl="0" marL="0" marR="0" rtl="0" algn="l">
                <a:lnSpc>
                  <a:spcPct val="113000"/>
                </a:lnSpc>
                <a:spcBef>
                  <a:spcPts val="400"/>
                </a:spcBef>
                <a:spcAft>
                  <a:spcPts val="0"/>
                </a:spcAft>
                <a:buNone/>
              </a:pPr>
              <a:r>
                <a:rPr lang="en-ZA" sz="1000">
                  <a:solidFill>
                    <a:srgbClr val="09294E"/>
                  </a:solidFill>
                  <a:latin typeface="Open Sans"/>
                  <a:ea typeface="Open Sans"/>
                  <a:cs typeface="Open Sans"/>
                  <a:sym typeface="Open Sans"/>
                </a:rPr>
                <a:t>Determine the objectives of the assessment (Chapter 2)</a:t>
              </a:r>
              <a:endParaRPr sz="1000">
                <a:solidFill>
                  <a:srgbClr val="09294E"/>
                </a:solidFill>
                <a:latin typeface="Open Sans"/>
                <a:ea typeface="Open Sans"/>
                <a:cs typeface="Open Sans"/>
                <a:sym typeface="Open Sans"/>
              </a:endParaRPr>
            </a:p>
            <a:p>
              <a:pPr indent="457200" lvl="0" marL="0" marR="0" rtl="0" algn="l">
                <a:lnSpc>
                  <a:spcPct val="113000"/>
                </a:lnSpc>
                <a:spcBef>
                  <a:spcPts val="400"/>
                </a:spcBef>
                <a:spcAft>
                  <a:spcPts val="0"/>
                </a:spcAft>
                <a:buNone/>
              </a:pPr>
              <a:r>
                <a:rPr lang="en-ZA" sz="1000">
                  <a:solidFill>
                    <a:srgbClr val="09294E"/>
                  </a:solidFill>
                  <a:latin typeface="Open Sans"/>
                  <a:ea typeface="Open Sans"/>
                  <a:cs typeface="Open Sans"/>
                  <a:sym typeface="Open Sans"/>
                </a:rPr>
                <a:t>Understand agriculture policies (Chapter 3)</a:t>
              </a:r>
              <a:endParaRPr sz="1000">
                <a:solidFill>
                  <a:srgbClr val="09294E"/>
                </a:solidFill>
                <a:latin typeface="Open Sans"/>
                <a:ea typeface="Open Sans"/>
                <a:cs typeface="Open Sans"/>
                <a:sym typeface="Open Sans"/>
              </a:endParaRPr>
            </a:p>
            <a:p>
              <a:pPr indent="457200" lvl="0" marL="0" marR="0" rtl="0" algn="l">
                <a:lnSpc>
                  <a:spcPct val="113000"/>
                </a:lnSpc>
                <a:spcBef>
                  <a:spcPts val="400"/>
                </a:spcBef>
                <a:spcAft>
                  <a:spcPts val="0"/>
                </a:spcAft>
                <a:buNone/>
              </a:pPr>
              <a:r>
                <a:rPr lang="en-ZA" sz="1000">
                  <a:solidFill>
                    <a:srgbClr val="09294E"/>
                  </a:solidFill>
                  <a:latin typeface="Open Sans"/>
                  <a:ea typeface="Open Sans"/>
                  <a:cs typeface="Open Sans"/>
                  <a:sym typeface="Open Sans"/>
                </a:rPr>
                <a:t>Understand steps and assessment principles (Chapter 4)</a:t>
              </a:r>
              <a:endParaRPr sz="1000">
                <a:solidFill>
                  <a:srgbClr val="09294E"/>
                </a:solidFill>
                <a:latin typeface="Open Sans"/>
                <a:ea typeface="Open Sans"/>
                <a:cs typeface="Open Sans"/>
                <a:sym typeface="Open Sans"/>
              </a:endParaRPr>
            </a:p>
          </p:txBody>
        </p:sp>
        <p:sp>
          <p:nvSpPr>
            <p:cNvPr id="163" name="Google Shape;163;p22"/>
            <p:cNvSpPr/>
            <p:nvPr/>
          </p:nvSpPr>
          <p:spPr>
            <a:xfrm rot="5400000">
              <a:off x="4937414" y="2236548"/>
              <a:ext cx="225600" cy="195900"/>
            </a:xfrm>
            <a:prstGeom prst="rightArrow">
              <a:avLst>
                <a:gd fmla="val 50000" name="adj1"/>
                <a:gd fmla="val 50000" name="adj2"/>
              </a:avLst>
            </a:prstGeom>
            <a:solidFill>
              <a:srgbClr val="000A3A"/>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164" name="Google Shape;164;p22"/>
            <p:cNvSpPr/>
            <p:nvPr/>
          </p:nvSpPr>
          <p:spPr>
            <a:xfrm rot="5400000">
              <a:off x="4937414" y="3302817"/>
              <a:ext cx="225600" cy="195900"/>
            </a:xfrm>
            <a:prstGeom prst="rightArrow">
              <a:avLst>
                <a:gd fmla="val 50000" name="adj1"/>
                <a:gd fmla="val 50000" name="adj2"/>
              </a:avLst>
            </a:prstGeom>
            <a:solidFill>
              <a:srgbClr val="000A3A"/>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165" name="Google Shape;165;p22"/>
            <p:cNvSpPr/>
            <p:nvPr/>
          </p:nvSpPr>
          <p:spPr>
            <a:xfrm rot="5400000">
              <a:off x="4937414" y="1346538"/>
              <a:ext cx="225600" cy="195900"/>
            </a:xfrm>
            <a:prstGeom prst="rightArrow">
              <a:avLst>
                <a:gd fmla="val 50000" name="adj1"/>
                <a:gd fmla="val 50000" name="adj2"/>
              </a:avLst>
            </a:prstGeom>
            <a:solidFill>
              <a:srgbClr val="000A3A"/>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grpSp>
      <p:sp>
        <p:nvSpPr>
          <p:cNvPr id="166" name="Google Shape;166;p22"/>
          <p:cNvSpPr/>
          <p:nvPr/>
        </p:nvSpPr>
        <p:spPr>
          <a:xfrm>
            <a:off x="1128775" y="1114025"/>
            <a:ext cx="835200" cy="803400"/>
          </a:xfrm>
          <a:prstGeom prst="ellipse">
            <a:avLst/>
          </a:prstGeom>
          <a:solidFill>
            <a:srgbClr val="E4DEFF"/>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ZA" sz="1500">
                <a:solidFill>
                  <a:srgbClr val="9E99F2"/>
                </a:solidFill>
                <a:latin typeface="Open Sans"/>
                <a:ea typeface="Open Sans"/>
                <a:cs typeface="Open Sans"/>
                <a:sym typeface="Open Sans"/>
              </a:rPr>
              <a:t>Part 1</a:t>
            </a:r>
            <a:endParaRPr sz="1500">
              <a:latin typeface="Open Sans"/>
              <a:ea typeface="Open Sans"/>
              <a:cs typeface="Open Sans"/>
              <a:sym typeface="Open Sans"/>
            </a:endParaRPr>
          </a:p>
        </p:txBody>
      </p:sp>
      <p:sp>
        <p:nvSpPr>
          <p:cNvPr id="167" name="Google Shape;167;p22"/>
          <p:cNvSpPr/>
          <p:nvPr/>
        </p:nvSpPr>
        <p:spPr>
          <a:xfrm>
            <a:off x="1128825" y="1980600"/>
            <a:ext cx="835200" cy="803400"/>
          </a:xfrm>
          <a:prstGeom prst="ellipse">
            <a:avLst/>
          </a:prstGeom>
          <a:solidFill>
            <a:srgbClr val="E4DEFF"/>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ZA" sz="1500">
                <a:solidFill>
                  <a:srgbClr val="9E99F2"/>
                </a:solidFill>
                <a:latin typeface="Open Sans"/>
                <a:ea typeface="Open Sans"/>
                <a:cs typeface="Open Sans"/>
                <a:sym typeface="Open Sans"/>
              </a:rPr>
              <a:t>Part 2</a:t>
            </a:r>
            <a:endParaRPr sz="1500">
              <a:latin typeface="Open Sans"/>
              <a:ea typeface="Open Sans"/>
              <a:cs typeface="Open Sans"/>
              <a:sym typeface="Open Sans"/>
            </a:endParaRPr>
          </a:p>
        </p:txBody>
      </p:sp>
      <p:sp>
        <p:nvSpPr>
          <p:cNvPr id="168" name="Google Shape;168;p22"/>
          <p:cNvSpPr/>
          <p:nvPr/>
        </p:nvSpPr>
        <p:spPr>
          <a:xfrm>
            <a:off x="1128825" y="2852650"/>
            <a:ext cx="835200" cy="803400"/>
          </a:xfrm>
          <a:prstGeom prst="ellipse">
            <a:avLst/>
          </a:prstGeom>
          <a:solidFill>
            <a:srgbClr val="E4DEFF"/>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ZA" sz="1500">
                <a:solidFill>
                  <a:srgbClr val="9E99F2"/>
                </a:solidFill>
                <a:latin typeface="Open Sans"/>
                <a:ea typeface="Open Sans"/>
                <a:cs typeface="Open Sans"/>
                <a:sym typeface="Open Sans"/>
              </a:rPr>
              <a:t>Part 3</a:t>
            </a:r>
            <a:endParaRPr sz="1500">
              <a:latin typeface="Open Sans"/>
              <a:ea typeface="Open Sans"/>
              <a:cs typeface="Open Sans"/>
              <a:sym typeface="Open Sans"/>
            </a:endParaRPr>
          </a:p>
        </p:txBody>
      </p:sp>
      <p:sp>
        <p:nvSpPr>
          <p:cNvPr id="169" name="Google Shape;169;p22"/>
          <p:cNvSpPr/>
          <p:nvPr/>
        </p:nvSpPr>
        <p:spPr>
          <a:xfrm>
            <a:off x="1128825" y="3724775"/>
            <a:ext cx="835200" cy="803400"/>
          </a:xfrm>
          <a:prstGeom prst="ellipse">
            <a:avLst/>
          </a:prstGeom>
          <a:solidFill>
            <a:srgbClr val="E4DEFF"/>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ZA" sz="1500">
                <a:solidFill>
                  <a:srgbClr val="9E99F2"/>
                </a:solidFill>
                <a:latin typeface="Open Sans"/>
                <a:ea typeface="Open Sans"/>
                <a:cs typeface="Open Sans"/>
                <a:sym typeface="Open Sans"/>
              </a:rPr>
              <a:t>Part 4</a:t>
            </a:r>
            <a:endParaRPr sz="1500">
              <a:latin typeface="Open Sans"/>
              <a:ea typeface="Open Sans"/>
              <a:cs typeface="Open Sans"/>
              <a:sym typeface="Open Sans"/>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5" name="Shape 895"/>
        <p:cNvGrpSpPr/>
        <p:nvPr/>
      </p:nvGrpSpPr>
      <p:grpSpPr>
        <a:xfrm>
          <a:off x="0" y="0"/>
          <a:ext cx="0" cy="0"/>
          <a:chOff x="0" y="0"/>
          <a:chExt cx="0" cy="0"/>
        </a:xfrm>
      </p:grpSpPr>
      <p:sp>
        <p:nvSpPr>
          <p:cNvPr id="896" name="Google Shape;896;p49"/>
          <p:cNvSpPr txBox="1"/>
          <p:nvPr>
            <p:ph idx="4294967295" type="body"/>
          </p:nvPr>
        </p:nvSpPr>
        <p:spPr>
          <a:xfrm>
            <a:off x="600075" y="2207740"/>
            <a:ext cx="8007300" cy="21873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lt1"/>
              </a:buClr>
              <a:buSzPts val="2100"/>
              <a:buNone/>
            </a:pPr>
            <a:r>
              <a:rPr lang="en-ZA" sz="1400"/>
              <a:t>Answers:</a:t>
            </a:r>
            <a:endParaRPr sz="1400"/>
          </a:p>
          <a:p>
            <a:pPr indent="-412750" lvl="0" marL="457200" rtl="0" algn="l">
              <a:lnSpc>
                <a:spcPct val="90000"/>
              </a:lnSpc>
              <a:spcBef>
                <a:spcPts val="1000"/>
              </a:spcBef>
              <a:spcAft>
                <a:spcPts val="0"/>
              </a:spcAft>
              <a:buSzPts val="1400"/>
              <a:buAutoNum type="alphaLcParenR"/>
            </a:pPr>
            <a:r>
              <a:rPr lang="en-ZA" sz="1400"/>
              <a:t>Independent</a:t>
            </a:r>
            <a:endParaRPr sz="1400"/>
          </a:p>
          <a:p>
            <a:pPr indent="-412750" lvl="0" marL="457200" rtl="0" algn="l">
              <a:lnSpc>
                <a:spcPct val="90000"/>
              </a:lnSpc>
              <a:spcBef>
                <a:spcPts val="1000"/>
              </a:spcBef>
              <a:spcAft>
                <a:spcPts val="0"/>
              </a:spcAft>
              <a:buSzPts val="1400"/>
              <a:buAutoNum type="alphaLcParenR"/>
            </a:pPr>
            <a:r>
              <a:rPr lang="en-ZA" sz="1400"/>
              <a:t>Overlapping</a:t>
            </a:r>
            <a:endParaRPr sz="1400"/>
          </a:p>
          <a:p>
            <a:pPr indent="-412750" lvl="0" marL="457200" rtl="0" algn="l">
              <a:lnSpc>
                <a:spcPct val="90000"/>
              </a:lnSpc>
              <a:spcBef>
                <a:spcPts val="1000"/>
              </a:spcBef>
              <a:spcAft>
                <a:spcPts val="0"/>
              </a:spcAft>
              <a:buSzPts val="1400"/>
              <a:buAutoNum type="alphaLcParenR"/>
            </a:pPr>
            <a:r>
              <a:rPr lang="en-ZA" sz="1400"/>
              <a:t>Reinforcing</a:t>
            </a:r>
            <a:endParaRPr sz="1400"/>
          </a:p>
          <a:p>
            <a:pPr indent="-412750" lvl="0" marL="457200" rtl="0" algn="l">
              <a:lnSpc>
                <a:spcPct val="90000"/>
              </a:lnSpc>
              <a:spcBef>
                <a:spcPts val="1000"/>
              </a:spcBef>
              <a:spcAft>
                <a:spcPts val="1200"/>
              </a:spcAft>
              <a:buSzPts val="1400"/>
              <a:buAutoNum type="alphaLcParenR"/>
            </a:pPr>
            <a:r>
              <a:rPr lang="en-ZA" sz="1400"/>
              <a:t>Overlapping and reinforcing</a:t>
            </a:r>
            <a:endParaRPr sz="1400"/>
          </a:p>
        </p:txBody>
      </p:sp>
      <p:sp>
        <p:nvSpPr>
          <p:cNvPr id="897" name="Google Shape;897;p49"/>
          <p:cNvSpPr txBox="1"/>
          <p:nvPr>
            <p:ph idx="4294967295" type="body"/>
          </p:nvPr>
        </p:nvSpPr>
        <p:spPr>
          <a:xfrm>
            <a:off x="600075" y="1249308"/>
            <a:ext cx="8026200" cy="962400"/>
          </a:xfrm>
          <a:prstGeom prst="rect">
            <a:avLst/>
          </a:prstGeom>
          <a:noFill/>
          <a:ln>
            <a:noFill/>
          </a:ln>
        </p:spPr>
        <p:txBody>
          <a:bodyPr anchorCtr="0" anchor="ctr" bIns="45700" lIns="91425" spcFirstLastPara="1" rIns="91425" wrap="square" tIns="45700">
            <a:normAutofit/>
          </a:bodyPr>
          <a:lstStyle/>
          <a:p>
            <a:pPr indent="0" lvl="0" marL="0" rtl="0" algn="l">
              <a:lnSpc>
                <a:spcPct val="120000"/>
              </a:lnSpc>
              <a:spcBef>
                <a:spcPts val="0"/>
              </a:spcBef>
              <a:spcAft>
                <a:spcPts val="0"/>
              </a:spcAft>
              <a:buClr>
                <a:srgbClr val="F4D63A"/>
              </a:buClr>
              <a:buSzPts val="2200"/>
              <a:buNone/>
            </a:pPr>
            <a:r>
              <a:rPr b="1" lang="en-ZA" sz="1400"/>
              <a:t>What type of interaction describes when the combined effect of implementing the policies together is greater than the sum of the individual effects?</a:t>
            </a:r>
            <a:endParaRPr b="1" sz="1400"/>
          </a:p>
        </p:txBody>
      </p:sp>
      <p:sp>
        <p:nvSpPr>
          <p:cNvPr id="898" name="Google Shape;898;p49"/>
          <p:cNvSpPr/>
          <p:nvPr/>
        </p:nvSpPr>
        <p:spPr>
          <a:xfrm>
            <a:off x="624167" y="3136586"/>
            <a:ext cx="8002200" cy="329400"/>
          </a:xfrm>
          <a:prstGeom prst="rect">
            <a:avLst/>
          </a:prstGeom>
          <a:noFill/>
          <a:ln cap="flat" cmpd="sng" w="571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a:solidFill>
                <a:schemeClr val="dk2"/>
              </a:solidFill>
              <a:latin typeface="Open Sans"/>
              <a:ea typeface="Open Sans"/>
              <a:cs typeface="Open Sans"/>
              <a:sym typeface="Open Sans"/>
            </a:endParaRPr>
          </a:p>
        </p:txBody>
      </p:sp>
      <p:sp>
        <p:nvSpPr>
          <p:cNvPr id="899" name="Google Shape;899;p49"/>
          <p:cNvSpPr/>
          <p:nvPr/>
        </p:nvSpPr>
        <p:spPr>
          <a:xfrm>
            <a:off x="624184" y="4057633"/>
            <a:ext cx="1093800" cy="2757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400">
                <a:solidFill>
                  <a:schemeClr val="dk2"/>
                </a:solidFill>
                <a:latin typeface="Arial"/>
                <a:ea typeface="Arial"/>
                <a:cs typeface="Arial"/>
                <a:sym typeface="Arial"/>
              </a:rPr>
              <a:t>Answer</a:t>
            </a:r>
            <a:endParaRPr>
              <a:solidFill>
                <a:schemeClr val="dk2"/>
              </a:solidFill>
            </a:endParaRPr>
          </a:p>
        </p:txBody>
      </p:sp>
      <p:sp>
        <p:nvSpPr>
          <p:cNvPr id="900" name="Google Shape;900;p49"/>
          <p:cNvSpPr txBox="1"/>
          <p:nvPr>
            <p:ph type="title"/>
          </p:nvPr>
        </p:nvSpPr>
        <p:spPr>
          <a:xfrm>
            <a:off x="311700" y="2164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ZA"/>
              <a:t>Part II: QUIZ 2</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9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5" name="Shape 905"/>
        <p:cNvGrpSpPr/>
        <p:nvPr/>
      </p:nvGrpSpPr>
      <p:grpSpPr>
        <a:xfrm>
          <a:off x="0" y="0"/>
          <a:ext cx="0" cy="0"/>
          <a:chOff x="0" y="0"/>
          <a:chExt cx="0" cy="0"/>
        </a:xfrm>
      </p:grpSpPr>
      <p:sp>
        <p:nvSpPr>
          <p:cNvPr id="906" name="Google Shape;906;p50"/>
          <p:cNvSpPr txBox="1"/>
          <p:nvPr>
            <p:ph idx="4294967295" type="body"/>
          </p:nvPr>
        </p:nvSpPr>
        <p:spPr>
          <a:xfrm>
            <a:off x="600075" y="2055340"/>
            <a:ext cx="8007300" cy="21873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lt1"/>
              </a:buClr>
              <a:buSzPts val="2100"/>
              <a:buNone/>
            </a:pPr>
            <a:r>
              <a:rPr lang="en-ZA" sz="1400"/>
              <a:t>Answers:</a:t>
            </a:r>
            <a:endParaRPr sz="1400"/>
          </a:p>
          <a:p>
            <a:pPr indent="-412750" lvl="0" marL="457200" rtl="0" algn="l">
              <a:lnSpc>
                <a:spcPct val="90000"/>
              </a:lnSpc>
              <a:spcBef>
                <a:spcPts val="1000"/>
              </a:spcBef>
              <a:spcAft>
                <a:spcPts val="0"/>
              </a:spcAft>
              <a:buSzPts val="1400"/>
              <a:buAutoNum type="alphaLcParenR"/>
            </a:pPr>
            <a:r>
              <a:rPr lang="en-ZA" sz="1400"/>
              <a:t>To estimate the impacts of policies to date</a:t>
            </a:r>
            <a:endParaRPr sz="1400"/>
          </a:p>
          <a:p>
            <a:pPr indent="-412750" lvl="0" marL="457200" rtl="0" algn="l">
              <a:lnSpc>
                <a:spcPct val="90000"/>
              </a:lnSpc>
              <a:spcBef>
                <a:spcPts val="1000"/>
              </a:spcBef>
              <a:spcAft>
                <a:spcPts val="0"/>
              </a:spcAft>
              <a:buSzPts val="1400"/>
              <a:buAutoNum type="alphaLcParenR"/>
            </a:pPr>
            <a:r>
              <a:rPr lang="en-ZA" sz="1400"/>
              <a:t>To estimate the expected impacts in the future</a:t>
            </a:r>
            <a:endParaRPr sz="1400"/>
          </a:p>
          <a:p>
            <a:pPr indent="-412750" lvl="0" marL="457200" rtl="0" algn="l">
              <a:lnSpc>
                <a:spcPct val="90000"/>
              </a:lnSpc>
              <a:spcBef>
                <a:spcPts val="1000"/>
              </a:spcBef>
              <a:spcAft>
                <a:spcPts val="1200"/>
              </a:spcAft>
              <a:buSzPts val="1400"/>
              <a:buAutoNum type="alphaLcParenR"/>
            </a:pPr>
            <a:r>
              <a:rPr lang="en-ZA" sz="1400"/>
              <a:t>To estimate both the past and the future impacts</a:t>
            </a:r>
            <a:endParaRPr sz="1400"/>
          </a:p>
        </p:txBody>
      </p:sp>
      <p:sp>
        <p:nvSpPr>
          <p:cNvPr id="907" name="Google Shape;907;p50"/>
          <p:cNvSpPr txBox="1"/>
          <p:nvPr>
            <p:ph idx="4294967295" type="body"/>
          </p:nvPr>
        </p:nvSpPr>
        <p:spPr>
          <a:xfrm>
            <a:off x="600075" y="1249308"/>
            <a:ext cx="8026200" cy="962400"/>
          </a:xfrm>
          <a:prstGeom prst="rect">
            <a:avLst/>
          </a:prstGeom>
          <a:noFill/>
          <a:ln>
            <a:noFill/>
          </a:ln>
        </p:spPr>
        <p:txBody>
          <a:bodyPr anchorCtr="0" anchor="ctr" bIns="45700" lIns="91425" spcFirstLastPara="1" rIns="91425" wrap="square" tIns="45700">
            <a:normAutofit/>
          </a:bodyPr>
          <a:lstStyle/>
          <a:p>
            <a:pPr indent="0" lvl="0" marL="0" rtl="0" algn="l">
              <a:lnSpc>
                <a:spcPct val="120000"/>
              </a:lnSpc>
              <a:spcBef>
                <a:spcPts val="0"/>
              </a:spcBef>
              <a:spcAft>
                <a:spcPts val="0"/>
              </a:spcAft>
              <a:buClr>
                <a:srgbClr val="F4D63A"/>
              </a:buClr>
              <a:buSzPts val="2200"/>
              <a:buNone/>
            </a:pPr>
            <a:r>
              <a:rPr b="1" lang="en-ZA" sz="1400"/>
              <a:t>What would one of the objectives of an </a:t>
            </a:r>
            <a:r>
              <a:rPr b="1" i="1" lang="en-ZA" sz="1400"/>
              <a:t>ex-post</a:t>
            </a:r>
            <a:r>
              <a:rPr b="1" lang="en-ZA" sz="1400"/>
              <a:t> policy assessment be?</a:t>
            </a:r>
            <a:endParaRPr b="1" sz="1400"/>
          </a:p>
        </p:txBody>
      </p:sp>
      <p:sp>
        <p:nvSpPr>
          <p:cNvPr id="908" name="Google Shape;908;p50"/>
          <p:cNvSpPr/>
          <p:nvPr/>
        </p:nvSpPr>
        <p:spPr>
          <a:xfrm>
            <a:off x="624167" y="2352368"/>
            <a:ext cx="8002200" cy="329400"/>
          </a:xfrm>
          <a:prstGeom prst="rect">
            <a:avLst/>
          </a:prstGeom>
          <a:noFill/>
          <a:ln cap="flat" cmpd="sng" w="571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a:solidFill>
                <a:schemeClr val="dk2"/>
              </a:solidFill>
              <a:latin typeface="Open Sans"/>
              <a:ea typeface="Open Sans"/>
              <a:cs typeface="Open Sans"/>
              <a:sym typeface="Open Sans"/>
            </a:endParaRPr>
          </a:p>
        </p:txBody>
      </p:sp>
      <p:sp>
        <p:nvSpPr>
          <p:cNvPr id="909" name="Google Shape;909;p50"/>
          <p:cNvSpPr/>
          <p:nvPr/>
        </p:nvSpPr>
        <p:spPr>
          <a:xfrm>
            <a:off x="624184" y="3665208"/>
            <a:ext cx="1093800" cy="2757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400">
                <a:solidFill>
                  <a:srgbClr val="09294E"/>
                </a:solidFill>
                <a:latin typeface="Open Sans"/>
                <a:ea typeface="Open Sans"/>
                <a:cs typeface="Open Sans"/>
                <a:sym typeface="Open Sans"/>
              </a:rPr>
              <a:t>Answer</a:t>
            </a:r>
            <a:endParaRPr>
              <a:latin typeface="Open Sans"/>
              <a:ea typeface="Open Sans"/>
              <a:cs typeface="Open Sans"/>
              <a:sym typeface="Open Sans"/>
            </a:endParaRPr>
          </a:p>
        </p:txBody>
      </p:sp>
      <p:sp>
        <p:nvSpPr>
          <p:cNvPr id="910" name="Google Shape;910;p50"/>
          <p:cNvSpPr txBox="1"/>
          <p:nvPr>
            <p:ph type="title"/>
          </p:nvPr>
        </p:nvSpPr>
        <p:spPr>
          <a:xfrm>
            <a:off x="311700" y="2164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ZA"/>
              <a:t>Part II: QUIZ 3</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0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5" name="Shape 915"/>
        <p:cNvGrpSpPr/>
        <p:nvPr/>
      </p:nvGrpSpPr>
      <p:grpSpPr>
        <a:xfrm>
          <a:off x="0" y="0"/>
          <a:ext cx="0" cy="0"/>
          <a:chOff x="0" y="0"/>
          <a:chExt cx="0" cy="0"/>
        </a:xfrm>
      </p:grpSpPr>
      <p:sp>
        <p:nvSpPr>
          <p:cNvPr id="916" name="Google Shape;916;p51"/>
          <p:cNvSpPr txBox="1"/>
          <p:nvPr>
            <p:ph idx="4294967295" type="body"/>
          </p:nvPr>
        </p:nvSpPr>
        <p:spPr>
          <a:xfrm>
            <a:off x="600075" y="2131540"/>
            <a:ext cx="8007300" cy="21873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lt1"/>
              </a:buClr>
              <a:buSzPts val="2100"/>
              <a:buNone/>
            </a:pPr>
            <a:r>
              <a:rPr lang="en-ZA" sz="1400"/>
              <a:t>Answers:</a:t>
            </a:r>
            <a:endParaRPr sz="1400"/>
          </a:p>
          <a:p>
            <a:pPr indent="-412750" lvl="0" marL="457200" rtl="0" algn="l">
              <a:lnSpc>
                <a:spcPct val="90000"/>
              </a:lnSpc>
              <a:spcBef>
                <a:spcPts val="1000"/>
              </a:spcBef>
              <a:spcAft>
                <a:spcPts val="0"/>
              </a:spcAft>
              <a:buSzPts val="1400"/>
              <a:buAutoNum type="alphaLcParenR"/>
            </a:pPr>
            <a:r>
              <a:rPr lang="en-ZA" sz="1400"/>
              <a:t>Identify potential GHG effects</a:t>
            </a:r>
            <a:endParaRPr sz="1400"/>
          </a:p>
          <a:p>
            <a:pPr indent="-412750" lvl="0" marL="457200" rtl="0" algn="l">
              <a:lnSpc>
                <a:spcPct val="90000"/>
              </a:lnSpc>
              <a:spcBef>
                <a:spcPts val="1000"/>
              </a:spcBef>
              <a:spcAft>
                <a:spcPts val="0"/>
              </a:spcAft>
              <a:buSzPts val="1400"/>
              <a:buAutoNum type="alphaLcParenR"/>
            </a:pPr>
            <a:r>
              <a:rPr lang="en-ZA" sz="1400"/>
              <a:t>Identify stakeholders</a:t>
            </a:r>
            <a:endParaRPr sz="1400"/>
          </a:p>
          <a:p>
            <a:pPr indent="-412750" lvl="0" marL="457200" rtl="0" algn="l">
              <a:lnSpc>
                <a:spcPct val="90000"/>
              </a:lnSpc>
              <a:spcBef>
                <a:spcPts val="1000"/>
              </a:spcBef>
              <a:spcAft>
                <a:spcPts val="0"/>
              </a:spcAft>
              <a:buSzPts val="1400"/>
              <a:buAutoNum type="alphaLcParenR"/>
            </a:pPr>
            <a:r>
              <a:rPr lang="en-ZA" sz="1400"/>
              <a:t>Develop a causal chain</a:t>
            </a:r>
            <a:endParaRPr sz="1400"/>
          </a:p>
          <a:p>
            <a:pPr indent="-412750" lvl="0" marL="457200" rtl="0" algn="l">
              <a:lnSpc>
                <a:spcPct val="90000"/>
              </a:lnSpc>
              <a:spcBef>
                <a:spcPts val="1000"/>
              </a:spcBef>
              <a:spcAft>
                <a:spcPts val="1200"/>
              </a:spcAft>
              <a:buSzPts val="1400"/>
              <a:buAutoNum type="alphaLcParenR"/>
            </a:pPr>
            <a:r>
              <a:rPr lang="en-ZA" sz="1400"/>
              <a:t>Identify and describe intermediate effects</a:t>
            </a:r>
            <a:endParaRPr sz="1400"/>
          </a:p>
        </p:txBody>
      </p:sp>
      <p:sp>
        <p:nvSpPr>
          <p:cNvPr id="917" name="Google Shape;917;p51"/>
          <p:cNvSpPr txBox="1"/>
          <p:nvPr>
            <p:ph idx="4294967295" type="body"/>
          </p:nvPr>
        </p:nvSpPr>
        <p:spPr>
          <a:xfrm>
            <a:off x="600075" y="1249308"/>
            <a:ext cx="8026200" cy="962400"/>
          </a:xfrm>
          <a:prstGeom prst="rect">
            <a:avLst/>
          </a:prstGeom>
          <a:noFill/>
          <a:ln>
            <a:noFill/>
          </a:ln>
        </p:spPr>
        <p:txBody>
          <a:bodyPr anchorCtr="0" anchor="ctr" bIns="45700" lIns="91425" spcFirstLastPara="1" rIns="91425" wrap="square" tIns="45700">
            <a:normAutofit/>
          </a:bodyPr>
          <a:lstStyle/>
          <a:p>
            <a:pPr indent="0" lvl="0" marL="0" rtl="0" algn="l">
              <a:lnSpc>
                <a:spcPct val="120000"/>
              </a:lnSpc>
              <a:spcBef>
                <a:spcPts val="0"/>
              </a:spcBef>
              <a:spcAft>
                <a:spcPts val="0"/>
              </a:spcAft>
              <a:buClr>
                <a:srgbClr val="F4D63A"/>
              </a:buClr>
              <a:buSzPts val="2200"/>
              <a:buNone/>
            </a:pPr>
            <a:r>
              <a:rPr b="1" lang="en-ZA" sz="1400"/>
              <a:t>In the steps to identify the GHG impacts of a policy, what do you do once you have identified the inputs and activities?</a:t>
            </a:r>
            <a:endParaRPr b="1" sz="1400"/>
          </a:p>
        </p:txBody>
      </p:sp>
      <p:sp>
        <p:nvSpPr>
          <p:cNvPr id="918" name="Google Shape;918;p51"/>
          <p:cNvSpPr/>
          <p:nvPr/>
        </p:nvSpPr>
        <p:spPr>
          <a:xfrm>
            <a:off x="612071" y="3378164"/>
            <a:ext cx="8002200" cy="329400"/>
          </a:xfrm>
          <a:prstGeom prst="rect">
            <a:avLst/>
          </a:prstGeom>
          <a:noFill/>
          <a:ln cap="flat" cmpd="sng" w="571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a:solidFill>
                <a:schemeClr val="dk2"/>
              </a:solidFill>
              <a:latin typeface="Open Sans"/>
              <a:ea typeface="Open Sans"/>
              <a:cs typeface="Open Sans"/>
              <a:sym typeface="Open Sans"/>
            </a:endParaRPr>
          </a:p>
        </p:txBody>
      </p:sp>
      <p:sp>
        <p:nvSpPr>
          <p:cNvPr id="919" name="Google Shape;919;p51"/>
          <p:cNvSpPr/>
          <p:nvPr/>
        </p:nvSpPr>
        <p:spPr>
          <a:xfrm>
            <a:off x="612084" y="4043158"/>
            <a:ext cx="1093800" cy="2757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400">
                <a:solidFill>
                  <a:srgbClr val="09294E"/>
                </a:solidFill>
                <a:latin typeface="Arial"/>
                <a:ea typeface="Arial"/>
                <a:cs typeface="Arial"/>
                <a:sym typeface="Arial"/>
              </a:rPr>
              <a:t>Answer</a:t>
            </a:r>
            <a:endParaRPr/>
          </a:p>
        </p:txBody>
      </p:sp>
      <p:sp>
        <p:nvSpPr>
          <p:cNvPr id="920" name="Google Shape;920;p51"/>
          <p:cNvSpPr txBox="1"/>
          <p:nvPr>
            <p:ph type="title"/>
          </p:nvPr>
        </p:nvSpPr>
        <p:spPr>
          <a:xfrm>
            <a:off x="311700" y="2164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ZA"/>
              <a:t>Part II: QUIZ 4</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1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5" name="Shape 925"/>
        <p:cNvGrpSpPr/>
        <p:nvPr/>
      </p:nvGrpSpPr>
      <p:grpSpPr>
        <a:xfrm>
          <a:off x="0" y="0"/>
          <a:ext cx="0" cy="0"/>
          <a:chOff x="0" y="0"/>
          <a:chExt cx="0" cy="0"/>
        </a:xfrm>
      </p:grpSpPr>
      <p:sp>
        <p:nvSpPr>
          <p:cNvPr id="926" name="Google Shape;926;p52"/>
          <p:cNvSpPr txBox="1"/>
          <p:nvPr>
            <p:ph idx="4294967295" type="body"/>
          </p:nvPr>
        </p:nvSpPr>
        <p:spPr>
          <a:xfrm>
            <a:off x="600075" y="2131540"/>
            <a:ext cx="8007300" cy="21873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lt1"/>
              </a:buClr>
              <a:buSzPts val="2100"/>
              <a:buNone/>
            </a:pPr>
            <a:r>
              <a:rPr lang="en-ZA" sz="1400"/>
              <a:t>Answers:</a:t>
            </a:r>
            <a:endParaRPr sz="1400"/>
          </a:p>
          <a:p>
            <a:pPr indent="-412750" lvl="0" marL="457200" rtl="0" algn="l">
              <a:lnSpc>
                <a:spcPct val="90000"/>
              </a:lnSpc>
              <a:spcBef>
                <a:spcPts val="1000"/>
              </a:spcBef>
              <a:spcAft>
                <a:spcPts val="0"/>
              </a:spcAft>
              <a:buSzPts val="1400"/>
              <a:buAutoNum type="alphaLcParenR"/>
            </a:pPr>
            <a:r>
              <a:rPr lang="en-ZA" sz="1400"/>
              <a:t>Input</a:t>
            </a:r>
            <a:endParaRPr sz="1400"/>
          </a:p>
          <a:p>
            <a:pPr indent="-412750" lvl="0" marL="457200" rtl="0" algn="l">
              <a:lnSpc>
                <a:spcPct val="90000"/>
              </a:lnSpc>
              <a:spcBef>
                <a:spcPts val="1000"/>
              </a:spcBef>
              <a:spcAft>
                <a:spcPts val="0"/>
              </a:spcAft>
              <a:buSzPts val="1400"/>
              <a:buAutoNum type="alphaLcParenR"/>
            </a:pPr>
            <a:r>
              <a:rPr lang="en-ZA" sz="1400"/>
              <a:t>Activity</a:t>
            </a:r>
            <a:endParaRPr sz="1400"/>
          </a:p>
          <a:p>
            <a:pPr indent="-412750" lvl="0" marL="457200" rtl="0" algn="l">
              <a:lnSpc>
                <a:spcPct val="90000"/>
              </a:lnSpc>
              <a:spcBef>
                <a:spcPts val="1000"/>
              </a:spcBef>
              <a:spcAft>
                <a:spcPts val="1200"/>
              </a:spcAft>
              <a:buSzPts val="1400"/>
              <a:buAutoNum type="alphaLcParenR"/>
            </a:pPr>
            <a:r>
              <a:rPr lang="en-ZA" sz="1400"/>
              <a:t>Intermediate effect</a:t>
            </a:r>
            <a:endParaRPr sz="1400"/>
          </a:p>
        </p:txBody>
      </p:sp>
      <p:sp>
        <p:nvSpPr>
          <p:cNvPr id="927" name="Google Shape;927;p52"/>
          <p:cNvSpPr txBox="1"/>
          <p:nvPr>
            <p:ph idx="4294967295" type="body"/>
          </p:nvPr>
        </p:nvSpPr>
        <p:spPr>
          <a:xfrm>
            <a:off x="600075" y="1249308"/>
            <a:ext cx="8026200" cy="962400"/>
          </a:xfrm>
          <a:prstGeom prst="rect">
            <a:avLst/>
          </a:prstGeom>
          <a:noFill/>
          <a:ln>
            <a:noFill/>
          </a:ln>
        </p:spPr>
        <p:txBody>
          <a:bodyPr anchorCtr="0" anchor="ctr" bIns="45700" lIns="91425" spcFirstLastPara="1" rIns="91425" wrap="square" tIns="45700">
            <a:normAutofit/>
          </a:bodyPr>
          <a:lstStyle/>
          <a:p>
            <a:pPr indent="0" lvl="0" marL="0" rtl="0" algn="l">
              <a:lnSpc>
                <a:spcPct val="120000"/>
              </a:lnSpc>
              <a:spcBef>
                <a:spcPts val="0"/>
              </a:spcBef>
              <a:spcAft>
                <a:spcPts val="0"/>
              </a:spcAft>
              <a:buClr>
                <a:srgbClr val="F4D63A"/>
              </a:buClr>
              <a:buSzPts val="2200"/>
              <a:buNone/>
            </a:pPr>
            <a:r>
              <a:rPr b="1" lang="en-ZA" sz="1400"/>
              <a:t>If the meat production improved due to the implementation of a policy, is this an input, activity or intermediate effect?</a:t>
            </a:r>
            <a:endParaRPr b="1" sz="1400"/>
          </a:p>
        </p:txBody>
      </p:sp>
      <p:sp>
        <p:nvSpPr>
          <p:cNvPr id="928" name="Google Shape;928;p52"/>
          <p:cNvSpPr/>
          <p:nvPr/>
        </p:nvSpPr>
        <p:spPr>
          <a:xfrm>
            <a:off x="624167" y="3060386"/>
            <a:ext cx="8002200" cy="329400"/>
          </a:xfrm>
          <a:prstGeom prst="rect">
            <a:avLst/>
          </a:prstGeom>
          <a:noFill/>
          <a:ln cap="flat" cmpd="sng" w="571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a:solidFill>
                <a:schemeClr val="dk2"/>
              </a:solidFill>
              <a:latin typeface="Open Sans"/>
              <a:ea typeface="Open Sans"/>
              <a:cs typeface="Open Sans"/>
              <a:sym typeface="Open Sans"/>
            </a:endParaRPr>
          </a:p>
        </p:txBody>
      </p:sp>
      <p:sp>
        <p:nvSpPr>
          <p:cNvPr id="929" name="Google Shape;929;p52"/>
          <p:cNvSpPr/>
          <p:nvPr/>
        </p:nvSpPr>
        <p:spPr>
          <a:xfrm>
            <a:off x="624184" y="3735283"/>
            <a:ext cx="1093800" cy="2757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400">
                <a:solidFill>
                  <a:srgbClr val="09294E"/>
                </a:solidFill>
                <a:latin typeface="Arial"/>
                <a:ea typeface="Arial"/>
                <a:cs typeface="Arial"/>
                <a:sym typeface="Arial"/>
              </a:rPr>
              <a:t>Answer</a:t>
            </a:r>
            <a:endParaRPr/>
          </a:p>
        </p:txBody>
      </p:sp>
      <p:sp>
        <p:nvSpPr>
          <p:cNvPr id="930" name="Google Shape;930;p52"/>
          <p:cNvSpPr txBox="1"/>
          <p:nvPr>
            <p:ph type="title"/>
          </p:nvPr>
        </p:nvSpPr>
        <p:spPr>
          <a:xfrm>
            <a:off x="311700" y="2164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ZA"/>
              <a:t>Part II: QUIZ 5</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2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5" name="Shape 935"/>
        <p:cNvGrpSpPr/>
        <p:nvPr/>
      </p:nvGrpSpPr>
      <p:grpSpPr>
        <a:xfrm>
          <a:off x="0" y="0"/>
          <a:ext cx="0" cy="0"/>
          <a:chOff x="0" y="0"/>
          <a:chExt cx="0" cy="0"/>
        </a:xfrm>
      </p:grpSpPr>
      <p:sp>
        <p:nvSpPr>
          <p:cNvPr id="936" name="Google Shape;936;p53"/>
          <p:cNvSpPr txBox="1"/>
          <p:nvPr>
            <p:ph idx="4294967295" type="body"/>
          </p:nvPr>
        </p:nvSpPr>
        <p:spPr>
          <a:xfrm>
            <a:off x="600075" y="2055340"/>
            <a:ext cx="8007300" cy="21873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lt1"/>
              </a:buClr>
              <a:buSzPts val="2100"/>
              <a:buNone/>
            </a:pPr>
            <a:r>
              <a:rPr lang="en-ZA" sz="1400"/>
              <a:t>Answers:</a:t>
            </a:r>
            <a:endParaRPr sz="1400"/>
          </a:p>
          <a:p>
            <a:pPr indent="-412750" lvl="0" marL="457200" rtl="0" algn="l">
              <a:lnSpc>
                <a:spcPct val="90000"/>
              </a:lnSpc>
              <a:spcBef>
                <a:spcPts val="1000"/>
              </a:spcBef>
              <a:spcAft>
                <a:spcPts val="0"/>
              </a:spcAft>
              <a:buSzPts val="1400"/>
              <a:buAutoNum type="alphaLcParenR"/>
            </a:pPr>
            <a:r>
              <a:rPr lang="en-ZA" sz="1400"/>
              <a:t>Geographic location</a:t>
            </a:r>
            <a:endParaRPr sz="1400"/>
          </a:p>
          <a:p>
            <a:pPr indent="-412750" lvl="0" marL="457200" rtl="0" algn="l">
              <a:lnSpc>
                <a:spcPct val="90000"/>
              </a:lnSpc>
              <a:spcBef>
                <a:spcPts val="1000"/>
              </a:spcBef>
              <a:spcAft>
                <a:spcPts val="0"/>
              </a:spcAft>
              <a:buSzPts val="1400"/>
              <a:buAutoNum type="alphaLcParenR"/>
            </a:pPr>
            <a:r>
              <a:rPr lang="en-ZA" sz="1400"/>
              <a:t>Affected parameter</a:t>
            </a:r>
            <a:endParaRPr sz="1400"/>
          </a:p>
          <a:p>
            <a:pPr indent="-412750" lvl="0" marL="457200" rtl="0" algn="l">
              <a:lnSpc>
                <a:spcPct val="90000"/>
              </a:lnSpc>
              <a:spcBef>
                <a:spcPts val="1000"/>
              </a:spcBef>
              <a:spcAft>
                <a:spcPts val="0"/>
              </a:spcAft>
              <a:buSzPts val="1400"/>
              <a:buAutoNum type="alphaLcParenR"/>
            </a:pPr>
            <a:r>
              <a:rPr lang="en-ZA" sz="1400"/>
              <a:t>Direction of effect</a:t>
            </a:r>
            <a:endParaRPr sz="1400"/>
          </a:p>
          <a:p>
            <a:pPr indent="-412750" lvl="0" marL="457200" rtl="0" algn="l">
              <a:lnSpc>
                <a:spcPct val="90000"/>
              </a:lnSpc>
              <a:spcBef>
                <a:spcPts val="1000"/>
              </a:spcBef>
              <a:spcAft>
                <a:spcPts val="0"/>
              </a:spcAft>
              <a:buSzPts val="1400"/>
              <a:buAutoNum type="alphaLcParenR"/>
            </a:pPr>
            <a:r>
              <a:rPr lang="en-ZA" sz="1400"/>
              <a:t>All of the above</a:t>
            </a:r>
            <a:endParaRPr sz="1400"/>
          </a:p>
          <a:p>
            <a:pPr indent="-412750" lvl="0" marL="457200" rtl="0" algn="l">
              <a:lnSpc>
                <a:spcPct val="90000"/>
              </a:lnSpc>
              <a:spcBef>
                <a:spcPts val="1000"/>
              </a:spcBef>
              <a:spcAft>
                <a:spcPts val="1200"/>
              </a:spcAft>
              <a:buSzPts val="1400"/>
              <a:buAutoNum type="alphaLcParenR"/>
            </a:pPr>
            <a:r>
              <a:rPr lang="en-ZA" sz="1400"/>
              <a:t>a and b above</a:t>
            </a:r>
            <a:endParaRPr sz="1400"/>
          </a:p>
        </p:txBody>
      </p:sp>
      <p:sp>
        <p:nvSpPr>
          <p:cNvPr id="937" name="Google Shape;937;p53"/>
          <p:cNvSpPr txBox="1"/>
          <p:nvPr>
            <p:ph idx="4294967295" type="body"/>
          </p:nvPr>
        </p:nvSpPr>
        <p:spPr>
          <a:xfrm>
            <a:off x="600075" y="1249308"/>
            <a:ext cx="8026200" cy="962400"/>
          </a:xfrm>
          <a:prstGeom prst="rect">
            <a:avLst/>
          </a:prstGeom>
          <a:noFill/>
          <a:ln>
            <a:noFill/>
          </a:ln>
        </p:spPr>
        <p:txBody>
          <a:bodyPr anchorCtr="0" anchor="ctr" bIns="45700" lIns="91425" spcFirstLastPara="1" rIns="91425" wrap="square" tIns="45700">
            <a:normAutofit/>
          </a:bodyPr>
          <a:lstStyle/>
          <a:p>
            <a:pPr indent="0" lvl="0" marL="0" rtl="0" algn="l">
              <a:lnSpc>
                <a:spcPct val="120000"/>
              </a:lnSpc>
              <a:spcBef>
                <a:spcPts val="0"/>
              </a:spcBef>
              <a:spcAft>
                <a:spcPts val="0"/>
              </a:spcAft>
              <a:buClr>
                <a:srgbClr val="F4D63A"/>
              </a:buClr>
              <a:buSzPts val="2200"/>
              <a:buNone/>
            </a:pPr>
            <a:r>
              <a:rPr b="1" lang="en-ZA" sz="1400"/>
              <a:t>What factors can be used to describe an intermediate effect?</a:t>
            </a:r>
            <a:endParaRPr b="1" sz="1400"/>
          </a:p>
        </p:txBody>
      </p:sp>
      <p:sp>
        <p:nvSpPr>
          <p:cNvPr id="938" name="Google Shape;938;p53"/>
          <p:cNvSpPr/>
          <p:nvPr/>
        </p:nvSpPr>
        <p:spPr>
          <a:xfrm>
            <a:off x="612067" y="3330014"/>
            <a:ext cx="8002200" cy="329400"/>
          </a:xfrm>
          <a:prstGeom prst="rect">
            <a:avLst/>
          </a:prstGeom>
          <a:noFill/>
          <a:ln cap="flat" cmpd="sng" w="571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a:solidFill>
                <a:schemeClr val="dk2"/>
              </a:solidFill>
              <a:latin typeface="Open Sans"/>
              <a:ea typeface="Open Sans"/>
              <a:cs typeface="Open Sans"/>
              <a:sym typeface="Open Sans"/>
            </a:endParaRPr>
          </a:p>
        </p:txBody>
      </p:sp>
      <p:sp>
        <p:nvSpPr>
          <p:cNvPr id="939" name="Google Shape;939;p53"/>
          <p:cNvSpPr/>
          <p:nvPr/>
        </p:nvSpPr>
        <p:spPr>
          <a:xfrm>
            <a:off x="612084" y="4127708"/>
            <a:ext cx="1093800" cy="2757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400">
                <a:solidFill>
                  <a:srgbClr val="09294E"/>
                </a:solidFill>
                <a:latin typeface="Open Sans"/>
                <a:ea typeface="Open Sans"/>
                <a:cs typeface="Open Sans"/>
                <a:sym typeface="Open Sans"/>
              </a:rPr>
              <a:t>Answer</a:t>
            </a:r>
            <a:endParaRPr>
              <a:latin typeface="Open Sans"/>
              <a:ea typeface="Open Sans"/>
              <a:cs typeface="Open Sans"/>
              <a:sym typeface="Open Sans"/>
            </a:endParaRPr>
          </a:p>
        </p:txBody>
      </p:sp>
      <p:sp>
        <p:nvSpPr>
          <p:cNvPr id="940" name="Google Shape;940;p53"/>
          <p:cNvSpPr txBox="1"/>
          <p:nvPr>
            <p:ph type="title"/>
          </p:nvPr>
        </p:nvSpPr>
        <p:spPr>
          <a:xfrm>
            <a:off x="311700" y="2164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ZA"/>
              <a:t>Part II: QUIZ 6</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3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5" name="Shape 945"/>
        <p:cNvGrpSpPr/>
        <p:nvPr/>
      </p:nvGrpSpPr>
      <p:grpSpPr>
        <a:xfrm>
          <a:off x="0" y="0"/>
          <a:ext cx="0" cy="0"/>
          <a:chOff x="0" y="0"/>
          <a:chExt cx="0" cy="0"/>
        </a:xfrm>
      </p:grpSpPr>
      <p:sp>
        <p:nvSpPr>
          <p:cNvPr id="946" name="Google Shape;946;p54"/>
          <p:cNvSpPr txBox="1"/>
          <p:nvPr>
            <p:ph idx="4294967295" type="body"/>
          </p:nvPr>
        </p:nvSpPr>
        <p:spPr>
          <a:xfrm>
            <a:off x="600075" y="2055340"/>
            <a:ext cx="8007300" cy="21873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lt1"/>
              </a:buClr>
              <a:buSzPts val="2100"/>
              <a:buNone/>
            </a:pPr>
            <a:r>
              <a:rPr lang="en-ZA" sz="1400"/>
              <a:t>Answers:</a:t>
            </a:r>
            <a:endParaRPr sz="1400"/>
          </a:p>
          <a:p>
            <a:pPr indent="-412750" lvl="0" marL="457200" rtl="0" algn="l">
              <a:lnSpc>
                <a:spcPct val="90000"/>
              </a:lnSpc>
              <a:spcBef>
                <a:spcPts val="1000"/>
              </a:spcBef>
              <a:spcAft>
                <a:spcPts val="0"/>
              </a:spcAft>
              <a:buSzPts val="1400"/>
              <a:buAutoNum type="alphaLcParenR"/>
            </a:pPr>
            <a:r>
              <a:rPr lang="en-ZA" sz="1400"/>
              <a:t>Overlapping</a:t>
            </a:r>
            <a:endParaRPr sz="1400"/>
          </a:p>
          <a:p>
            <a:pPr indent="-412750" lvl="0" marL="457200" rtl="0" algn="l">
              <a:lnSpc>
                <a:spcPct val="90000"/>
              </a:lnSpc>
              <a:spcBef>
                <a:spcPts val="1000"/>
              </a:spcBef>
              <a:spcAft>
                <a:spcPts val="0"/>
              </a:spcAft>
              <a:buSzPts val="1400"/>
              <a:buAutoNum type="alphaLcParenR"/>
            </a:pPr>
            <a:r>
              <a:rPr lang="en-ZA" sz="1400"/>
              <a:t>Minor</a:t>
            </a:r>
            <a:endParaRPr sz="1400"/>
          </a:p>
          <a:p>
            <a:pPr indent="-412750" lvl="0" marL="457200" rtl="0" algn="l">
              <a:lnSpc>
                <a:spcPct val="90000"/>
              </a:lnSpc>
              <a:spcBef>
                <a:spcPts val="1000"/>
              </a:spcBef>
              <a:spcAft>
                <a:spcPts val="0"/>
              </a:spcAft>
              <a:buSzPts val="1400"/>
              <a:buAutoNum type="alphaLcParenR"/>
            </a:pPr>
            <a:r>
              <a:rPr lang="en-ZA" sz="1400"/>
              <a:t>Possible</a:t>
            </a:r>
            <a:endParaRPr sz="1400"/>
          </a:p>
          <a:p>
            <a:pPr indent="-412750" lvl="0" marL="457200" rtl="0" algn="l">
              <a:lnSpc>
                <a:spcPct val="90000"/>
              </a:lnSpc>
              <a:spcBef>
                <a:spcPts val="1000"/>
              </a:spcBef>
              <a:spcAft>
                <a:spcPts val="1200"/>
              </a:spcAft>
              <a:buSzPts val="1400"/>
              <a:buAutoNum type="alphaLcParenR"/>
            </a:pPr>
            <a:r>
              <a:rPr lang="en-ZA" sz="1400"/>
              <a:t>Significant</a:t>
            </a:r>
            <a:endParaRPr sz="1400"/>
          </a:p>
        </p:txBody>
      </p:sp>
      <p:sp>
        <p:nvSpPr>
          <p:cNvPr id="947" name="Google Shape;947;p54"/>
          <p:cNvSpPr txBox="1"/>
          <p:nvPr>
            <p:ph idx="4294967295" type="body"/>
          </p:nvPr>
        </p:nvSpPr>
        <p:spPr>
          <a:xfrm>
            <a:off x="600075" y="1249308"/>
            <a:ext cx="8026200" cy="962400"/>
          </a:xfrm>
          <a:prstGeom prst="rect">
            <a:avLst/>
          </a:prstGeom>
          <a:noFill/>
          <a:ln>
            <a:noFill/>
          </a:ln>
        </p:spPr>
        <p:txBody>
          <a:bodyPr anchorCtr="0" anchor="ctr" bIns="45700" lIns="91425" spcFirstLastPara="1" rIns="91425" wrap="square" tIns="45700">
            <a:normAutofit/>
          </a:bodyPr>
          <a:lstStyle/>
          <a:p>
            <a:pPr indent="0" lvl="0" marL="0" rtl="0" algn="l">
              <a:lnSpc>
                <a:spcPct val="120000"/>
              </a:lnSpc>
              <a:spcBef>
                <a:spcPts val="0"/>
              </a:spcBef>
              <a:spcAft>
                <a:spcPts val="0"/>
              </a:spcAft>
              <a:buClr>
                <a:srgbClr val="F4D63A"/>
              </a:buClr>
              <a:buSzPts val="2200"/>
              <a:buNone/>
            </a:pPr>
            <a:r>
              <a:rPr b="1" lang="en-ZA" sz="1400"/>
              <a:t>Which of these terms below is NOT used to define the GHG assessment boundary?</a:t>
            </a:r>
            <a:endParaRPr b="1" sz="1400"/>
          </a:p>
        </p:txBody>
      </p:sp>
      <p:sp>
        <p:nvSpPr>
          <p:cNvPr id="948" name="Google Shape;948;p54"/>
          <p:cNvSpPr/>
          <p:nvPr/>
        </p:nvSpPr>
        <p:spPr>
          <a:xfrm>
            <a:off x="600075" y="2366084"/>
            <a:ext cx="8002200" cy="329400"/>
          </a:xfrm>
          <a:prstGeom prst="rect">
            <a:avLst/>
          </a:prstGeom>
          <a:noFill/>
          <a:ln cap="flat" cmpd="sng" w="571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a:solidFill>
                <a:schemeClr val="lt1"/>
              </a:solidFill>
              <a:latin typeface="Open Sans"/>
              <a:ea typeface="Open Sans"/>
              <a:cs typeface="Open Sans"/>
              <a:sym typeface="Open Sans"/>
            </a:endParaRPr>
          </a:p>
        </p:txBody>
      </p:sp>
      <p:sp>
        <p:nvSpPr>
          <p:cNvPr id="949" name="Google Shape;949;p54"/>
          <p:cNvSpPr/>
          <p:nvPr/>
        </p:nvSpPr>
        <p:spPr>
          <a:xfrm>
            <a:off x="600084" y="3966958"/>
            <a:ext cx="1093800" cy="2757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400">
                <a:solidFill>
                  <a:srgbClr val="09294E"/>
                </a:solidFill>
                <a:latin typeface="Arial"/>
                <a:ea typeface="Arial"/>
                <a:cs typeface="Arial"/>
                <a:sym typeface="Arial"/>
              </a:rPr>
              <a:t>Answer</a:t>
            </a:r>
            <a:endParaRPr/>
          </a:p>
        </p:txBody>
      </p:sp>
      <p:sp>
        <p:nvSpPr>
          <p:cNvPr id="950" name="Google Shape;950;p54"/>
          <p:cNvSpPr txBox="1"/>
          <p:nvPr>
            <p:ph type="title"/>
          </p:nvPr>
        </p:nvSpPr>
        <p:spPr>
          <a:xfrm>
            <a:off x="311700" y="2164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ZA"/>
              <a:t>Part II: QUIZ 7</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4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5" name="Shape 955"/>
        <p:cNvGrpSpPr/>
        <p:nvPr/>
      </p:nvGrpSpPr>
      <p:grpSpPr>
        <a:xfrm>
          <a:off x="0" y="0"/>
          <a:ext cx="0" cy="0"/>
          <a:chOff x="0" y="0"/>
          <a:chExt cx="0" cy="0"/>
        </a:xfrm>
      </p:grpSpPr>
      <p:sp>
        <p:nvSpPr>
          <p:cNvPr id="956" name="Google Shape;956;p55"/>
          <p:cNvSpPr txBox="1"/>
          <p:nvPr>
            <p:ph idx="4294967295" type="body"/>
          </p:nvPr>
        </p:nvSpPr>
        <p:spPr>
          <a:xfrm>
            <a:off x="600075" y="1826740"/>
            <a:ext cx="8007300" cy="21873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lt1"/>
              </a:buClr>
              <a:buSzPts val="2100"/>
              <a:buNone/>
            </a:pPr>
            <a:r>
              <a:rPr lang="en-ZA" sz="1400"/>
              <a:t>Answers:</a:t>
            </a:r>
            <a:endParaRPr sz="1400"/>
          </a:p>
          <a:p>
            <a:pPr indent="-412750" lvl="0" marL="457200" rtl="0" algn="l">
              <a:lnSpc>
                <a:spcPct val="90000"/>
              </a:lnSpc>
              <a:spcBef>
                <a:spcPts val="1000"/>
              </a:spcBef>
              <a:spcAft>
                <a:spcPts val="0"/>
              </a:spcAft>
              <a:buSzPts val="1400"/>
              <a:buAutoNum type="alphaLcParenR"/>
            </a:pPr>
            <a:r>
              <a:rPr lang="en-ZA" sz="1400"/>
              <a:t>The impact is unlikely to happen, but the change in the carbon pool is expected to be major</a:t>
            </a:r>
            <a:endParaRPr sz="1400"/>
          </a:p>
          <a:p>
            <a:pPr indent="-412750" lvl="0" marL="457200" rtl="0" algn="l">
              <a:lnSpc>
                <a:spcPct val="90000"/>
              </a:lnSpc>
              <a:spcBef>
                <a:spcPts val="1000"/>
              </a:spcBef>
              <a:spcAft>
                <a:spcPts val="0"/>
              </a:spcAft>
              <a:buSzPts val="1400"/>
              <a:buAutoNum type="alphaLcParenR"/>
            </a:pPr>
            <a:r>
              <a:rPr lang="en-ZA" sz="1400"/>
              <a:t>The impact may or may not happen, but the change in the carbon pool is expected to be moderate</a:t>
            </a:r>
            <a:endParaRPr sz="1400"/>
          </a:p>
          <a:p>
            <a:pPr indent="-412750" lvl="0" marL="457200" rtl="0" algn="l">
              <a:lnSpc>
                <a:spcPct val="90000"/>
              </a:lnSpc>
              <a:spcBef>
                <a:spcPts val="1000"/>
              </a:spcBef>
              <a:spcAft>
                <a:spcPts val="0"/>
              </a:spcAft>
              <a:buSzPts val="1400"/>
              <a:buAutoNum type="alphaLcParenR"/>
            </a:pPr>
            <a:r>
              <a:rPr lang="en-ZA" sz="1400"/>
              <a:t>The impact is very likely to happen, but the change in the carbon pool is expected to be minor </a:t>
            </a:r>
            <a:endParaRPr sz="1400"/>
          </a:p>
          <a:p>
            <a:pPr indent="-412750" lvl="0" marL="457200" rtl="0" algn="l">
              <a:lnSpc>
                <a:spcPct val="90000"/>
              </a:lnSpc>
              <a:spcBef>
                <a:spcPts val="1000"/>
              </a:spcBef>
              <a:spcAft>
                <a:spcPts val="0"/>
              </a:spcAft>
              <a:buSzPts val="1400"/>
              <a:buAutoNum type="alphaLcParenR"/>
            </a:pPr>
            <a:r>
              <a:rPr lang="en-ZA" sz="1400"/>
              <a:t>None of the above</a:t>
            </a:r>
            <a:endParaRPr sz="1400"/>
          </a:p>
          <a:p>
            <a:pPr indent="-323850" lvl="0" marL="457200" rtl="0" algn="l">
              <a:lnSpc>
                <a:spcPct val="90000"/>
              </a:lnSpc>
              <a:spcBef>
                <a:spcPts val="1000"/>
              </a:spcBef>
              <a:spcAft>
                <a:spcPts val="1200"/>
              </a:spcAft>
              <a:buClr>
                <a:schemeClr val="lt1"/>
              </a:buClr>
              <a:buSzPts val="2100"/>
              <a:buFont typeface="Arial"/>
              <a:buNone/>
            </a:pPr>
            <a:r>
              <a:t/>
            </a:r>
            <a:endParaRPr sz="1400"/>
          </a:p>
        </p:txBody>
      </p:sp>
      <p:sp>
        <p:nvSpPr>
          <p:cNvPr id="957" name="Google Shape;957;p55"/>
          <p:cNvSpPr txBox="1"/>
          <p:nvPr>
            <p:ph idx="4294967295" type="body"/>
          </p:nvPr>
        </p:nvSpPr>
        <p:spPr>
          <a:xfrm>
            <a:off x="600075" y="1020708"/>
            <a:ext cx="8026200" cy="962400"/>
          </a:xfrm>
          <a:prstGeom prst="rect">
            <a:avLst/>
          </a:prstGeom>
          <a:noFill/>
          <a:ln>
            <a:noFill/>
          </a:ln>
        </p:spPr>
        <p:txBody>
          <a:bodyPr anchorCtr="0" anchor="ctr" bIns="45700" lIns="91425" spcFirstLastPara="1" rIns="91425" wrap="square" tIns="45700">
            <a:normAutofit/>
          </a:bodyPr>
          <a:lstStyle/>
          <a:p>
            <a:pPr indent="0" lvl="0" marL="0" rtl="0" algn="l">
              <a:lnSpc>
                <a:spcPct val="120000"/>
              </a:lnSpc>
              <a:spcBef>
                <a:spcPts val="0"/>
              </a:spcBef>
              <a:spcAft>
                <a:spcPts val="0"/>
              </a:spcAft>
              <a:buClr>
                <a:srgbClr val="F4D63A"/>
              </a:buClr>
              <a:buSzPts val="2200"/>
              <a:buNone/>
            </a:pPr>
            <a:r>
              <a:rPr b="1" lang="en-ZA" sz="1400"/>
              <a:t>The policy GHG impact would be described as significant if…</a:t>
            </a:r>
            <a:endParaRPr b="1" sz="1400"/>
          </a:p>
        </p:txBody>
      </p:sp>
      <p:sp>
        <p:nvSpPr>
          <p:cNvPr id="958" name="Google Shape;958;p55"/>
          <p:cNvSpPr/>
          <p:nvPr/>
        </p:nvSpPr>
        <p:spPr>
          <a:xfrm>
            <a:off x="612067" y="2588548"/>
            <a:ext cx="8002200" cy="523500"/>
          </a:xfrm>
          <a:prstGeom prst="rect">
            <a:avLst/>
          </a:prstGeom>
          <a:noFill/>
          <a:ln cap="flat" cmpd="sng" w="571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959" name="Google Shape;959;p55"/>
          <p:cNvSpPr/>
          <p:nvPr/>
        </p:nvSpPr>
        <p:spPr>
          <a:xfrm>
            <a:off x="612084" y="4197758"/>
            <a:ext cx="1093800" cy="2757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400">
                <a:solidFill>
                  <a:srgbClr val="09294E"/>
                </a:solidFill>
                <a:latin typeface="Arial"/>
                <a:ea typeface="Arial"/>
                <a:cs typeface="Arial"/>
                <a:sym typeface="Arial"/>
              </a:rPr>
              <a:t>Answer</a:t>
            </a:r>
            <a:endParaRPr/>
          </a:p>
        </p:txBody>
      </p:sp>
      <p:sp>
        <p:nvSpPr>
          <p:cNvPr id="960" name="Google Shape;960;p55"/>
          <p:cNvSpPr txBox="1"/>
          <p:nvPr>
            <p:ph type="title"/>
          </p:nvPr>
        </p:nvSpPr>
        <p:spPr>
          <a:xfrm>
            <a:off x="311700" y="2164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ZA"/>
              <a:t>Part II: QUIZ 8</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5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5" name="Shape 965"/>
        <p:cNvGrpSpPr/>
        <p:nvPr/>
      </p:nvGrpSpPr>
      <p:grpSpPr>
        <a:xfrm>
          <a:off x="0" y="0"/>
          <a:ext cx="0" cy="0"/>
          <a:chOff x="0" y="0"/>
          <a:chExt cx="0" cy="0"/>
        </a:xfrm>
      </p:grpSpPr>
      <p:sp>
        <p:nvSpPr>
          <p:cNvPr id="966" name="Google Shape;966;p56"/>
          <p:cNvSpPr txBox="1"/>
          <p:nvPr>
            <p:ph idx="4294967295" type="body"/>
          </p:nvPr>
        </p:nvSpPr>
        <p:spPr>
          <a:xfrm>
            <a:off x="600075" y="2055340"/>
            <a:ext cx="8007300" cy="21873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lt1"/>
              </a:buClr>
              <a:buSzPts val="2100"/>
              <a:buNone/>
            </a:pPr>
            <a:r>
              <a:rPr lang="en-ZA" sz="1400"/>
              <a:t>Answers:</a:t>
            </a:r>
            <a:endParaRPr sz="1400"/>
          </a:p>
          <a:p>
            <a:pPr indent="-412750" lvl="0" marL="457200" rtl="0" algn="l">
              <a:lnSpc>
                <a:spcPct val="90000"/>
              </a:lnSpc>
              <a:spcBef>
                <a:spcPts val="1000"/>
              </a:spcBef>
              <a:spcAft>
                <a:spcPts val="0"/>
              </a:spcAft>
              <a:buSzPts val="1400"/>
              <a:buFont typeface="Arial"/>
              <a:buAutoNum type="alphaLcParenR"/>
            </a:pPr>
            <a:r>
              <a:rPr lang="en-ZA" sz="1400"/>
              <a:t>Very likely</a:t>
            </a:r>
            <a:endParaRPr sz="1400"/>
          </a:p>
          <a:p>
            <a:pPr indent="-412750" lvl="0" marL="457200" rtl="0" algn="l">
              <a:lnSpc>
                <a:spcPct val="90000"/>
              </a:lnSpc>
              <a:spcBef>
                <a:spcPts val="1000"/>
              </a:spcBef>
              <a:spcAft>
                <a:spcPts val="0"/>
              </a:spcAft>
              <a:buSzPts val="1400"/>
              <a:buFont typeface="Arial"/>
              <a:buAutoNum type="alphaLcParenR"/>
            </a:pPr>
            <a:r>
              <a:rPr lang="en-ZA" sz="1400"/>
              <a:t>Likely</a:t>
            </a:r>
            <a:endParaRPr sz="1400"/>
          </a:p>
          <a:p>
            <a:pPr indent="-412750" lvl="0" marL="457200" rtl="0" algn="l">
              <a:lnSpc>
                <a:spcPct val="90000"/>
              </a:lnSpc>
              <a:spcBef>
                <a:spcPts val="1000"/>
              </a:spcBef>
              <a:spcAft>
                <a:spcPts val="0"/>
              </a:spcAft>
              <a:buSzPts val="1400"/>
              <a:buFont typeface="Arial"/>
              <a:buAutoNum type="alphaLcParenR"/>
            </a:pPr>
            <a:r>
              <a:rPr lang="en-ZA" sz="1400"/>
              <a:t>Possible</a:t>
            </a:r>
            <a:endParaRPr sz="1400"/>
          </a:p>
          <a:p>
            <a:pPr indent="-412750" lvl="0" marL="457200" rtl="0" algn="l">
              <a:lnSpc>
                <a:spcPct val="90000"/>
              </a:lnSpc>
              <a:spcBef>
                <a:spcPts val="1000"/>
              </a:spcBef>
              <a:spcAft>
                <a:spcPts val="0"/>
              </a:spcAft>
              <a:buSzPts val="1400"/>
              <a:buFont typeface="Arial"/>
              <a:buAutoNum type="alphaLcParenR"/>
            </a:pPr>
            <a:r>
              <a:rPr lang="en-ZA" sz="1400"/>
              <a:t>Unlikely</a:t>
            </a:r>
            <a:endParaRPr sz="1400"/>
          </a:p>
          <a:p>
            <a:pPr indent="-323850" lvl="0" marL="457200" rtl="0" algn="l">
              <a:lnSpc>
                <a:spcPct val="90000"/>
              </a:lnSpc>
              <a:spcBef>
                <a:spcPts val="1000"/>
              </a:spcBef>
              <a:spcAft>
                <a:spcPts val="1200"/>
              </a:spcAft>
              <a:buClr>
                <a:schemeClr val="lt1"/>
              </a:buClr>
              <a:buSzPts val="2100"/>
              <a:buFont typeface="Arial"/>
              <a:buNone/>
            </a:pPr>
            <a:r>
              <a:t/>
            </a:r>
            <a:endParaRPr sz="1400"/>
          </a:p>
        </p:txBody>
      </p:sp>
      <p:sp>
        <p:nvSpPr>
          <p:cNvPr id="967" name="Google Shape;967;p56"/>
          <p:cNvSpPr txBox="1"/>
          <p:nvPr>
            <p:ph idx="4294967295" type="body"/>
          </p:nvPr>
        </p:nvSpPr>
        <p:spPr>
          <a:xfrm>
            <a:off x="600075" y="1249308"/>
            <a:ext cx="8026200" cy="962400"/>
          </a:xfrm>
          <a:prstGeom prst="rect">
            <a:avLst/>
          </a:prstGeom>
          <a:noFill/>
          <a:ln>
            <a:noFill/>
          </a:ln>
        </p:spPr>
        <p:txBody>
          <a:bodyPr anchorCtr="0" anchor="ctr" bIns="45700" lIns="91425" spcFirstLastPara="1" rIns="91425" wrap="square" tIns="45700">
            <a:normAutofit/>
          </a:bodyPr>
          <a:lstStyle/>
          <a:p>
            <a:pPr indent="0" lvl="0" marL="0" rtl="0" algn="l">
              <a:lnSpc>
                <a:spcPct val="120000"/>
              </a:lnSpc>
              <a:spcBef>
                <a:spcPts val="0"/>
              </a:spcBef>
              <a:spcAft>
                <a:spcPts val="0"/>
              </a:spcAft>
              <a:buClr>
                <a:srgbClr val="F4D63A"/>
              </a:buClr>
              <a:buSzPts val="2200"/>
              <a:buNone/>
            </a:pPr>
            <a:r>
              <a:rPr b="1" lang="en-ZA" sz="1400"/>
              <a:t>What is the likelihood if there is reason to believe the impact will probably happen as a result of a policy?</a:t>
            </a:r>
            <a:endParaRPr b="1" sz="1400"/>
          </a:p>
        </p:txBody>
      </p:sp>
      <p:sp>
        <p:nvSpPr>
          <p:cNvPr id="968" name="Google Shape;968;p56"/>
          <p:cNvSpPr/>
          <p:nvPr/>
        </p:nvSpPr>
        <p:spPr>
          <a:xfrm>
            <a:off x="600075" y="2643205"/>
            <a:ext cx="8002200" cy="329400"/>
          </a:xfrm>
          <a:prstGeom prst="rect">
            <a:avLst/>
          </a:prstGeom>
          <a:noFill/>
          <a:ln cap="flat" cmpd="sng" w="571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969" name="Google Shape;969;p56"/>
          <p:cNvSpPr/>
          <p:nvPr/>
        </p:nvSpPr>
        <p:spPr>
          <a:xfrm>
            <a:off x="600084" y="3966958"/>
            <a:ext cx="1093800" cy="2757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400">
                <a:solidFill>
                  <a:srgbClr val="09294E"/>
                </a:solidFill>
                <a:latin typeface="Arial"/>
                <a:ea typeface="Arial"/>
                <a:cs typeface="Arial"/>
                <a:sym typeface="Arial"/>
              </a:rPr>
              <a:t>Answer</a:t>
            </a:r>
            <a:endParaRPr/>
          </a:p>
        </p:txBody>
      </p:sp>
      <p:sp>
        <p:nvSpPr>
          <p:cNvPr id="970" name="Google Shape;970;p56"/>
          <p:cNvSpPr txBox="1"/>
          <p:nvPr>
            <p:ph type="title"/>
          </p:nvPr>
        </p:nvSpPr>
        <p:spPr>
          <a:xfrm>
            <a:off x="311700" y="2164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ZA"/>
              <a:t>Part II: QUIZ 9</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6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4" name="Shape 974"/>
        <p:cNvGrpSpPr/>
        <p:nvPr/>
      </p:nvGrpSpPr>
      <p:grpSpPr>
        <a:xfrm>
          <a:off x="0" y="0"/>
          <a:ext cx="0" cy="0"/>
          <a:chOff x="0" y="0"/>
          <a:chExt cx="0" cy="0"/>
        </a:xfrm>
      </p:grpSpPr>
      <p:sp>
        <p:nvSpPr>
          <p:cNvPr id="975" name="Google Shape;975;p57"/>
          <p:cNvSpPr txBox="1"/>
          <p:nvPr>
            <p:ph type="title"/>
          </p:nvPr>
        </p:nvSpPr>
        <p:spPr>
          <a:xfrm>
            <a:off x="311700" y="2164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ZA"/>
              <a:t>Spreadsheet exercise</a:t>
            </a:r>
            <a:endParaRPr/>
          </a:p>
        </p:txBody>
      </p:sp>
      <p:sp>
        <p:nvSpPr>
          <p:cNvPr id="976" name="Google Shape;976;p57"/>
          <p:cNvSpPr txBox="1"/>
          <p:nvPr/>
        </p:nvSpPr>
        <p:spPr>
          <a:xfrm>
            <a:off x="689850" y="2011925"/>
            <a:ext cx="7764300" cy="1463700"/>
          </a:xfrm>
          <a:prstGeom prst="rect">
            <a:avLst/>
          </a:prstGeom>
          <a:noFill/>
          <a:ln>
            <a:noFill/>
          </a:ln>
        </p:spPr>
        <p:txBody>
          <a:bodyPr anchorCtr="0" anchor="ctr" bIns="45700" lIns="91425" spcFirstLastPara="1" rIns="91425" wrap="square" tIns="45700">
            <a:noAutofit/>
          </a:bodyPr>
          <a:lstStyle/>
          <a:p>
            <a:pPr indent="0" lvl="0" marL="0" rtl="0" algn="ctr">
              <a:lnSpc>
                <a:spcPct val="120000"/>
              </a:lnSpc>
              <a:spcBef>
                <a:spcPts val="0"/>
              </a:spcBef>
              <a:spcAft>
                <a:spcPts val="0"/>
              </a:spcAft>
              <a:buNone/>
            </a:pPr>
            <a:r>
              <a:rPr b="1" lang="en-ZA" sz="2400">
                <a:solidFill>
                  <a:schemeClr val="lt1"/>
                </a:solidFill>
                <a:highlight>
                  <a:schemeClr val="dk1"/>
                </a:highlight>
                <a:latin typeface="Open Sans"/>
                <a:ea typeface="Open Sans"/>
                <a:cs typeface="Open Sans"/>
                <a:sym typeface="Open Sans"/>
              </a:rPr>
              <a:t>Go to Excel spreadsheet for the templates and exercises on the description of administrative activities, intermediate effects and SD impacts</a:t>
            </a:r>
            <a:endParaRPr b="1" sz="2400">
              <a:solidFill>
                <a:schemeClr val="lt1"/>
              </a:solidFill>
              <a:highlight>
                <a:schemeClr val="dk1"/>
              </a:highlight>
              <a:latin typeface="Open Sans"/>
              <a:ea typeface="Open Sans"/>
              <a:cs typeface="Open Sans"/>
              <a:sym typeface="Open Sans"/>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0" name="Shape 980"/>
        <p:cNvGrpSpPr/>
        <p:nvPr/>
      </p:nvGrpSpPr>
      <p:grpSpPr>
        <a:xfrm>
          <a:off x="0" y="0"/>
          <a:ext cx="0" cy="0"/>
          <a:chOff x="0" y="0"/>
          <a:chExt cx="0" cy="0"/>
        </a:xfrm>
      </p:grpSpPr>
      <p:sp>
        <p:nvSpPr>
          <p:cNvPr id="981" name="Google Shape;981;p58"/>
          <p:cNvSpPr txBox="1"/>
          <p:nvPr>
            <p:ph type="title"/>
          </p:nvPr>
        </p:nvSpPr>
        <p:spPr>
          <a:xfrm>
            <a:off x="4848300" y="445025"/>
            <a:ext cx="4212600" cy="112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ZA"/>
              <a:t>Thank you!</a:t>
            </a:r>
            <a:endParaRPr/>
          </a:p>
        </p:txBody>
      </p:sp>
      <p:sp>
        <p:nvSpPr>
          <p:cNvPr id="982" name="Google Shape;982;p58"/>
          <p:cNvSpPr txBox="1"/>
          <p:nvPr>
            <p:ph idx="1" type="subTitle"/>
          </p:nvPr>
        </p:nvSpPr>
        <p:spPr>
          <a:xfrm>
            <a:off x="4962000" y="1407375"/>
            <a:ext cx="3985200" cy="667800"/>
          </a:xfrm>
          <a:prstGeom prst="rect">
            <a:avLst/>
          </a:prstGeom>
        </p:spPr>
        <p:txBody>
          <a:bodyPr anchorCtr="0" anchor="t" bIns="91425" lIns="91425" spcFirstLastPara="1" rIns="91425" wrap="square" tIns="91425">
            <a:noAutofit/>
          </a:bodyPr>
          <a:lstStyle/>
          <a:p>
            <a:pPr indent="0" lvl="0" marL="0" rtl="0" algn="l">
              <a:lnSpc>
                <a:spcPct val="90000"/>
              </a:lnSpc>
              <a:spcBef>
                <a:spcPts val="0"/>
              </a:spcBef>
              <a:spcAft>
                <a:spcPts val="0"/>
              </a:spcAft>
              <a:buClr>
                <a:srgbClr val="FFFFFF"/>
              </a:buClr>
              <a:buSzPts val="1400"/>
              <a:buFont typeface="Salsa"/>
              <a:buNone/>
            </a:pPr>
            <a:r>
              <a:rPr b="0" lang="en-ZA" u="sng">
                <a:hlinkClick r:id="rId3"/>
              </a:rPr>
              <a:t>www.climateactiontransparency.org</a:t>
            </a:r>
            <a:endParaRPr b="0"/>
          </a:p>
          <a:p>
            <a:pPr indent="0" lvl="0" marL="0" rtl="0" algn="l">
              <a:lnSpc>
                <a:spcPct val="90000"/>
              </a:lnSpc>
              <a:spcBef>
                <a:spcPts val="400"/>
              </a:spcBef>
              <a:spcAft>
                <a:spcPts val="0"/>
              </a:spcAft>
              <a:buClr>
                <a:srgbClr val="FFFFFF"/>
              </a:buClr>
              <a:buSzPts val="1400"/>
              <a:buFont typeface="Salsa"/>
              <a:buNone/>
            </a:pPr>
            <a:r>
              <a:rPr b="0" lang="en-ZA" u="sng">
                <a:hlinkClick r:id="rId4"/>
              </a:rPr>
              <a:t>icat@unops.org</a:t>
            </a:r>
            <a:endParaRPr b="0"/>
          </a:p>
          <a:p>
            <a:pPr indent="0" lvl="0" marL="0" rtl="0" algn="l">
              <a:lnSpc>
                <a:spcPct val="90000"/>
              </a:lnSpc>
              <a:spcBef>
                <a:spcPts val="400"/>
              </a:spcBef>
              <a:spcAft>
                <a:spcPts val="0"/>
              </a:spcAft>
              <a:buNone/>
            </a:pPr>
            <a:r>
              <a:rPr b="0" lang="en-ZA"/>
              <a:t>Twitter: @ICATclimate</a:t>
            </a:r>
            <a:endParaRPr/>
          </a:p>
          <a:p>
            <a:pPr indent="0" lvl="0" marL="0" rtl="0" algn="l">
              <a:spcBef>
                <a:spcPts val="400"/>
              </a:spcBef>
              <a:spcAft>
                <a:spcPts val="1200"/>
              </a:spcAft>
              <a:buNone/>
            </a:pPr>
            <a:r>
              <a:t/>
            </a:r>
            <a:endParaRPr/>
          </a:p>
        </p:txBody>
      </p:sp>
      <p:pic>
        <p:nvPicPr>
          <p:cNvPr id="983" name="Google Shape;983;p58"/>
          <p:cNvPicPr preferRelativeResize="0"/>
          <p:nvPr>
            <p:ph idx="2" type="pic"/>
          </p:nvPr>
        </p:nvPicPr>
        <p:blipFill rotWithShape="1">
          <a:blip r:embed="rId5">
            <a:alphaModFix/>
          </a:blip>
          <a:srcRect b="0" l="12512" r="12519" t="0"/>
          <a:stretch/>
        </p:blipFill>
        <p:spPr>
          <a:xfrm>
            <a:off x="-317325" y="-39675"/>
            <a:ext cx="4649100" cy="4629300"/>
          </a:xfrm>
          <a:prstGeom prst="ellipse">
            <a:avLst/>
          </a:prstGeom>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23"/>
          <p:cNvSpPr/>
          <p:nvPr/>
        </p:nvSpPr>
        <p:spPr>
          <a:xfrm>
            <a:off x="2146275" y="1859100"/>
            <a:ext cx="5606100" cy="1104300"/>
          </a:xfrm>
          <a:prstGeom prst="roundRect">
            <a:avLst>
              <a:gd fmla="val 10587" name="adj"/>
            </a:avLst>
          </a:prstGeom>
          <a:solidFill>
            <a:srgbClr val="FAFAFA"/>
          </a:solidFill>
          <a:ln cap="flat" cmpd="sng" w="28575">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457200" lvl="0" marL="0" marR="0" rtl="0" algn="l">
              <a:lnSpc>
                <a:spcPct val="113000"/>
              </a:lnSpc>
              <a:spcBef>
                <a:spcPts val="400"/>
              </a:spcBef>
              <a:spcAft>
                <a:spcPts val="0"/>
              </a:spcAft>
              <a:buNone/>
            </a:pPr>
            <a:r>
              <a:t/>
            </a:r>
            <a:endParaRPr sz="1000">
              <a:solidFill>
                <a:srgbClr val="09294E"/>
              </a:solidFill>
              <a:latin typeface="Open Sans"/>
              <a:ea typeface="Open Sans"/>
              <a:cs typeface="Open Sans"/>
              <a:sym typeface="Open Sans"/>
            </a:endParaRPr>
          </a:p>
        </p:txBody>
      </p:sp>
      <p:sp>
        <p:nvSpPr>
          <p:cNvPr id="176" name="Google Shape;176;p23"/>
          <p:cNvSpPr txBox="1"/>
          <p:nvPr>
            <p:ph type="title"/>
          </p:nvPr>
        </p:nvSpPr>
        <p:spPr>
          <a:xfrm>
            <a:off x="311700" y="194782"/>
            <a:ext cx="8520600" cy="5154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Part 2: Steps overview</a:t>
            </a:r>
            <a:endParaRPr/>
          </a:p>
        </p:txBody>
      </p:sp>
      <p:pic>
        <p:nvPicPr>
          <p:cNvPr id="177" name="Google Shape;177;p23"/>
          <p:cNvPicPr preferRelativeResize="0"/>
          <p:nvPr/>
        </p:nvPicPr>
        <p:blipFill rotWithShape="1">
          <a:blip r:embed="rId3">
            <a:alphaModFix/>
          </a:blip>
          <a:srcRect b="0" l="0" r="0" t="0"/>
          <a:stretch/>
        </p:blipFill>
        <p:spPr>
          <a:xfrm>
            <a:off x="490800" y="4082040"/>
            <a:ext cx="342900" cy="342900"/>
          </a:xfrm>
          <a:prstGeom prst="ellipse">
            <a:avLst/>
          </a:prstGeom>
          <a:noFill/>
          <a:ln cap="flat" cmpd="sng" w="38100">
            <a:solidFill>
              <a:srgbClr val="9D97F0"/>
            </a:solidFill>
            <a:prstDash val="solid"/>
            <a:round/>
            <a:headEnd len="sm" w="sm" type="none"/>
            <a:tailEnd len="sm" w="sm" type="none"/>
          </a:ln>
        </p:spPr>
      </p:pic>
      <p:sp>
        <p:nvSpPr>
          <p:cNvPr id="178" name="Google Shape;178;p23"/>
          <p:cNvSpPr txBox="1"/>
          <p:nvPr/>
        </p:nvSpPr>
        <p:spPr>
          <a:xfrm>
            <a:off x="1073882" y="4084049"/>
            <a:ext cx="2349000" cy="339000"/>
          </a:xfrm>
          <a:prstGeom prst="rect">
            <a:avLst/>
          </a:prstGeom>
          <a:noFill/>
          <a:ln>
            <a:noFill/>
          </a:ln>
        </p:spPr>
        <p:txBody>
          <a:bodyPr anchorCtr="0" anchor="ctr" bIns="45700" lIns="91425" spcFirstLastPara="1" rIns="91425" wrap="square" tIns="45700">
            <a:normAutofit lnSpcReduction="20000"/>
          </a:bodyPr>
          <a:lstStyle/>
          <a:p>
            <a:pPr indent="0" lvl="0" marL="0" marR="0" rtl="0" algn="l">
              <a:lnSpc>
                <a:spcPct val="100000"/>
              </a:lnSpc>
              <a:spcBef>
                <a:spcPts val="0"/>
              </a:spcBef>
              <a:spcAft>
                <a:spcPts val="0"/>
              </a:spcAft>
              <a:buClr>
                <a:srgbClr val="09294E"/>
              </a:buClr>
              <a:buSzPts val="800"/>
              <a:buFont typeface="Arial"/>
              <a:buNone/>
            </a:pPr>
            <a:r>
              <a:rPr lang="en-ZA" sz="1000" u="none" cap="none" strike="noStrike">
                <a:solidFill>
                  <a:srgbClr val="09294E"/>
                </a:solidFill>
                <a:latin typeface="Open Sans"/>
                <a:ea typeface="Open Sans"/>
                <a:cs typeface="Open Sans"/>
                <a:sym typeface="Open Sans"/>
              </a:rPr>
              <a:t>This button indicates a </a:t>
            </a:r>
            <a:r>
              <a:rPr lang="en-ZA" sz="1000">
                <a:solidFill>
                  <a:srgbClr val="09294E"/>
                </a:solidFill>
                <a:latin typeface="Open Sans"/>
                <a:ea typeface="Open Sans"/>
                <a:cs typeface="Open Sans"/>
                <a:sym typeface="Open Sans"/>
              </a:rPr>
              <a:t>key recommendation</a:t>
            </a:r>
            <a:endParaRPr sz="1000" u="none" cap="none" strike="noStrike">
              <a:solidFill>
                <a:srgbClr val="09294E"/>
              </a:solidFill>
              <a:latin typeface="Open Sans"/>
              <a:ea typeface="Open Sans"/>
              <a:cs typeface="Open Sans"/>
              <a:sym typeface="Open Sans"/>
            </a:endParaRPr>
          </a:p>
        </p:txBody>
      </p:sp>
      <p:cxnSp>
        <p:nvCxnSpPr>
          <p:cNvPr id="179" name="Google Shape;179;p23"/>
          <p:cNvCxnSpPr>
            <a:stCxn id="177" idx="6"/>
            <a:endCxn id="178" idx="1"/>
          </p:cNvCxnSpPr>
          <p:nvPr/>
        </p:nvCxnSpPr>
        <p:spPr>
          <a:xfrm>
            <a:off x="833700" y="4253490"/>
            <a:ext cx="240300" cy="0"/>
          </a:xfrm>
          <a:prstGeom prst="straightConnector1">
            <a:avLst/>
          </a:prstGeom>
          <a:noFill/>
          <a:ln cap="flat" cmpd="sng" w="9525">
            <a:solidFill>
              <a:srgbClr val="9D97F0"/>
            </a:solidFill>
            <a:prstDash val="solid"/>
            <a:round/>
            <a:headEnd len="med" w="med" type="none"/>
            <a:tailEnd len="med" w="med" type="oval"/>
          </a:ln>
        </p:spPr>
      </p:cxnSp>
      <p:sp>
        <p:nvSpPr>
          <p:cNvPr id="180" name="Google Shape;180;p23"/>
          <p:cNvSpPr/>
          <p:nvPr/>
        </p:nvSpPr>
        <p:spPr>
          <a:xfrm>
            <a:off x="1033925" y="1742875"/>
            <a:ext cx="1305300" cy="1282500"/>
          </a:xfrm>
          <a:prstGeom prst="ellipse">
            <a:avLst/>
          </a:prstGeom>
          <a:solidFill>
            <a:srgbClr val="E4DEFF"/>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ZA" sz="1500">
                <a:solidFill>
                  <a:srgbClr val="9E99F2"/>
                </a:solidFill>
                <a:latin typeface="Open Sans"/>
                <a:ea typeface="Open Sans"/>
                <a:cs typeface="Open Sans"/>
                <a:sym typeface="Open Sans"/>
              </a:rPr>
              <a:t>Part 2</a:t>
            </a:r>
            <a:endParaRPr sz="1500">
              <a:latin typeface="Open Sans"/>
              <a:ea typeface="Open Sans"/>
              <a:cs typeface="Open Sans"/>
              <a:sym typeface="Open Sans"/>
            </a:endParaRPr>
          </a:p>
        </p:txBody>
      </p:sp>
      <p:sp>
        <p:nvSpPr>
          <p:cNvPr id="181" name="Google Shape;181;p23"/>
          <p:cNvSpPr txBox="1"/>
          <p:nvPr/>
        </p:nvSpPr>
        <p:spPr>
          <a:xfrm>
            <a:off x="4704223" y="1410825"/>
            <a:ext cx="3373800" cy="456600"/>
          </a:xfrm>
          <a:prstGeom prst="rect">
            <a:avLst/>
          </a:prstGeom>
          <a:noFill/>
          <a:ln>
            <a:noFill/>
          </a:ln>
        </p:spPr>
        <p:txBody>
          <a:bodyPr anchorCtr="0" anchor="ctr" bIns="45700" lIns="91425" spcFirstLastPara="1" rIns="91425" wrap="square" tIns="45700">
            <a:normAutofit/>
          </a:bodyPr>
          <a:lstStyle/>
          <a:p>
            <a:pPr indent="0" lvl="0" marL="0" marR="0" rtl="0" algn="l">
              <a:lnSpc>
                <a:spcPct val="100000"/>
              </a:lnSpc>
              <a:spcBef>
                <a:spcPts val="0"/>
              </a:spcBef>
              <a:spcAft>
                <a:spcPts val="0"/>
              </a:spcAft>
              <a:buClr>
                <a:srgbClr val="09294E"/>
              </a:buClr>
              <a:buSzPts val="800"/>
              <a:buFont typeface="Arial"/>
              <a:buNone/>
            </a:pPr>
            <a:r>
              <a:rPr i="1" lang="en-ZA" sz="800" u="none" cap="none" strike="noStrike">
                <a:solidFill>
                  <a:srgbClr val="09294E"/>
                </a:solidFill>
                <a:latin typeface="Open Sans"/>
                <a:ea typeface="Open Sans"/>
                <a:cs typeface="Open Sans"/>
                <a:sym typeface="Open Sans"/>
              </a:rPr>
              <a:t>This is an interactive panel: navigate</a:t>
            </a:r>
            <a:r>
              <a:rPr i="1" lang="en-ZA" sz="800">
                <a:solidFill>
                  <a:srgbClr val="09294E"/>
                </a:solidFill>
                <a:latin typeface="Open Sans"/>
                <a:ea typeface="Open Sans"/>
                <a:cs typeface="Open Sans"/>
                <a:sym typeface="Open Sans"/>
              </a:rPr>
              <a:t> </a:t>
            </a:r>
            <a:r>
              <a:rPr i="1" lang="en-ZA" sz="800" u="none" cap="none" strike="noStrike">
                <a:solidFill>
                  <a:srgbClr val="09294E"/>
                </a:solidFill>
                <a:latin typeface="Open Sans"/>
                <a:ea typeface="Open Sans"/>
                <a:cs typeface="Open Sans"/>
                <a:sym typeface="Open Sans"/>
              </a:rPr>
              <a:t>by clicking on a particular step</a:t>
            </a:r>
            <a:endParaRPr i="1">
              <a:latin typeface="Open Sans"/>
              <a:ea typeface="Open Sans"/>
              <a:cs typeface="Open Sans"/>
              <a:sym typeface="Open Sans"/>
            </a:endParaRPr>
          </a:p>
        </p:txBody>
      </p:sp>
      <p:sp>
        <p:nvSpPr>
          <p:cNvPr id="182" name="Google Shape;182;p23"/>
          <p:cNvSpPr txBox="1"/>
          <p:nvPr>
            <p:ph idx="4294967295" type="body"/>
          </p:nvPr>
        </p:nvSpPr>
        <p:spPr>
          <a:xfrm>
            <a:off x="2496312" y="2242864"/>
            <a:ext cx="7620000" cy="226200"/>
          </a:xfrm>
          <a:prstGeom prst="rect">
            <a:avLst/>
          </a:prstGeom>
          <a:noFill/>
          <a:ln>
            <a:noFill/>
          </a:ln>
        </p:spPr>
        <p:txBody>
          <a:bodyPr anchorCtr="0" anchor="t" bIns="45700" lIns="91425" spcFirstLastPara="1" rIns="91425" wrap="square" tIns="45700">
            <a:noAutofit/>
          </a:bodyPr>
          <a:lstStyle/>
          <a:p>
            <a:pPr indent="0" lvl="0" marL="0" rtl="0" algn="l">
              <a:lnSpc>
                <a:spcPct val="113000"/>
              </a:lnSpc>
              <a:spcBef>
                <a:spcPts val="0"/>
              </a:spcBef>
              <a:spcAft>
                <a:spcPts val="0"/>
              </a:spcAft>
              <a:buClr>
                <a:srgbClr val="09294E"/>
              </a:buClr>
              <a:buSzPts val="1200"/>
              <a:buNone/>
            </a:pPr>
            <a:r>
              <a:rPr lang="en-ZA" sz="1200">
                <a:solidFill>
                  <a:srgbClr val="09294E"/>
                </a:solidFill>
              </a:rPr>
              <a:t>Describing the policy to be assessed (Chapter 5)</a:t>
            </a:r>
            <a:endParaRPr sz="1200"/>
          </a:p>
        </p:txBody>
      </p:sp>
      <p:sp>
        <p:nvSpPr>
          <p:cNvPr id="183" name="Google Shape;183;p23"/>
          <p:cNvSpPr txBox="1"/>
          <p:nvPr>
            <p:ph idx="4294967295" type="body"/>
          </p:nvPr>
        </p:nvSpPr>
        <p:spPr>
          <a:xfrm>
            <a:off x="2491740" y="2534835"/>
            <a:ext cx="7620000" cy="226200"/>
          </a:xfrm>
          <a:prstGeom prst="rect">
            <a:avLst/>
          </a:prstGeom>
          <a:noFill/>
          <a:ln>
            <a:noFill/>
          </a:ln>
        </p:spPr>
        <p:txBody>
          <a:bodyPr anchorCtr="0" anchor="t" bIns="45700" lIns="91425" spcFirstLastPara="1" rIns="91425" wrap="square" tIns="45700">
            <a:noAutofit/>
          </a:bodyPr>
          <a:lstStyle/>
          <a:p>
            <a:pPr indent="0" lvl="0" marL="0" rtl="0" algn="l">
              <a:lnSpc>
                <a:spcPct val="113000"/>
              </a:lnSpc>
              <a:spcBef>
                <a:spcPts val="0"/>
              </a:spcBef>
              <a:spcAft>
                <a:spcPts val="0"/>
              </a:spcAft>
              <a:buClr>
                <a:srgbClr val="09294E"/>
              </a:buClr>
              <a:buSzPts val="1200"/>
              <a:buNone/>
            </a:pPr>
            <a:r>
              <a:rPr lang="en-ZA" sz="1200">
                <a:solidFill>
                  <a:srgbClr val="09294E"/>
                </a:solidFill>
              </a:rPr>
              <a:t>Identifying the GHG impacts (Chapter 6)</a:t>
            </a:r>
            <a:endParaRPr sz="1200"/>
          </a:p>
        </p:txBody>
      </p:sp>
      <p:sp>
        <p:nvSpPr>
          <p:cNvPr id="184" name="Google Shape;184;p23">
            <a:hlinkClick action="ppaction://hlinksldjump" r:id="rId4"/>
          </p:cNvPr>
          <p:cNvSpPr/>
          <p:nvPr/>
        </p:nvSpPr>
        <p:spPr>
          <a:xfrm>
            <a:off x="2567950" y="2242875"/>
            <a:ext cx="3456600" cy="226200"/>
          </a:xfrm>
          <a:prstGeom prst="rect">
            <a:avLst/>
          </a:prstGeom>
          <a:noFill/>
          <a:ln cap="flat" cmpd="sng" w="9525">
            <a:solidFill>
              <a:srgbClr val="7E7E7E"/>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85" name="Google Shape;185;p23">
            <a:hlinkClick action="ppaction://hlinksldjump" r:id="rId5"/>
          </p:cNvPr>
          <p:cNvSpPr/>
          <p:nvPr/>
        </p:nvSpPr>
        <p:spPr>
          <a:xfrm>
            <a:off x="2567950" y="2534825"/>
            <a:ext cx="3456600" cy="199200"/>
          </a:xfrm>
          <a:prstGeom prst="rect">
            <a:avLst/>
          </a:prstGeom>
          <a:noFill/>
          <a:ln cap="flat" cmpd="sng" w="9525">
            <a:solidFill>
              <a:srgbClr val="7E7E7E"/>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86" name="Google Shape;186;p23"/>
          <p:cNvSpPr txBox="1"/>
          <p:nvPr/>
        </p:nvSpPr>
        <p:spPr>
          <a:xfrm>
            <a:off x="2496300" y="1944975"/>
            <a:ext cx="6490500" cy="369300"/>
          </a:xfrm>
          <a:prstGeom prst="rect">
            <a:avLst/>
          </a:prstGeom>
          <a:noFill/>
          <a:ln>
            <a:noFill/>
          </a:ln>
        </p:spPr>
        <p:txBody>
          <a:bodyPr anchorCtr="0" anchor="t" bIns="91425" lIns="91425" spcFirstLastPara="1" rIns="91425" wrap="square" tIns="91425">
            <a:spAutoFit/>
          </a:bodyPr>
          <a:lstStyle/>
          <a:p>
            <a:pPr indent="0" lvl="0" marL="0" rtl="0" algn="l">
              <a:lnSpc>
                <a:spcPct val="113000"/>
              </a:lnSpc>
              <a:spcBef>
                <a:spcPts val="0"/>
              </a:spcBef>
              <a:spcAft>
                <a:spcPts val="0"/>
              </a:spcAft>
              <a:buNone/>
            </a:pPr>
            <a:r>
              <a:rPr b="1" lang="en-ZA" sz="1200">
                <a:solidFill>
                  <a:srgbClr val="000A3A"/>
                </a:solidFill>
                <a:latin typeface="Open Sans"/>
                <a:ea typeface="Open Sans"/>
                <a:cs typeface="Open Sans"/>
                <a:sym typeface="Open Sans"/>
              </a:rPr>
              <a:t>Defining the assessment</a:t>
            </a:r>
            <a:endParaRPr sz="1200">
              <a:solidFill>
                <a:srgbClr val="000A3A"/>
              </a:solidFill>
              <a:latin typeface="Open Sans"/>
              <a:ea typeface="Open Sans"/>
              <a:cs typeface="Open Sans"/>
              <a:sym typeface="Open Sans"/>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7" name="Shape 987"/>
        <p:cNvGrpSpPr/>
        <p:nvPr/>
      </p:nvGrpSpPr>
      <p:grpSpPr>
        <a:xfrm>
          <a:off x="0" y="0"/>
          <a:ext cx="0" cy="0"/>
          <a:chOff x="0" y="0"/>
          <a:chExt cx="0" cy="0"/>
        </a:xfrm>
      </p:grpSpPr>
      <p:sp>
        <p:nvSpPr>
          <p:cNvPr id="988" name="Google Shape;988;p59"/>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Checklist of key recommendations</a:t>
            </a:r>
            <a:endParaRPr/>
          </a:p>
        </p:txBody>
      </p:sp>
      <p:graphicFrame>
        <p:nvGraphicFramePr>
          <p:cNvPr id="989" name="Google Shape;989;p59"/>
          <p:cNvGraphicFramePr/>
          <p:nvPr/>
        </p:nvGraphicFramePr>
        <p:xfrm>
          <a:off x="612648" y="1084802"/>
          <a:ext cx="3000000" cy="3000000"/>
        </p:xfrm>
        <a:graphic>
          <a:graphicData uri="http://schemas.openxmlformats.org/drawingml/2006/table">
            <a:tbl>
              <a:tblPr bandRow="1" firstRow="1">
                <a:noFill/>
                <a:tableStyleId>{025D90E7-1564-4A45-BC41-C727563D333D}</a:tableStyleId>
              </a:tblPr>
              <a:tblGrid>
                <a:gridCol w="1986175"/>
                <a:gridCol w="5029200"/>
                <a:gridCol w="1025225"/>
              </a:tblGrid>
              <a:tr h="491750">
                <a:tc>
                  <a:txBody>
                    <a:bodyPr/>
                    <a:lstStyle/>
                    <a:p>
                      <a:pPr indent="0" lvl="0" marL="0" marR="0" rtl="0" algn="l">
                        <a:spcBef>
                          <a:spcPts val="0"/>
                        </a:spcBef>
                        <a:spcAft>
                          <a:spcPts val="0"/>
                        </a:spcAft>
                        <a:buNone/>
                      </a:pPr>
                      <a:r>
                        <a:rPr lang="en-ZA" sz="1400">
                          <a:latin typeface="Open Sans"/>
                          <a:ea typeface="Open Sans"/>
                          <a:cs typeface="Open Sans"/>
                          <a:sym typeface="Open Sans"/>
                        </a:rPr>
                        <a:t>Chapter</a:t>
                      </a:r>
                      <a:endParaRPr sz="1100">
                        <a:latin typeface="Open Sans"/>
                        <a:ea typeface="Open Sans"/>
                        <a:cs typeface="Open Sans"/>
                        <a:sym typeface="Open Sans"/>
                      </a:endParaRPr>
                    </a:p>
                  </a:txBody>
                  <a:tcPr marT="34300" marB="34300" marR="91450" marL="91450"/>
                </a:tc>
                <a:tc>
                  <a:txBody>
                    <a:bodyPr/>
                    <a:lstStyle/>
                    <a:p>
                      <a:pPr indent="0" lvl="0" marL="0" marR="0" rtl="0" algn="l">
                        <a:spcBef>
                          <a:spcPts val="0"/>
                        </a:spcBef>
                        <a:spcAft>
                          <a:spcPts val="0"/>
                        </a:spcAft>
                        <a:buNone/>
                      </a:pPr>
                      <a:r>
                        <a:rPr lang="en-ZA" sz="1400">
                          <a:latin typeface="Open Sans"/>
                          <a:ea typeface="Open Sans"/>
                          <a:cs typeface="Open Sans"/>
                          <a:sym typeface="Open Sans"/>
                        </a:rPr>
                        <a:t>Key</a:t>
                      </a:r>
                      <a:r>
                        <a:rPr lang="en-ZA" sz="1400">
                          <a:latin typeface="Open Sans"/>
                          <a:ea typeface="Open Sans"/>
                          <a:cs typeface="Open Sans"/>
                          <a:sym typeface="Open Sans"/>
                        </a:rPr>
                        <a:t> recommendation</a:t>
                      </a:r>
                      <a:endParaRPr sz="1400">
                        <a:latin typeface="Open Sans"/>
                        <a:ea typeface="Open Sans"/>
                        <a:cs typeface="Open Sans"/>
                        <a:sym typeface="Open Sans"/>
                      </a:endParaRPr>
                    </a:p>
                  </a:txBody>
                  <a:tcPr marT="34300" marB="34300" marR="91450" marL="91450"/>
                </a:tc>
                <a:tc>
                  <a:txBody>
                    <a:bodyPr/>
                    <a:lstStyle/>
                    <a:p>
                      <a:pPr indent="0" lvl="0" marL="0" marR="0" rtl="0" algn="l">
                        <a:spcBef>
                          <a:spcPts val="0"/>
                        </a:spcBef>
                        <a:spcAft>
                          <a:spcPts val="0"/>
                        </a:spcAft>
                        <a:buNone/>
                      </a:pPr>
                      <a:r>
                        <a:rPr lang="en-ZA" sz="1400">
                          <a:latin typeface="Open Sans"/>
                          <a:ea typeface="Open Sans"/>
                          <a:cs typeface="Open Sans"/>
                          <a:sym typeface="Open Sans"/>
                        </a:rPr>
                        <a:t>Check</a:t>
                      </a:r>
                      <a:endParaRPr sz="1100">
                        <a:latin typeface="Open Sans"/>
                        <a:ea typeface="Open Sans"/>
                        <a:cs typeface="Open Sans"/>
                        <a:sym typeface="Open Sans"/>
                      </a:endParaRPr>
                    </a:p>
                  </a:txBody>
                  <a:tcPr marT="34300" marB="34300" marR="91450" marL="91450"/>
                </a:tc>
              </a:tr>
              <a:tr h="364500">
                <a:tc>
                  <a:txBody>
                    <a:bodyPr/>
                    <a:lstStyle/>
                    <a:p>
                      <a:pPr indent="0" lvl="0" marL="0" marR="0" rtl="0" algn="l">
                        <a:spcBef>
                          <a:spcPts val="0"/>
                        </a:spcBef>
                        <a:spcAft>
                          <a:spcPts val="0"/>
                        </a:spcAft>
                        <a:buNone/>
                      </a:pPr>
                      <a:r>
                        <a:rPr b="1" lang="en-ZA" sz="900">
                          <a:solidFill>
                            <a:schemeClr val="dk2"/>
                          </a:solidFill>
                          <a:latin typeface="Open Sans"/>
                          <a:ea typeface="Open Sans"/>
                          <a:cs typeface="Open Sans"/>
                          <a:sym typeface="Open Sans"/>
                        </a:rPr>
                        <a:t>Chapter 5.</a:t>
                      </a:r>
                      <a:r>
                        <a:rPr lang="en-ZA" sz="900">
                          <a:solidFill>
                            <a:schemeClr val="dk2"/>
                          </a:solidFill>
                          <a:latin typeface="Open Sans"/>
                          <a:ea typeface="Open Sans"/>
                          <a:cs typeface="Open Sans"/>
                          <a:sym typeface="Open Sans"/>
                        </a:rPr>
                        <a:t> Objectives</a:t>
                      </a:r>
                      <a:r>
                        <a:rPr lang="en-ZA" sz="900">
                          <a:solidFill>
                            <a:schemeClr val="dk2"/>
                          </a:solidFill>
                          <a:latin typeface="Open Sans"/>
                          <a:ea typeface="Open Sans"/>
                          <a:cs typeface="Open Sans"/>
                          <a:sym typeface="Open Sans"/>
                        </a:rPr>
                        <a:t> of estimating GHG impacts</a:t>
                      </a:r>
                      <a:endParaRPr sz="900">
                        <a:solidFill>
                          <a:schemeClr val="dk2"/>
                        </a:solidFill>
                        <a:latin typeface="Open Sans"/>
                        <a:ea typeface="Open Sans"/>
                        <a:cs typeface="Open Sans"/>
                        <a:sym typeface="Open Sans"/>
                      </a:endParaRPr>
                    </a:p>
                  </a:txBody>
                  <a:tcPr marT="34300" marB="34300" marR="91450" marL="91450">
                    <a:solidFill>
                      <a:schemeClr val="accent3"/>
                    </a:solidFill>
                  </a:tcPr>
                </a:tc>
                <a:tc>
                  <a:txBody>
                    <a:bodyPr/>
                    <a:lstStyle/>
                    <a:p>
                      <a:pPr indent="0" lvl="0" marL="0" marR="0" rtl="0" algn="l">
                        <a:spcBef>
                          <a:spcPts val="0"/>
                        </a:spcBef>
                        <a:spcAft>
                          <a:spcPts val="0"/>
                        </a:spcAft>
                        <a:buNone/>
                      </a:pPr>
                      <a:r>
                        <a:rPr lang="en-ZA" sz="900">
                          <a:solidFill>
                            <a:schemeClr val="dk2"/>
                          </a:solidFill>
                          <a:latin typeface="Open Sans"/>
                          <a:ea typeface="Open Sans"/>
                          <a:cs typeface="Open Sans"/>
                          <a:sym typeface="Open Sans"/>
                        </a:rPr>
                        <a:t>Clearly describe the policy (or package of policies) that is being assessed</a:t>
                      </a:r>
                      <a:endParaRPr sz="900">
                        <a:solidFill>
                          <a:schemeClr val="dk2"/>
                        </a:solidFill>
                        <a:latin typeface="Open Sans"/>
                        <a:ea typeface="Open Sans"/>
                        <a:cs typeface="Open Sans"/>
                        <a:sym typeface="Open Sans"/>
                      </a:endParaRPr>
                    </a:p>
                  </a:txBody>
                  <a:tcPr marT="34300" marB="34300" marR="91450" marL="91450">
                    <a:solidFill>
                      <a:schemeClr val="accent4"/>
                    </a:solidFill>
                  </a:tcPr>
                </a:tc>
                <a:tc>
                  <a:txBody>
                    <a:bodyPr/>
                    <a:lstStyle/>
                    <a:p>
                      <a:pPr indent="0" lvl="0" marL="0" marR="0" rtl="0" algn="l">
                        <a:spcBef>
                          <a:spcPts val="0"/>
                        </a:spcBef>
                        <a:spcAft>
                          <a:spcPts val="0"/>
                        </a:spcAft>
                        <a:buNone/>
                      </a:pPr>
                      <a:r>
                        <a:t/>
                      </a:r>
                      <a:endParaRPr sz="900">
                        <a:solidFill>
                          <a:schemeClr val="dk2"/>
                        </a:solidFill>
                        <a:latin typeface="Open Sans"/>
                        <a:ea typeface="Open Sans"/>
                        <a:cs typeface="Open Sans"/>
                        <a:sym typeface="Open Sans"/>
                      </a:endParaRPr>
                    </a:p>
                  </a:txBody>
                  <a:tcPr marT="34300" marB="34300" marR="91450" marL="91450">
                    <a:solidFill>
                      <a:schemeClr val="accent4"/>
                    </a:solidFill>
                  </a:tcPr>
                </a:tc>
              </a:tr>
              <a:tr h="222875">
                <a:tc rowSpan="4">
                  <a:txBody>
                    <a:bodyPr/>
                    <a:lstStyle/>
                    <a:p>
                      <a:pPr indent="0" lvl="0" marL="0" marR="0" rtl="0" algn="l">
                        <a:spcBef>
                          <a:spcPts val="0"/>
                        </a:spcBef>
                        <a:spcAft>
                          <a:spcPts val="0"/>
                        </a:spcAft>
                        <a:buNone/>
                      </a:pPr>
                      <a:r>
                        <a:rPr b="1" lang="en-ZA" sz="900">
                          <a:solidFill>
                            <a:schemeClr val="dk2"/>
                          </a:solidFill>
                          <a:latin typeface="Open Sans"/>
                          <a:ea typeface="Open Sans"/>
                          <a:cs typeface="Open Sans"/>
                          <a:sym typeface="Open Sans"/>
                        </a:rPr>
                        <a:t>Chapter 6.</a:t>
                      </a:r>
                      <a:r>
                        <a:rPr lang="en-ZA" sz="900">
                          <a:solidFill>
                            <a:schemeClr val="dk2"/>
                          </a:solidFill>
                          <a:latin typeface="Open Sans"/>
                          <a:ea typeface="Open Sans"/>
                          <a:cs typeface="Open Sans"/>
                          <a:sym typeface="Open Sans"/>
                        </a:rPr>
                        <a:t> Using the Guidance</a:t>
                      </a:r>
                      <a:endParaRPr sz="900">
                        <a:solidFill>
                          <a:schemeClr val="dk2"/>
                        </a:solidFill>
                        <a:latin typeface="Open Sans"/>
                        <a:ea typeface="Open Sans"/>
                        <a:cs typeface="Open Sans"/>
                        <a:sym typeface="Open Sans"/>
                      </a:endParaRPr>
                    </a:p>
                  </a:txBody>
                  <a:tcPr marT="34300" marB="34300" marR="91450" marL="91450">
                    <a:solidFill>
                      <a:schemeClr val="accent3"/>
                    </a:solidFill>
                  </a:tcPr>
                </a:tc>
                <a:tc>
                  <a:txBody>
                    <a:bodyPr/>
                    <a:lstStyle/>
                    <a:p>
                      <a:pPr indent="0" lvl="0" marL="0" marR="0" rtl="0" algn="l">
                        <a:spcBef>
                          <a:spcPts val="0"/>
                        </a:spcBef>
                        <a:spcAft>
                          <a:spcPts val="0"/>
                        </a:spcAft>
                        <a:buNone/>
                      </a:pPr>
                      <a:r>
                        <a:rPr lang="en-ZA" sz="900">
                          <a:solidFill>
                            <a:schemeClr val="dk2"/>
                          </a:solidFill>
                          <a:latin typeface="Open Sans"/>
                          <a:ea typeface="Open Sans"/>
                          <a:cs typeface="Open Sans"/>
                          <a:sym typeface="Open Sans"/>
                        </a:rPr>
                        <a:t>Identify all stakeholders affected by, or with influence on, the policy</a:t>
                      </a:r>
                      <a:endParaRPr sz="1100">
                        <a:solidFill>
                          <a:schemeClr val="dk2"/>
                        </a:solidFill>
                        <a:latin typeface="Open Sans"/>
                        <a:ea typeface="Open Sans"/>
                        <a:cs typeface="Open Sans"/>
                        <a:sym typeface="Open Sans"/>
                      </a:endParaRPr>
                    </a:p>
                    <a:p>
                      <a:pPr indent="0" lvl="0" marL="0" marR="0" rtl="0" algn="l">
                        <a:spcBef>
                          <a:spcPts val="0"/>
                        </a:spcBef>
                        <a:spcAft>
                          <a:spcPts val="0"/>
                        </a:spcAft>
                        <a:buNone/>
                      </a:pPr>
                      <a:r>
                        <a:rPr lang="en-ZA" sz="900">
                          <a:solidFill>
                            <a:schemeClr val="dk2"/>
                          </a:solidFill>
                          <a:latin typeface="Open Sans"/>
                          <a:ea typeface="Open Sans"/>
                          <a:cs typeface="Open Sans"/>
                          <a:sym typeface="Open Sans"/>
                        </a:rPr>
                        <a:t>Define the assessment period</a:t>
                      </a:r>
                      <a:endParaRPr sz="1100">
                        <a:solidFill>
                          <a:schemeClr val="dk2"/>
                        </a:solidFill>
                        <a:latin typeface="Open Sans"/>
                        <a:ea typeface="Open Sans"/>
                        <a:cs typeface="Open Sans"/>
                        <a:sym typeface="Open Sans"/>
                      </a:endParaRPr>
                    </a:p>
                  </a:txBody>
                  <a:tcPr marT="34300" marB="34300" marR="91450" marL="91450">
                    <a:solidFill>
                      <a:schemeClr val="lt1"/>
                    </a:solidFill>
                  </a:tcPr>
                </a:tc>
                <a:tc>
                  <a:txBody>
                    <a:bodyPr/>
                    <a:lstStyle/>
                    <a:p>
                      <a:pPr indent="0" lvl="0" marL="0" marR="0" rtl="0" algn="l">
                        <a:spcBef>
                          <a:spcPts val="0"/>
                        </a:spcBef>
                        <a:spcAft>
                          <a:spcPts val="0"/>
                        </a:spcAft>
                        <a:buNone/>
                      </a:pPr>
                      <a:r>
                        <a:t/>
                      </a:r>
                      <a:endParaRPr sz="900">
                        <a:solidFill>
                          <a:schemeClr val="dk2"/>
                        </a:solidFill>
                        <a:latin typeface="Open Sans"/>
                        <a:ea typeface="Open Sans"/>
                        <a:cs typeface="Open Sans"/>
                        <a:sym typeface="Open Sans"/>
                      </a:endParaRPr>
                    </a:p>
                  </a:txBody>
                  <a:tcPr marT="34300" marB="34300" marR="91450" marL="91450">
                    <a:solidFill>
                      <a:schemeClr val="lt1"/>
                    </a:solidFill>
                  </a:tcPr>
                </a:tc>
              </a:tr>
              <a:tr h="405350">
                <a:tc vMerge="1"/>
                <a:tc>
                  <a:txBody>
                    <a:bodyPr/>
                    <a:lstStyle/>
                    <a:p>
                      <a:pPr indent="0" lvl="0" marL="0" marR="0" rtl="0" algn="l">
                        <a:lnSpc>
                          <a:spcPct val="100000"/>
                        </a:lnSpc>
                        <a:spcBef>
                          <a:spcPts val="0"/>
                        </a:spcBef>
                        <a:spcAft>
                          <a:spcPts val="0"/>
                        </a:spcAft>
                        <a:buClr>
                          <a:schemeClr val="dk1"/>
                        </a:buClr>
                        <a:buSzPts val="900"/>
                        <a:buFont typeface="Arial"/>
                        <a:buNone/>
                      </a:pPr>
                      <a:r>
                        <a:rPr lang="en-ZA" sz="900">
                          <a:solidFill>
                            <a:schemeClr val="dk2"/>
                          </a:solidFill>
                          <a:latin typeface="Open Sans"/>
                          <a:ea typeface="Open Sans"/>
                          <a:cs typeface="Open Sans"/>
                          <a:sym typeface="Open Sans"/>
                        </a:rPr>
                        <a:t>Identify the inputs and activities that go into implementing the policy Identify all intermediate effects of the policy</a:t>
                      </a:r>
                      <a:endParaRPr sz="1100">
                        <a:solidFill>
                          <a:schemeClr val="dk2"/>
                        </a:solidFill>
                        <a:latin typeface="Open Sans"/>
                        <a:ea typeface="Open Sans"/>
                        <a:cs typeface="Open Sans"/>
                        <a:sym typeface="Open Sans"/>
                      </a:endParaRPr>
                    </a:p>
                    <a:p>
                      <a:pPr indent="0" lvl="0" marL="0" marR="0" rtl="0" algn="l">
                        <a:spcBef>
                          <a:spcPts val="0"/>
                        </a:spcBef>
                        <a:spcAft>
                          <a:spcPts val="0"/>
                        </a:spcAft>
                        <a:buNone/>
                      </a:pPr>
                      <a:r>
                        <a:t/>
                      </a:r>
                      <a:endParaRPr sz="900">
                        <a:solidFill>
                          <a:schemeClr val="dk2"/>
                        </a:solidFill>
                        <a:latin typeface="Open Sans"/>
                        <a:ea typeface="Open Sans"/>
                        <a:cs typeface="Open Sans"/>
                        <a:sym typeface="Open Sans"/>
                      </a:endParaRPr>
                    </a:p>
                  </a:txBody>
                  <a:tcPr marT="34300" marB="34300" marR="91450" marL="91450">
                    <a:solidFill>
                      <a:schemeClr val="lt1"/>
                    </a:solidFill>
                  </a:tcPr>
                </a:tc>
                <a:tc>
                  <a:txBody>
                    <a:bodyPr/>
                    <a:lstStyle/>
                    <a:p>
                      <a:pPr indent="0" lvl="0" marL="0" marR="0" rtl="0" algn="l">
                        <a:spcBef>
                          <a:spcPts val="0"/>
                        </a:spcBef>
                        <a:spcAft>
                          <a:spcPts val="0"/>
                        </a:spcAft>
                        <a:buNone/>
                      </a:pPr>
                      <a:r>
                        <a:t/>
                      </a:r>
                      <a:endParaRPr sz="900">
                        <a:solidFill>
                          <a:schemeClr val="dk2"/>
                        </a:solidFill>
                        <a:latin typeface="Open Sans"/>
                        <a:ea typeface="Open Sans"/>
                        <a:cs typeface="Open Sans"/>
                        <a:sym typeface="Open Sans"/>
                      </a:endParaRPr>
                    </a:p>
                  </a:txBody>
                  <a:tcPr marT="34300" marB="34300" marR="91450" marL="91450">
                    <a:solidFill>
                      <a:schemeClr val="lt1"/>
                    </a:solidFill>
                  </a:tcPr>
                </a:tc>
              </a:tr>
              <a:tr h="309075">
                <a:tc vMerge="1"/>
                <a:tc>
                  <a:txBody>
                    <a:bodyPr/>
                    <a:lstStyle/>
                    <a:p>
                      <a:pPr indent="0" lvl="0" marL="0" marR="0" rtl="0" algn="l">
                        <a:lnSpc>
                          <a:spcPct val="100000"/>
                        </a:lnSpc>
                        <a:spcBef>
                          <a:spcPts val="0"/>
                        </a:spcBef>
                        <a:spcAft>
                          <a:spcPts val="0"/>
                        </a:spcAft>
                        <a:buClr>
                          <a:schemeClr val="dk1"/>
                        </a:buClr>
                        <a:buSzPts val="900"/>
                        <a:buFont typeface="Arial"/>
                        <a:buNone/>
                      </a:pPr>
                      <a:r>
                        <a:rPr lang="en-ZA" sz="900">
                          <a:solidFill>
                            <a:schemeClr val="dk2"/>
                          </a:solidFill>
                          <a:latin typeface="Open Sans"/>
                          <a:ea typeface="Open Sans"/>
                          <a:cs typeface="Open Sans"/>
                          <a:sym typeface="Open Sans"/>
                        </a:rPr>
                        <a:t>Identify all potential GHG impacts of the policy Develop a causal chain</a:t>
                      </a:r>
                      <a:endParaRPr sz="1100">
                        <a:solidFill>
                          <a:schemeClr val="dk2"/>
                        </a:solidFill>
                        <a:latin typeface="Open Sans"/>
                        <a:ea typeface="Open Sans"/>
                        <a:cs typeface="Open Sans"/>
                        <a:sym typeface="Open Sans"/>
                      </a:endParaRPr>
                    </a:p>
                    <a:p>
                      <a:pPr indent="0" lvl="0" marL="0" marR="0" rtl="0" algn="l">
                        <a:spcBef>
                          <a:spcPts val="0"/>
                        </a:spcBef>
                        <a:spcAft>
                          <a:spcPts val="0"/>
                        </a:spcAft>
                        <a:buNone/>
                      </a:pPr>
                      <a:r>
                        <a:t/>
                      </a:r>
                      <a:endParaRPr sz="900">
                        <a:solidFill>
                          <a:schemeClr val="dk2"/>
                        </a:solidFill>
                        <a:latin typeface="Open Sans"/>
                        <a:ea typeface="Open Sans"/>
                        <a:cs typeface="Open Sans"/>
                        <a:sym typeface="Open Sans"/>
                      </a:endParaRPr>
                    </a:p>
                  </a:txBody>
                  <a:tcPr marT="34300" marB="34300" marR="91450" marL="91450">
                    <a:solidFill>
                      <a:schemeClr val="lt1"/>
                    </a:solidFill>
                  </a:tcPr>
                </a:tc>
                <a:tc>
                  <a:txBody>
                    <a:bodyPr/>
                    <a:lstStyle/>
                    <a:p>
                      <a:pPr indent="0" lvl="0" marL="0" marR="0" rtl="0" algn="l">
                        <a:spcBef>
                          <a:spcPts val="0"/>
                        </a:spcBef>
                        <a:spcAft>
                          <a:spcPts val="0"/>
                        </a:spcAft>
                        <a:buNone/>
                      </a:pPr>
                      <a:r>
                        <a:t/>
                      </a:r>
                      <a:endParaRPr sz="900">
                        <a:solidFill>
                          <a:schemeClr val="dk2"/>
                        </a:solidFill>
                        <a:latin typeface="Open Sans"/>
                        <a:ea typeface="Open Sans"/>
                        <a:cs typeface="Open Sans"/>
                        <a:sym typeface="Open Sans"/>
                      </a:endParaRPr>
                    </a:p>
                  </a:txBody>
                  <a:tcPr marT="34300" marB="34300" marR="91450" marL="91450">
                    <a:solidFill>
                      <a:schemeClr val="lt1"/>
                    </a:solidFill>
                  </a:tcPr>
                </a:tc>
              </a:tr>
              <a:tr h="171450">
                <a:tc vMerge="1"/>
                <a:tc>
                  <a:txBody>
                    <a:bodyPr/>
                    <a:lstStyle/>
                    <a:p>
                      <a:pPr indent="0" lvl="0" marL="0" marR="0" rtl="0" algn="l">
                        <a:lnSpc>
                          <a:spcPct val="100000"/>
                        </a:lnSpc>
                        <a:spcBef>
                          <a:spcPts val="0"/>
                        </a:spcBef>
                        <a:spcAft>
                          <a:spcPts val="0"/>
                        </a:spcAft>
                        <a:buClr>
                          <a:schemeClr val="dk1"/>
                        </a:buClr>
                        <a:buSzPts val="900"/>
                        <a:buFont typeface="Arial"/>
                        <a:buNone/>
                      </a:pPr>
                      <a:r>
                        <a:rPr lang="en-ZA" sz="900">
                          <a:solidFill>
                            <a:schemeClr val="dk2"/>
                          </a:solidFill>
                          <a:latin typeface="Open Sans"/>
                          <a:ea typeface="Open Sans"/>
                          <a:cs typeface="Open Sans"/>
                          <a:sym typeface="Open Sans"/>
                        </a:rPr>
                        <a:t>Include all significant GHG impacts in the GHG assessment boundary</a:t>
                      </a:r>
                      <a:endParaRPr sz="1100">
                        <a:solidFill>
                          <a:schemeClr val="dk2"/>
                        </a:solidFill>
                        <a:latin typeface="Open Sans"/>
                        <a:ea typeface="Open Sans"/>
                        <a:cs typeface="Open Sans"/>
                        <a:sym typeface="Open Sans"/>
                      </a:endParaRPr>
                    </a:p>
                    <a:p>
                      <a:pPr indent="0" lvl="0" marL="0" marR="0" rtl="0" algn="l">
                        <a:spcBef>
                          <a:spcPts val="0"/>
                        </a:spcBef>
                        <a:spcAft>
                          <a:spcPts val="0"/>
                        </a:spcAft>
                        <a:buNone/>
                      </a:pPr>
                      <a:r>
                        <a:t/>
                      </a:r>
                      <a:endParaRPr sz="900">
                        <a:solidFill>
                          <a:schemeClr val="dk2"/>
                        </a:solidFill>
                        <a:latin typeface="Open Sans"/>
                        <a:ea typeface="Open Sans"/>
                        <a:cs typeface="Open Sans"/>
                        <a:sym typeface="Open Sans"/>
                      </a:endParaRPr>
                    </a:p>
                  </a:txBody>
                  <a:tcPr marT="34300" marB="34300" marR="91450" marL="91450">
                    <a:solidFill>
                      <a:schemeClr val="lt1"/>
                    </a:solidFill>
                  </a:tcPr>
                </a:tc>
                <a:tc>
                  <a:txBody>
                    <a:bodyPr/>
                    <a:lstStyle/>
                    <a:p>
                      <a:pPr indent="0" lvl="0" marL="0" marR="0" rtl="0" algn="l">
                        <a:spcBef>
                          <a:spcPts val="0"/>
                        </a:spcBef>
                        <a:spcAft>
                          <a:spcPts val="0"/>
                        </a:spcAft>
                        <a:buNone/>
                      </a:pPr>
                      <a:r>
                        <a:t/>
                      </a:r>
                      <a:endParaRPr sz="900">
                        <a:solidFill>
                          <a:schemeClr val="dk2"/>
                        </a:solidFill>
                        <a:latin typeface="Open Sans"/>
                        <a:ea typeface="Open Sans"/>
                        <a:cs typeface="Open Sans"/>
                        <a:sym typeface="Open Sans"/>
                      </a:endParaRPr>
                    </a:p>
                  </a:txBody>
                  <a:tcPr marT="34300" marB="34300" marR="91450" marL="91450">
                    <a:solidFill>
                      <a:schemeClr val="lt1"/>
                    </a:solidFill>
                  </a:tcPr>
                </a:tc>
              </a:tr>
            </a:tbl>
          </a:graphicData>
        </a:graphic>
      </p:graphicFrame>
      <p:pic>
        <p:nvPicPr>
          <p:cNvPr descr="Checkmark with solid fill" id="990" name="Google Shape;990;p59"/>
          <p:cNvPicPr preferRelativeResize="0"/>
          <p:nvPr/>
        </p:nvPicPr>
        <p:blipFill rotWithShape="1">
          <a:blip r:embed="rId3">
            <a:alphaModFix/>
          </a:blip>
          <a:srcRect b="0" l="0" r="0" t="0"/>
          <a:stretch/>
        </p:blipFill>
        <p:spPr>
          <a:xfrm>
            <a:off x="8013151" y="1621901"/>
            <a:ext cx="231739" cy="231739"/>
          </a:xfrm>
          <a:prstGeom prst="rect">
            <a:avLst/>
          </a:prstGeom>
          <a:noFill/>
          <a:ln>
            <a:noFill/>
          </a:ln>
        </p:spPr>
      </p:pic>
      <p:pic>
        <p:nvPicPr>
          <p:cNvPr descr="Checkmark with solid fill" id="991" name="Google Shape;991;p59"/>
          <p:cNvPicPr preferRelativeResize="0"/>
          <p:nvPr/>
        </p:nvPicPr>
        <p:blipFill rotWithShape="1">
          <a:blip r:embed="rId4">
            <a:alphaModFix/>
          </a:blip>
          <a:srcRect b="0" l="0" r="0" t="0"/>
          <a:stretch/>
        </p:blipFill>
        <p:spPr>
          <a:xfrm>
            <a:off x="8013149" y="3160609"/>
            <a:ext cx="231739" cy="231739"/>
          </a:xfrm>
          <a:prstGeom prst="rect">
            <a:avLst/>
          </a:prstGeom>
          <a:noFill/>
          <a:ln>
            <a:noFill/>
          </a:ln>
        </p:spPr>
      </p:pic>
      <p:pic>
        <p:nvPicPr>
          <p:cNvPr descr="Checkmark with solid fill" id="992" name="Google Shape;992;p59"/>
          <p:cNvPicPr preferRelativeResize="0"/>
          <p:nvPr/>
        </p:nvPicPr>
        <p:blipFill rotWithShape="1">
          <a:blip r:embed="rId5">
            <a:alphaModFix/>
          </a:blip>
          <a:srcRect b="0" l="0" r="0" t="0"/>
          <a:stretch/>
        </p:blipFill>
        <p:spPr>
          <a:xfrm>
            <a:off x="8013150" y="2788056"/>
            <a:ext cx="231739" cy="231739"/>
          </a:xfrm>
          <a:prstGeom prst="rect">
            <a:avLst/>
          </a:prstGeom>
          <a:noFill/>
          <a:ln>
            <a:noFill/>
          </a:ln>
        </p:spPr>
      </p:pic>
      <p:pic>
        <p:nvPicPr>
          <p:cNvPr descr="Checkmark with solid fill" id="993" name="Google Shape;993;p59"/>
          <p:cNvPicPr preferRelativeResize="0"/>
          <p:nvPr/>
        </p:nvPicPr>
        <p:blipFill rotWithShape="1">
          <a:blip r:embed="rId6">
            <a:alphaModFix/>
          </a:blip>
          <a:srcRect b="0" l="0" r="0" t="0"/>
          <a:stretch/>
        </p:blipFill>
        <p:spPr>
          <a:xfrm>
            <a:off x="8013151" y="2346896"/>
            <a:ext cx="231739" cy="231739"/>
          </a:xfrm>
          <a:prstGeom prst="rect">
            <a:avLst/>
          </a:prstGeom>
          <a:noFill/>
          <a:ln>
            <a:noFill/>
          </a:ln>
        </p:spPr>
      </p:pic>
      <p:pic>
        <p:nvPicPr>
          <p:cNvPr descr="Checkmark with solid fill" id="994" name="Google Shape;994;p59"/>
          <p:cNvPicPr preferRelativeResize="0"/>
          <p:nvPr/>
        </p:nvPicPr>
        <p:blipFill rotWithShape="1">
          <a:blip r:embed="rId6">
            <a:alphaModFix/>
          </a:blip>
          <a:srcRect b="0" l="0" r="0" t="0"/>
          <a:stretch/>
        </p:blipFill>
        <p:spPr>
          <a:xfrm>
            <a:off x="8013151" y="2007836"/>
            <a:ext cx="231739" cy="231739"/>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9" name="Shape 999"/>
        <p:cNvGrpSpPr/>
        <p:nvPr/>
      </p:nvGrpSpPr>
      <p:grpSpPr>
        <a:xfrm>
          <a:off x="0" y="0"/>
          <a:ext cx="0" cy="0"/>
          <a:chOff x="0" y="0"/>
          <a:chExt cx="0" cy="0"/>
        </a:xfrm>
      </p:grpSpPr>
      <p:sp>
        <p:nvSpPr>
          <p:cNvPr id="1000" name="Google Shape;1000;p60"/>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625852"/>
              </a:buClr>
              <a:buSzPct val="100000"/>
              <a:buFont typeface="Arial"/>
              <a:buNone/>
            </a:pPr>
            <a:r>
              <a:rPr lang="en-ZA" sz="2800"/>
              <a:t>Advantages and disadvantages of assessing policies individually or as a package</a:t>
            </a:r>
            <a:endParaRPr sz="2800">
              <a:solidFill>
                <a:srgbClr val="595959"/>
              </a:solidFill>
            </a:endParaRPr>
          </a:p>
        </p:txBody>
      </p:sp>
      <p:sp>
        <p:nvSpPr>
          <p:cNvPr id="1001" name="Google Shape;1001;p60">
            <a:hlinkClick action="ppaction://hlinksldjump" r:id="rId3"/>
          </p:cNvPr>
          <p:cNvSpPr/>
          <p:nvPr/>
        </p:nvSpPr>
        <p:spPr>
          <a:xfrm>
            <a:off x="3214770" y="4457700"/>
            <a:ext cx="681900" cy="140100"/>
          </a:xfrm>
          <a:custGeom>
            <a:rect b="b" l="l" r="r" t="t"/>
            <a:pathLst>
              <a:path extrusionOk="0" h="120000" w="120000">
                <a:moveTo>
                  <a:pt x="0" y="0"/>
                </a:moveTo>
                <a:lnTo>
                  <a:pt x="120000" y="0"/>
                </a:lnTo>
                <a:lnTo>
                  <a:pt x="120000" y="120000"/>
                </a:lnTo>
                <a:lnTo>
                  <a:pt x="0" y="120000"/>
                </a:lnTo>
                <a:close/>
              </a:path>
            </a:pathLst>
          </a:cu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002" name="Google Shape;1002;p60"/>
          <p:cNvSpPr/>
          <p:nvPr>
            <p:ph idx="4294967295" type="body"/>
          </p:nvPr>
        </p:nvSpPr>
        <p:spPr>
          <a:xfrm>
            <a:off x="457200" y="4514598"/>
            <a:ext cx="1432800" cy="416400"/>
          </a:xfrm>
          <a:prstGeom prst="leftArrow">
            <a:avLst>
              <a:gd fmla="val 50000" name="adj1"/>
              <a:gd fmla="val 71387" name="adj2"/>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rmAutofit fontScale="40000"/>
          </a:bodyPr>
          <a:lstStyle/>
          <a:p>
            <a:pPr indent="0" lvl="0" marL="0" rtl="0" algn="l">
              <a:lnSpc>
                <a:spcPct val="90000"/>
              </a:lnSpc>
              <a:spcBef>
                <a:spcPts val="0"/>
              </a:spcBef>
              <a:spcAft>
                <a:spcPts val="1200"/>
              </a:spcAft>
              <a:buClr>
                <a:srgbClr val="09294E"/>
              </a:buClr>
              <a:buSzPct val="38095"/>
              <a:buNone/>
            </a:pPr>
            <a:r>
              <a:rPr lang="en-ZA"/>
              <a:t>To assessment steps</a:t>
            </a:r>
            <a:endParaRPr/>
          </a:p>
        </p:txBody>
      </p:sp>
      <p:sp>
        <p:nvSpPr>
          <p:cNvPr id="1003" name="Google Shape;1003;p60">
            <a:hlinkClick action="ppaction://hlinksldjump" r:id="rId4"/>
          </p:cNvPr>
          <p:cNvSpPr/>
          <p:nvPr/>
        </p:nvSpPr>
        <p:spPr>
          <a:xfrm>
            <a:off x="685801" y="4601476"/>
            <a:ext cx="1044900" cy="204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graphicFrame>
        <p:nvGraphicFramePr>
          <p:cNvPr id="1004" name="Google Shape;1004;p60"/>
          <p:cNvGraphicFramePr/>
          <p:nvPr/>
        </p:nvGraphicFramePr>
        <p:xfrm>
          <a:off x="311701" y="1170687"/>
          <a:ext cx="3000000" cy="3000000"/>
        </p:xfrm>
        <a:graphic>
          <a:graphicData uri="http://schemas.openxmlformats.org/drawingml/2006/table">
            <a:tbl>
              <a:tblPr bandRow="1" firstRow="1">
                <a:noFill/>
                <a:tableStyleId>{596711AD-886B-4761-81CD-8B3A42305045}</a:tableStyleId>
              </a:tblPr>
              <a:tblGrid>
                <a:gridCol w="1408375"/>
                <a:gridCol w="3782650"/>
                <a:gridCol w="2969950"/>
              </a:tblGrid>
              <a:tr h="499675">
                <a:tc>
                  <a:txBody>
                    <a:bodyPr/>
                    <a:lstStyle/>
                    <a:p>
                      <a:pPr indent="0" lvl="0" marL="0" marR="0" rtl="0" algn="l">
                        <a:lnSpc>
                          <a:spcPct val="115000"/>
                        </a:lnSpc>
                        <a:spcBef>
                          <a:spcPts val="0"/>
                        </a:spcBef>
                        <a:spcAft>
                          <a:spcPts val="0"/>
                        </a:spcAft>
                        <a:buNone/>
                      </a:pPr>
                      <a:r>
                        <a:rPr lang="en-ZA" sz="1000">
                          <a:latin typeface="Open Sans"/>
                          <a:ea typeface="Open Sans"/>
                          <a:cs typeface="Open Sans"/>
                          <a:sym typeface="Open Sans"/>
                        </a:rPr>
                        <a:t>Approach</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c>
                  <a:txBody>
                    <a:bodyPr/>
                    <a:lstStyle/>
                    <a:p>
                      <a:pPr indent="0" lvl="0" marL="0" rtl="0" algn="l">
                        <a:lnSpc>
                          <a:spcPct val="115000"/>
                        </a:lnSpc>
                        <a:spcBef>
                          <a:spcPts val="0"/>
                        </a:spcBef>
                        <a:spcAft>
                          <a:spcPts val="0"/>
                        </a:spcAft>
                        <a:buNone/>
                      </a:pPr>
                      <a:r>
                        <a:rPr lang="en-ZA" sz="1000">
                          <a:latin typeface="Open Sans"/>
                          <a:ea typeface="Open Sans"/>
                          <a:cs typeface="Open Sans"/>
                          <a:sym typeface="Open Sans"/>
                        </a:rPr>
                        <a:t>Advantages</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c>
                  <a:txBody>
                    <a:bodyPr/>
                    <a:lstStyle/>
                    <a:p>
                      <a:pPr indent="0" lvl="0" marL="0" marR="0" rtl="0" algn="l">
                        <a:lnSpc>
                          <a:spcPct val="115000"/>
                        </a:lnSpc>
                        <a:spcBef>
                          <a:spcPts val="0"/>
                        </a:spcBef>
                        <a:spcAft>
                          <a:spcPts val="0"/>
                        </a:spcAft>
                        <a:buNone/>
                      </a:pPr>
                      <a:r>
                        <a:rPr lang="en-ZA" sz="1000">
                          <a:latin typeface="Open Sans"/>
                          <a:ea typeface="Open Sans"/>
                          <a:cs typeface="Open Sans"/>
                          <a:sym typeface="Open Sans"/>
                        </a:rPr>
                        <a:t>Disadvantages</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r>
              <a:tr h="1295400">
                <a:tc>
                  <a:txBody>
                    <a:bodyPr/>
                    <a:lstStyle/>
                    <a:p>
                      <a:pPr indent="0" lvl="0" marL="0" marR="0" rtl="0" algn="l">
                        <a:lnSpc>
                          <a:spcPct val="115000"/>
                        </a:lnSpc>
                        <a:spcBef>
                          <a:spcPts val="0"/>
                        </a:spcBef>
                        <a:spcAft>
                          <a:spcPts val="0"/>
                        </a:spcAft>
                        <a:buNone/>
                      </a:pPr>
                      <a:r>
                        <a:rPr lang="en-ZA" sz="1000">
                          <a:solidFill>
                            <a:srgbClr val="000A3A"/>
                          </a:solidFill>
                          <a:latin typeface="Open Sans"/>
                          <a:ea typeface="Open Sans"/>
                          <a:cs typeface="Open Sans"/>
                          <a:sym typeface="Open Sans"/>
                        </a:rPr>
                        <a:t>Assessing policies </a:t>
                      </a:r>
                      <a:r>
                        <a:rPr b="1" lang="en-ZA" sz="1000">
                          <a:solidFill>
                            <a:srgbClr val="000A3A"/>
                          </a:solidFill>
                          <a:latin typeface="Open Sans"/>
                          <a:ea typeface="Open Sans"/>
                          <a:cs typeface="Open Sans"/>
                          <a:sym typeface="Open Sans"/>
                        </a:rPr>
                        <a:t>individually</a:t>
                      </a:r>
                      <a:endParaRPr b="1" sz="1000">
                        <a:solidFill>
                          <a:srgbClr val="000A3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292100" lvl="0" marL="457200" marR="0" rtl="0" algn="l">
                        <a:lnSpc>
                          <a:spcPct val="115000"/>
                        </a:lnSpc>
                        <a:spcBef>
                          <a:spcPts val="0"/>
                        </a:spcBef>
                        <a:spcAft>
                          <a:spcPts val="0"/>
                        </a:spcAft>
                        <a:buSzPts val="1000"/>
                        <a:buFont typeface="Open Sans"/>
                        <a:buChar char="●"/>
                      </a:pPr>
                      <a:r>
                        <a:rPr lang="en-ZA" sz="1000">
                          <a:latin typeface="Open Sans"/>
                          <a:ea typeface="Open Sans"/>
                          <a:cs typeface="Open Sans"/>
                          <a:sym typeface="Open Sans"/>
                        </a:rPr>
                        <a:t>Shows the effectiveness of individual policies, which decision makers may require to make decisions about which individual policies to support </a:t>
                      </a:r>
                      <a:endParaRPr sz="1000">
                        <a:latin typeface="Open Sans"/>
                        <a:ea typeface="Open Sans"/>
                        <a:cs typeface="Open Sans"/>
                        <a:sym typeface="Open Sans"/>
                      </a:endParaRPr>
                    </a:p>
                    <a:p>
                      <a:pPr indent="-292100" lvl="0" marL="457200" marR="0" rtl="0" algn="l">
                        <a:lnSpc>
                          <a:spcPct val="115000"/>
                        </a:lnSpc>
                        <a:spcBef>
                          <a:spcPts val="0"/>
                        </a:spcBef>
                        <a:spcAft>
                          <a:spcPts val="0"/>
                        </a:spcAft>
                        <a:buSzPts val="1000"/>
                        <a:buFont typeface="Open Sans"/>
                        <a:buChar char="●"/>
                      </a:pPr>
                      <a:r>
                        <a:rPr lang="en-ZA" sz="1000">
                          <a:latin typeface="Open Sans"/>
                          <a:ea typeface="Open Sans"/>
                          <a:cs typeface="Open Sans"/>
                          <a:sym typeface="Open Sans"/>
                        </a:rPr>
                        <a:t>May be simpler than assessing a package in some cases, since the causal chain and range of impacts for a package may be significantly more complex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292100" lvl="0" marL="457200" marR="0" rtl="0" algn="l">
                        <a:lnSpc>
                          <a:spcPct val="115000"/>
                        </a:lnSpc>
                        <a:spcBef>
                          <a:spcPts val="0"/>
                        </a:spcBef>
                        <a:spcAft>
                          <a:spcPts val="0"/>
                        </a:spcAft>
                        <a:buSzPts val="1000"/>
                        <a:buFont typeface="Open Sans"/>
                        <a:buChar char="●"/>
                      </a:pPr>
                      <a:r>
                        <a:rPr lang="en-ZA" sz="1000">
                          <a:latin typeface="Open Sans"/>
                          <a:ea typeface="Open Sans"/>
                          <a:cs typeface="Open Sans"/>
                          <a:sym typeface="Open Sans"/>
                        </a:rPr>
                        <a:t>The estimated impacts from assessments of individual policies cannot be straightforwardly summed to determine total impacts, if interactions are not accounted for</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1295400">
                <a:tc>
                  <a:txBody>
                    <a:bodyPr/>
                    <a:lstStyle/>
                    <a:p>
                      <a:pPr indent="0" lvl="0" marL="0" marR="0" rtl="0" algn="l">
                        <a:lnSpc>
                          <a:spcPct val="115000"/>
                        </a:lnSpc>
                        <a:spcBef>
                          <a:spcPts val="0"/>
                        </a:spcBef>
                        <a:spcAft>
                          <a:spcPts val="0"/>
                        </a:spcAft>
                        <a:buNone/>
                      </a:pPr>
                      <a:r>
                        <a:rPr lang="en-ZA" sz="1000">
                          <a:solidFill>
                            <a:srgbClr val="000A3A"/>
                          </a:solidFill>
                          <a:latin typeface="Open Sans"/>
                          <a:ea typeface="Open Sans"/>
                          <a:cs typeface="Open Sans"/>
                          <a:sym typeface="Open Sans"/>
                        </a:rPr>
                        <a:t>Assessing policies </a:t>
                      </a:r>
                      <a:r>
                        <a:rPr b="1" lang="en-ZA" sz="1000">
                          <a:solidFill>
                            <a:srgbClr val="000A3A"/>
                          </a:solidFill>
                          <a:latin typeface="Open Sans"/>
                          <a:ea typeface="Open Sans"/>
                          <a:cs typeface="Open Sans"/>
                          <a:sym typeface="Open Sans"/>
                        </a:rPr>
                        <a:t>as a package </a:t>
                      </a:r>
                      <a:endParaRPr b="1" sz="1000">
                        <a:solidFill>
                          <a:srgbClr val="000A3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AFAFA"/>
                    </a:solidFill>
                  </a:tcPr>
                </a:tc>
                <a:tc>
                  <a:txBody>
                    <a:bodyPr/>
                    <a:lstStyle/>
                    <a:p>
                      <a:pPr indent="-292100" lvl="0" marL="457200" marR="0" rtl="0" algn="l">
                        <a:lnSpc>
                          <a:spcPct val="115000"/>
                        </a:lnSpc>
                        <a:spcBef>
                          <a:spcPts val="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Captures the interactions between policies in the package and better reflects the total impacts of the package </a:t>
                      </a:r>
                      <a:endParaRPr sz="1000">
                        <a:solidFill>
                          <a:srgbClr val="000A3A"/>
                        </a:solidFill>
                        <a:latin typeface="Open Sans"/>
                        <a:ea typeface="Open Sans"/>
                        <a:cs typeface="Open Sans"/>
                        <a:sym typeface="Open Sans"/>
                      </a:endParaRPr>
                    </a:p>
                    <a:p>
                      <a:pPr indent="-292100" lvl="0" marL="457200" marR="0" rtl="0" algn="l">
                        <a:lnSpc>
                          <a:spcPct val="115000"/>
                        </a:lnSpc>
                        <a:spcBef>
                          <a:spcPts val="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May be simpler than undertaking individual assessments in some cases, since it avoids the need to disaggregate the effects of individual policies </a:t>
                      </a:r>
                      <a:endParaRPr sz="1000">
                        <a:solidFill>
                          <a:srgbClr val="000A3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AFAFA"/>
                    </a:solidFill>
                  </a:tcPr>
                </a:tc>
                <a:tc>
                  <a:txBody>
                    <a:bodyPr/>
                    <a:lstStyle/>
                    <a:p>
                      <a:pPr indent="-292100" lvl="0" marL="457200" marR="0" rtl="0" algn="l">
                        <a:lnSpc>
                          <a:spcPct val="115000"/>
                        </a:lnSpc>
                        <a:spcBef>
                          <a:spcPts val="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Does not show the effectiveness of individual policies </a:t>
                      </a:r>
                      <a:endParaRPr sz="1000">
                        <a:solidFill>
                          <a:srgbClr val="000A3A"/>
                        </a:solidFill>
                        <a:latin typeface="Open Sans"/>
                        <a:ea typeface="Open Sans"/>
                        <a:cs typeface="Open Sans"/>
                        <a:sym typeface="Open Sans"/>
                      </a:endParaRPr>
                    </a:p>
                    <a:p>
                      <a:pPr indent="-292100" lvl="0" marL="457200" marR="0" rtl="0" algn="l">
                        <a:lnSpc>
                          <a:spcPct val="115000"/>
                        </a:lnSpc>
                        <a:spcBef>
                          <a:spcPts val="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May be difficult to quantify</a:t>
                      </a:r>
                      <a:endParaRPr sz="1000">
                        <a:solidFill>
                          <a:srgbClr val="000A3A"/>
                        </a:solidFill>
                        <a:latin typeface="Open Sans"/>
                        <a:ea typeface="Open Sans"/>
                        <a:cs typeface="Open Sans"/>
                        <a:sym typeface="Open Sans"/>
                      </a:endParaRPr>
                    </a:p>
                    <a:p>
                      <a:pPr indent="0" lvl="0" marL="0" marR="0" rtl="0" algn="l">
                        <a:lnSpc>
                          <a:spcPct val="115000"/>
                        </a:lnSpc>
                        <a:spcBef>
                          <a:spcPts val="0"/>
                        </a:spcBef>
                        <a:spcAft>
                          <a:spcPts val="0"/>
                        </a:spcAft>
                        <a:buNone/>
                      </a:pPr>
                      <a:r>
                        <a:t/>
                      </a:r>
                      <a:endParaRPr sz="1000">
                        <a:solidFill>
                          <a:srgbClr val="000A3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AFAFA"/>
                    </a:solidFill>
                  </a:tcPr>
                </a:tc>
              </a:tr>
            </a:tbl>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9" name="Shape 1009"/>
        <p:cNvGrpSpPr/>
        <p:nvPr/>
      </p:nvGrpSpPr>
      <p:grpSpPr>
        <a:xfrm>
          <a:off x="0" y="0"/>
          <a:ext cx="0" cy="0"/>
          <a:chOff x="0" y="0"/>
          <a:chExt cx="0" cy="0"/>
        </a:xfrm>
      </p:grpSpPr>
      <p:sp>
        <p:nvSpPr>
          <p:cNvPr id="1010" name="Google Shape;1010;p61"/>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625852"/>
              </a:buClr>
              <a:buSzPct val="100000"/>
              <a:buFont typeface="Arial"/>
              <a:buNone/>
            </a:pPr>
            <a:r>
              <a:rPr lang="en-ZA" sz="2800"/>
              <a:t>Criteria for determining whether to assess policies individually or as a package</a:t>
            </a:r>
            <a:endParaRPr sz="2800">
              <a:solidFill>
                <a:srgbClr val="595959"/>
              </a:solidFill>
            </a:endParaRPr>
          </a:p>
        </p:txBody>
      </p:sp>
      <p:sp>
        <p:nvSpPr>
          <p:cNvPr id="1011" name="Google Shape;1011;p61">
            <a:hlinkClick action="ppaction://hlinksldjump" r:id="rId3"/>
          </p:cNvPr>
          <p:cNvSpPr/>
          <p:nvPr/>
        </p:nvSpPr>
        <p:spPr>
          <a:xfrm>
            <a:off x="3214770" y="4457700"/>
            <a:ext cx="681900" cy="140100"/>
          </a:xfrm>
          <a:custGeom>
            <a:rect b="b" l="l" r="r" t="t"/>
            <a:pathLst>
              <a:path extrusionOk="0" h="120000" w="120000">
                <a:moveTo>
                  <a:pt x="0" y="0"/>
                </a:moveTo>
                <a:lnTo>
                  <a:pt x="120000" y="0"/>
                </a:lnTo>
                <a:lnTo>
                  <a:pt x="120000" y="120000"/>
                </a:lnTo>
                <a:lnTo>
                  <a:pt x="0" y="120000"/>
                </a:lnTo>
                <a:close/>
              </a:path>
            </a:pathLst>
          </a:cu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012" name="Google Shape;1012;p61"/>
          <p:cNvSpPr/>
          <p:nvPr>
            <p:ph idx="4294967295" type="body"/>
          </p:nvPr>
        </p:nvSpPr>
        <p:spPr>
          <a:xfrm>
            <a:off x="457200" y="4480425"/>
            <a:ext cx="1645200" cy="374400"/>
          </a:xfrm>
          <a:prstGeom prst="leftArrow">
            <a:avLst>
              <a:gd fmla="val 50000" name="adj1"/>
              <a:gd fmla="val 71387" name="adj2"/>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rmAutofit fontScale="40000" lnSpcReduction="20000"/>
          </a:bodyPr>
          <a:lstStyle/>
          <a:p>
            <a:pPr indent="0" lvl="0" marL="0" rtl="0" algn="l">
              <a:lnSpc>
                <a:spcPct val="90000"/>
              </a:lnSpc>
              <a:spcBef>
                <a:spcPts val="0"/>
              </a:spcBef>
              <a:spcAft>
                <a:spcPts val="1200"/>
              </a:spcAft>
              <a:buClr>
                <a:srgbClr val="09294E"/>
              </a:buClr>
              <a:buSzPct val="38095"/>
              <a:buNone/>
            </a:pPr>
            <a:r>
              <a:rPr lang="en-ZA"/>
              <a:t>To assessment steps</a:t>
            </a:r>
            <a:endParaRPr/>
          </a:p>
        </p:txBody>
      </p:sp>
      <p:sp>
        <p:nvSpPr>
          <p:cNvPr id="1013" name="Google Shape;1013;p61">
            <a:hlinkClick action="ppaction://hlinksldjump" r:id="rId4"/>
          </p:cNvPr>
          <p:cNvSpPr/>
          <p:nvPr/>
        </p:nvSpPr>
        <p:spPr>
          <a:xfrm>
            <a:off x="672539" y="4568695"/>
            <a:ext cx="1199700" cy="1836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graphicFrame>
        <p:nvGraphicFramePr>
          <p:cNvPr id="1014" name="Google Shape;1014;p61"/>
          <p:cNvGraphicFramePr/>
          <p:nvPr/>
        </p:nvGraphicFramePr>
        <p:xfrm>
          <a:off x="311701" y="1246887"/>
          <a:ext cx="3000000" cy="3000000"/>
        </p:xfrm>
        <a:graphic>
          <a:graphicData uri="http://schemas.openxmlformats.org/drawingml/2006/table">
            <a:tbl>
              <a:tblPr bandRow="1" firstRow="1">
                <a:noFill/>
                <a:tableStyleId>{596711AD-886B-4761-81CD-8B3A42305045}</a:tableStyleId>
              </a:tblPr>
              <a:tblGrid>
                <a:gridCol w="1001950"/>
                <a:gridCol w="5352300"/>
                <a:gridCol w="2166350"/>
              </a:tblGrid>
              <a:tr h="499675">
                <a:tc>
                  <a:txBody>
                    <a:bodyPr/>
                    <a:lstStyle/>
                    <a:p>
                      <a:pPr indent="0" lvl="0" marL="0" marR="0" rtl="0" algn="l">
                        <a:lnSpc>
                          <a:spcPct val="115000"/>
                        </a:lnSpc>
                        <a:spcBef>
                          <a:spcPts val="0"/>
                        </a:spcBef>
                        <a:spcAft>
                          <a:spcPts val="0"/>
                        </a:spcAft>
                        <a:buNone/>
                      </a:pPr>
                      <a:r>
                        <a:rPr lang="en-ZA" sz="1000">
                          <a:latin typeface="Open Sans"/>
                          <a:ea typeface="Open Sans"/>
                          <a:cs typeface="Open Sans"/>
                          <a:sym typeface="Open Sans"/>
                        </a:rPr>
                        <a:t>Criteria</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c>
                  <a:txBody>
                    <a:bodyPr/>
                    <a:lstStyle/>
                    <a:p>
                      <a:pPr indent="0" lvl="0" marL="0" rtl="0" algn="l">
                        <a:lnSpc>
                          <a:spcPct val="115000"/>
                        </a:lnSpc>
                        <a:spcBef>
                          <a:spcPts val="0"/>
                        </a:spcBef>
                        <a:spcAft>
                          <a:spcPts val="0"/>
                        </a:spcAft>
                        <a:buNone/>
                      </a:pPr>
                      <a:r>
                        <a:rPr lang="en-ZA" sz="1000">
                          <a:latin typeface="Open Sans"/>
                          <a:ea typeface="Open Sans"/>
                          <a:cs typeface="Open Sans"/>
                          <a:sym typeface="Open Sans"/>
                        </a:rPr>
                        <a:t>Questions</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c>
                  <a:txBody>
                    <a:bodyPr/>
                    <a:lstStyle/>
                    <a:p>
                      <a:pPr indent="0" lvl="0" marL="0" marR="0" rtl="0" algn="l">
                        <a:lnSpc>
                          <a:spcPct val="115000"/>
                        </a:lnSpc>
                        <a:spcBef>
                          <a:spcPts val="0"/>
                        </a:spcBef>
                        <a:spcAft>
                          <a:spcPts val="0"/>
                        </a:spcAft>
                        <a:buNone/>
                      </a:pPr>
                      <a:r>
                        <a:rPr lang="en-ZA" sz="1000">
                          <a:latin typeface="Open Sans"/>
                          <a:ea typeface="Open Sans"/>
                          <a:cs typeface="Open Sans"/>
                          <a:sym typeface="Open Sans"/>
                        </a:rPr>
                        <a:t>Guidance</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r>
              <a:tr h="650725">
                <a:tc>
                  <a:txBody>
                    <a:bodyPr/>
                    <a:lstStyle/>
                    <a:p>
                      <a:pPr indent="0" lvl="0" marL="0" marR="0" rtl="0" algn="l">
                        <a:lnSpc>
                          <a:spcPct val="115000"/>
                        </a:lnSpc>
                        <a:spcBef>
                          <a:spcPts val="0"/>
                        </a:spcBef>
                        <a:spcAft>
                          <a:spcPts val="0"/>
                        </a:spcAft>
                        <a:buNone/>
                      </a:pPr>
                      <a:r>
                        <a:rPr lang="en-ZA" sz="800">
                          <a:solidFill>
                            <a:srgbClr val="000A3A"/>
                          </a:solidFill>
                          <a:latin typeface="Open Sans"/>
                          <a:ea typeface="Open Sans"/>
                          <a:cs typeface="Open Sans"/>
                          <a:sym typeface="Open Sans"/>
                        </a:rPr>
                        <a:t>Objectives and use of results</a:t>
                      </a:r>
                      <a:endParaRPr b="1" sz="800">
                        <a:solidFill>
                          <a:srgbClr val="000A3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279400" lvl="0" marL="457200" marR="0" rtl="0" algn="l">
                        <a:lnSpc>
                          <a:spcPct val="115000"/>
                        </a:lnSpc>
                        <a:spcBef>
                          <a:spcPts val="0"/>
                        </a:spcBef>
                        <a:spcAft>
                          <a:spcPts val="0"/>
                        </a:spcAft>
                        <a:buSzPts val="800"/>
                        <a:buFont typeface="Open Sans"/>
                        <a:buChar char="●"/>
                      </a:pPr>
                      <a:r>
                        <a:rPr lang="en-ZA" sz="800">
                          <a:latin typeface="Open Sans"/>
                          <a:ea typeface="Open Sans"/>
                          <a:cs typeface="Open Sans"/>
                          <a:sym typeface="Open Sans"/>
                        </a:rPr>
                        <a:t>Do the end users of the assessment results want to know the impact of individual policies, for example, to inform choices on which individual policies to implement or continue supporting?</a:t>
                      </a:r>
                      <a:endParaRPr sz="8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279400" lvl="0" marL="457200" marR="0" rtl="0" algn="l">
                        <a:lnSpc>
                          <a:spcPct val="115000"/>
                        </a:lnSpc>
                        <a:spcBef>
                          <a:spcPts val="0"/>
                        </a:spcBef>
                        <a:spcAft>
                          <a:spcPts val="0"/>
                        </a:spcAft>
                        <a:buSzPts val="800"/>
                        <a:buFont typeface="Open Sans"/>
                        <a:buChar char="●"/>
                      </a:pPr>
                      <a:r>
                        <a:rPr lang="en-ZA" sz="800">
                          <a:latin typeface="Open Sans"/>
                          <a:ea typeface="Open Sans"/>
                          <a:cs typeface="Open Sans"/>
                          <a:sym typeface="Open Sans"/>
                        </a:rPr>
                        <a:t>If “Yes” then undertake an individual assessment</a:t>
                      </a:r>
                      <a:endParaRPr sz="8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1225325">
                <a:tc>
                  <a:txBody>
                    <a:bodyPr/>
                    <a:lstStyle/>
                    <a:p>
                      <a:pPr indent="0" lvl="0" marL="0" marR="0" rtl="0" algn="l">
                        <a:lnSpc>
                          <a:spcPct val="115000"/>
                        </a:lnSpc>
                        <a:spcBef>
                          <a:spcPts val="0"/>
                        </a:spcBef>
                        <a:spcAft>
                          <a:spcPts val="0"/>
                        </a:spcAft>
                        <a:buNone/>
                      </a:pPr>
                      <a:r>
                        <a:rPr lang="en-ZA" sz="800">
                          <a:solidFill>
                            <a:srgbClr val="000A3A"/>
                          </a:solidFill>
                          <a:latin typeface="Open Sans"/>
                          <a:ea typeface="Open Sans"/>
                          <a:cs typeface="Open Sans"/>
                          <a:sym typeface="Open Sans"/>
                        </a:rPr>
                        <a:t>Significant interactions</a:t>
                      </a:r>
                      <a:endParaRPr b="1" sz="800">
                        <a:solidFill>
                          <a:srgbClr val="000A3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AFAFA"/>
                    </a:solidFill>
                  </a:tcPr>
                </a:tc>
                <a:tc>
                  <a:txBody>
                    <a:bodyPr/>
                    <a:lstStyle/>
                    <a:p>
                      <a:pPr indent="-279400" lvl="0" marL="457200" marR="0" rtl="0" algn="l">
                        <a:lnSpc>
                          <a:spcPct val="115000"/>
                        </a:lnSpc>
                        <a:spcBef>
                          <a:spcPts val="0"/>
                        </a:spcBef>
                        <a:spcAft>
                          <a:spcPts val="0"/>
                        </a:spcAft>
                        <a:buClr>
                          <a:srgbClr val="000A3A"/>
                        </a:buClr>
                        <a:buSzPts val="800"/>
                        <a:buFont typeface="Open Sans"/>
                        <a:buChar char="●"/>
                      </a:pPr>
                      <a:r>
                        <a:rPr lang="en-ZA" sz="800">
                          <a:solidFill>
                            <a:srgbClr val="000A3A"/>
                          </a:solidFill>
                          <a:latin typeface="Open Sans"/>
                          <a:ea typeface="Open Sans"/>
                          <a:cs typeface="Open Sans"/>
                          <a:sym typeface="Open Sans"/>
                        </a:rPr>
                        <a:t>Are there significant (major or moderate) interactions between the identified policies, either overlapping or reinforcing, that will be difficult to estimate if policies are assessed individually? </a:t>
                      </a:r>
                      <a:endParaRPr sz="800">
                        <a:solidFill>
                          <a:srgbClr val="000A3A"/>
                        </a:solidFill>
                        <a:latin typeface="Open Sans"/>
                        <a:ea typeface="Open Sans"/>
                        <a:cs typeface="Open Sans"/>
                        <a:sym typeface="Open Sans"/>
                      </a:endParaRPr>
                    </a:p>
                    <a:p>
                      <a:pPr indent="-279400" lvl="0" marL="457200" marR="0" rtl="0" algn="l">
                        <a:lnSpc>
                          <a:spcPct val="115000"/>
                        </a:lnSpc>
                        <a:spcBef>
                          <a:spcPts val="0"/>
                        </a:spcBef>
                        <a:spcAft>
                          <a:spcPts val="0"/>
                        </a:spcAft>
                        <a:buClr>
                          <a:srgbClr val="000A3A"/>
                        </a:buClr>
                        <a:buSzPts val="800"/>
                        <a:buFont typeface="Open Sans"/>
                        <a:buChar char="●"/>
                      </a:pPr>
                      <a:r>
                        <a:rPr lang="en-ZA" sz="800">
                          <a:solidFill>
                            <a:srgbClr val="000A3A"/>
                          </a:solidFill>
                          <a:latin typeface="Open Sans"/>
                          <a:ea typeface="Open Sans"/>
                          <a:cs typeface="Open Sans"/>
                          <a:sym typeface="Open Sans"/>
                        </a:rPr>
                        <a:t>Policies that target other sectors can co-exist and reinforce agriculture policies. For example, these can include policies that that focus on:</a:t>
                      </a:r>
                      <a:endParaRPr sz="800">
                        <a:solidFill>
                          <a:srgbClr val="000A3A"/>
                        </a:solidFill>
                        <a:latin typeface="Open Sans"/>
                        <a:ea typeface="Open Sans"/>
                        <a:cs typeface="Open Sans"/>
                        <a:sym typeface="Open Sans"/>
                      </a:endParaRPr>
                    </a:p>
                    <a:p>
                      <a:pPr indent="-279400" lvl="1" marL="914400" marR="0" rtl="0" algn="l">
                        <a:lnSpc>
                          <a:spcPct val="115000"/>
                        </a:lnSpc>
                        <a:spcBef>
                          <a:spcPts val="0"/>
                        </a:spcBef>
                        <a:spcAft>
                          <a:spcPts val="0"/>
                        </a:spcAft>
                        <a:buClr>
                          <a:srgbClr val="000A3A"/>
                        </a:buClr>
                        <a:buSzPts val="800"/>
                        <a:buFont typeface="Open Sans"/>
                        <a:buChar char="○"/>
                      </a:pPr>
                      <a:r>
                        <a:rPr lang="en-ZA" sz="800">
                          <a:solidFill>
                            <a:srgbClr val="000A3A"/>
                          </a:solidFill>
                          <a:latin typeface="Open Sans"/>
                          <a:ea typeface="Open Sans"/>
                          <a:cs typeface="Open Sans"/>
                          <a:sym typeface="Open Sans"/>
                        </a:rPr>
                        <a:t>Reducing drivers of deforestation and/or degradation </a:t>
                      </a:r>
                      <a:endParaRPr sz="800">
                        <a:solidFill>
                          <a:srgbClr val="000A3A"/>
                        </a:solidFill>
                        <a:latin typeface="Open Sans"/>
                        <a:ea typeface="Open Sans"/>
                        <a:cs typeface="Open Sans"/>
                        <a:sym typeface="Open Sans"/>
                      </a:endParaRPr>
                    </a:p>
                    <a:p>
                      <a:pPr indent="-279400" lvl="1" marL="914400" marR="0" rtl="0" algn="l">
                        <a:lnSpc>
                          <a:spcPct val="115000"/>
                        </a:lnSpc>
                        <a:spcBef>
                          <a:spcPts val="0"/>
                        </a:spcBef>
                        <a:spcAft>
                          <a:spcPts val="0"/>
                        </a:spcAft>
                        <a:buClr>
                          <a:srgbClr val="000A3A"/>
                        </a:buClr>
                        <a:buSzPts val="800"/>
                        <a:buFont typeface="Open Sans"/>
                        <a:buChar char="○"/>
                      </a:pPr>
                      <a:r>
                        <a:rPr lang="en-ZA" sz="800">
                          <a:solidFill>
                            <a:srgbClr val="000A3A"/>
                          </a:solidFill>
                          <a:latin typeface="Open Sans"/>
                          <a:ea typeface="Open Sans"/>
                          <a:cs typeface="Open Sans"/>
                          <a:sym typeface="Open Sans"/>
                        </a:rPr>
                        <a:t>Improving food security </a:t>
                      </a:r>
                      <a:endParaRPr sz="800">
                        <a:solidFill>
                          <a:srgbClr val="000A3A"/>
                        </a:solidFill>
                        <a:latin typeface="Open Sans"/>
                        <a:ea typeface="Open Sans"/>
                        <a:cs typeface="Open Sans"/>
                        <a:sym typeface="Open Sans"/>
                      </a:endParaRPr>
                    </a:p>
                    <a:p>
                      <a:pPr indent="-279400" lvl="1" marL="914400" marR="0" rtl="0" algn="l">
                        <a:lnSpc>
                          <a:spcPct val="115000"/>
                        </a:lnSpc>
                        <a:spcBef>
                          <a:spcPts val="0"/>
                        </a:spcBef>
                        <a:spcAft>
                          <a:spcPts val="0"/>
                        </a:spcAft>
                        <a:buClr>
                          <a:srgbClr val="000A3A"/>
                        </a:buClr>
                        <a:buSzPts val="800"/>
                        <a:buFont typeface="Open Sans"/>
                        <a:buChar char="○"/>
                      </a:pPr>
                      <a:r>
                        <a:rPr lang="en-ZA" sz="800">
                          <a:solidFill>
                            <a:srgbClr val="000A3A"/>
                          </a:solidFill>
                          <a:latin typeface="Open Sans"/>
                          <a:ea typeface="Open Sans"/>
                          <a:cs typeface="Open Sans"/>
                          <a:sym typeface="Open Sans"/>
                        </a:rPr>
                        <a:t>Expanding the use of biofuels</a:t>
                      </a:r>
                      <a:endParaRPr sz="800">
                        <a:solidFill>
                          <a:srgbClr val="000A3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AFAFA"/>
                    </a:solidFill>
                  </a:tcPr>
                </a:tc>
                <a:tc>
                  <a:txBody>
                    <a:bodyPr/>
                    <a:lstStyle/>
                    <a:p>
                      <a:pPr indent="-279400" lvl="0" marL="457200" marR="0" rtl="0" algn="l">
                        <a:lnSpc>
                          <a:spcPct val="115000"/>
                        </a:lnSpc>
                        <a:spcBef>
                          <a:spcPts val="0"/>
                        </a:spcBef>
                        <a:spcAft>
                          <a:spcPts val="0"/>
                        </a:spcAft>
                        <a:buClr>
                          <a:srgbClr val="000A3A"/>
                        </a:buClr>
                        <a:buSzPts val="800"/>
                        <a:buFont typeface="Open Sans"/>
                        <a:buChar char="●"/>
                      </a:pPr>
                      <a:r>
                        <a:rPr lang="en-ZA" sz="800">
                          <a:solidFill>
                            <a:srgbClr val="000A3A"/>
                          </a:solidFill>
                          <a:latin typeface="Open Sans"/>
                          <a:ea typeface="Open Sans"/>
                          <a:cs typeface="Open Sans"/>
                          <a:sym typeface="Open Sans"/>
                        </a:rPr>
                        <a:t>If “Yes” then consider assessing a package of policies </a:t>
                      </a:r>
                      <a:endParaRPr sz="800">
                        <a:solidFill>
                          <a:srgbClr val="000A3A"/>
                        </a:solidFill>
                        <a:latin typeface="Open Sans"/>
                        <a:ea typeface="Open Sans"/>
                        <a:cs typeface="Open Sans"/>
                        <a:sym typeface="Open Sans"/>
                      </a:endParaRPr>
                    </a:p>
                    <a:p>
                      <a:pPr indent="0" lvl="0" marL="0" marR="0" rtl="0" algn="l">
                        <a:lnSpc>
                          <a:spcPct val="115000"/>
                        </a:lnSpc>
                        <a:spcBef>
                          <a:spcPts val="0"/>
                        </a:spcBef>
                        <a:spcAft>
                          <a:spcPts val="0"/>
                        </a:spcAft>
                        <a:buNone/>
                      </a:pPr>
                      <a:r>
                        <a:t/>
                      </a:r>
                      <a:endParaRPr sz="800">
                        <a:solidFill>
                          <a:srgbClr val="000A3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AFAFA"/>
                    </a:solidFill>
                  </a:tcPr>
                </a:tc>
              </a:tr>
              <a:tr h="283500">
                <a:tc rowSpan="2">
                  <a:txBody>
                    <a:bodyPr/>
                    <a:lstStyle/>
                    <a:p>
                      <a:pPr indent="0" lvl="0" marL="0" marR="0" rtl="0" algn="l">
                        <a:lnSpc>
                          <a:spcPct val="115000"/>
                        </a:lnSpc>
                        <a:spcBef>
                          <a:spcPts val="0"/>
                        </a:spcBef>
                        <a:spcAft>
                          <a:spcPts val="0"/>
                        </a:spcAft>
                        <a:buNone/>
                      </a:pPr>
                      <a:r>
                        <a:rPr lang="en-ZA" sz="800">
                          <a:solidFill>
                            <a:srgbClr val="000A3A"/>
                          </a:solidFill>
                          <a:latin typeface="Open Sans"/>
                          <a:ea typeface="Open Sans"/>
                          <a:cs typeface="Open Sans"/>
                          <a:sym typeface="Open Sans"/>
                        </a:rPr>
                        <a:t>Feasibility</a:t>
                      </a:r>
                      <a:endParaRPr sz="800">
                        <a:solidFill>
                          <a:srgbClr val="000A3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279400" lvl="0" marL="457200" marR="0" rtl="0" algn="l">
                        <a:lnSpc>
                          <a:spcPct val="115000"/>
                        </a:lnSpc>
                        <a:spcBef>
                          <a:spcPts val="0"/>
                        </a:spcBef>
                        <a:spcAft>
                          <a:spcPts val="0"/>
                        </a:spcAft>
                        <a:buClr>
                          <a:srgbClr val="000A3A"/>
                        </a:buClr>
                        <a:buSzPts val="800"/>
                        <a:buFont typeface="Open Sans"/>
                        <a:buChar char="●"/>
                      </a:pPr>
                      <a:r>
                        <a:rPr lang="en-ZA" sz="800">
                          <a:solidFill>
                            <a:srgbClr val="000A3A"/>
                          </a:solidFill>
                          <a:latin typeface="Open Sans"/>
                          <a:ea typeface="Open Sans"/>
                          <a:cs typeface="Open Sans"/>
                          <a:sym typeface="Open Sans"/>
                        </a:rPr>
                        <a:t>Is it possible (e.g., is data available) to assess a package of policies? 	</a:t>
                      </a:r>
                      <a:endParaRPr sz="800">
                        <a:solidFill>
                          <a:srgbClr val="000A3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279400" lvl="0" marL="457200" marR="0" rtl="0" algn="l">
                        <a:lnSpc>
                          <a:spcPct val="115000"/>
                        </a:lnSpc>
                        <a:spcBef>
                          <a:spcPts val="0"/>
                        </a:spcBef>
                        <a:spcAft>
                          <a:spcPts val="0"/>
                        </a:spcAft>
                        <a:buClr>
                          <a:srgbClr val="000A3A"/>
                        </a:buClr>
                        <a:buSzPts val="800"/>
                        <a:buFont typeface="Open Sans"/>
                        <a:buChar char="●"/>
                      </a:pPr>
                      <a:r>
                        <a:rPr lang="en-ZA" sz="800">
                          <a:solidFill>
                            <a:srgbClr val="000A3A"/>
                          </a:solidFill>
                          <a:latin typeface="Open Sans"/>
                          <a:ea typeface="Open Sans"/>
                          <a:cs typeface="Open Sans"/>
                          <a:sym typeface="Open Sans"/>
                        </a:rPr>
                        <a:t>If “No” then undertake an individual assessment </a:t>
                      </a:r>
                      <a:endParaRPr sz="800">
                        <a:solidFill>
                          <a:srgbClr val="000A3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398450">
                <a:tc vMerge="1"/>
                <a:tc>
                  <a:txBody>
                    <a:bodyPr/>
                    <a:lstStyle/>
                    <a:p>
                      <a:pPr indent="-279400" lvl="0" marL="457200" marR="0" rtl="0" algn="l">
                        <a:lnSpc>
                          <a:spcPct val="115000"/>
                        </a:lnSpc>
                        <a:spcBef>
                          <a:spcPts val="0"/>
                        </a:spcBef>
                        <a:spcAft>
                          <a:spcPts val="0"/>
                        </a:spcAft>
                        <a:buClr>
                          <a:srgbClr val="000A3A"/>
                        </a:buClr>
                        <a:buSzPts val="800"/>
                        <a:buFont typeface="Open Sans"/>
                        <a:buChar char="●"/>
                      </a:pPr>
                      <a:r>
                        <a:rPr lang="en-ZA" sz="800">
                          <a:solidFill>
                            <a:srgbClr val="000A3A"/>
                          </a:solidFill>
                          <a:latin typeface="Open Sans"/>
                          <a:ea typeface="Open Sans"/>
                          <a:cs typeface="Open Sans"/>
                          <a:sym typeface="Open Sans"/>
                        </a:rPr>
                        <a:t>For ex-post assessments, is it possible to disaggregate the observed impacts of interacting policies? </a:t>
                      </a:r>
                      <a:endParaRPr sz="800">
                        <a:solidFill>
                          <a:srgbClr val="000A3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279400" lvl="0" marL="457200" marR="0" rtl="0" algn="l">
                        <a:lnSpc>
                          <a:spcPct val="115000"/>
                        </a:lnSpc>
                        <a:spcBef>
                          <a:spcPts val="0"/>
                        </a:spcBef>
                        <a:spcAft>
                          <a:spcPts val="0"/>
                        </a:spcAft>
                        <a:buClr>
                          <a:srgbClr val="000A3A"/>
                        </a:buClr>
                        <a:buSzPts val="800"/>
                        <a:buFont typeface="Open Sans"/>
                        <a:buChar char="●"/>
                      </a:pPr>
                      <a:r>
                        <a:rPr lang="en-ZA" sz="800">
                          <a:solidFill>
                            <a:srgbClr val="000A3A"/>
                          </a:solidFill>
                          <a:latin typeface="Open Sans"/>
                          <a:ea typeface="Open Sans"/>
                          <a:cs typeface="Open Sans"/>
                          <a:sym typeface="Open Sans"/>
                        </a:rPr>
                        <a:t>If “No” then consider assessing a package of policies</a:t>
                      </a:r>
                      <a:endParaRPr sz="800">
                        <a:solidFill>
                          <a:srgbClr val="000A3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bl>
          </a:graphicData>
        </a:graphic>
      </p:graphicFrame>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9" name="Shape 1019"/>
        <p:cNvGrpSpPr/>
        <p:nvPr/>
      </p:nvGrpSpPr>
      <p:grpSpPr>
        <a:xfrm>
          <a:off x="0" y="0"/>
          <a:ext cx="0" cy="0"/>
          <a:chOff x="0" y="0"/>
          <a:chExt cx="0" cy="0"/>
        </a:xfrm>
      </p:grpSpPr>
      <p:sp>
        <p:nvSpPr>
          <p:cNvPr id="1020" name="Google Shape;1020;p62"/>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5.1 Example of policy description</a:t>
            </a:r>
            <a:endParaRPr>
              <a:solidFill>
                <a:srgbClr val="595959"/>
              </a:solidFill>
            </a:endParaRPr>
          </a:p>
        </p:txBody>
      </p:sp>
      <p:sp>
        <p:nvSpPr>
          <p:cNvPr id="1021" name="Google Shape;1021;p62"/>
          <p:cNvSpPr txBox="1"/>
          <p:nvPr/>
        </p:nvSpPr>
        <p:spPr>
          <a:xfrm>
            <a:off x="667761" y="874986"/>
            <a:ext cx="8326200" cy="38205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Clr>
                <a:srgbClr val="625852"/>
              </a:buClr>
              <a:buSzPts val="3200"/>
              <a:buFont typeface="Arial"/>
              <a:buNone/>
            </a:pPr>
            <a:r>
              <a:t/>
            </a:r>
            <a:endParaRPr sz="3200">
              <a:solidFill>
                <a:srgbClr val="595959"/>
              </a:solidFill>
              <a:latin typeface="Arial"/>
              <a:ea typeface="Arial"/>
              <a:cs typeface="Arial"/>
              <a:sym typeface="Arial"/>
            </a:endParaRPr>
          </a:p>
        </p:txBody>
      </p:sp>
      <p:sp>
        <p:nvSpPr>
          <p:cNvPr id="1022" name="Google Shape;1022;p62"/>
          <p:cNvSpPr/>
          <p:nvPr/>
        </p:nvSpPr>
        <p:spPr>
          <a:xfrm>
            <a:off x="659073" y="1337224"/>
            <a:ext cx="1872000" cy="9720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300">
                <a:solidFill>
                  <a:schemeClr val="dk2"/>
                </a:solidFill>
                <a:latin typeface="Open Sans"/>
                <a:ea typeface="Open Sans"/>
                <a:cs typeface="Open Sans"/>
                <a:sym typeface="Open Sans"/>
              </a:rPr>
              <a:t>Type of policy</a:t>
            </a:r>
            <a:endParaRPr>
              <a:solidFill>
                <a:schemeClr val="dk2"/>
              </a:solidFill>
              <a:latin typeface="Open Sans"/>
              <a:ea typeface="Open Sans"/>
              <a:cs typeface="Open Sans"/>
              <a:sym typeface="Open Sans"/>
            </a:endParaRPr>
          </a:p>
        </p:txBody>
      </p:sp>
      <p:sp>
        <p:nvSpPr>
          <p:cNvPr id="1023" name="Google Shape;1023;p62"/>
          <p:cNvSpPr/>
          <p:nvPr/>
        </p:nvSpPr>
        <p:spPr>
          <a:xfrm>
            <a:off x="2642933" y="1335899"/>
            <a:ext cx="1872000" cy="972000"/>
          </a:xfrm>
          <a:prstGeom prst="rect">
            <a:avLst/>
          </a:prstGeom>
          <a:solidFill>
            <a:schemeClr val="accent3"/>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1300">
                <a:solidFill>
                  <a:schemeClr val="dk2"/>
                </a:solidFill>
                <a:latin typeface="Open Sans"/>
                <a:ea typeface="Open Sans"/>
                <a:cs typeface="Open Sans"/>
                <a:sym typeface="Open Sans"/>
              </a:rPr>
              <a:t>Description of specific interventions</a:t>
            </a:r>
            <a:endParaRPr>
              <a:solidFill>
                <a:schemeClr val="dk2"/>
              </a:solidFill>
              <a:latin typeface="Open Sans"/>
              <a:ea typeface="Open Sans"/>
              <a:cs typeface="Open Sans"/>
              <a:sym typeface="Open Sans"/>
            </a:endParaRPr>
          </a:p>
        </p:txBody>
      </p:sp>
      <p:sp>
        <p:nvSpPr>
          <p:cNvPr id="1024" name="Google Shape;1024;p62"/>
          <p:cNvSpPr/>
          <p:nvPr/>
        </p:nvSpPr>
        <p:spPr>
          <a:xfrm>
            <a:off x="4623352" y="1335899"/>
            <a:ext cx="1872000" cy="9720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300">
                <a:solidFill>
                  <a:schemeClr val="dk2"/>
                </a:solidFill>
                <a:latin typeface="Open Sans"/>
                <a:ea typeface="Open Sans"/>
                <a:cs typeface="Open Sans"/>
                <a:sym typeface="Open Sans"/>
              </a:rPr>
              <a:t>Status of the policy</a:t>
            </a:r>
            <a:endParaRPr>
              <a:solidFill>
                <a:schemeClr val="dk2"/>
              </a:solidFill>
              <a:latin typeface="Open Sans"/>
              <a:ea typeface="Open Sans"/>
              <a:cs typeface="Open Sans"/>
              <a:sym typeface="Open Sans"/>
            </a:endParaRPr>
          </a:p>
        </p:txBody>
      </p:sp>
      <p:sp>
        <p:nvSpPr>
          <p:cNvPr id="1025" name="Google Shape;1025;p62"/>
          <p:cNvSpPr/>
          <p:nvPr/>
        </p:nvSpPr>
        <p:spPr>
          <a:xfrm>
            <a:off x="6603771" y="1332472"/>
            <a:ext cx="1872000" cy="972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300">
                <a:solidFill>
                  <a:schemeClr val="dk2"/>
                </a:solidFill>
                <a:latin typeface="Open Sans"/>
                <a:ea typeface="Open Sans"/>
                <a:cs typeface="Open Sans"/>
                <a:sym typeface="Open Sans"/>
              </a:rPr>
              <a:t>Date of implementation</a:t>
            </a:r>
            <a:endParaRPr>
              <a:solidFill>
                <a:schemeClr val="dk2"/>
              </a:solidFill>
              <a:latin typeface="Open Sans"/>
              <a:ea typeface="Open Sans"/>
              <a:cs typeface="Open Sans"/>
              <a:sym typeface="Open Sans"/>
            </a:endParaRPr>
          </a:p>
        </p:txBody>
      </p:sp>
      <p:sp>
        <p:nvSpPr>
          <p:cNvPr id="1026" name="Google Shape;1026;p62"/>
          <p:cNvSpPr/>
          <p:nvPr/>
        </p:nvSpPr>
        <p:spPr>
          <a:xfrm>
            <a:off x="659073" y="2377232"/>
            <a:ext cx="1872000" cy="972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300">
                <a:solidFill>
                  <a:schemeClr val="dk2"/>
                </a:solidFill>
                <a:latin typeface="Open Sans"/>
                <a:ea typeface="Open Sans"/>
                <a:cs typeface="Open Sans"/>
                <a:sym typeface="Open Sans"/>
              </a:rPr>
              <a:t>Date of completion</a:t>
            </a:r>
            <a:endParaRPr>
              <a:solidFill>
                <a:schemeClr val="dk2"/>
              </a:solidFill>
              <a:latin typeface="Open Sans"/>
              <a:ea typeface="Open Sans"/>
              <a:cs typeface="Open Sans"/>
              <a:sym typeface="Open Sans"/>
            </a:endParaRPr>
          </a:p>
        </p:txBody>
      </p:sp>
      <p:sp>
        <p:nvSpPr>
          <p:cNvPr id="1027" name="Google Shape;1027;p62"/>
          <p:cNvSpPr/>
          <p:nvPr/>
        </p:nvSpPr>
        <p:spPr>
          <a:xfrm>
            <a:off x="2642933" y="2377232"/>
            <a:ext cx="1872000" cy="9720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300">
                <a:solidFill>
                  <a:schemeClr val="dk2"/>
                </a:solidFill>
                <a:latin typeface="Open Sans"/>
                <a:ea typeface="Open Sans"/>
                <a:cs typeface="Open Sans"/>
                <a:sym typeface="Open Sans"/>
              </a:rPr>
              <a:t>Implementing entities</a:t>
            </a:r>
            <a:endParaRPr>
              <a:solidFill>
                <a:schemeClr val="dk2"/>
              </a:solidFill>
              <a:latin typeface="Open Sans"/>
              <a:ea typeface="Open Sans"/>
              <a:cs typeface="Open Sans"/>
              <a:sym typeface="Open Sans"/>
            </a:endParaRPr>
          </a:p>
        </p:txBody>
      </p:sp>
      <p:sp>
        <p:nvSpPr>
          <p:cNvPr id="1028" name="Google Shape;1028;p62"/>
          <p:cNvSpPr/>
          <p:nvPr/>
        </p:nvSpPr>
        <p:spPr>
          <a:xfrm>
            <a:off x="4623352" y="2377232"/>
            <a:ext cx="1872000" cy="972000"/>
          </a:xfrm>
          <a:prstGeom prst="rect">
            <a:avLst/>
          </a:prstGeom>
          <a:solidFill>
            <a:schemeClr val="accent3"/>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1300">
                <a:solidFill>
                  <a:schemeClr val="dk2"/>
                </a:solidFill>
                <a:latin typeface="Open Sans"/>
                <a:ea typeface="Open Sans"/>
                <a:cs typeface="Open Sans"/>
                <a:sym typeface="Open Sans"/>
              </a:rPr>
              <a:t>Objectives and intended impacts or benefits </a:t>
            </a:r>
            <a:endParaRPr>
              <a:solidFill>
                <a:schemeClr val="dk2"/>
              </a:solidFill>
              <a:latin typeface="Open Sans"/>
              <a:ea typeface="Open Sans"/>
              <a:cs typeface="Open Sans"/>
              <a:sym typeface="Open Sans"/>
            </a:endParaRPr>
          </a:p>
        </p:txBody>
      </p:sp>
      <p:sp>
        <p:nvSpPr>
          <p:cNvPr id="1029" name="Google Shape;1029;p62"/>
          <p:cNvSpPr/>
          <p:nvPr/>
        </p:nvSpPr>
        <p:spPr>
          <a:xfrm>
            <a:off x="6603771" y="2377232"/>
            <a:ext cx="1872000" cy="9720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300">
                <a:solidFill>
                  <a:schemeClr val="dk2"/>
                </a:solidFill>
                <a:latin typeface="Open Sans"/>
                <a:ea typeface="Open Sans"/>
                <a:cs typeface="Open Sans"/>
                <a:sym typeface="Open Sans"/>
              </a:rPr>
              <a:t>Level of the policy</a:t>
            </a:r>
            <a:endParaRPr>
              <a:solidFill>
                <a:schemeClr val="dk2"/>
              </a:solidFill>
              <a:latin typeface="Open Sans"/>
              <a:ea typeface="Open Sans"/>
              <a:cs typeface="Open Sans"/>
              <a:sym typeface="Open Sans"/>
            </a:endParaRPr>
          </a:p>
        </p:txBody>
      </p:sp>
      <p:sp>
        <p:nvSpPr>
          <p:cNvPr id="1030" name="Google Shape;1030;p62"/>
          <p:cNvSpPr/>
          <p:nvPr/>
        </p:nvSpPr>
        <p:spPr>
          <a:xfrm>
            <a:off x="6603771" y="3422815"/>
            <a:ext cx="1872000" cy="972000"/>
          </a:xfrm>
          <a:prstGeom prst="rect">
            <a:avLst/>
          </a:prstGeom>
          <a:solidFill>
            <a:schemeClr val="accent3"/>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1300">
                <a:solidFill>
                  <a:schemeClr val="dk2"/>
                </a:solidFill>
                <a:latin typeface="Open Sans"/>
                <a:ea typeface="Open Sans"/>
                <a:cs typeface="Open Sans"/>
                <a:sym typeface="Open Sans"/>
              </a:rPr>
              <a:t>Other related policies or actions</a:t>
            </a:r>
            <a:endParaRPr>
              <a:solidFill>
                <a:schemeClr val="dk2"/>
              </a:solidFill>
              <a:latin typeface="Open Sans"/>
              <a:ea typeface="Open Sans"/>
              <a:cs typeface="Open Sans"/>
              <a:sym typeface="Open Sans"/>
            </a:endParaRPr>
          </a:p>
        </p:txBody>
      </p:sp>
      <p:sp>
        <p:nvSpPr>
          <p:cNvPr id="1031" name="Google Shape;1031;p62"/>
          <p:cNvSpPr/>
          <p:nvPr/>
        </p:nvSpPr>
        <p:spPr>
          <a:xfrm>
            <a:off x="4623352" y="3422815"/>
            <a:ext cx="1872000" cy="9720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300">
                <a:solidFill>
                  <a:schemeClr val="dk2"/>
                </a:solidFill>
                <a:latin typeface="Open Sans"/>
                <a:ea typeface="Open Sans"/>
                <a:cs typeface="Open Sans"/>
                <a:sym typeface="Open Sans"/>
              </a:rPr>
              <a:t>GHG targeted</a:t>
            </a:r>
            <a:endParaRPr>
              <a:solidFill>
                <a:schemeClr val="dk2"/>
              </a:solidFill>
              <a:latin typeface="Open Sans"/>
              <a:ea typeface="Open Sans"/>
              <a:cs typeface="Open Sans"/>
              <a:sym typeface="Open Sans"/>
            </a:endParaRPr>
          </a:p>
        </p:txBody>
      </p:sp>
      <p:sp>
        <p:nvSpPr>
          <p:cNvPr id="1032" name="Google Shape;1032;p62"/>
          <p:cNvSpPr/>
          <p:nvPr/>
        </p:nvSpPr>
        <p:spPr>
          <a:xfrm>
            <a:off x="2642933" y="3422815"/>
            <a:ext cx="1872000" cy="972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300">
                <a:solidFill>
                  <a:schemeClr val="dk2"/>
                </a:solidFill>
                <a:latin typeface="Open Sans"/>
                <a:ea typeface="Open Sans"/>
                <a:cs typeface="Open Sans"/>
                <a:sym typeface="Open Sans"/>
              </a:rPr>
              <a:t>Sectors targeted</a:t>
            </a:r>
            <a:endParaRPr>
              <a:solidFill>
                <a:schemeClr val="dk2"/>
              </a:solidFill>
              <a:latin typeface="Open Sans"/>
              <a:ea typeface="Open Sans"/>
              <a:cs typeface="Open Sans"/>
              <a:sym typeface="Open Sans"/>
            </a:endParaRPr>
          </a:p>
        </p:txBody>
      </p:sp>
      <p:sp>
        <p:nvSpPr>
          <p:cNvPr id="1033" name="Google Shape;1033;p62"/>
          <p:cNvSpPr/>
          <p:nvPr/>
        </p:nvSpPr>
        <p:spPr>
          <a:xfrm>
            <a:off x="659073" y="3422815"/>
            <a:ext cx="1872000" cy="9720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300">
                <a:solidFill>
                  <a:schemeClr val="dk2"/>
                </a:solidFill>
                <a:latin typeface="Open Sans"/>
                <a:ea typeface="Open Sans"/>
                <a:cs typeface="Open Sans"/>
                <a:sym typeface="Open Sans"/>
              </a:rPr>
              <a:t>Geographical coverage</a:t>
            </a:r>
            <a:endParaRPr>
              <a:solidFill>
                <a:schemeClr val="dk2"/>
              </a:solidFill>
              <a:latin typeface="Open Sans"/>
              <a:ea typeface="Open Sans"/>
              <a:cs typeface="Open Sans"/>
              <a:sym typeface="Open Sans"/>
            </a:endParaRPr>
          </a:p>
        </p:txBody>
      </p:sp>
      <p:sp>
        <p:nvSpPr>
          <p:cNvPr id="1034" name="Google Shape;1034;p62"/>
          <p:cNvSpPr/>
          <p:nvPr/>
        </p:nvSpPr>
        <p:spPr>
          <a:xfrm>
            <a:off x="667959" y="896259"/>
            <a:ext cx="7808100" cy="329100"/>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1600">
                <a:solidFill>
                  <a:srgbClr val="09294E"/>
                </a:solidFill>
                <a:latin typeface="Arial"/>
                <a:ea typeface="Arial"/>
                <a:cs typeface="Arial"/>
                <a:sym typeface="Arial"/>
              </a:rPr>
              <a:t>National Programme for Sustainable Pastures and Livestock Production</a:t>
            </a:r>
            <a:endParaRPr/>
          </a:p>
        </p:txBody>
      </p:sp>
      <p:sp>
        <p:nvSpPr>
          <p:cNvPr id="1035" name="Google Shape;1035;p62"/>
          <p:cNvSpPr/>
          <p:nvPr/>
        </p:nvSpPr>
        <p:spPr>
          <a:xfrm>
            <a:off x="712652" y="1365120"/>
            <a:ext cx="1872000" cy="972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000">
                <a:solidFill>
                  <a:schemeClr val="lt1"/>
                </a:solidFill>
                <a:latin typeface="Open Sans"/>
                <a:ea typeface="Open Sans"/>
                <a:cs typeface="Open Sans"/>
                <a:sym typeface="Open Sans"/>
              </a:rPr>
              <a:t>Subsidies and incentives; </a:t>
            </a:r>
            <a:endParaRPr>
              <a:latin typeface="Open Sans"/>
              <a:ea typeface="Open Sans"/>
              <a:cs typeface="Open Sans"/>
              <a:sym typeface="Open Sans"/>
            </a:endParaRPr>
          </a:p>
          <a:p>
            <a:pPr indent="0" lvl="0" marL="0" marR="0" rtl="0" algn="ctr">
              <a:spcBef>
                <a:spcPts val="0"/>
              </a:spcBef>
              <a:spcAft>
                <a:spcPts val="0"/>
              </a:spcAft>
              <a:buNone/>
            </a:pPr>
            <a:r>
              <a:rPr lang="en-ZA" sz="1000">
                <a:solidFill>
                  <a:schemeClr val="lt1"/>
                </a:solidFill>
                <a:latin typeface="Open Sans"/>
                <a:ea typeface="Open Sans"/>
                <a:cs typeface="Open Sans"/>
                <a:sym typeface="Open Sans"/>
              </a:rPr>
              <a:t>Research, development and deployment</a:t>
            </a:r>
            <a:endParaRPr>
              <a:latin typeface="Open Sans"/>
              <a:ea typeface="Open Sans"/>
              <a:cs typeface="Open Sans"/>
              <a:sym typeface="Open Sans"/>
            </a:endParaRPr>
          </a:p>
        </p:txBody>
      </p:sp>
      <p:sp>
        <p:nvSpPr>
          <p:cNvPr id="1036" name="Google Shape;1036;p62"/>
          <p:cNvSpPr/>
          <p:nvPr/>
        </p:nvSpPr>
        <p:spPr>
          <a:xfrm>
            <a:off x="4599379" y="1365120"/>
            <a:ext cx="1872000" cy="972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700">
                <a:solidFill>
                  <a:schemeClr val="lt1"/>
                </a:solidFill>
                <a:latin typeface="Open Sans"/>
                <a:ea typeface="Open Sans"/>
                <a:cs typeface="Open Sans"/>
                <a:sym typeface="Open Sans"/>
              </a:rPr>
              <a:t>Budget increase for agriculture extension service authorised in the National Agriculture Policy Act of 2015 to start in 2020. Federal government currently seeking financial assistance to support programme.</a:t>
            </a:r>
            <a:endParaRPr sz="700">
              <a:latin typeface="Open Sans"/>
              <a:ea typeface="Open Sans"/>
              <a:cs typeface="Open Sans"/>
              <a:sym typeface="Open Sans"/>
            </a:endParaRPr>
          </a:p>
        </p:txBody>
      </p:sp>
      <p:sp>
        <p:nvSpPr>
          <p:cNvPr id="1037" name="Google Shape;1037;p62"/>
          <p:cNvSpPr/>
          <p:nvPr/>
        </p:nvSpPr>
        <p:spPr>
          <a:xfrm>
            <a:off x="6572761" y="1365120"/>
            <a:ext cx="1872000" cy="972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000">
                <a:solidFill>
                  <a:schemeClr val="lt1"/>
                </a:solidFill>
                <a:latin typeface="Open Sans"/>
                <a:ea typeface="Open Sans"/>
                <a:cs typeface="Open Sans"/>
                <a:sym typeface="Open Sans"/>
              </a:rPr>
              <a:t>Expected 2021</a:t>
            </a:r>
            <a:endParaRPr>
              <a:latin typeface="Open Sans"/>
              <a:ea typeface="Open Sans"/>
              <a:cs typeface="Open Sans"/>
              <a:sym typeface="Open Sans"/>
            </a:endParaRPr>
          </a:p>
        </p:txBody>
      </p:sp>
      <p:sp>
        <p:nvSpPr>
          <p:cNvPr id="1038" name="Google Shape;1038;p62"/>
          <p:cNvSpPr/>
          <p:nvPr/>
        </p:nvSpPr>
        <p:spPr>
          <a:xfrm>
            <a:off x="712652" y="2410703"/>
            <a:ext cx="1872000" cy="972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000">
                <a:solidFill>
                  <a:schemeClr val="lt1"/>
                </a:solidFill>
                <a:latin typeface="Open Sans"/>
                <a:ea typeface="Open Sans"/>
                <a:cs typeface="Open Sans"/>
                <a:sym typeface="Open Sans"/>
              </a:rPr>
              <a:t>Expected 2035</a:t>
            </a:r>
            <a:endParaRPr>
              <a:latin typeface="Open Sans"/>
              <a:ea typeface="Open Sans"/>
              <a:cs typeface="Open Sans"/>
              <a:sym typeface="Open Sans"/>
            </a:endParaRPr>
          </a:p>
        </p:txBody>
      </p:sp>
      <p:sp>
        <p:nvSpPr>
          <p:cNvPr id="1039" name="Google Shape;1039;p62"/>
          <p:cNvSpPr/>
          <p:nvPr/>
        </p:nvSpPr>
        <p:spPr>
          <a:xfrm>
            <a:off x="2688123" y="2334503"/>
            <a:ext cx="1872000" cy="972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000">
                <a:solidFill>
                  <a:schemeClr val="lt1"/>
                </a:solidFill>
                <a:latin typeface="Open Sans"/>
                <a:ea typeface="Open Sans"/>
                <a:cs typeface="Open Sans"/>
                <a:sym typeface="Open Sans"/>
              </a:rPr>
              <a:t>National Agriculture Agency</a:t>
            </a:r>
            <a:endParaRPr>
              <a:latin typeface="Open Sans"/>
              <a:ea typeface="Open Sans"/>
              <a:cs typeface="Open Sans"/>
              <a:sym typeface="Open Sans"/>
            </a:endParaRPr>
          </a:p>
        </p:txBody>
      </p:sp>
      <p:sp>
        <p:nvSpPr>
          <p:cNvPr id="1040" name="Google Shape;1040;p62"/>
          <p:cNvSpPr/>
          <p:nvPr/>
        </p:nvSpPr>
        <p:spPr>
          <a:xfrm>
            <a:off x="6572761" y="2410703"/>
            <a:ext cx="1872000" cy="972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000">
                <a:solidFill>
                  <a:schemeClr val="lt1"/>
                </a:solidFill>
                <a:latin typeface="Open Sans"/>
                <a:ea typeface="Open Sans"/>
                <a:cs typeface="Open Sans"/>
                <a:sym typeface="Open Sans"/>
              </a:rPr>
              <a:t>National</a:t>
            </a:r>
            <a:endParaRPr>
              <a:latin typeface="Open Sans"/>
              <a:ea typeface="Open Sans"/>
              <a:cs typeface="Open Sans"/>
              <a:sym typeface="Open Sans"/>
            </a:endParaRPr>
          </a:p>
        </p:txBody>
      </p:sp>
      <p:sp>
        <p:nvSpPr>
          <p:cNvPr id="1041" name="Google Shape;1041;p62"/>
          <p:cNvSpPr/>
          <p:nvPr/>
        </p:nvSpPr>
        <p:spPr>
          <a:xfrm>
            <a:off x="4675579" y="3391846"/>
            <a:ext cx="1872000" cy="972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000">
                <a:solidFill>
                  <a:schemeClr val="lt1"/>
                </a:solidFill>
                <a:latin typeface="Open Sans"/>
                <a:ea typeface="Open Sans"/>
                <a:cs typeface="Open Sans"/>
                <a:sym typeface="Open Sans"/>
              </a:rPr>
              <a:t>CH</a:t>
            </a:r>
            <a:r>
              <a:rPr baseline="-25000" lang="en-ZA" sz="1000">
                <a:solidFill>
                  <a:schemeClr val="lt1"/>
                </a:solidFill>
                <a:latin typeface="Open Sans"/>
                <a:ea typeface="Open Sans"/>
                <a:cs typeface="Open Sans"/>
                <a:sym typeface="Open Sans"/>
              </a:rPr>
              <a:t>4</a:t>
            </a:r>
            <a:r>
              <a:rPr lang="en-ZA" sz="1000">
                <a:solidFill>
                  <a:schemeClr val="lt1"/>
                </a:solidFill>
                <a:latin typeface="Open Sans"/>
                <a:ea typeface="Open Sans"/>
                <a:cs typeface="Open Sans"/>
                <a:sym typeface="Open Sans"/>
              </a:rPr>
              <a:t>:</a:t>
            </a:r>
            <a:endParaRPr>
              <a:latin typeface="Open Sans"/>
              <a:ea typeface="Open Sans"/>
              <a:cs typeface="Open Sans"/>
              <a:sym typeface="Open Sans"/>
            </a:endParaRPr>
          </a:p>
          <a:p>
            <a:pPr indent="0" lvl="0" marL="0" marR="0" rtl="0" algn="ctr">
              <a:spcBef>
                <a:spcPts val="0"/>
              </a:spcBef>
              <a:spcAft>
                <a:spcPts val="0"/>
              </a:spcAft>
              <a:buNone/>
            </a:pPr>
            <a:r>
              <a:rPr lang="en-ZA" sz="1000">
                <a:solidFill>
                  <a:schemeClr val="lt1"/>
                </a:solidFill>
                <a:latin typeface="Open Sans"/>
                <a:ea typeface="Open Sans"/>
                <a:cs typeface="Open Sans"/>
                <a:sym typeface="Open Sans"/>
              </a:rPr>
              <a:t>Reduce CH</a:t>
            </a:r>
            <a:r>
              <a:rPr baseline="-25000" lang="en-ZA" sz="1000">
                <a:solidFill>
                  <a:schemeClr val="lt1"/>
                </a:solidFill>
                <a:latin typeface="Open Sans"/>
                <a:ea typeface="Open Sans"/>
                <a:cs typeface="Open Sans"/>
                <a:sym typeface="Open Sans"/>
              </a:rPr>
              <a:t>4</a:t>
            </a:r>
            <a:r>
              <a:rPr lang="en-ZA" sz="1000">
                <a:solidFill>
                  <a:schemeClr val="lt1"/>
                </a:solidFill>
                <a:latin typeface="Open Sans"/>
                <a:ea typeface="Open Sans"/>
                <a:cs typeface="Open Sans"/>
                <a:sym typeface="Open Sans"/>
              </a:rPr>
              <a:t> emissions from enteric fermentation</a:t>
            </a:r>
            <a:endParaRPr>
              <a:latin typeface="Open Sans"/>
              <a:ea typeface="Open Sans"/>
              <a:cs typeface="Open Sans"/>
              <a:sym typeface="Open Sans"/>
            </a:endParaRPr>
          </a:p>
        </p:txBody>
      </p:sp>
      <p:sp>
        <p:nvSpPr>
          <p:cNvPr id="1042" name="Google Shape;1042;p62"/>
          <p:cNvSpPr/>
          <p:nvPr/>
        </p:nvSpPr>
        <p:spPr>
          <a:xfrm>
            <a:off x="2688123" y="3391846"/>
            <a:ext cx="1872000" cy="972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000">
                <a:solidFill>
                  <a:schemeClr val="lt1"/>
                </a:solidFill>
                <a:latin typeface="Open Sans"/>
                <a:ea typeface="Open Sans"/>
                <a:cs typeface="Open Sans"/>
                <a:sym typeface="Open Sans"/>
              </a:rPr>
              <a:t>Agriculture.</a:t>
            </a:r>
            <a:endParaRPr>
              <a:latin typeface="Open Sans"/>
              <a:ea typeface="Open Sans"/>
              <a:cs typeface="Open Sans"/>
              <a:sym typeface="Open Sans"/>
            </a:endParaRPr>
          </a:p>
          <a:p>
            <a:pPr indent="0" lvl="0" marL="0" marR="0" rtl="0" algn="ctr">
              <a:spcBef>
                <a:spcPts val="0"/>
              </a:spcBef>
              <a:spcAft>
                <a:spcPts val="0"/>
              </a:spcAft>
              <a:buNone/>
            </a:pPr>
            <a:r>
              <a:rPr lang="en-ZA" sz="1000">
                <a:solidFill>
                  <a:schemeClr val="lt1"/>
                </a:solidFill>
                <a:latin typeface="Open Sans"/>
                <a:ea typeface="Open Sans"/>
                <a:cs typeface="Open Sans"/>
                <a:sym typeface="Open Sans"/>
              </a:rPr>
              <a:t>Small (&lt;500 ha) to medium (500 – 2500ha) scale beef and dairy producers</a:t>
            </a:r>
            <a:endParaRPr>
              <a:latin typeface="Open Sans"/>
              <a:ea typeface="Open Sans"/>
              <a:cs typeface="Open Sans"/>
              <a:sym typeface="Open Sans"/>
            </a:endParaRPr>
          </a:p>
        </p:txBody>
      </p:sp>
      <p:sp>
        <p:nvSpPr>
          <p:cNvPr id="1043" name="Google Shape;1043;p62"/>
          <p:cNvSpPr/>
          <p:nvPr/>
        </p:nvSpPr>
        <p:spPr>
          <a:xfrm>
            <a:off x="712652" y="3468046"/>
            <a:ext cx="1872000" cy="972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000">
                <a:solidFill>
                  <a:schemeClr val="lt1"/>
                </a:solidFill>
                <a:latin typeface="Open Sans"/>
                <a:ea typeface="Open Sans"/>
                <a:cs typeface="Open Sans"/>
                <a:sym typeface="Open Sans"/>
              </a:rPr>
              <a:t>All non-federally owned pasture in the country are eligible</a:t>
            </a:r>
            <a:endParaRPr>
              <a:latin typeface="Open Sans"/>
              <a:ea typeface="Open Sans"/>
              <a:cs typeface="Open Sans"/>
              <a:sym typeface="Open Sans"/>
            </a:endParaRPr>
          </a:p>
        </p:txBody>
      </p:sp>
      <p:sp>
        <p:nvSpPr>
          <p:cNvPr id="1044" name="Google Shape;1044;p62">
            <a:hlinkClick action="ppaction://hlinksldjump" r:id="rId3"/>
          </p:cNvPr>
          <p:cNvSpPr/>
          <p:nvPr/>
        </p:nvSpPr>
        <p:spPr>
          <a:xfrm>
            <a:off x="2906327" y="1475489"/>
            <a:ext cx="1424400" cy="6798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045" name="Google Shape;1045;p62">
            <a:hlinkClick action="ppaction://hlinksldjump" r:id="rId4"/>
          </p:cNvPr>
          <p:cNvSpPr/>
          <p:nvPr/>
        </p:nvSpPr>
        <p:spPr>
          <a:xfrm>
            <a:off x="4837720" y="2571750"/>
            <a:ext cx="1735500" cy="5895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046" name="Google Shape;1046;p62">
            <a:hlinkClick action="ppaction://hlinksldjump" r:id="rId5"/>
          </p:cNvPr>
          <p:cNvSpPr/>
          <p:nvPr/>
        </p:nvSpPr>
        <p:spPr>
          <a:xfrm>
            <a:off x="6665739" y="3624106"/>
            <a:ext cx="1757100" cy="5532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047" name="Google Shape;1047;p62"/>
          <p:cNvSpPr/>
          <p:nvPr>
            <p:ph idx="4294967295" type="body"/>
          </p:nvPr>
        </p:nvSpPr>
        <p:spPr>
          <a:xfrm>
            <a:off x="457200" y="4543072"/>
            <a:ext cx="1432800" cy="387900"/>
          </a:xfrm>
          <a:prstGeom prst="leftArrow">
            <a:avLst>
              <a:gd fmla="val 50000" name="adj1"/>
              <a:gd fmla="val 71387" name="adj2"/>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rmAutofit fontScale="40000" lnSpcReduction="10000"/>
          </a:bodyPr>
          <a:lstStyle/>
          <a:p>
            <a:pPr indent="0" lvl="0" marL="0" rtl="0" algn="l">
              <a:lnSpc>
                <a:spcPct val="90000"/>
              </a:lnSpc>
              <a:spcBef>
                <a:spcPts val="0"/>
              </a:spcBef>
              <a:spcAft>
                <a:spcPts val="1200"/>
              </a:spcAft>
              <a:buClr>
                <a:srgbClr val="09294E"/>
              </a:buClr>
              <a:buSzPct val="38095"/>
              <a:buNone/>
            </a:pPr>
            <a:r>
              <a:rPr lang="en-ZA"/>
              <a:t>To policy description</a:t>
            </a:r>
            <a:endParaRPr/>
          </a:p>
        </p:txBody>
      </p:sp>
      <p:sp>
        <p:nvSpPr>
          <p:cNvPr id="1048" name="Google Shape;1048;p62">
            <a:hlinkClick action="ppaction://hlinksldjump" r:id="rId6"/>
          </p:cNvPr>
          <p:cNvSpPr/>
          <p:nvPr/>
        </p:nvSpPr>
        <p:spPr>
          <a:xfrm>
            <a:off x="697301" y="4645502"/>
            <a:ext cx="1192800" cy="1902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cxnSp>
        <p:nvCxnSpPr>
          <p:cNvPr id="1049" name="Google Shape;1049;p62"/>
          <p:cNvCxnSpPr/>
          <p:nvPr/>
        </p:nvCxnSpPr>
        <p:spPr>
          <a:xfrm flipH="1" rot="10800000">
            <a:off x="4313004" y="1361674"/>
            <a:ext cx="170400" cy="90600"/>
          </a:xfrm>
          <a:prstGeom prst="straightConnector1">
            <a:avLst/>
          </a:prstGeom>
          <a:noFill/>
          <a:ln cap="flat" cmpd="sng" w="38100">
            <a:solidFill>
              <a:schemeClr val="dk1"/>
            </a:solidFill>
            <a:prstDash val="solid"/>
            <a:miter lim="800000"/>
            <a:headEnd len="sm" w="sm" type="none"/>
            <a:tailEnd len="med" w="med" type="triangle"/>
          </a:ln>
        </p:spPr>
      </p:cxnSp>
      <p:cxnSp>
        <p:nvCxnSpPr>
          <p:cNvPr id="1050" name="Google Shape;1050;p62"/>
          <p:cNvCxnSpPr/>
          <p:nvPr/>
        </p:nvCxnSpPr>
        <p:spPr>
          <a:xfrm flipH="1" rot="10800000">
            <a:off x="6293983" y="2399087"/>
            <a:ext cx="170400" cy="90600"/>
          </a:xfrm>
          <a:prstGeom prst="straightConnector1">
            <a:avLst/>
          </a:prstGeom>
          <a:noFill/>
          <a:ln cap="flat" cmpd="sng" w="38100">
            <a:solidFill>
              <a:schemeClr val="dk1"/>
            </a:solidFill>
            <a:prstDash val="solid"/>
            <a:miter lim="800000"/>
            <a:headEnd len="sm" w="sm" type="none"/>
            <a:tailEnd len="med" w="med" type="triangle"/>
          </a:ln>
        </p:spPr>
      </p:cxnSp>
      <p:cxnSp>
        <p:nvCxnSpPr>
          <p:cNvPr id="1051" name="Google Shape;1051;p62"/>
          <p:cNvCxnSpPr/>
          <p:nvPr/>
        </p:nvCxnSpPr>
        <p:spPr>
          <a:xfrm flipH="1" rot="10800000">
            <a:off x="8290144" y="3448474"/>
            <a:ext cx="170400" cy="90600"/>
          </a:xfrm>
          <a:prstGeom prst="straightConnector1">
            <a:avLst/>
          </a:prstGeom>
          <a:noFill/>
          <a:ln cap="flat" cmpd="sng" w="38100">
            <a:solidFill>
              <a:schemeClr val="dk1"/>
            </a:solidFill>
            <a:prstDash val="solid"/>
            <a:miter lim="800000"/>
            <a:headEnd len="sm" w="sm" type="none"/>
            <a:tailEnd len="med" w="med" type="triangl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3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3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3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3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3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4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4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4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4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1035"/>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1036"/>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1037"/>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1038"/>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1039"/>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1040"/>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1043"/>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1042"/>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1041"/>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6" name="Shape 1056"/>
        <p:cNvGrpSpPr/>
        <p:nvPr/>
      </p:nvGrpSpPr>
      <p:grpSpPr>
        <a:xfrm>
          <a:off x="0" y="0"/>
          <a:ext cx="0" cy="0"/>
          <a:chOff x="0" y="0"/>
          <a:chExt cx="0" cy="0"/>
        </a:xfrm>
      </p:grpSpPr>
      <p:sp>
        <p:nvSpPr>
          <p:cNvPr id="1057" name="Google Shape;1057;p63"/>
          <p:cNvSpPr txBox="1"/>
          <p:nvPr/>
        </p:nvSpPr>
        <p:spPr>
          <a:xfrm>
            <a:off x="434475" y="846600"/>
            <a:ext cx="8198700" cy="3582000"/>
          </a:xfrm>
          <a:prstGeom prst="rect">
            <a:avLst/>
          </a:prstGeom>
          <a:solidFill>
            <a:srgbClr val="E4DEFF"/>
          </a:solidFill>
          <a:ln>
            <a:noFill/>
          </a:ln>
        </p:spPr>
        <p:txBody>
          <a:bodyPr anchorCtr="0" anchor="t" bIns="45700" lIns="91425" spcFirstLastPara="1" rIns="91425" wrap="square" tIns="45700">
            <a:normAutofit fontScale="55000"/>
          </a:bodyPr>
          <a:lstStyle/>
          <a:p>
            <a:pPr indent="-291465" lvl="0" marL="457200" marR="0" rtl="0" algn="l">
              <a:lnSpc>
                <a:spcPct val="120000"/>
              </a:lnSpc>
              <a:spcBef>
                <a:spcPts val="0"/>
              </a:spcBef>
              <a:spcAft>
                <a:spcPts val="0"/>
              </a:spcAft>
              <a:buClr>
                <a:srgbClr val="000A3A"/>
              </a:buClr>
              <a:buSzPct val="100000"/>
              <a:buFont typeface="Open Sans"/>
              <a:buChar char="●"/>
            </a:pPr>
            <a:r>
              <a:rPr lang="en-ZA" sz="1800">
                <a:solidFill>
                  <a:srgbClr val="000A3A"/>
                </a:solidFill>
                <a:latin typeface="Open Sans"/>
                <a:ea typeface="Open Sans"/>
                <a:cs typeface="Open Sans"/>
                <a:sym typeface="Open Sans"/>
              </a:rPr>
              <a:t>Livestock feeding strategies: improve the quality of forage for livestock on pasture, through: 	</a:t>
            </a:r>
            <a:endParaRPr sz="1800">
              <a:solidFill>
                <a:srgbClr val="000A3A"/>
              </a:solidFill>
              <a:latin typeface="Open Sans"/>
              <a:ea typeface="Open Sans"/>
              <a:cs typeface="Open Sans"/>
              <a:sym typeface="Open Sans"/>
            </a:endParaRPr>
          </a:p>
          <a:p>
            <a:pPr indent="-291465" lvl="1" marL="914400" marR="0" rtl="0" algn="l">
              <a:lnSpc>
                <a:spcPct val="120000"/>
              </a:lnSpc>
              <a:spcBef>
                <a:spcPts val="0"/>
              </a:spcBef>
              <a:spcAft>
                <a:spcPts val="0"/>
              </a:spcAft>
              <a:buClr>
                <a:srgbClr val="000A3A"/>
              </a:buClr>
              <a:buSzPct val="100000"/>
              <a:buFont typeface="Open Sans"/>
              <a:buChar char="○"/>
            </a:pPr>
            <a:r>
              <a:rPr lang="en-ZA" sz="1800">
                <a:solidFill>
                  <a:srgbClr val="000A3A"/>
                </a:solidFill>
                <a:latin typeface="Open Sans"/>
                <a:ea typeface="Open Sans"/>
                <a:cs typeface="Open Sans"/>
                <a:sym typeface="Open Sans"/>
              </a:rPr>
              <a:t>Improved herd management strategies: adjusting stocking density, avoiding overgrazing (including through fencing), and optimising grazing rotations. </a:t>
            </a:r>
            <a:endParaRPr sz="1800">
              <a:solidFill>
                <a:srgbClr val="000A3A"/>
              </a:solidFill>
              <a:latin typeface="Open Sans"/>
              <a:ea typeface="Open Sans"/>
              <a:cs typeface="Open Sans"/>
              <a:sym typeface="Open Sans"/>
            </a:endParaRPr>
          </a:p>
          <a:p>
            <a:pPr indent="-291465" lvl="1" marL="914400" marR="0" rtl="0" algn="l">
              <a:lnSpc>
                <a:spcPct val="120000"/>
              </a:lnSpc>
              <a:spcBef>
                <a:spcPts val="0"/>
              </a:spcBef>
              <a:spcAft>
                <a:spcPts val="0"/>
              </a:spcAft>
              <a:buClr>
                <a:srgbClr val="000A3A"/>
              </a:buClr>
              <a:buSzPct val="100000"/>
              <a:buFont typeface="Open Sans"/>
              <a:buChar char="○"/>
            </a:pPr>
            <a:r>
              <a:rPr lang="en-ZA" sz="1800">
                <a:solidFill>
                  <a:srgbClr val="000A3A"/>
                </a:solidFill>
                <a:latin typeface="Open Sans"/>
                <a:ea typeface="Open Sans"/>
                <a:cs typeface="Open Sans"/>
                <a:sym typeface="Open Sans"/>
              </a:rPr>
              <a:t>Improved pasture management: maintaining growth of preferred grazing species, removing weed invasions and bare ground, restoring livestock paths to control soil compaction, improving ground water absorption and reducing runoff, fertiliser management to promote quality forage).</a:t>
            </a:r>
            <a:endParaRPr sz="1800">
              <a:solidFill>
                <a:srgbClr val="000A3A"/>
              </a:solidFill>
              <a:latin typeface="Open Sans"/>
              <a:ea typeface="Open Sans"/>
              <a:cs typeface="Open Sans"/>
              <a:sym typeface="Open Sans"/>
            </a:endParaRPr>
          </a:p>
          <a:p>
            <a:pPr indent="-291465" lvl="1" marL="914400" marR="0" rtl="0" algn="l">
              <a:lnSpc>
                <a:spcPct val="120000"/>
              </a:lnSpc>
              <a:spcBef>
                <a:spcPts val="0"/>
              </a:spcBef>
              <a:spcAft>
                <a:spcPts val="0"/>
              </a:spcAft>
              <a:buClr>
                <a:srgbClr val="000A3A"/>
              </a:buClr>
              <a:buSzPct val="100000"/>
              <a:buFont typeface="Open Sans"/>
              <a:buChar char="○"/>
            </a:pPr>
            <a:r>
              <a:rPr lang="en-ZA" sz="1800">
                <a:solidFill>
                  <a:srgbClr val="000A3A"/>
                </a:solidFill>
                <a:latin typeface="Open Sans"/>
                <a:ea typeface="Open Sans"/>
                <a:cs typeface="Open Sans"/>
                <a:sym typeface="Open Sans"/>
              </a:rPr>
              <a:t>Improved silvopastoral systems: planting shrubs and trees in pastures or alleys interspersed with food crops to provide additional sources of high quality forage and improve animal nutrition.</a:t>
            </a:r>
            <a:endParaRPr sz="1800">
              <a:solidFill>
                <a:srgbClr val="000A3A"/>
              </a:solidFill>
              <a:latin typeface="Open Sans"/>
              <a:ea typeface="Open Sans"/>
              <a:cs typeface="Open Sans"/>
              <a:sym typeface="Open Sans"/>
            </a:endParaRPr>
          </a:p>
          <a:p>
            <a:pPr indent="-291465" lvl="0" marL="457200" marR="0" rtl="0" algn="l">
              <a:lnSpc>
                <a:spcPct val="120000"/>
              </a:lnSpc>
              <a:spcBef>
                <a:spcPts val="0"/>
              </a:spcBef>
              <a:spcAft>
                <a:spcPts val="0"/>
              </a:spcAft>
              <a:buClr>
                <a:srgbClr val="000A3A"/>
              </a:buClr>
              <a:buSzPct val="100000"/>
              <a:buFont typeface="Open Sans"/>
              <a:buChar char="●"/>
            </a:pPr>
            <a:r>
              <a:rPr lang="en-ZA" sz="1800">
                <a:solidFill>
                  <a:srgbClr val="000A3A"/>
                </a:solidFill>
                <a:latin typeface="Open Sans"/>
                <a:ea typeface="Open Sans"/>
                <a:cs typeface="Open Sans"/>
                <a:sym typeface="Open Sans"/>
              </a:rPr>
              <a:t>Under the SPLP, the national government will pay participating pastoralists annual fees for five years to improve management of grasslands and, increase funding to the agriculture extension service by USD 2 million per year for 15 years to provide training and support to participating pastoralists. </a:t>
            </a:r>
            <a:endParaRPr sz="1800">
              <a:solidFill>
                <a:srgbClr val="000A3A"/>
              </a:solidFill>
              <a:latin typeface="Open Sans"/>
              <a:ea typeface="Open Sans"/>
              <a:cs typeface="Open Sans"/>
              <a:sym typeface="Open Sans"/>
            </a:endParaRPr>
          </a:p>
          <a:p>
            <a:pPr indent="-291465" lvl="0" marL="457200" marR="0" rtl="0" algn="l">
              <a:lnSpc>
                <a:spcPct val="120000"/>
              </a:lnSpc>
              <a:spcBef>
                <a:spcPts val="0"/>
              </a:spcBef>
              <a:spcAft>
                <a:spcPts val="0"/>
              </a:spcAft>
              <a:buClr>
                <a:srgbClr val="000A3A"/>
              </a:buClr>
              <a:buSzPct val="100000"/>
              <a:buFont typeface="Open Sans"/>
              <a:buChar char="●"/>
            </a:pPr>
            <a:r>
              <a:rPr lang="en-ZA" sz="1800">
                <a:solidFill>
                  <a:srgbClr val="000A3A"/>
                </a:solidFill>
                <a:latin typeface="Open Sans"/>
                <a:ea typeface="Open Sans"/>
                <a:cs typeface="Open Sans"/>
                <a:sym typeface="Open Sans"/>
              </a:rPr>
              <a:t>Agriculture extension specialists will develop a training programme in herd and pasture management and silvopastoral systems for participants, and assist participants with developing management plans appropriate for their land and livestock. Management plans must consist of a combination of practices/ technologies listed above. </a:t>
            </a:r>
            <a:endParaRPr sz="1800">
              <a:solidFill>
                <a:srgbClr val="000A3A"/>
              </a:solidFill>
              <a:latin typeface="Open Sans"/>
              <a:ea typeface="Open Sans"/>
              <a:cs typeface="Open Sans"/>
              <a:sym typeface="Open Sans"/>
            </a:endParaRPr>
          </a:p>
          <a:p>
            <a:pPr indent="-291465" lvl="0" marL="457200" marR="0" rtl="0" algn="l">
              <a:lnSpc>
                <a:spcPct val="120000"/>
              </a:lnSpc>
              <a:spcBef>
                <a:spcPts val="0"/>
              </a:spcBef>
              <a:spcAft>
                <a:spcPts val="0"/>
              </a:spcAft>
              <a:buClr>
                <a:srgbClr val="000A3A"/>
              </a:buClr>
              <a:buSzPct val="100000"/>
              <a:buFont typeface="Open Sans"/>
              <a:buChar char="●"/>
            </a:pPr>
            <a:r>
              <a:rPr lang="en-ZA" sz="1800">
                <a:solidFill>
                  <a:srgbClr val="000A3A"/>
                </a:solidFill>
                <a:latin typeface="Open Sans"/>
                <a:ea typeface="Open Sans"/>
                <a:cs typeface="Open Sans"/>
                <a:sym typeface="Open Sans"/>
              </a:rPr>
              <a:t>Upon approval of management plans, participants will receive a start-up payment dispersed annually over five years to cover costs of capital and labour needed to implement the management plan and offset the potential risks involved in changing management. Total value of payments will range from USD 50/ha to USD 100/ha, an estimated increase in income of about 5-10%. Participation will be capped to keep the programme costs under USD 400 million over 15 years. </a:t>
            </a:r>
            <a:endParaRPr sz="1800">
              <a:solidFill>
                <a:srgbClr val="000A3A"/>
              </a:solidFill>
              <a:latin typeface="Open Sans"/>
              <a:ea typeface="Open Sans"/>
              <a:cs typeface="Open Sans"/>
              <a:sym typeface="Open Sans"/>
            </a:endParaRPr>
          </a:p>
          <a:p>
            <a:pPr indent="-291465" lvl="0" marL="457200" marR="0" rtl="0" algn="l">
              <a:lnSpc>
                <a:spcPct val="120000"/>
              </a:lnSpc>
              <a:spcBef>
                <a:spcPts val="0"/>
              </a:spcBef>
              <a:spcAft>
                <a:spcPts val="0"/>
              </a:spcAft>
              <a:buClr>
                <a:srgbClr val="000A3A"/>
              </a:buClr>
              <a:buSzPct val="100000"/>
              <a:buFont typeface="Open Sans"/>
              <a:buChar char="●"/>
            </a:pPr>
            <a:r>
              <a:rPr lang="en-ZA" sz="1800">
                <a:solidFill>
                  <a:srgbClr val="000A3A"/>
                </a:solidFill>
                <a:latin typeface="Open Sans"/>
                <a:ea typeface="Open Sans"/>
                <a:cs typeface="Open Sans"/>
                <a:sym typeface="Open Sans"/>
              </a:rPr>
              <a:t>Agriculture extension specialists will conduct routine site visits to assist with and monitor implementation of management plans.</a:t>
            </a:r>
            <a:endParaRPr sz="1800">
              <a:solidFill>
                <a:srgbClr val="000A3A"/>
              </a:solidFill>
              <a:latin typeface="Open Sans"/>
              <a:ea typeface="Open Sans"/>
              <a:cs typeface="Open Sans"/>
              <a:sym typeface="Open Sans"/>
            </a:endParaRPr>
          </a:p>
        </p:txBody>
      </p:sp>
      <p:sp>
        <p:nvSpPr>
          <p:cNvPr id="1058" name="Google Shape;1058;p63"/>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625852"/>
              </a:buClr>
              <a:buSzPct val="114285"/>
              <a:buFont typeface="Arial"/>
              <a:buNone/>
            </a:pPr>
            <a:r>
              <a:rPr lang="en-ZA"/>
              <a:t>5.1 Example description of specific interventions</a:t>
            </a:r>
            <a:endParaRPr>
              <a:solidFill>
                <a:srgbClr val="595959"/>
              </a:solidFill>
            </a:endParaRPr>
          </a:p>
        </p:txBody>
      </p:sp>
      <p:sp>
        <p:nvSpPr>
          <p:cNvPr id="1059" name="Google Shape;1059;p63"/>
          <p:cNvSpPr/>
          <p:nvPr>
            <p:ph idx="4294967295" type="body"/>
          </p:nvPr>
        </p:nvSpPr>
        <p:spPr>
          <a:xfrm>
            <a:off x="457200" y="4514598"/>
            <a:ext cx="1432800" cy="416400"/>
          </a:xfrm>
          <a:prstGeom prst="leftArrow">
            <a:avLst>
              <a:gd fmla="val 50000" name="adj1"/>
              <a:gd fmla="val 71387" name="adj2"/>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rmAutofit fontScale="32500"/>
          </a:bodyPr>
          <a:lstStyle/>
          <a:p>
            <a:pPr indent="0" lvl="0" marL="0" rtl="0" algn="l">
              <a:lnSpc>
                <a:spcPct val="90000"/>
              </a:lnSpc>
              <a:spcBef>
                <a:spcPts val="0"/>
              </a:spcBef>
              <a:spcAft>
                <a:spcPts val="1200"/>
              </a:spcAft>
              <a:buClr>
                <a:srgbClr val="09294E"/>
              </a:buClr>
              <a:buSzPct val="38095"/>
              <a:buNone/>
            </a:pPr>
            <a:r>
              <a:rPr lang="en-ZA"/>
              <a:t>Back to policy example</a:t>
            </a:r>
            <a:endParaRPr/>
          </a:p>
        </p:txBody>
      </p:sp>
      <p:sp>
        <p:nvSpPr>
          <p:cNvPr id="1060" name="Google Shape;1060;p63">
            <a:hlinkClick action="ppaction://hlinksldjump" r:id="rId3"/>
          </p:cNvPr>
          <p:cNvSpPr/>
          <p:nvPr/>
        </p:nvSpPr>
        <p:spPr>
          <a:xfrm>
            <a:off x="697301" y="4624543"/>
            <a:ext cx="1192800" cy="204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5" name="Shape 1065"/>
        <p:cNvGrpSpPr/>
        <p:nvPr/>
      </p:nvGrpSpPr>
      <p:grpSpPr>
        <a:xfrm>
          <a:off x="0" y="0"/>
          <a:ext cx="0" cy="0"/>
          <a:chOff x="0" y="0"/>
          <a:chExt cx="0" cy="0"/>
        </a:xfrm>
      </p:grpSpPr>
      <p:sp>
        <p:nvSpPr>
          <p:cNvPr id="1066" name="Google Shape;1066;p64"/>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5.1 Example objectives and impacts</a:t>
            </a:r>
            <a:endParaRPr>
              <a:solidFill>
                <a:srgbClr val="595959"/>
              </a:solidFill>
            </a:endParaRPr>
          </a:p>
        </p:txBody>
      </p:sp>
      <p:sp>
        <p:nvSpPr>
          <p:cNvPr id="1067" name="Google Shape;1067;p64"/>
          <p:cNvSpPr/>
          <p:nvPr>
            <p:ph idx="4294967295" type="body"/>
          </p:nvPr>
        </p:nvSpPr>
        <p:spPr>
          <a:xfrm>
            <a:off x="457200" y="4472547"/>
            <a:ext cx="1432800" cy="458400"/>
          </a:xfrm>
          <a:prstGeom prst="leftArrow">
            <a:avLst>
              <a:gd fmla="val 50000" name="adj1"/>
              <a:gd fmla="val 71387" name="adj2"/>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rmAutofit fontScale="32500"/>
          </a:bodyPr>
          <a:lstStyle/>
          <a:p>
            <a:pPr indent="0" lvl="0" marL="0" rtl="0" algn="l">
              <a:lnSpc>
                <a:spcPct val="90000"/>
              </a:lnSpc>
              <a:spcBef>
                <a:spcPts val="0"/>
              </a:spcBef>
              <a:spcAft>
                <a:spcPts val="1200"/>
              </a:spcAft>
              <a:buClr>
                <a:srgbClr val="09294E"/>
              </a:buClr>
              <a:buSzPct val="38095"/>
              <a:buNone/>
            </a:pPr>
            <a:r>
              <a:rPr lang="en-ZA"/>
              <a:t>Back to policy example</a:t>
            </a:r>
            <a:endParaRPr/>
          </a:p>
        </p:txBody>
      </p:sp>
      <p:sp>
        <p:nvSpPr>
          <p:cNvPr id="1068" name="Google Shape;1068;p64">
            <a:hlinkClick action="ppaction://hlinksldjump" r:id="rId3"/>
          </p:cNvPr>
          <p:cNvSpPr/>
          <p:nvPr/>
        </p:nvSpPr>
        <p:spPr>
          <a:xfrm>
            <a:off x="697301" y="4593599"/>
            <a:ext cx="1192800" cy="2247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069" name="Google Shape;1069;p64"/>
          <p:cNvSpPr txBox="1"/>
          <p:nvPr/>
        </p:nvSpPr>
        <p:spPr>
          <a:xfrm>
            <a:off x="434475" y="846600"/>
            <a:ext cx="8198700" cy="3582000"/>
          </a:xfrm>
          <a:prstGeom prst="rect">
            <a:avLst/>
          </a:prstGeom>
          <a:solidFill>
            <a:srgbClr val="E4DEFF"/>
          </a:solidFill>
          <a:ln>
            <a:noFill/>
          </a:ln>
        </p:spPr>
        <p:txBody>
          <a:bodyPr anchorCtr="0" anchor="t" bIns="45700" lIns="91425" spcFirstLastPara="1" rIns="91425" wrap="square" tIns="45700">
            <a:normAutofit/>
          </a:bodyPr>
          <a:lstStyle/>
          <a:p>
            <a:pPr indent="0" lvl="0" marL="457200" marR="0" rtl="0" algn="l">
              <a:lnSpc>
                <a:spcPct val="115000"/>
              </a:lnSpc>
              <a:spcBef>
                <a:spcPts val="0"/>
              </a:spcBef>
              <a:spcAft>
                <a:spcPts val="0"/>
              </a:spcAft>
              <a:buNone/>
            </a:pPr>
            <a:r>
              <a:t/>
            </a:r>
            <a:endParaRPr>
              <a:solidFill>
                <a:srgbClr val="000A3A"/>
              </a:solidFill>
              <a:latin typeface="Open Sans"/>
              <a:ea typeface="Open Sans"/>
              <a:cs typeface="Open Sans"/>
              <a:sym typeface="Open Sans"/>
            </a:endParaRPr>
          </a:p>
          <a:p>
            <a:pPr indent="-317500" lvl="0" marL="457200" marR="0" rtl="0" algn="l">
              <a:lnSpc>
                <a:spcPct val="115000"/>
              </a:lnSpc>
              <a:spcBef>
                <a:spcPts val="0"/>
              </a:spcBef>
              <a:spcAft>
                <a:spcPts val="0"/>
              </a:spcAft>
              <a:buClr>
                <a:srgbClr val="000A3A"/>
              </a:buClr>
              <a:buSzPts val="1400"/>
              <a:buFont typeface="Open Sans"/>
              <a:buChar char="●"/>
            </a:pPr>
            <a:r>
              <a:rPr lang="en-ZA">
                <a:solidFill>
                  <a:srgbClr val="000A3A"/>
                </a:solidFill>
                <a:latin typeface="Open Sans"/>
                <a:ea typeface="Open Sans"/>
                <a:cs typeface="Open Sans"/>
                <a:sym typeface="Open Sans"/>
              </a:rPr>
              <a:t>Introduce and promote adoption of sustainable livestock production methods to pastoralists to improve the environment, economy, and food security of the nation. Specifically: </a:t>
            </a:r>
            <a:endParaRPr>
              <a:solidFill>
                <a:srgbClr val="000A3A"/>
              </a:solidFill>
              <a:latin typeface="Open Sans"/>
              <a:ea typeface="Open Sans"/>
              <a:cs typeface="Open Sans"/>
              <a:sym typeface="Open Sans"/>
            </a:endParaRPr>
          </a:p>
          <a:p>
            <a:pPr indent="-317500" lvl="1" marL="914400" marR="0" rtl="0" algn="l">
              <a:lnSpc>
                <a:spcPct val="115000"/>
              </a:lnSpc>
              <a:spcBef>
                <a:spcPts val="0"/>
              </a:spcBef>
              <a:spcAft>
                <a:spcPts val="0"/>
              </a:spcAft>
              <a:buClr>
                <a:srgbClr val="000A3A"/>
              </a:buClr>
              <a:buSzPts val="1400"/>
              <a:buFont typeface="Open Sans"/>
              <a:buChar char="○"/>
            </a:pPr>
            <a:r>
              <a:rPr lang="en-ZA">
                <a:solidFill>
                  <a:srgbClr val="000A3A"/>
                </a:solidFill>
                <a:latin typeface="Open Sans"/>
                <a:ea typeface="Open Sans"/>
                <a:cs typeface="Open Sans"/>
                <a:sym typeface="Open Sans"/>
              </a:rPr>
              <a:t>Reduce GHG emission from livestock production. </a:t>
            </a:r>
            <a:endParaRPr>
              <a:solidFill>
                <a:srgbClr val="000A3A"/>
              </a:solidFill>
              <a:latin typeface="Open Sans"/>
              <a:ea typeface="Open Sans"/>
              <a:cs typeface="Open Sans"/>
              <a:sym typeface="Open Sans"/>
            </a:endParaRPr>
          </a:p>
          <a:p>
            <a:pPr indent="-317500" lvl="1" marL="914400" marR="0" rtl="0" algn="l">
              <a:lnSpc>
                <a:spcPct val="115000"/>
              </a:lnSpc>
              <a:spcBef>
                <a:spcPts val="0"/>
              </a:spcBef>
              <a:spcAft>
                <a:spcPts val="0"/>
              </a:spcAft>
              <a:buClr>
                <a:srgbClr val="000A3A"/>
              </a:buClr>
              <a:buSzPts val="1400"/>
              <a:buFont typeface="Open Sans"/>
              <a:buChar char="○"/>
            </a:pPr>
            <a:r>
              <a:rPr lang="en-ZA">
                <a:solidFill>
                  <a:srgbClr val="000A3A"/>
                </a:solidFill>
                <a:latin typeface="Open Sans"/>
                <a:ea typeface="Open Sans"/>
                <a:cs typeface="Open Sans"/>
                <a:sym typeface="Open Sans"/>
              </a:rPr>
              <a:t>Increase economic output for pastoralists by improving livestock productivity and possibly adding revenue sources (e.g., from wood cutting in silvopastoral systems). </a:t>
            </a:r>
            <a:endParaRPr>
              <a:solidFill>
                <a:srgbClr val="000A3A"/>
              </a:solidFill>
              <a:latin typeface="Open Sans"/>
              <a:ea typeface="Open Sans"/>
              <a:cs typeface="Open Sans"/>
              <a:sym typeface="Open Sans"/>
            </a:endParaRPr>
          </a:p>
          <a:p>
            <a:pPr indent="-317500" lvl="1" marL="914400" marR="0" rtl="0" algn="l">
              <a:lnSpc>
                <a:spcPct val="115000"/>
              </a:lnSpc>
              <a:spcBef>
                <a:spcPts val="0"/>
              </a:spcBef>
              <a:spcAft>
                <a:spcPts val="0"/>
              </a:spcAft>
              <a:buClr>
                <a:srgbClr val="000A3A"/>
              </a:buClr>
              <a:buSzPts val="1400"/>
              <a:buFont typeface="Open Sans"/>
              <a:buChar char="○"/>
            </a:pPr>
            <a:r>
              <a:rPr lang="en-ZA">
                <a:solidFill>
                  <a:srgbClr val="000A3A"/>
                </a:solidFill>
                <a:latin typeface="Open Sans"/>
                <a:ea typeface="Open Sans"/>
                <a:cs typeface="Open Sans"/>
                <a:sym typeface="Open Sans"/>
              </a:rPr>
              <a:t>Halt expansion of land degradation through agricultural intensification, which may also reduce deforestation pressure in some regions. </a:t>
            </a:r>
            <a:endParaRPr>
              <a:solidFill>
                <a:srgbClr val="000A3A"/>
              </a:solidFill>
              <a:latin typeface="Open Sans"/>
              <a:ea typeface="Open Sans"/>
              <a:cs typeface="Open Sans"/>
              <a:sym typeface="Open Sans"/>
            </a:endParaRPr>
          </a:p>
          <a:p>
            <a:pPr indent="-317500" lvl="1" marL="914400" marR="0" rtl="0" algn="l">
              <a:lnSpc>
                <a:spcPct val="115000"/>
              </a:lnSpc>
              <a:spcBef>
                <a:spcPts val="0"/>
              </a:spcBef>
              <a:spcAft>
                <a:spcPts val="0"/>
              </a:spcAft>
              <a:buClr>
                <a:srgbClr val="000A3A"/>
              </a:buClr>
              <a:buSzPts val="1400"/>
              <a:buFont typeface="Open Sans"/>
              <a:buChar char="○"/>
            </a:pPr>
            <a:r>
              <a:rPr lang="en-ZA">
                <a:solidFill>
                  <a:srgbClr val="000A3A"/>
                </a:solidFill>
                <a:latin typeface="Open Sans"/>
                <a:ea typeface="Open Sans"/>
                <a:cs typeface="Open Sans"/>
                <a:sym typeface="Open Sans"/>
              </a:rPr>
              <a:t>Improve water quality as a result of better water retentions and reduced runoff. </a:t>
            </a:r>
            <a:endParaRPr>
              <a:solidFill>
                <a:srgbClr val="000A3A"/>
              </a:solidFill>
              <a:latin typeface="Open Sans"/>
              <a:ea typeface="Open Sans"/>
              <a:cs typeface="Open Sans"/>
              <a:sym typeface="Open Sans"/>
            </a:endParaRPr>
          </a:p>
          <a:p>
            <a:pPr indent="-317500" lvl="1" marL="914400" marR="0" rtl="0" algn="l">
              <a:lnSpc>
                <a:spcPct val="115000"/>
              </a:lnSpc>
              <a:spcBef>
                <a:spcPts val="0"/>
              </a:spcBef>
              <a:spcAft>
                <a:spcPts val="0"/>
              </a:spcAft>
              <a:buClr>
                <a:srgbClr val="000A3A"/>
              </a:buClr>
              <a:buSzPts val="1400"/>
              <a:buFont typeface="Open Sans"/>
              <a:buChar char="○"/>
            </a:pPr>
            <a:r>
              <a:rPr lang="en-ZA">
                <a:solidFill>
                  <a:srgbClr val="000A3A"/>
                </a:solidFill>
                <a:latin typeface="Open Sans"/>
                <a:ea typeface="Open Sans"/>
                <a:cs typeface="Open Sans"/>
                <a:sym typeface="Open Sans"/>
              </a:rPr>
              <a:t>Accelerate adoption of improved pasture management on a widespread basis (i.e., by non-participating pastoralists) by demonstrating economic benefits of improving pasture management practices</a:t>
            </a:r>
            <a:r>
              <a:rPr lang="en-ZA">
                <a:solidFill>
                  <a:srgbClr val="000A3A"/>
                </a:solidFill>
                <a:latin typeface="Open Sans"/>
                <a:ea typeface="Open Sans"/>
                <a:cs typeface="Open Sans"/>
                <a:sym typeface="Open Sans"/>
              </a:rPr>
              <a:t>.	</a:t>
            </a:r>
            <a:endParaRPr>
              <a:solidFill>
                <a:srgbClr val="000A3A"/>
              </a:solidFill>
              <a:latin typeface="Open Sans"/>
              <a:ea typeface="Open Sans"/>
              <a:cs typeface="Open Sans"/>
              <a:sym typeface="Open Sans"/>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4" name="Shape 1074"/>
        <p:cNvGrpSpPr/>
        <p:nvPr/>
      </p:nvGrpSpPr>
      <p:grpSpPr>
        <a:xfrm>
          <a:off x="0" y="0"/>
          <a:ext cx="0" cy="0"/>
          <a:chOff x="0" y="0"/>
          <a:chExt cx="0" cy="0"/>
        </a:xfrm>
      </p:grpSpPr>
      <p:sp>
        <p:nvSpPr>
          <p:cNvPr id="1075" name="Google Shape;1075;p65"/>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625852"/>
              </a:buClr>
              <a:buSzPct val="114285"/>
              <a:buFont typeface="Arial"/>
              <a:buNone/>
            </a:pPr>
            <a:r>
              <a:rPr lang="en-ZA"/>
              <a:t>5.1 Example other related policies and actions</a:t>
            </a:r>
            <a:endParaRPr>
              <a:solidFill>
                <a:srgbClr val="595959"/>
              </a:solidFill>
            </a:endParaRPr>
          </a:p>
        </p:txBody>
      </p:sp>
      <p:sp>
        <p:nvSpPr>
          <p:cNvPr id="1076" name="Google Shape;1076;p65"/>
          <p:cNvSpPr txBox="1"/>
          <p:nvPr/>
        </p:nvSpPr>
        <p:spPr>
          <a:xfrm>
            <a:off x="667761" y="1027386"/>
            <a:ext cx="8326200" cy="38205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Clr>
                <a:srgbClr val="625852"/>
              </a:buClr>
              <a:buSzPts val="3200"/>
              <a:buFont typeface="Arial"/>
              <a:buNone/>
            </a:pPr>
            <a:r>
              <a:t/>
            </a:r>
            <a:endParaRPr sz="3200">
              <a:solidFill>
                <a:srgbClr val="595959"/>
              </a:solidFill>
              <a:latin typeface="Arial"/>
              <a:ea typeface="Arial"/>
              <a:cs typeface="Arial"/>
              <a:sym typeface="Arial"/>
            </a:endParaRPr>
          </a:p>
        </p:txBody>
      </p:sp>
      <p:sp>
        <p:nvSpPr>
          <p:cNvPr id="1077" name="Google Shape;1077;p65"/>
          <p:cNvSpPr/>
          <p:nvPr>
            <p:ph idx="4294967295" type="body"/>
          </p:nvPr>
        </p:nvSpPr>
        <p:spPr>
          <a:xfrm>
            <a:off x="457200" y="4500572"/>
            <a:ext cx="1432800" cy="430500"/>
          </a:xfrm>
          <a:prstGeom prst="leftArrow">
            <a:avLst>
              <a:gd fmla="val 50000" name="adj1"/>
              <a:gd fmla="val 71387" name="adj2"/>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rmAutofit fontScale="32500"/>
          </a:bodyPr>
          <a:lstStyle/>
          <a:p>
            <a:pPr indent="0" lvl="0" marL="0" rtl="0" algn="l">
              <a:lnSpc>
                <a:spcPct val="90000"/>
              </a:lnSpc>
              <a:spcBef>
                <a:spcPts val="0"/>
              </a:spcBef>
              <a:spcAft>
                <a:spcPts val="1200"/>
              </a:spcAft>
              <a:buClr>
                <a:srgbClr val="09294E"/>
              </a:buClr>
              <a:buSzPct val="38095"/>
              <a:buNone/>
            </a:pPr>
            <a:r>
              <a:rPr lang="en-ZA"/>
              <a:t>Back to policy example</a:t>
            </a:r>
            <a:endParaRPr/>
          </a:p>
        </p:txBody>
      </p:sp>
      <p:sp>
        <p:nvSpPr>
          <p:cNvPr id="1078" name="Google Shape;1078;p65">
            <a:hlinkClick action="ppaction://hlinksldjump" r:id="rId3"/>
          </p:cNvPr>
          <p:cNvSpPr/>
          <p:nvPr/>
        </p:nvSpPr>
        <p:spPr>
          <a:xfrm>
            <a:off x="697301" y="4614226"/>
            <a:ext cx="1192800" cy="2112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079" name="Google Shape;1079;p65"/>
          <p:cNvSpPr txBox="1"/>
          <p:nvPr/>
        </p:nvSpPr>
        <p:spPr>
          <a:xfrm>
            <a:off x="434475" y="999000"/>
            <a:ext cx="8198700" cy="3231900"/>
          </a:xfrm>
          <a:prstGeom prst="rect">
            <a:avLst/>
          </a:prstGeom>
          <a:solidFill>
            <a:srgbClr val="E4DEFF"/>
          </a:solidFill>
          <a:ln>
            <a:noFill/>
          </a:ln>
        </p:spPr>
        <p:txBody>
          <a:bodyPr anchorCtr="0" anchor="t" bIns="45700" lIns="91425" spcFirstLastPara="1" rIns="91425" wrap="square" tIns="45700">
            <a:normAutofit/>
          </a:bodyPr>
          <a:lstStyle/>
          <a:p>
            <a:pPr indent="0" lvl="0" marL="0" marR="0" rtl="0" algn="l">
              <a:lnSpc>
                <a:spcPct val="115000"/>
              </a:lnSpc>
              <a:spcBef>
                <a:spcPts val="0"/>
              </a:spcBef>
              <a:spcAft>
                <a:spcPts val="0"/>
              </a:spcAft>
              <a:buNone/>
            </a:pPr>
            <a:r>
              <a:t/>
            </a:r>
            <a:endParaRPr>
              <a:solidFill>
                <a:srgbClr val="000A3A"/>
              </a:solidFill>
              <a:latin typeface="Open Sans"/>
              <a:ea typeface="Open Sans"/>
              <a:cs typeface="Open Sans"/>
              <a:sym typeface="Open Sans"/>
            </a:endParaRPr>
          </a:p>
          <a:p>
            <a:pPr indent="0" lvl="0" marL="914400" marR="0" rtl="0" algn="l">
              <a:lnSpc>
                <a:spcPct val="115000"/>
              </a:lnSpc>
              <a:spcBef>
                <a:spcPts val="0"/>
              </a:spcBef>
              <a:spcAft>
                <a:spcPts val="0"/>
              </a:spcAft>
              <a:buNone/>
            </a:pPr>
            <a:r>
              <a:t/>
            </a:r>
            <a:endParaRPr>
              <a:solidFill>
                <a:srgbClr val="000A3A"/>
              </a:solidFill>
              <a:latin typeface="Open Sans"/>
              <a:ea typeface="Open Sans"/>
              <a:cs typeface="Open Sans"/>
              <a:sym typeface="Open Sans"/>
            </a:endParaRPr>
          </a:p>
          <a:p>
            <a:pPr indent="-317500" lvl="0" marL="457200" marR="0" rtl="0" algn="l">
              <a:lnSpc>
                <a:spcPct val="115000"/>
              </a:lnSpc>
              <a:spcBef>
                <a:spcPts val="0"/>
              </a:spcBef>
              <a:spcAft>
                <a:spcPts val="0"/>
              </a:spcAft>
              <a:buClr>
                <a:srgbClr val="000A3A"/>
              </a:buClr>
              <a:buSzPts val="1400"/>
              <a:buFont typeface="Open Sans"/>
              <a:buChar char="●"/>
            </a:pPr>
            <a:r>
              <a:rPr lang="en-ZA">
                <a:solidFill>
                  <a:srgbClr val="000A3A"/>
                </a:solidFill>
                <a:latin typeface="Open Sans"/>
                <a:ea typeface="Open Sans"/>
                <a:cs typeface="Open Sans"/>
                <a:sym typeface="Open Sans"/>
              </a:rPr>
              <a:t>The regional Climate-Smart Agriculture programme, funded by a non-profit organisation, aims to reduce GHGs emissions from agriculture and deforestation through capacity building in a region containing 5 million hectares of pasture land eligible for the SPLP programme.</a:t>
            </a:r>
            <a:endParaRPr>
              <a:solidFill>
                <a:srgbClr val="000A3A"/>
              </a:solidFill>
              <a:latin typeface="Open Sans"/>
              <a:ea typeface="Open Sans"/>
              <a:cs typeface="Open Sans"/>
              <a:sym typeface="Open Sans"/>
            </a:endParaRPr>
          </a:p>
          <a:p>
            <a:pPr indent="0" lvl="0" marL="914400" marR="0" rtl="0" algn="l">
              <a:lnSpc>
                <a:spcPct val="115000"/>
              </a:lnSpc>
              <a:spcBef>
                <a:spcPts val="0"/>
              </a:spcBef>
              <a:spcAft>
                <a:spcPts val="0"/>
              </a:spcAft>
              <a:buNone/>
            </a:pPr>
            <a:r>
              <a:t/>
            </a:r>
            <a:endParaRPr>
              <a:solidFill>
                <a:srgbClr val="000A3A"/>
              </a:solidFill>
              <a:latin typeface="Open Sans"/>
              <a:ea typeface="Open Sans"/>
              <a:cs typeface="Open Sans"/>
              <a:sym typeface="Open Sans"/>
            </a:endParaRPr>
          </a:p>
          <a:p>
            <a:pPr indent="-317500" lvl="0" marL="457200" marR="0" rtl="0" algn="l">
              <a:lnSpc>
                <a:spcPct val="115000"/>
              </a:lnSpc>
              <a:spcBef>
                <a:spcPts val="0"/>
              </a:spcBef>
              <a:spcAft>
                <a:spcPts val="0"/>
              </a:spcAft>
              <a:buClr>
                <a:srgbClr val="000A3A"/>
              </a:buClr>
              <a:buSzPts val="1400"/>
              <a:buFont typeface="Open Sans"/>
              <a:buChar char="●"/>
            </a:pPr>
            <a:r>
              <a:rPr lang="en-ZA">
                <a:solidFill>
                  <a:srgbClr val="000A3A"/>
                </a:solidFill>
                <a:latin typeface="Open Sans"/>
                <a:ea typeface="Open Sans"/>
                <a:cs typeface="Open Sans"/>
                <a:sym typeface="Open Sans"/>
              </a:rPr>
              <a:t>The Forest Protection Act (FPA) of 2010 improves enforcement of laws preventing illegal logging. Monitoring and evaluation of FPA indicates it has reduced illegal logging by approximately 5%. The FPA has the potential to discourage expansion of pasture land through deforestation.</a:t>
            </a:r>
            <a:endParaRPr>
              <a:solidFill>
                <a:srgbClr val="000A3A"/>
              </a:solidFill>
              <a:latin typeface="Open Sans"/>
              <a:ea typeface="Open Sans"/>
              <a:cs typeface="Open Sans"/>
              <a:sym typeface="Open Sans"/>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4" name="Shape 1084"/>
        <p:cNvGrpSpPr/>
        <p:nvPr/>
      </p:nvGrpSpPr>
      <p:grpSpPr>
        <a:xfrm>
          <a:off x="0" y="0"/>
          <a:ext cx="0" cy="0"/>
          <a:chOff x="0" y="0"/>
          <a:chExt cx="0" cy="0"/>
        </a:xfrm>
      </p:grpSpPr>
      <p:sp>
        <p:nvSpPr>
          <p:cNvPr id="1085" name="Google Shape;1085;p66"/>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Examples of intermediate effects</a:t>
            </a:r>
            <a:endParaRPr/>
          </a:p>
        </p:txBody>
      </p:sp>
      <p:sp>
        <p:nvSpPr>
          <p:cNvPr id="1086" name="Google Shape;1086;p66"/>
          <p:cNvSpPr txBox="1"/>
          <p:nvPr>
            <p:ph idx="4294967295" type="body"/>
          </p:nvPr>
        </p:nvSpPr>
        <p:spPr>
          <a:xfrm>
            <a:off x="609600" y="1079351"/>
            <a:ext cx="7434600" cy="3333600"/>
          </a:xfrm>
          <a:prstGeom prst="rect">
            <a:avLst/>
          </a:prstGeom>
          <a:noFill/>
          <a:ln>
            <a:noFill/>
          </a:ln>
        </p:spPr>
        <p:txBody>
          <a:bodyPr anchorCtr="0" anchor="t" bIns="45700" lIns="91425" spcFirstLastPara="1" rIns="91425" wrap="square" tIns="45700">
            <a:normAutofit/>
          </a:bodyPr>
          <a:lstStyle/>
          <a:p>
            <a:pPr indent="-163830" lvl="0" marL="228600" rtl="0" algn="l">
              <a:lnSpc>
                <a:spcPct val="90000"/>
              </a:lnSpc>
              <a:spcBef>
                <a:spcPts val="0"/>
              </a:spcBef>
              <a:spcAft>
                <a:spcPts val="0"/>
              </a:spcAft>
              <a:buSzPts val="1200"/>
              <a:buChar char="●"/>
            </a:pPr>
            <a:r>
              <a:rPr lang="en-ZA" sz="1200"/>
              <a:t>Comply with regulations</a:t>
            </a:r>
            <a:endParaRPr sz="1200"/>
          </a:p>
          <a:p>
            <a:pPr indent="-163830" lvl="0" marL="228600" rtl="0" algn="l">
              <a:lnSpc>
                <a:spcPct val="90000"/>
              </a:lnSpc>
              <a:spcBef>
                <a:spcPts val="1000"/>
              </a:spcBef>
              <a:spcAft>
                <a:spcPts val="0"/>
              </a:spcAft>
              <a:buSzPts val="1200"/>
              <a:buChar char="●"/>
            </a:pPr>
            <a:r>
              <a:rPr lang="en-ZA" sz="1200"/>
              <a:t>Access subsidies or incentives</a:t>
            </a:r>
            <a:endParaRPr sz="1200"/>
          </a:p>
          <a:p>
            <a:pPr indent="-163830" lvl="0" marL="228600" rtl="0" algn="l">
              <a:lnSpc>
                <a:spcPct val="90000"/>
              </a:lnSpc>
              <a:spcBef>
                <a:spcPts val="1000"/>
              </a:spcBef>
              <a:spcAft>
                <a:spcPts val="0"/>
              </a:spcAft>
              <a:buSzPts val="1200"/>
              <a:buChar char="●"/>
            </a:pPr>
            <a:r>
              <a:rPr lang="en-ZA" sz="1200"/>
              <a:t>Sign up or commit to programmes</a:t>
            </a:r>
            <a:endParaRPr sz="1200"/>
          </a:p>
          <a:p>
            <a:pPr indent="-163830" lvl="0" marL="228600" rtl="0" algn="l">
              <a:lnSpc>
                <a:spcPct val="90000"/>
              </a:lnSpc>
              <a:spcBef>
                <a:spcPts val="1000"/>
              </a:spcBef>
              <a:spcAft>
                <a:spcPts val="0"/>
              </a:spcAft>
              <a:buSzPts val="1200"/>
              <a:buChar char="●"/>
            </a:pPr>
            <a:r>
              <a:rPr lang="en-ZA" sz="1200"/>
              <a:t>Purchase new equipment in order to comply with policy</a:t>
            </a:r>
            <a:endParaRPr sz="1200"/>
          </a:p>
          <a:p>
            <a:pPr indent="-163830" lvl="0" marL="228600" rtl="0" algn="l">
              <a:lnSpc>
                <a:spcPct val="90000"/>
              </a:lnSpc>
              <a:spcBef>
                <a:spcPts val="1000"/>
              </a:spcBef>
              <a:spcAft>
                <a:spcPts val="0"/>
              </a:spcAft>
              <a:buSzPts val="1200"/>
              <a:buChar char="●"/>
            </a:pPr>
            <a:r>
              <a:rPr lang="en-ZA" sz="1200"/>
              <a:t>Plant trees for payment received</a:t>
            </a:r>
            <a:endParaRPr sz="1200"/>
          </a:p>
          <a:p>
            <a:pPr indent="-163830" lvl="0" marL="228600" rtl="0" algn="l">
              <a:lnSpc>
                <a:spcPct val="90000"/>
              </a:lnSpc>
              <a:spcBef>
                <a:spcPts val="1000"/>
              </a:spcBef>
              <a:spcAft>
                <a:spcPts val="0"/>
              </a:spcAft>
              <a:buSzPts val="1200"/>
              <a:buChar char="●"/>
            </a:pPr>
            <a:r>
              <a:rPr lang="en-ZA" sz="1200"/>
              <a:t>Sign up for training and increase knowledge level regarding technologies or practices</a:t>
            </a:r>
            <a:endParaRPr sz="1200"/>
          </a:p>
          <a:p>
            <a:pPr indent="-163830" lvl="0" marL="228600" rtl="0" algn="l">
              <a:lnSpc>
                <a:spcPct val="90000"/>
              </a:lnSpc>
              <a:spcBef>
                <a:spcPts val="1000"/>
              </a:spcBef>
              <a:spcAft>
                <a:spcPts val="0"/>
              </a:spcAft>
              <a:buSzPts val="1200"/>
              <a:buChar char="●"/>
            </a:pPr>
            <a:r>
              <a:rPr lang="en-ZA" sz="1200"/>
              <a:t>Change livestock feeding strategies</a:t>
            </a:r>
            <a:endParaRPr sz="1200"/>
          </a:p>
          <a:p>
            <a:pPr indent="-163830" lvl="0" marL="228600" rtl="0" algn="l">
              <a:lnSpc>
                <a:spcPct val="90000"/>
              </a:lnSpc>
              <a:spcBef>
                <a:spcPts val="1000"/>
              </a:spcBef>
              <a:spcAft>
                <a:spcPts val="0"/>
              </a:spcAft>
              <a:buSzPts val="1200"/>
              <a:buChar char="●"/>
            </a:pPr>
            <a:r>
              <a:rPr lang="en-ZA" sz="1200"/>
              <a:t>Change herd management strategies</a:t>
            </a:r>
            <a:endParaRPr sz="1200"/>
          </a:p>
          <a:p>
            <a:pPr indent="-163830" lvl="0" marL="228600" rtl="0" algn="l">
              <a:lnSpc>
                <a:spcPct val="90000"/>
              </a:lnSpc>
              <a:spcBef>
                <a:spcPts val="1000"/>
              </a:spcBef>
              <a:spcAft>
                <a:spcPts val="0"/>
              </a:spcAft>
              <a:buSzPts val="1200"/>
              <a:buChar char="●"/>
            </a:pPr>
            <a:r>
              <a:rPr lang="en-ZA" sz="1200"/>
              <a:t>Change pasture management</a:t>
            </a:r>
            <a:endParaRPr sz="1200"/>
          </a:p>
          <a:p>
            <a:pPr indent="-163830" lvl="0" marL="228600" rtl="0" algn="l">
              <a:lnSpc>
                <a:spcPct val="90000"/>
              </a:lnSpc>
              <a:spcBef>
                <a:spcPts val="1000"/>
              </a:spcBef>
              <a:spcAft>
                <a:spcPts val="0"/>
              </a:spcAft>
              <a:buSzPts val="1200"/>
              <a:buChar char="●"/>
            </a:pPr>
            <a:r>
              <a:rPr lang="en-ZA" sz="1200"/>
              <a:t>Change livestock population sized</a:t>
            </a:r>
            <a:endParaRPr sz="1200"/>
          </a:p>
          <a:p>
            <a:pPr indent="-163830" lvl="0" marL="228600" rtl="0" algn="l">
              <a:lnSpc>
                <a:spcPct val="90000"/>
              </a:lnSpc>
              <a:spcBef>
                <a:spcPts val="1000"/>
              </a:spcBef>
              <a:spcAft>
                <a:spcPts val="1200"/>
              </a:spcAft>
              <a:buSzPts val="1200"/>
              <a:buChar char="●"/>
            </a:pPr>
            <a:r>
              <a:rPr lang="en-ZA" sz="1200"/>
              <a:t>Change soil management practices</a:t>
            </a:r>
            <a:endParaRPr sz="1200"/>
          </a:p>
        </p:txBody>
      </p:sp>
      <p:sp>
        <p:nvSpPr>
          <p:cNvPr id="1087" name="Google Shape;1087;p66"/>
          <p:cNvSpPr/>
          <p:nvPr>
            <p:ph idx="4294967295" type="body"/>
          </p:nvPr>
        </p:nvSpPr>
        <p:spPr>
          <a:xfrm>
            <a:off x="457200" y="4472547"/>
            <a:ext cx="1054200" cy="458400"/>
          </a:xfrm>
          <a:prstGeom prst="leftArrow">
            <a:avLst>
              <a:gd fmla="val 50000" name="adj1"/>
              <a:gd fmla="val 71387" name="adj2"/>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rmAutofit fontScale="40000"/>
          </a:bodyPr>
          <a:lstStyle/>
          <a:p>
            <a:pPr indent="0" lvl="0" marL="0" rtl="0" algn="l">
              <a:lnSpc>
                <a:spcPct val="90000"/>
              </a:lnSpc>
              <a:spcBef>
                <a:spcPts val="0"/>
              </a:spcBef>
              <a:spcAft>
                <a:spcPts val="1200"/>
              </a:spcAft>
              <a:buClr>
                <a:srgbClr val="09294E"/>
              </a:buClr>
              <a:buSzPct val="38095"/>
              <a:buNone/>
            </a:pPr>
            <a:r>
              <a:rPr lang="en-ZA"/>
              <a:t>Previous slide</a:t>
            </a:r>
            <a:endParaRPr/>
          </a:p>
        </p:txBody>
      </p:sp>
      <p:sp>
        <p:nvSpPr>
          <p:cNvPr id="1088" name="Google Shape;1088;p66">
            <a:hlinkClick action="ppaction://hlinksldjump" r:id="rId3"/>
          </p:cNvPr>
          <p:cNvSpPr/>
          <p:nvPr/>
        </p:nvSpPr>
        <p:spPr>
          <a:xfrm>
            <a:off x="685242" y="4577745"/>
            <a:ext cx="826200" cy="2247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3" name="Shape 1093"/>
        <p:cNvGrpSpPr/>
        <p:nvPr/>
      </p:nvGrpSpPr>
      <p:grpSpPr>
        <a:xfrm>
          <a:off x="0" y="0"/>
          <a:ext cx="0" cy="0"/>
          <a:chOff x="0" y="0"/>
          <a:chExt cx="0" cy="0"/>
        </a:xfrm>
      </p:grpSpPr>
      <p:sp>
        <p:nvSpPr>
          <p:cNvPr id="1094" name="Google Shape;1094;p67"/>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Example of input description</a:t>
            </a:r>
            <a:endParaRPr/>
          </a:p>
        </p:txBody>
      </p:sp>
      <p:sp>
        <p:nvSpPr>
          <p:cNvPr id="1095" name="Google Shape;1095;p67"/>
          <p:cNvSpPr/>
          <p:nvPr>
            <p:ph idx="4294967295" type="body"/>
          </p:nvPr>
        </p:nvSpPr>
        <p:spPr>
          <a:xfrm>
            <a:off x="457200" y="4486547"/>
            <a:ext cx="995400" cy="444300"/>
          </a:xfrm>
          <a:prstGeom prst="leftArrow">
            <a:avLst>
              <a:gd fmla="val 50000" name="adj1"/>
              <a:gd fmla="val 71387" name="adj2"/>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rmAutofit fontScale="32500"/>
          </a:bodyPr>
          <a:lstStyle/>
          <a:p>
            <a:pPr indent="0" lvl="0" marL="0" rtl="0" algn="l">
              <a:lnSpc>
                <a:spcPct val="90000"/>
              </a:lnSpc>
              <a:spcBef>
                <a:spcPts val="0"/>
              </a:spcBef>
              <a:spcAft>
                <a:spcPts val="1200"/>
              </a:spcAft>
              <a:buClr>
                <a:srgbClr val="09294E"/>
              </a:buClr>
              <a:buSzPct val="38095"/>
              <a:buNone/>
            </a:pPr>
            <a:r>
              <a:rPr lang="en-ZA"/>
              <a:t>Previous slide</a:t>
            </a:r>
            <a:endParaRPr/>
          </a:p>
        </p:txBody>
      </p:sp>
      <p:sp>
        <p:nvSpPr>
          <p:cNvPr id="1096" name="Google Shape;1096;p67">
            <a:hlinkClick action="ppaction://hlinksldjump" r:id="rId3"/>
          </p:cNvPr>
          <p:cNvSpPr/>
          <p:nvPr/>
        </p:nvSpPr>
        <p:spPr>
          <a:xfrm>
            <a:off x="685243" y="4588532"/>
            <a:ext cx="767400" cy="2178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graphicFrame>
        <p:nvGraphicFramePr>
          <p:cNvPr id="1097" name="Google Shape;1097;p67"/>
          <p:cNvGraphicFramePr/>
          <p:nvPr/>
        </p:nvGraphicFramePr>
        <p:xfrm>
          <a:off x="457189" y="872262"/>
          <a:ext cx="3000000" cy="3000000"/>
        </p:xfrm>
        <a:graphic>
          <a:graphicData uri="http://schemas.openxmlformats.org/drawingml/2006/table">
            <a:tbl>
              <a:tblPr bandRow="1" firstRow="1">
                <a:noFill/>
                <a:tableStyleId>{596711AD-886B-4761-81CD-8B3A42305045}</a:tableStyleId>
              </a:tblPr>
              <a:tblGrid>
                <a:gridCol w="1464850"/>
                <a:gridCol w="2949950"/>
                <a:gridCol w="2443400"/>
                <a:gridCol w="1241400"/>
              </a:tblGrid>
              <a:tr h="410675">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Detail/explanation</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Geographic location of effect</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Timing of effect</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r>
              <a:tr h="252725">
                <a:tc gridSpan="4">
                  <a:txBody>
                    <a:bodyPr/>
                    <a:lstStyle/>
                    <a:p>
                      <a:pPr indent="0" lvl="0" marL="0" marR="0" rtl="0" algn="l">
                        <a:spcBef>
                          <a:spcPts val="0"/>
                        </a:spcBef>
                        <a:spcAft>
                          <a:spcPts val="0"/>
                        </a:spcAft>
                        <a:buNone/>
                      </a:pPr>
                      <a:r>
                        <a:rPr b="1" lang="en-ZA" sz="1000">
                          <a:solidFill>
                            <a:srgbClr val="FAFAFA"/>
                          </a:solidFill>
                          <a:latin typeface="Open Sans"/>
                          <a:ea typeface="Open Sans"/>
                          <a:cs typeface="Open Sans"/>
                          <a:sym typeface="Open Sans"/>
                        </a:rPr>
                        <a:t>INPUTS</a:t>
                      </a:r>
                      <a:endParaRPr b="1" sz="1000">
                        <a:solidFill>
                          <a:srgbClr val="FAFAF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solidFill>
                  </a:tcPr>
                </a:tc>
                <a:tc hMerge="1"/>
                <a:tc hMerge="1"/>
                <a:tc hMerge="1"/>
              </a:tr>
              <a:tr h="1358375">
                <a:tc>
                  <a:txBody>
                    <a:bodyPr/>
                    <a:lstStyle/>
                    <a:p>
                      <a:pPr indent="0" lvl="0" marL="0" marR="0" rtl="0" algn="l">
                        <a:spcBef>
                          <a:spcPts val="0"/>
                        </a:spcBef>
                        <a:spcAft>
                          <a:spcPts val="0"/>
                        </a:spcAft>
                        <a:buNone/>
                      </a:pPr>
                      <a:r>
                        <a:rPr lang="en-ZA" sz="1000">
                          <a:latin typeface="Open Sans"/>
                          <a:ea typeface="Open Sans"/>
                          <a:cs typeface="Open Sans"/>
                          <a:sym typeface="Open Sans"/>
                        </a:rPr>
                        <a:t>Incentive payments made to ranchers for improved pasture management</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Participants receive a start-up payment dispersed annually over five years to cover costs of capital and labour. Total value of payments will range from USD 50/ha to USD 100/ha. </a:t>
                      </a:r>
                      <a:endParaRPr sz="1000">
                        <a:latin typeface="Open Sans"/>
                        <a:ea typeface="Open Sans"/>
                        <a:cs typeface="Open Sans"/>
                        <a:sym typeface="Open Sans"/>
                      </a:endParaRPr>
                    </a:p>
                    <a:p>
                      <a:pPr indent="0" lvl="0" marL="0" marR="0" rtl="0" algn="l">
                        <a:spcBef>
                          <a:spcPts val="0"/>
                        </a:spcBef>
                        <a:spcAft>
                          <a:spcPts val="0"/>
                        </a:spcAft>
                        <a:buNone/>
                      </a:pPr>
                      <a:r>
                        <a:rPr lang="en-ZA" sz="1000">
                          <a:latin typeface="Open Sans"/>
                          <a:ea typeface="Open Sans"/>
                          <a:cs typeface="Open Sans"/>
                          <a:sym typeface="Open Sans"/>
                        </a:rPr>
                        <a:t>Participation will be capped to keep the programme costs under USD 400 million over 15 years</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National scale, all non-federal pasture land eligible</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2021 - 2035</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1516325">
                <a:tc>
                  <a:txBody>
                    <a:bodyPr/>
                    <a:lstStyle/>
                    <a:p>
                      <a:pPr indent="0" lvl="0" marL="0" marR="0" rtl="0" algn="l">
                        <a:spcBef>
                          <a:spcPts val="0"/>
                        </a:spcBef>
                        <a:spcAft>
                          <a:spcPts val="0"/>
                        </a:spcAft>
                        <a:buNone/>
                      </a:pPr>
                      <a:r>
                        <a:rPr lang="en-ZA" sz="1000">
                          <a:latin typeface="Open Sans"/>
                          <a:ea typeface="Open Sans"/>
                          <a:cs typeface="Open Sans"/>
                          <a:sym typeface="Open Sans"/>
                        </a:rPr>
                        <a:t>Budget deployed for technical assistance and programme operations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The national government will increase funding to the agriculture extension service by USD 2 million per year for 15 years to provide training and support to participating pastoralists.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Funding will be coordinated centrally in the headquarters office and dispersed to regional agriculture extension centres, where training and support services will be provided. Funding allocations will be based on demand for participation in the programme.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2021 - 2035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bl>
          </a:graphicData>
        </a:graphic>
      </p:graphicFrame>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2" name="Shape 1102"/>
        <p:cNvGrpSpPr/>
        <p:nvPr/>
      </p:nvGrpSpPr>
      <p:grpSpPr>
        <a:xfrm>
          <a:off x="0" y="0"/>
          <a:ext cx="0" cy="0"/>
          <a:chOff x="0" y="0"/>
          <a:chExt cx="0" cy="0"/>
        </a:xfrm>
      </p:grpSpPr>
      <p:sp>
        <p:nvSpPr>
          <p:cNvPr id="1103" name="Google Shape;1103;p68"/>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Example of activities description</a:t>
            </a:r>
            <a:endParaRPr/>
          </a:p>
        </p:txBody>
      </p:sp>
      <p:sp>
        <p:nvSpPr>
          <p:cNvPr id="1104" name="Google Shape;1104;p68"/>
          <p:cNvSpPr/>
          <p:nvPr>
            <p:ph idx="4294967295" type="body"/>
          </p:nvPr>
        </p:nvSpPr>
        <p:spPr>
          <a:xfrm>
            <a:off x="457200" y="4486547"/>
            <a:ext cx="1045800" cy="444300"/>
          </a:xfrm>
          <a:prstGeom prst="leftArrow">
            <a:avLst>
              <a:gd fmla="val 50000" name="adj1"/>
              <a:gd fmla="val 71387" name="adj2"/>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rmAutofit fontScale="40000"/>
          </a:bodyPr>
          <a:lstStyle/>
          <a:p>
            <a:pPr indent="0" lvl="0" marL="0" rtl="0" algn="l">
              <a:lnSpc>
                <a:spcPct val="90000"/>
              </a:lnSpc>
              <a:spcBef>
                <a:spcPts val="0"/>
              </a:spcBef>
              <a:spcAft>
                <a:spcPts val="1200"/>
              </a:spcAft>
              <a:buClr>
                <a:srgbClr val="09294E"/>
              </a:buClr>
              <a:buSzPct val="38095"/>
              <a:buNone/>
            </a:pPr>
            <a:r>
              <a:rPr lang="en-ZA"/>
              <a:t>Previous slide</a:t>
            </a:r>
            <a:endParaRPr/>
          </a:p>
        </p:txBody>
      </p:sp>
      <p:sp>
        <p:nvSpPr>
          <p:cNvPr id="1105" name="Google Shape;1105;p68">
            <a:hlinkClick action="ppaction://hlinksldjump" r:id="rId3"/>
          </p:cNvPr>
          <p:cNvSpPr/>
          <p:nvPr/>
        </p:nvSpPr>
        <p:spPr>
          <a:xfrm>
            <a:off x="685243" y="4588532"/>
            <a:ext cx="817800" cy="2178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graphicFrame>
        <p:nvGraphicFramePr>
          <p:cNvPr id="1106" name="Google Shape;1106;p68"/>
          <p:cNvGraphicFramePr/>
          <p:nvPr/>
        </p:nvGraphicFramePr>
        <p:xfrm>
          <a:off x="685801" y="1031487"/>
          <a:ext cx="3000000" cy="3000000"/>
        </p:xfrm>
        <a:graphic>
          <a:graphicData uri="http://schemas.openxmlformats.org/drawingml/2006/table">
            <a:tbl>
              <a:tblPr bandRow="1" firstRow="1">
                <a:noFill/>
                <a:tableStyleId>{596711AD-886B-4761-81CD-8B3A42305045}</a:tableStyleId>
              </a:tblPr>
              <a:tblGrid>
                <a:gridCol w="1626825"/>
                <a:gridCol w="2831350"/>
                <a:gridCol w="1681800"/>
                <a:gridCol w="1784450"/>
              </a:tblGrid>
              <a:tr h="485650">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Detail/explanation</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Geographic location of effect</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Timing of effect</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r>
              <a:tr h="282500">
                <a:tc gridSpan="4">
                  <a:txBody>
                    <a:bodyPr/>
                    <a:lstStyle/>
                    <a:p>
                      <a:pPr indent="0" lvl="0" marL="0" marR="0" rtl="0" algn="l">
                        <a:spcBef>
                          <a:spcPts val="0"/>
                        </a:spcBef>
                        <a:spcAft>
                          <a:spcPts val="0"/>
                        </a:spcAft>
                        <a:buNone/>
                      </a:pPr>
                      <a:r>
                        <a:rPr b="1" lang="en-ZA" sz="1000">
                          <a:solidFill>
                            <a:srgbClr val="FAFAFA"/>
                          </a:solidFill>
                          <a:latin typeface="Open Sans"/>
                          <a:ea typeface="Open Sans"/>
                          <a:cs typeface="Open Sans"/>
                          <a:sym typeface="Open Sans"/>
                        </a:rPr>
                        <a:t>ACTIVITIES</a:t>
                      </a:r>
                      <a:endParaRPr b="1" sz="1000">
                        <a:solidFill>
                          <a:srgbClr val="FAFAF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solidFill>
                  </a:tcPr>
                </a:tc>
                <a:tc hMerge="1"/>
                <a:tc hMerge="1"/>
                <a:tc hMerge="1"/>
              </a:tr>
              <a:tr h="257175">
                <a:tc>
                  <a:txBody>
                    <a:bodyPr/>
                    <a:lstStyle/>
                    <a:p>
                      <a:pPr indent="0" lvl="0" marL="0" marR="0" rtl="0" algn="l">
                        <a:spcBef>
                          <a:spcPts val="0"/>
                        </a:spcBef>
                        <a:spcAft>
                          <a:spcPts val="0"/>
                        </a:spcAft>
                        <a:buNone/>
                      </a:pPr>
                      <a:r>
                        <a:rPr lang="en-ZA" sz="700">
                          <a:latin typeface="Open Sans"/>
                          <a:ea typeface="Open Sans"/>
                          <a:cs typeface="Open Sans"/>
                          <a:sym typeface="Open Sans"/>
                        </a:rPr>
                        <a:t>Ranchers enroll </a:t>
                      </a:r>
                      <a:endParaRPr sz="7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700">
                          <a:latin typeface="Open Sans"/>
                          <a:ea typeface="Open Sans"/>
                          <a:cs typeface="Open Sans"/>
                          <a:sym typeface="Open Sans"/>
                        </a:rPr>
                        <a:t>Ranchers voluntarily sign up to participate in the programme </a:t>
                      </a:r>
                      <a:endParaRPr sz="7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700">
                          <a:latin typeface="Open Sans"/>
                          <a:ea typeface="Open Sans"/>
                          <a:cs typeface="Open Sans"/>
                          <a:sym typeface="Open Sans"/>
                        </a:rPr>
                        <a:t>Eligible non-federal pasture land </a:t>
                      </a:r>
                      <a:endParaRPr sz="7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700">
                          <a:latin typeface="Open Sans"/>
                          <a:ea typeface="Open Sans"/>
                          <a:cs typeface="Open Sans"/>
                          <a:sym typeface="Open Sans"/>
                        </a:rPr>
                        <a:t>Rolling enrolment throughout duration (2021-2035) based on demand.</a:t>
                      </a:r>
                      <a:endParaRPr sz="7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257175">
                <a:tc>
                  <a:txBody>
                    <a:bodyPr/>
                    <a:lstStyle/>
                    <a:p>
                      <a:pPr indent="0" lvl="0" marL="0" marR="0" rtl="0" algn="l">
                        <a:spcBef>
                          <a:spcPts val="0"/>
                        </a:spcBef>
                        <a:spcAft>
                          <a:spcPts val="0"/>
                        </a:spcAft>
                        <a:buNone/>
                      </a:pPr>
                      <a:r>
                        <a:rPr lang="en-ZA" sz="700">
                          <a:latin typeface="Open Sans"/>
                          <a:ea typeface="Open Sans"/>
                          <a:cs typeface="Open Sans"/>
                          <a:sym typeface="Open Sans"/>
                        </a:rPr>
                        <a:t>Agriculture extension provides training to participants</a:t>
                      </a:r>
                      <a:endParaRPr sz="7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700">
                          <a:latin typeface="Open Sans"/>
                          <a:ea typeface="Open Sans"/>
                          <a:cs typeface="Open Sans"/>
                          <a:sym typeface="Open Sans"/>
                        </a:rPr>
                        <a:t>The agriculture extension service will provide training to ranches in improved pasture management through regional agriculture extension offices. Training culminates in preparation of an individualised plan for participants for implementing improved pasture management.</a:t>
                      </a:r>
                      <a:endParaRPr sz="7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700">
                          <a:latin typeface="Open Sans"/>
                          <a:ea typeface="Open Sans"/>
                          <a:cs typeface="Open Sans"/>
                          <a:sym typeface="Open Sans"/>
                        </a:rPr>
                        <a:t>Regions where enrolment meets minimum threshold for launching training and support programmes at regional agriculture extension offices (Thresholds are to be determined).</a:t>
                      </a:r>
                      <a:endParaRPr sz="7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700">
                          <a:latin typeface="Open Sans"/>
                          <a:ea typeface="Open Sans"/>
                          <a:cs typeface="Open Sans"/>
                          <a:sym typeface="Open Sans"/>
                        </a:rPr>
                        <a:t>On-going during 2022-2035 (training starts next year after first enrolment period)</a:t>
                      </a:r>
                      <a:endParaRPr sz="7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257175">
                <a:tc>
                  <a:txBody>
                    <a:bodyPr/>
                    <a:lstStyle/>
                    <a:p>
                      <a:pPr indent="0" lvl="0" marL="0" marR="0" rtl="0" algn="l">
                        <a:spcBef>
                          <a:spcPts val="0"/>
                        </a:spcBef>
                        <a:spcAft>
                          <a:spcPts val="0"/>
                        </a:spcAft>
                        <a:buNone/>
                      </a:pPr>
                      <a:r>
                        <a:rPr lang="en-ZA" sz="700">
                          <a:latin typeface="Open Sans"/>
                          <a:ea typeface="Open Sans"/>
                          <a:cs typeface="Open Sans"/>
                          <a:sym typeface="Open Sans"/>
                        </a:rPr>
                        <a:t>Payments administered to participants </a:t>
                      </a:r>
                      <a:endParaRPr sz="7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rtl="0" algn="l">
                        <a:spcBef>
                          <a:spcPts val="0"/>
                        </a:spcBef>
                        <a:spcAft>
                          <a:spcPts val="0"/>
                        </a:spcAft>
                        <a:buNone/>
                      </a:pPr>
                      <a:r>
                        <a:t/>
                      </a:r>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rtl="0" algn="l">
                        <a:spcBef>
                          <a:spcPts val="0"/>
                        </a:spcBef>
                        <a:spcAft>
                          <a:spcPts val="0"/>
                        </a:spcAft>
                        <a:buNone/>
                      </a:pPr>
                      <a:r>
                        <a:t/>
                      </a:r>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rtl="0" algn="l">
                        <a:spcBef>
                          <a:spcPts val="0"/>
                        </a:spcBef>
                        <a:spcAft>
                          <a:spcPts val="0"/>
                        </a:spcAft>
                        <a:buNone/>
                      </a:pPr>
                      <a:r>
                        <a:t/>
                      </a:r>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257175">
                <a:tc>
                  <a:txBody>
                    <a:bodyPr/>
                    <a:lstStyle/>
                    <a:p>
                      <a:pPr indent="0" lvl="0" marL="0" marR="0" rtl="0" algn="l">
                        <a:spcBef>
                          <a:spcPts val="0"/>
                        </a:spcBef>
                        <a:spcAft>
                          <a:spcPts val="0"/>
                        </a:spcAft>
                        <a:buNone/>
                      </a:pPr>
                      <a:r>
                        <a:rPr lang="en-ZA" sz="700">
                          <a:latin typeface="Open Sans"/>
                          <a:ea typeface="Open Sans"/>
                          <a:cs typeface="Open Sans"/>
                          <a:sym typeface="Open Sans"/>
                        </a:rPr>
                        <a:t>Agriculture extension conducts site visits </a:t>
                      </a:r>
                      <a:endParaRPr sz="7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rtl="0" algn="l">
                        <a:spcBef>
                          <a:spcPts val="0"/>
                        </a:spcBef>
                        <a:spcAft>
                          <a:spcPts val="0"/>
                        </a:spcAft>
                        <a:buNone/>
                      </a:pPr>
                      <a:r>
                        <a:t/>
                      </a:r>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rtl="0" algn="l">
                        <a:spcBef>
                          <a:spcPts val="0"/>
                        </a:spcBef>
                        <a:spcAft>
                          <a:spcPts val="0"/>
                        </a:spcAft>
                        <a:buNone/>
                      </a:pPr>
                      <a:r>
                        <a:t/>
                      </a:r>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rtl="0" algn="l">
                        <a:spcBef>
                          <a:spcPts val="0"/>
                        </a:spcBef>
                        <a:spcAft>
                          <a:spcPts val="0"/>
                        </a:spcAft>
                        <a:buNone/>
                      </a:pPr>
                      <a:r>
                        <a:t/>
                      </a:r>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257175">
                <a:tc>
                  <a:txBody>
                    <a:bodyPr/>
                    <a:lstStyle/>
                    <a:p>
                      <a:pPr indent="0" lvl="0" marL="0" marR="0" rtl="0" algn="l">
                        <a:spcBef>
                          <a:spcPts val="0"/>
                        </a:spcBef>
                        <a:spcAft>
                          <a:spcPts val="0"/>
                        </a:spcAft>
                        <a:buNone/>
                      </a:pPr>
                      <a:r>
                        <a:rPr lang="en-ZA" sz="700">
                          <a:latin typeface="Open Sans"/>
                          <a:ea typeface="Open Sans"/>
                          <a:cs typeface="Open Sans"/>
                          <a:sym typeface="Open Sans"/>
                        </a:rPr>
                        <a:t>Participants submit annual reports </a:t>
                      </a:r>
                      <a:endParaRPr sz="7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rtl="0" algn="l">
                        <a:spcBef>
                          <a:spcPts val="0"/>
                        </a:spcBef>
                        <a:spcAft>
                          <a:spcPts val="0"/>
                        </a:spcAft>
                        <a:buNone/>
                      </a:pPr>
                      <a:r>
                        <a:t/>
                      </a:r>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rtl="0" algn="l">
                        <a:spcBef>
                          <a:spcPts val="0"/>
                        </a:spcBef>
                        <a:spcAft>
                          <a:spcPts val="0"/>
                        </a:spcAft>
                        <a:buNone/>
                      </a:pPr>
                      <a:r>
                        <a:t/>
                      </a:r>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rtl="0" algn="l">
                        <a:spcBef>
                          <a:spcPts val="0"/>
                        </a:spcBef>
                        <a:spcAft>
                          <a:spcPts val="0"/>
                        </a:spcAft>
                        <a:buNone/>
                      </a:pPr>
                      <a:r>
                        <a:t/>
                      </a:r>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257175">
                <a:tc>
                  <a:txBody>
                    <a:bodyPr/>
                    <a:lstStyle/>
                    <a:p>
                      <a:pPr indent="0" lvl="0" marL="0" marR="0" rtl="0" algn="l">
                        <a:spcBef>
                          <a:spcPts val="0"/>
                        </a:spcBef>
                        <a:spcAft>
                          <a:spcPts val="0"/>
                        </a:spcAft>
                        <a:buNone/>
                      </a:pPr>
                      <a:r>
                        <a:rPr lang="en-ZA" sz="700">
                          <a:latin typeface="Open Sans"/>
                          <a:ea typeface="Open Sans"/>
                          <a:cs typeface="Open Sans"/>
                          <a:sym typeface="Open Sans"/>
                        </a:rPr>
                        <a:t>Pastureland management changes</a:t>
                      </a:r>
                      <a:endParaRPr sz="7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rtl="0" algn="l">
                        <a:spcBef>
                          <a:spcPts val="0"/>
                        </a:spcBef>
                        <a:spcAft>
                          <a:spcPts val="0"/>
                        </a:spcAft>
                        <a:buNone/>
                      </a:pPr>
                      <a:r>
                        <a:t/>
                      </a:r>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rtl="0" algn="l">
                        <a:spcBef>
                          <a:spcPts val="0"/>
                        </a:spcBef>
                        <a:spcAft>
                          <a:spcPts val="0"/>
                        </a:spcAft>
                        <a:buNone/>
                      </a:pPr>
                      <a:r>
                        <a:t/>
                      </a:r>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rtl="0" algn="l">
                        <a:spcBef>
                          <a:spcPts val="0"/>
                        </a:spcBef>
                        <a:spcAft>
                          <a:spcPts val="0"/>
                        </a:spcAft>
                        <a:buNone/>
                      </a:pPr>
                      <a:r>
                        <a:t/>
                      </a:r>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bl>
          </a:graphicData>
        </a:graphic>
      </p:graphicFrame>
      <p:sp>
        <p:nvSpPr>
          <p:cNvPr id="1107" name="Google Shape;1107;p68"/>
          <p:cNvSpPr/>
          <p:nvPr/>
        </p:nvSpPr>
        <p:spPr>
          <a:xfrm>
            <a:off x="393553" y="1464294"/>
            <a:ext cx="286200" cy="2406600"/>
          </a:xfrm>
          <a:prstGeom prst="downArrow">
            <a:avLst>
              <a:gd fmla="val 50000" name="adj1"/>
              <a:gd fmla="val 50000" name="adj2"/>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8" name="Google Shape;1108;p68"/>
          <p:cNvSpPr txBox="1"/>
          <p:nvPr/>
        </p:nvSpPr>
        <p:spPr>
          <a:xfrm rot="-5400000">
            <a:off x="-630961" y="2560154"/>
            <a:ext cx="2335200" cy="1431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600">
                <a:solidFill>
                  <a:srgbClr val="3F3F3F"/>
                </a:solidFill>
                <a:latin typeface="Open Sans"/>
                <a:ea typeface="Open Sans"/>
                <a:cs typeface="Open Sans"/>
                <a:sym typeface="Open Sans"/>
              </a:rPr>
              <a:t>SEQUENCE  OF ACTIVITIES</a:t>
            </a:r>
            <a:endParaRPr sz="600">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24"/>
          <p:cNvSpPr txBox="1"/>
          <p:nvPr>
            <p:ph idx="4294967295" type="title"/>
          </p:nvPr>
        </p:nvSpPr>
        <p:spPr>
          <a:xfrm>
            <a:off x="311700" y="2164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ZA"/>
              <a:t>Part II: Analysis map</a:t>
            </a:r>
            <a:endParaRPr/>
          </a:p>
        </p:txBody>
      </p:sp>
      <p:sp>
        <p:nvSpPr>
          <p:cNvPr id="192" name="Google Shape;192;p24"/>
          <p:cNvSpPr txBox="1"/>
          <p:nvPr/>
        </p:nvSpPr>
        <p:spPr>
          <a:xfrm>
            <a:off x="311700" y="757500"/>
            <a:ext cx="6735600" cy="7506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1800">
                <a:solidFill>
                  <a:schemeClr val="dk2"/>
                </a:solidFill>
                <a:latin typeface="Open Sans"/>
                <a:ea typeface="Open Sans"/>
                <a:cs typeface="Open Sans"/>
                <a:sym typeface="Open Sans"/>
              </a:rPr>
              <a:t>Part II: Defining the assessment </a:t>
            </a:r>
            <a:endParaRPr sz="1800">
              <a:solidFill>
                <a:schemeClr val="dk2"/>
              </a:solidFill>
              <a:latin typeface="Open Sans"/>
              <a:ea typeface="Open Sans"/>
              <a:cs typeface="Open Sans"/>
              <a:sym typeface="Open Sans"/>
            </a:endParaRPr>
          </a:p>
        </p:txBody>
      </p:sp>
      <p:sp>
        <p:nvSpPr>
          <p:cNvPr id="193" name="Google Shape;193;p24"/>
          <p:cNvSpPr/>
          <p:nvPr/>
        </p:nvSpPr>
        <p:spPr>
          <a:xfrm>
            <a:off x="364650" y="1217500"/>
            <a:ext cx="3489000" cy="3650700"/>
          </a:xfrm>
          <a:prstGeom prst="rect">
            <a:avLst/>
          </a:prstGeom>
          <a:solidFill>
            <a:schemeClr val="dk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4" name="Google Shape;194;p24"/>
          <p:cNvSpPr/>
          <p:nvPr/>
        </p:nvSpPr>
        <p:spPr>
          <a:xfrm>
            <a:off x="3991975" y="1217500"/>
            <a:ext cx="4787400" cy="3650700"/>
          </a:xfrm>
          <a:prstGeom prst="rect">
            <a:avLst/>
          </a:prstGeom>
          <a:solidFill>
            <a:schemeClr val="dk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5" name="Google Shape;195;p24"/>
          <p:cNvSpPr txBox="1"/>
          <p:nvPr/>
        </p:nvSpPr>
        <p:spPr>
          <a:xfrm>
            <a:off x="448750" y="1355700"/>
            <a:ext cx="2591400" cy="350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b="1" lang="en-ZA" sz="1200">
                <a:solidFill>
                  <a:srgbClr val="FFFFFF"/>
                </a:solidFill>
                <a:latin typeface="Open Sans"/>
                <a:ea typeface="Open Sans"/>
                <a:cs typeface="Open Sans"/>
                <a:sym typeface="Open Sans"/>
              </a:rPr>
              <a:t>CHAPTER 5</a:t>
            </a:r>
            <a:r>
              <a:rPr lang="en-ZA" sz="1200">
                <a:solidFill>
                  <a:srgbClr val="FFFFFF"/>
                </a:solidFill>
                <a:latin typeface="Open Sans"/>
                <a:ea typeface="Open Sans"/>
                <a:cs typeface="Open Sans"/>
                <a:sym typeface="Open Sans"/>
              </a:rPr>
              <a:t>: Describing the policy </a:t>
            </a:r>
            <a:endParaRPr sz="1200">
              <a:solidFill>
                <a:srgbClr val="FFFFFF"/>
              </a:solidFill>
              <a:latin typeface="Open Sans"/>
              <a:ea typeface="Open Sans"/>
              <a:cs typeface="Open Sans"/>
              <a:sym typeface="Open Sans"/>
            </a:endParaRPr>
          </a:p>
        </p:txBody>
      </p:sp>
      <p:sp>
        <p:nvSpPr>
          <p:cNvPr id="196" name="Google Shape;196;p24"/>
          <p:cNvSpPr txBox="1"/>
          <p:nvPr/>
        </p:nvSpPr>
        <p:spPr>
          <a:xfrm>
            <a:off x="4037550" y="1355700"/>
            <a:ext cx="4020300" cy="350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b="1" lang="en-ZA" sz="1200">
                <a:solidFill>
                  <a:srgbClr val="FFFFFF"/>
                </a:solidFill>
                <a:latin typeface="Open Sans"/>
                <a:ea typeface="Open Sans"/>
                <a:cs typeface="Open Sans"/>
                <a:sym typeface="Open Sans"/>
              </a:rPr>
              <a:t>CHAPTER 6</a:t>
            </a:r>
            <a:r>
              <a:rPr lang="en-ZA" sz="1200">
                <a:solidFill>
                  <a:srgbClr val="FFFFFF"/>
                </a:solidFill>
                <a:latin typeface="Open Sans"/>
                <a:ea typeface="Open Sans"/>
                <a:cs typeface="Open Sans"/>
                <a:sym typeface="Open Sans"/>
              </a:rPr>
              <a:t>: Identifying the impacts</a:t>
            </a:r>
            <a:endParaRPr sz="1200">
              <a:solidFill>
                <a:srgbClr val="FFFFFF"/>
              </a:solidFill>
              <a:latin typeface="Open Sans"/>
              <a:ea typeface="Open Sans"/>
              <a:cs typeface="Open Sans"/>
              <a:sym typeface="Open Sans"/>
            </a:endParaRPr>
          </a:p>
        </p:txBody>
      </p:sp>
      <p:sp>
        <p:nvSpPr>
          <p:cNvPr id="197" name="Google Shape;197;p24"/>
          <p:cNvSpPr/>
          <p:nvPr/>
        </p:nvSpPr>
        <p:spPr>
          <a:xfrm>
            <a:off x="517050" y="1813875"/>
            <a:ext cx="993300" cy="2946900"/>
          </a:xfrm>
          <a:prstGeom prst="rect">
            <a:avLst/>
          </a:prstGeom>
          <a:solidFill>
            <a:schemeClr val="accent3"/>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8" name="Google Shape;198;p24"/>
          <p:cNvSpPr/>
          <p:nvPr/>
        </p:nvSpPr>
        <p:spPr>
          <a:xfrm>
            <a:off x="1604300" y="1813875"/>
            <a:ext cx="993300" cy="2946900"/>
          </a:xfrm>
          <a:prstGeom prst="rect">
            <a:avLst/>
          </a:prstGeom>
          <a:solidFill>
            <a:schemeClr val="accent3"/>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 name="Google Shape;199;p24"/>
          <p:cNvSpPr/>
          <p:nvPr/>
        </p:nvSpPr>
        <p:spPr>
          <a:xfrm>
            <a:off x="2691525" y="1813875"/>
            <a:ext cx="993300" cy="2946900"/>
          </a:xfrm>
          <a:prstGeom prst="rect">
            <a:avLst/>
          </a:prstGeom>
          <a:solidFill>
            <a:schemeClr val="accent3"/>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 name="Google Shape;200;p24"/>
          <p:cNvSpPr/>
          <p:nvPr/>
        </p:nvSpPr>
        <p:spPr>
          <a:xfrm>
            <a:off x="4234913" y="1813875"/>
            <a:ext cx="1018200" cy="2946900"/>
          </a:xfrm>
          <a:prstGeom prst="rect">
            <a:avLst/>
          </a:prstGeom>
          <a:solidFill>
            <a:schemeClr val="accent3"/>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1" name="Google Shape;201;p24"/>
          <p:cNvSpPr/>
          <p:nvPr/>
        </p:nvSpPr>
        <p:spPr>
          <a:xfrm>
            <a:off x="5350025" y="1813875"/>
            <a:ext cx="1018200" cy="2946900"/>
          </a:xfrm>
          <a:prstGeom prst="rect">
            <a:avLst/>
          </a:prstGeom>
          <a:solidFill>
            <a:schemeClr val="accent3"/>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p24"/>
          <p:cNvSpPr/>
          <p:nvPr/>
        </p:nvSpPr>
        <p:spPr>
          <a:xfrm>
            <a:off x="6464800" y="1813875"/>
            <a:ext cx="1018200" cy="2946900"/>
          </a:xfrm>
          <a:prstGeom prst="rect">
            <a:avLst/>
          </a:prstGeom>
          <a:solidFill>
            <a:schemeClr val="accent3"/>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3" name="Google Shape;203;p24"/>
          <p:cNvSpPr/>
          <p:nvPr/>
        </p:nvSpPr>
        <p:spPr>
          <a:xfrm>
            <a:off x="7579574" y="1813875"/>
            <a:ext cx="1018200" cy="2946900"/>
          </a:xfrm>
          <a:prstGeom prst="rect">
            <a:avLst/>
          </a:prstGeom>
          <a:solidFill>
            <a:schemeClr val="accent3"/>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 name="Google Shape;204;p24"/>
          <p:cNvSpPr txBox="1"/>
          <p:nvPr/>
        </p:nvSpPr>
        <p:spPr>
          <a:xfrm>
            <a:off x="575550" y="1907275"/>
            <a:ext cx="934800" cy="4440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chemeClr val="dk2"/>
                </a:solidFill>
                <a:latin typeface="Open Sans"/>
                <a:ea typeface="Open Sans"/>
                <a:cs typeface="Open Sans"/>
                <a:sym typeface="Open Sans"/>
              </a:rPr>
              <a:t>Describe the policy</a:t>
            </a:r>
            <a:endParaRPr sz="800">
              <a:solidFill>
                <a:schemeClr val="dk2"/>
              </a:solidFill>
              <a:latin typeface="Open Sans"/>
              <a:ea typeface="Open Sans"/>
              <a:cs typeface="Open Sans"/>
              <a:sym typeface="Open Sans"/>
            </a:endParaRPr>
          </a:p>
        </p:txBody>
      </p:sp>
      <p:sp>
        <p:nvSpPr>
          <p:cNvPr id="205" name="Google Shape;205;p24"/>
          <p:cNvSpPr txBox="1"/>
          <p:nvPr/>
        </p:nvSpPr>
        <p:spPr>
          <a:xfrm>
            <a:off x="1604300" y="1919319"/>
            <a:ext cx="993300" cy="12990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chemeClr val="dk2"/>
                </a:solidFill>
                <a:latin typeface="Open Sans"/>
                <a:ea typeface="Open Sans"/>
                <a:cs typeface="Open Sans"/>
                <a:sym typeface="Open Sans"/>
              </a:rPr>
              <a:t>Decide whether to assess individual policy or package of policies</a:t>
            </a:r>
            <a:endParaRPr sz="800">
              <a:solidFill>
                <a:schemeClr val="dk2"/>
              </a:solidFill>
              <a:latin typeface="Open Sans"/>
              <a:ea typeface="Open Sans"/>
              <a:cs typeface="Open Sans"/>
              <a:sym typeface="Open Sans"/>
            </a:endParaRPr>
          </a:p>
        </p:txBody>
      </p:sp>
      <p:sp>
        <p:nvSpPr>
          <p:cNvPr id="206" name="Google Shape;206;p24"/>
          <p:cNvSpPr txBox="1"/>
          <p:nvPr/>
        </p:nvSpPr>
        <p:spPr>
          <a:xfrm>
            <a:off x="2680200" y="1907275"/>
            <a:ext cx="993300" cy="12426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chemeClr val="dk2"/>
                </a:solidFill>
                <a:latin typeface="Open Sans"/>
                <a:ea typeface="Open Sans"/>
                <a:cs typeface="Open Sans"/>
                <a:sym typeface="Open Sans"/>
              </a:rPr>
              <a:t>Choose ex-ante or ex-post assessment</a:t>
            </a:r>
            <a:endParaRPr sz="800">
              <a:solidFill>
                <a:schemeClr val="dk2"/>
              </a:solidFill>
              <a:latin typeface="Open Sans"/>
              <a:ea typeface="Open Sans"/>
              <a:cs typeface="Open Sans"/>
              <a:sym typeface="Open Sans"/>
            </a:endParaRPr>
          </a:p>
        </p:txBody>
      </p:sp>
      <p:sp>
        <p:nvSpPr>
          <p:cNvPr id="207" name="Google Shape;207;p24"/>
          <p:cNvSpPr txBox="1"/>
          <p:nvPr/>
        </p:nvSpPr>
        <p:spPr>
          <a:xfrm>
            <a:off x="1650825" y="3286375"/>
            <a:ext cx="888900" cy="572700"/>
          </a:xfrm>
          <a:prstGeom prst="rect">
            <a:avLst/>
          </a:prstGeom>
          <a:solidFill>
            <a:schemeClr val="accent4"/>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chemeClr val="dk2"/>
                </a:solidFill>
                <a:latin typeface="Open Sans"/>
                <a:ea typeface="Open Sans"/>
                <a:cs typeface="Open Sans"/>
                <a:sym typeface="Open Sans"/>
              </a:rPr>
              <a:t>Characterize the type and degree of interaction between the policies</a:t>
            </a:r>
            <a:endParaRPr sz="550">
              <a:solidFill>
                <a:schemeClr val="dk2"/>
              </a:solidFill>
              <a:latin typeface="Open Sans"/>
              <a:ea typeface="Open Sans"/>
              <a:cs typeface="Open Sans"/>
              <a:sym typeface="Open Sans"/>
            </a:endParaRPr>
          </a:p>
        </p:txBody>
      </p:sp>
      <p:sp>
        <p:nvSpPr>
          <p:cNvPr id="208" name="Google Shape;208;p24"/>
          <p:cNvSpPr txBox="1"/>
          <p:nvPr/>
        </p:nvSpPr>
        <p:spPr>
          <a:xfrm>
            <a:off x="1650200" y="3990350"/>
            <a:ext cx="888900" cy="645300"/>
          </a:xfrm>
          <a:prstGeom prst="rect">
            <a:avLst/>
          </a:prstGeom>
          <a:solidFill>
            <a:schemeClr val="accent4"/>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chemeClr val="dk2"/>
                </a:solidFill>
                <a:latin typeface="Open Sans"/>
                <a:ea typeface="Open Sans"/>
                <a:cs typeface="Open Sans"/>
                <a:sym typeface="Open Sans"/>
              </a:rPr>
              <a:t>Apply criteria to determine whether to assess an individual policy or a package of policies</a:t>
            </a:r>
            <a:endParaRPr sz="550">
              <a:solidFill>
                <a:schemeClr val="dk2"/>
              </a:solidFill>
              <a:latin typeface="Open Sans"/>
              <a:ea typeface="Open Sans"/>
              <a:cs typeface="Open Sans"/>
              <a:sym typeface="Open Sans"/>
            </a:endParaRPr>
          </a:p>
        </p:txBody>
      </p:sp>
      <p:sp>
        <p:nvSpPr>
          <p:cNvPr id="209" name="Google Shape;209;p24"/>
          <p:cNvSpPr txBox="1"/>
          <p:nvPr/>
        </p:nvSpPr>
        <p:spPr>
          <a:xfrm>
            <a:off x="4260150" y="1907275"/>
            <a:ext cx="993300" cy="12426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chemeClr val="dk2"/>
                </a:solidFill>
                <a:latin typeface="Open Sans"/>
                <a:ea typeface="Open Sans"/>
                <a:cs typeface="Open Sans"/>
                <a:sym typeface="Open Sans"/>
              </a:rPr>
              <a:t>Identify the impacts</a:t>
            </a:r>
            <a:endParaRPr sz="800">
              <a:solidFill>
                <a:schemeClr val="dk2"/>
              </a:solidFill>
              <a:latin typeface="Open Sans"/>
              <a:ea typeface="Open Sans"/>
              <a:cs typeface="Open Sans"/>
              <a:sym typeface="Open Sans"/>
            </a:endParaRPr>
          </a:p>
        </p:txBody>
      </p:sp>
      <p:sp>
        <p:nvSpPr>
          <p:cNvPr id="210" name="Google Shape;210;p24"/>
          <p:cNvSpPr txBox="1"/>
          <p:nvPr/>
        </p:nvSpPr>
        <p:spPr>
          <a:xfrm>
            <a:off x="5362475" y="1907275"/>
            <a:ext cx="993300" cy="12426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chemeClr val="dk2"/>
                </a:solidFill>
                <a:latin typeface="Open Sans"/>
                <a:ea typeface="Open Sans"/>
                <a:cs typeface="Open Sans"/>
                <a:sym typeface="Open Sans"/>
              </a:rPr>
              <a:t>Define the assessment boundary</a:t>
            </a:r>
            <a:endParaRPr sz="800">
              <a:solidFill>
                <a:schemeClr val="dk2"/>
              </a:solidFill>
              <a:latin typeface="Open Sans"/>
              <a:ea typeface="Open Sans"/>
              <a:cs typeface="Open Sans"/>
              <a:sym typeface="Open Sans"/>
            </a:endParaRPr>
          </a:p>
        </p:txBody>
      </p:sp>
      <p:sp>
        <p:nvSpPr>
          <p:cNvPr id="211" name="Google Shape;211;p24"/>
          <p:cNvSpPr txBox="1"/>
          <p:nvPr/>
        </p:nvSpPr>
        <p:spPr>
          <a:xfrm>
            <a:off x="6471025" y="1907275"/>
            <a:ext cx="993300" cy="12426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chemeClr val="dk2"/>
                </a:solidFill>
                <a:latin typeface="Open Sans"/>
                <a:ea typeface="Open Sans"/>
                <a:cs typeface="Open Sans"/>
                <a:sym typeface="Open Sans"/>
              </a:rPr>
              <a:t>Define the assessment period</a:t>
            </a:r>
            <a:endParaRPr sz="800">
              <a:solidFill>
                <a:schemeClr val="dk2"/>
              </a:solidFill>
              <a:latin typeface="Open Sans"/>
              <a:ea typeface="Open Sans"/>
              <a:cs typeface="Open Sans"/>
              <a:sym typeface="Open Sans"/>
            </a:endParaRPr>
          </a:p>
        </p:txBody>
      </p:sp>
      <p:sp>
        <p:nvSpPr>
          <p:cNvPr id="212" name="Google Shape;212;p24"/>
          <p:cNvSpPr txBox="1"/>
          <p:nvPr/>
        </p:nvSpPr>
        <p:spPr>
          <a:xfrm>
            <a:off x="7579575" y="1907275"/>
            <a:ext cx="993300" cy="12426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chemeClr val="dk2"/>
                </a:solidFill>
                <a:latin typeface="Open Sans"/>
                <a:ea typeface="Open Sans"/>
                <a:cs typeface="Open Sans"/>
                <a:sym typeface="Open Sans"/>
              </a:rPr>
              <a:t>Identify SD impacts</a:t>
            </a:r>
            <a:endParaRPr sz="800">
              <a:solidFill>
                <a:schemeClr val="dk2"/>
              </a:solidFill>
              <a:latin typeface="Open Sans"/>
              <a:ea typeface="Open Sans"/>
              <a:cs typeface="Open Sans"/>
              <a:sym typeface="Open Sans"/>
            </a:endParaRPr>
          </a:p>
        </p:txBody>
      </p:sp>
      <p:sp>
        <p:nvSpPr>
          <p:cNvPr id="213" name="Google Shape;213;p24"/>
          <p:cNvSpPr txBox="1"/>
          <p:nvPr/>
        </p:nvSpPr>
        <p:spPr>
          <a:xfrm>
            <a:off x="5415000" y="2512400"/>
            <a:ext cx="888900" cy="444000"/>
          </a:xfrm>
          <a:prstGeom prst="rect">
            <a:avLst/>
          </a:prstGeom>
          <a:solidFill>
            <a:schemeClr val="accent4"/>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chemeClr val="dk2"/>
                </a:solidFill>
                <a:latin typeface="Open Sans"/>
                <a:ea typeface="Open Sans"/>
                <a:cs typeface="Open Sans"/>
                <a:sym typeface="Open Sans"/>
              </a:rPr>
              <a:t>Assess the likelihood that each GHG impact will occur</a:t>
            </a:r>
            <a:endParaRPr sz="550">
              <a:solidFill>
                <a:schemeClr val="dk2"/>
              </a:solidFill>
              <a:latin typeface="Open Sans"/>
              <a:ea typeface="Open Sans"/>
              <a:cs typeface="Open Sans"/>
              <a:sym typeface="Open Sans"/>
            </a:endParaRPr>
          </a:p>
        </p:txBody>
      </p:sp>
      <p:sp>
        <p:nvSpPr>
          <p:cNvPr id="214" name="Google Shape;214;p24"/>
          <p:cNvSpPr txBox="1"/>
          <p:nvPr/>
        </p:nvSpPr>
        <p:spPr>
          <a:xfrm>
            <a:off x="5415000" y="3198200"/>
            <a:ext cx="888900" cy="444000"/>
          </a:xfrm>
          <a:prstGeom prst="rect">
            <a:avLst/>
          </a:prstGeom>
          <a:solidFill>
            <a:schemeClr val="accent4"/>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chemeClr val="dk2"/>
                </a:solidFill>
                <a:latin typeface="Open Sans"/>
                <a:ea typeface="Open Sans"/>
                <a:cs typeface="Open Sans"/>
                <a:sym typeface="Open Sans"/>
              </a:rPr>
              <a:t>Assess the expected magnitude of each GHG impact</a:t>
            </a:r>
            <a:endParaRPr sz="550">
              <a:solidFill>
                <a:schemeClr val="dk2"/>
              </a:solidFill>
              <a:latin typeface="Open Sans"/>
              <a:ea typeface="Open Sans"/>
              <a:cs typeface="Open Sans"/>
              <a:sym typeface="Open Sans"/>
            </a:endParaRPr>
          </a:p>
        </p:txBody>
      </p:sp>
      <p:sp>
        <p:nvSpPr>
          <p:cNvPr id="215" name="Google Shape;215;p24"/>
          <p:cNvSpPr txBox="1"/>
          <p:nvPr/>
        </p:nvSpPr>
        <p:spPr>
          <a:xfrm>
            <a:off x="5415000" y="3807800"/>
            <a:ext cx="888900" cy="444000"/>
          </a:xfrm>
          <a:prstGeom prst="rect">
            <a:avLst/>
          </a:prstGeom>
          <a:solidFill>
            <a:schemeClr val="accent4"/>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chemeClr val="dk2"/>
                </a:solidFill>
                <a:latin typeface="Open Sans"/>
                <a:ea typeface="Open Sans"/>
                <a:cs typeface="Open Sans"/>
                <a:sym typeface="Open Sans"/>
              </a:rPr>
              <a:t>Determine the significance of each GHG impact</a:t>
            </a:r>
            <a:endParaRPr sz="550">
              <a:solidFill>
                <a:schemeClr val="dk2"/>
              </a:solidFill>
              <a:latin typeface="Open Sans"/>
              <a:ea typeface="Open Sans"/>
              <a:cs typeface="Open Sans"/>
              <a:sym typeface="Open Sans"/>
            </a:endParaRPr>
          </a:p>
        </p:txBody>
      </p:sp>
      <p:sp>
        <p:nvSpPr>
          <p:cNvPr id="216" name="Google Shape;216;p24"/>
          <p:cNvSpPr txBox="1"/>
          <p:nvPr/>
        </p:nvSpPr>
        <p:spPr>
          <a:xfrm>
            <a:off x="4299900" y="2360000"/>
            <a:ext cx="888900" cy="279300"/>
          </a:xfrm>
          <a:prstGeom prst="rect">
            <a:avLst/>
          </a:prstGeom>
          <a:solidFill>
            <a:schemeClr val="accent4"/>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chemeClr val="dk2"/>
                </a:solidFill>
                <a:latin typeface="Open Sans"/>
                <a:ea typeface="Open Sans"/>
                <a:cs typeface="Open Sans"/>
                <a:sym typeface="Open Sans"/>
              </a:rPr>
              <a:t>Identify stakeholders</a:t>
            </a:r>
            <a:endParaRPr sz="550">
              <a:solidFill>
                <a:schemeClr val="dk2"/>
              </a:solidFill>
              <a:latin typeface="Open Sans"/>
              <a:ea typeface="Open Sans"/>
              <a:cs typeface="Open Sans"/>
              <a:sym typeface="Open Sans"/>
            </a:endParaRPr>
          </a:p>
        </p:txBody>
      </p:sp>
      <p:sp>
        <p:nvSpPr>
          <p:cNvPr id="217" name="Google Shape;217;p24"/>
          <p:cNvSpPr txBox="1"/>
          <p:nvPr/>
        </p:nvSpPr>
        <p:spPr>
          <a:xfrm>
            <a:off x="4299900" y="2741000"/>
            <a:ext cx="888900" cy="444000"/>
          </a:xfrm>
          <a:prstGeom prst="rect">
            <a:avLst/>
          </a:prstGeom>
          <a:solidFill>
            <a:schemeClr val="accent4"/>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chemeClr val="dk2"/>
                </a:solidFill>
                <a:latin typeface="Open Sans"/>
                <a:ea typeface="Open Sans"/>
                <a:cs typeface="Open Sans"/>
                <a:sym typeface="Open Sans"/>
              </a:rPr>
              <a:t>Identify inputs and administrative activities</a:t>
            </a:r>
            <a:endParaRPr sz="550">
              <a:solidFill>
                <a:schemeClr val="dk2"/>
              </a:solidFill>
              <a:latin typeface="Open Sans"/>
              <a:ea typeface="Open Sans"/>
              <a:cs typeface="Open Sans"/>
              <a:sym typeface="Open Sans"/>
            </a:endParaRPr>
          </a:p>
        </p:txBody>
      </p:sp>
      <p:sp>
        <p:nvSpPr>
          <p:cNvPr id="218" name="Google Shape;218;p24"/>
          <p:cNvSpPr txBox="1"/>
          <p:nvPr/>
        </p:nvSpPr>
        <p:spPr>
          <a:xfrm>
            <a:off x="4299900" y="3274400"/>
            <a:ext cx="888900" cy="350700"/>
          </a:xfrm>
          <a:prstGeom prst="rect">
            <a:avLst/>
          </a:prstGeom>
          <a:solidFill>
            <a:schemeClr val="accent4"/>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chemeClr val="dk2"/>
                </a:solidFill>
                <a:latin typeface="Open Sans"/>
                <a:ea typeface="Open Sans"/>
                <a:cs typeface="Open Sans"/>
                <a:sym typeface="Open Sans"/>
              </a:rPr>
              <a:t>Identify and describe intermediate effects</a:t>
            </a:r>
            <a:endParaRPr sz="550">
              <a:solidFill>
                <a:schemeClr val="dk2"/>
              </a:solidFill>
              <a:latin typeface="Open Sans"/>
              <a:ea typeface="Open Sans"/>
              <a:cs typeface="Open Sans"/>
              <a:sym typeface="Open Sans"/>
            </a:endParaRPr>
          </a:p>
        </p:txBody>
      </p:sp>
      <p:sp>
        <p:nvSpPr>
          <p:cNvPr id="219" name="Google Shape;219;p24"/>
          <p:cNvSpPr txBox="1"/>
          <p:nvPr/>
        </p:nvSpPr>
        <p:spPr>
          <a:xfrm>
            <a:off x="4299900" y="3731600"/>
            <a:ext cx="888900" cy="350700"/>
          </a:xfrm>
          <a:prstGeom prst="rect">
            <a:avLst/>
          </a:prstGeom>
          <a:solidFill>
            <a:schemeClr val="accent4"/>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chemeClr val="dk2"/>
                </a:solidFill>
                <a:latin typeface="Open Sans"/>
                <a:ea typeface="Open Sans"/>
                <a:cs typeface="Open Sans"/>
                <a:sym typeface="Open Sans"/>
              </a:rPr>
              <a:t>Identify potential GHG impacts</a:t>
            </a:r>
            <a:endParaRPr sz="550">
              <a:solidFill>
                <a:schemeClr val="dk2"/>
              </a:solidFill>
              <a:latin typeface="Open Sans"/>
              <a:ea typeface="Open Sans"/>
              <a:cs typeface="Open Sans"/>
              <a:sym typeface="Open Sans"/>
            </a:endParaRPr>
          </a:p>
        </p:txBody>
      </p:sp>
      <p:sp>
        <p:nvSpPr>
          <p:cNvPr id="220" name="Google Shape;220;p24"/>
          <p:cNvSpPr txBox="1"/>
          <p:nvPr/>
        </p:nvSpPr>
        <p:spPr>
          <a:xfrm>
            <a:off x="4299900" y="4188800"/>
            <a:ext cx="888900" cy="350700"/>
          </a:xfrm>
          <a:prstGeom prst="rect">
            <a:avLst/>
          </a:prstGeom>
          <a:solidFill>
            <a:schemeClr val="accent4"/>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chemeClr val="dk2"/>
                </a:solidFill>
                <a:latin typeface="Open Sans"/>
                <a:ea typeface="Open Sans"/>
                <a:cs typeface="Open Sans"/>
                <a:sym typeface="Open Sans"/>
              </a:rPr>
              <a:t>Develop a causal chain</a:t>
            </a:r>
            <a:endParaRPr sz="550">
              <a:solidFill>
                <a:schemeClr val="dk2"/>
              </a:solidFill>
              <a:latin typeface="Open Sans"/>
              <a:ea typeface="Open Sans"/>
              <a:cs typeface="Open Sans"/>
              <a:sym typeface="Open Sans"/>
            </a:endParaRPr>
          </a:p>
        </p:txBody>
      </p:sp>
      <p:sp>
        <p:nvSpPr>
          <p:cNvPr id="221" name="Google Shape;221;p24"/>
          <p:cNvSpPr/>
          <p:nvPr/>
        </p:nvSpPr>
        <p:spPr>
          <a:xfrm>
            <a:off x="1449170" y="2893970"/>
            <a:ext cx="196200" cy="186600"/>
          </a:xfrm>
          <a:prstGeom prst="rightArrow">
            <a:avLst>
              <a:gd fmla="val 50000" name="adj1"/>
              <a:gd fmla="val 50000" name="adj2"/>
            </a:avLst>
          </a:pr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222" name="Google Shape;222;p24"/>
          <p:cNvSpPr/>
          <p:nvPr/>
        </p:nvSpPr>
        <p:spPr>
          <a:xfrm>
            <a:off x="2515970" y="2893970"/>
            <a:ext cx="196200" cy="186600"/>
          </a:xfrm>
          <a:prstGeom prst="rightArrow">
            <a:avLst>
              <a:gd fmla="val 50000" name="adj1"/>
              <a:gd fmla="val 50000" name="adj2"/>
            </a:avLst>
          </a:pr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223" name="Google Shape;223;p24"/>
          <p:cNvSpPr/>
          <p:nvPr/>
        </p:nvSpPr>
        <p:spPr>
          <a:xfrm>
            <a:off x="3582770" y="1827170"/>
            <a:ext cx="196200" cy="186600"/>
          </a:xfrm>
          <a:prstGeom prst="rightArrow">
            <a:avLst>
              <a:gd fmla="val 50000" name="adj1"/>
              <a:gd fmla="val 50000" name="adj2"/>
            </a:avLst>
          </a:pr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224" name="Google Shape;224;p24"/>
          <p:cNvSpPr/>
          <p:nvPr/>
        </p:nvSpPr>
        <p:spPr>
          <a:xfrm>
            <a:off x="5182970" y="1979570"/>
            <a:ext cx="196200" cy="186600"/>
          </a:xfrm>
          <a:prstGeom prst="rightArrow">
            <a:avLst>
              <a:gd fmla="val 50000" name="adj1"/>
              <a:gd fmla="val 50000" name="adj2"/>
            </a:avLst>
          </a:pr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225" name="Google Shape;225;p24"/>
          <p:cNvSpPr/>
          <p:nvPr/>
        </p:nvSpPr>
        <p:spPr>
          <a:xfrm>
            <a:off x="6249770" y="1979570"/>
            <a:ext cx="196200" cy="186600"/>
          </a:xfrm>
          <a:prstGeom prst="rightArrow">
            <a:avLst>
              <a:gd fmla="val 50000" name="adj1"/>
              <a:gd fmla="val 50000" name="adj2"/>
            </a:avLst>
          </a:pr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226" name="Google Shape;226;p24"/>
          <p:cNvSpPr/>
          <p:nvPr/>
        </p:nvSpPr>
        <p:spPr>
          <a:xfrm>
            <a:off x="7392770" y="1979570"/>
            <a:ext cx="196200" cy="186600"/>
          </a:xfrm>
          <a:prstGeom prst="rightArrow">
            <a:avLst>
              <a:gd fmla="val 50000" name="adj1"/>
              <a:gd fmla="val 50000" name="adj2"/>
            </a:avLst>
          </a:pr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cxnSp>
        <p:nvCxnSpPr>
          <p:cNvPr id="227" name="Google Shape;227;p24"/>
          <p:cNvCxnSpPr>
            <a:endCxn id="208" idx="0"/>
          </p:cNvCxnSpPr>
          <p:nvPr/>
        </p:nvCxnSpPr>
        <p:spPr>
          <a:xfrm flipH="1">
            <a:off x="2094650" y="3858950"/>
            <a:ext cx="600" cy="131400"/>
          </a:xfrm>
          <a:prstGeom prst="straightConnector1">
            <a:avLst/>
          </a:prstGeom>
          <a:noFill/>
          <a:ln cap="flat" cmpd="sng" w="9525">
            <a:solidFill>
              <a:schemeClr val="dk2"/>
            </a:solidFill>
            <a:prstDash val="solid"/>
            <a:round/>
            <a:headEnd len="med" w="med" type="none"/>
            <a:tailEnd len="med" w="med" type="triangle"/>
          </a:ln>
        </p:spPr>
      </p:cxnSp>
      <p:cxnSp>
        <p:nvCxnSpPr>
          <p:cNvPr id="228" name="Google Shape;228;p24"/>
          <p:cNvCxnSpPr>
            <a:endCxn id="220" idx="0"/>
          </p:cNvCxnSpPr>
          <p:nvPr/>
        </p:nvCxnSpPr>
        <p:spPr>
          <a:xfrm>
            <a:off x="4744350" y="4082300"/>
            <a:ext cx="0" cy="106500"/>
          </a:xfrm>
          <a:prstGeom prst="straightConnector1">
            <a:avLst/>
          </a:prstGeom>
          <a:noFill/>
          <a:ln cap="flat" cmpd="sng" w="9525">
            <a:solidFill>
              <a:schemeClr val="dk2"/>
            </a:solidFill>
            <a:prstDash val="solid"/>
            <a:round/>
            <a:headEnd len="med" w="med" type="none"/>
            <a:tailEnd len="med" w="med" type="triangle"/>
          </a:ln>
        </p:spPr>
      </p:cxnSp>
      <p:cxnSp>
        <p:nvCxnSpPr>
          <p:cNvPr id="229" name="Google Shape;229;p24"/>
          <p:cNvCxnSpPr>
            <a:endCxn id="219" idx="0"/>
          </p:cNvCxnSpPr>
          <p:nvPr/>
        </p:nvCxnSpPr>
        <p:spPr>
          <a:xfrm>
            <a:off x="4744350" y="3625100"/>
            <a:ext cx="0" cy="106500"/>
          </a:xfrm>
          <a:prstGeom prst="straightConnector1">
            <a:avLst/>
          </a:prstGeom>
          <a:noFill/>
          <a:ln cap="flat" cmpd="sng" w="9525">
            <a:solidFill>
              <a:schemeClr val="dk2"/>
            </a:solidFill>
            <a:prstDash val="solid"/>
            <a:round/>
            <a:headEnd len="med" w="med" type="none"/>
            <a:tailEnd len="med" w="med" type="triangle"/>
          </a:ln>
        </p:spPr>
      </p:cxnSp>
      <p:cxnSp>
        <p:nvCxnSpPr>
          <p:cNvPr id="230" name="Google Shape;230;p24"/>
          <p:cNvCxnSpPr>
            <a:endCxn id="218" idx="0"/>
          </p:cNvCxnSpPr>
          <p:nvPr/>
        </p:nvCxnSpPr>
        <p:spPr>
          <a:xfrm>
            <a:off x="4744350" y="3185000"/>
            <a:ext cx="0" cy="89400"/>
          </a:xfrm>
          <a:prstGeom prst="straightConnector1">
            <a:avLst/>
          </a:prstGeom>
          <a:noFill/>
          <a:ln cap="flat" cmpd="sng" w="9525">
            <a:solidFill>
              <a:schemeClr val="dk2"/>
            </a:solidFill>
            <a:prstDash val="solid"/>
            <a:round/>
            <a:headEnd len="med" w="med" type="none"/>
            <a:tailEnd len="med" w="med" type="triangle"/>
          </a:ln>
        </p:spPr>
      </p:cxnSp>
      <p:cxnSp>
        <p:nvCxnSpPr>
          <p:cNvPr id="231" name="Google Shape;231;p24"/>
          <p:cNvCxnSpPr>
            <a:endCxn id="217" idx="0"/>
          </p:cNvCxnSpPr>
          <p:nvPr/>
        </p:nvCxnSpPr>
        <p:spPr>
          <a:xfrm>
            <a:off x="4744350" y="2639300"/>
            <a:ext cx="0" cy="101700"/>
          </a:xfrm>
          <a:prstGeom prst="straightConnector1">
            <a:avLst/>
          </a:prstGeom>
          <a:noFill/>
          <a:ln cap="flat" cmpd="sng" w="9525">
            <a:solidFill>
              <a:schemeClr val="dk2"/>
            </a:solidFill>
            <a:prstDash val="solid"/>
            <a:round/>
            <a:headEnd len="med" w="med" type="none"/>
            <a:tailEnd len="med" w="med" type="triangle"/>
          </a:ln>
        </p:spPr>
      </p:cxnSp>
      <p:cxnSp>
        <p:nvCxnSpPr>
          <p:cNvPr id="232" name="Google Shape;232;p24"/>
          <p:cNvCxnSpPr>
            <a:endCxn id="214" idx="0"/>
          </p:cNvCxnSpPr>
          <p:nvPr/>
        </p:nvCxnSpPr>
        <p:spPr>
          <a:xfrm>
            <a:off x="5859450" y="2943200"/>
            <a:ext cx="0" cy="255000"/>
          </a:xfrm>
          <a:prstGeom prst="straightConnector1">
            <a:avLst/>
          </a:prstGeom>
          <a:noFill/>
          <a:ln cap="flat" cmpd="sng" w="9525">
            <a:solidFill>
              <a:schemeClr val="dk2"/>
            </a:solidFill>
            <a:prstDash val="solid"/>
            <a:round/>
            <a:headEnd len="med" w="med" type="none"/>
            <a:tailEnd len="med" w="med" type="triangle"/>
          </a:ln>
        </p:spPr>
      </p:cxnSp>
      <p:cxnSp>
        <p:nvCxnSpPr>
          <p:cNvPr id="233" name="Google Shape;233;p24"/>
          <p:cNvCxnSpPr>
            <a:stCxn id="214" idx="2"/>
            <a:endCxn id="215" idx="0"/>
          </p:cNvCxnSpPr>
          <p:nvPr/>
        </p:nvCxnSpPr>
        <p:spPr>
          <a:xfrm>
            <a:off x="5859450" y="3642200"/>
            <a:ext cx="0" cy="165600"/>
          </a:xfrm>
          <a:prstGeom prst="straightConnector1">
            <a:avLst/>
          </a:prstGeom>
          <a:noFill/>
          <a:ln cap="flat" cmpd="sng" w="9525">
            <a:solidFill>
              <a:schemeClr val="dk2"/>
            </a:solidFill>
            <a:prstDash val="solid"/>
            <a:round/>
            <a:headEnd len="med" w="med" type="none"/>
            <a:tailEnd len="med" w="med" type="triangle"/>
          </a:ln>
        </p:spPr>
      </p:cxnSp>
      <p:sp>
        <p:nvSpPr>
          <p:cNvPr id="234" name="Google Shape;234;p24"/>
          <p:cNvSpPr/>
          <p:nvPr/>
        </p:nvSpPr>
        <p:spPr>
          <a:xfrm>
            <a:off x="4789939" y="3563725"/>
            <a:ext cx="514500" cy="101700"/>
          </a:xfrm>
          <a:prstGeom prst="roundRect">
            <a:avLst>
              <a:gd fmla="val 16667" name="adj"/>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500">
                <a:solidFill>
                  <a:schemeClr val="lt1"/>
                </a:solidFill>
                <a:latin typeface="Open Sans"/>
                <a:ea typeface="Open Sans"/>
                <a:cs typeface="Open Sans"/>
                <a:sym typeface="Open Sans"/>
              </a:rPr>
              <a:t>EXAMPLE</a:t>
            </a:r>
            <a:endParaRPr sz="500">
              <a:solidFill>
                <a:schemeClr val="lt1"/>
              </a:solidFill>
              <a:latin typeface="Open Sans"/>
              <a:ea typeface="Open Sans"/>
              <a:cs typeface="Open Sans"/>
              <a:sym typeface="Open Sans"/>
            </a:endParaRPr>
          </a:p>
        </p:txBody>
      </p:sp>
      <p:sp>
        <p:nvSpPr>
          <p:cNvPr id="235" name="Google Shape;235;p24"/>
          <p:cNvSpPr/>
          <p:nvPr/>
        </p:nvSpPr>
        <p:spPr>
          <a:xfrm>
            <a:off x="4789926" y="4044150"/>
            <a:ext cx="514500" cy="101700"/>
          </a:xfrm>
          <a:prstGeom prst="roundRect">
            <a:avLst>
              <a:gd fmla="val 16667" name="adj"/>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500">
                <a:solidFill>
                  <a:schemeClr val="lt1"/>
                </a:solidFill>
                <a:latin typeface="Open Sans"/>
                <a:ea typeface="Open Sans"/>
                <a:cs typeface="Open Sans"/>
                <a:sym typeface="Open Sans"/>
              </a:rPr>
              <a:t>EXAMPLE</a:t>
            </a:r>
            <a:endParaRPr sz="500">
              <a:solidFill>
                <a:schemeClr val="lt1"/>
              </a:solidFill>
              <a:latin typeface="Open Sans"/>
              <a:ea typeface="Open Sans"/>
              <a:cs typeface="Open Sans"/>
              <a:sym typeface="Open Sans"/>
            </a:endParaRPr>
          </a:p>
        </p:txBody>
      </p:sp>
      <p:sp>
        <p:nvSpPr>
          <p:cNvPr id="236" name="Google Shape;236;p24"/>
          <p:cNvSpPr/>
          <p:nvPr/>
        </p:nvSpPr>
        <p:spPr>
          <a:xfrm>
            <a:off x="4789926" y="4463600"/>
            <a:ext cx="514500" cy="101700"/>
          </a:xfrm>
          <a:prstGeom prst="roundRect">
            <a:avLst>
              <a:gd fmla="val 16667" name="adj"/>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500">
                <a:solidFill>
                  <a:schemeClr val="lt1"/>
                </a:solidFill>
                <a:latin typeface="Open Sans"/>
                <a:ea typeface="Open Sans"/>
                <a:cs typeface="Open Sans"/>
                <a:sym typeface="Open Sans"/>
              </a:rPr>
              <a:t>EXAMPLE</a:t>
            </a:r>
            <a:endParaRPr sz="500">
              <a:solidFill>
                <a:schemeClr val="lt1"/>
              </a:solidFill>
              <a:latin typeface="Open Sans"/>
              <a:ea typeface="Open Sans"/>
              <a:cs typeface="Open Sans"/>
              <a:sym typeface="Open Sans"/>
            </a:endParaRPr>
          </a:p>
        </p:txBody>
      </p:sp>
      <p:sp>
        <p:nvSpPr>
          <p:cNvPr id="237" name="Google Shape;237;p24"/>
          <p:cNvSpPr/>
          <p:nvPr/>
        </p:nvSpPr>
        <p:spPr>
          <a:xfrm>
            <a:off x="675126" y="4539800"/>
            <a:ext cx="514500" cy="101700"/>
          </a:xfrm>
          <a:prstGeom prst="roundRect">
            <a:avLst>
              <a:gd fmla="val 16667" name="adj"/>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500">
                <a:solidFill>
                  <a:schemeClr val="lt1"/>
                </a:solidFill>
                <a:latin typeface="Open Sans"/>
                <a:ea typeface="Open Sans"/>
                <a:cs typeface="Open Sans"/>
                <a:sym typeface="Open Sans"/>
              </a:rPr>
              <a:t>EXAMPLE</a:t>
            </a:r>
            <a:endParaRPr sz="500">
              <a:solidFill>
                <a:schemeClr val="lt1"/>
              </a:solidFill>
              <a:latin typeface="Open Sans"/>
              <a:ea typeface="Open Sans"/>
              <a:cs typeface="Open Sans"/>
              <a:sym typeface="Open Sans"/>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3" name="Shape 1113"/>
        <p:cNvGrpSpPr/>
        <p:nvPr/>
      </p:nvGrpSpPr>
      <p:grpSpPr>
        <a:xfrm>
          <a:off x="0" y="0"/>
          <a:ext cx="0" cy="0"/>
          <a:chOff x="0" y="0"/>
          <a:chExt cx="0" cy="0"/>
        </a:xfrm>
      </p:grpSpPr>
      <p:sp>
        <p:nvSpPr>
          <p:cNvPr id="1114" name="Google Shape;1114;p69"/>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625852"/>
              </a:buClr>
              <a:buSzPct val="114285"/>
              <a:buFont typeface="Arial"/>
              <a:buNone/>
            </a:pPr>
            <a:r>
              <a:rPr lang="en-ZA"/>
              <a:t>Example intermediate effects and descriptions</a:t>
            </a:r>
            <a:endParaRPr/>
          </a:p>
        </p:txBody>
      </p:sp>
      <p:sp>
        <p:nvSpPr>
          <p:cNvPr id="1115" name="Google Shape;1115;p69"/>
          <p:cNvSpPr/>
          <p:nvPr>
            <p:ph idx="4294967295" type="body"/>
          </p:nvPr>
        </p:nvSpPr>
        <p:spPr>
          <a:xfrm>
            <a:off x="457200" y="4562747"/>
            <a:ext cx="978600" cy="444300"/>
          </a:xfrm>
          <a:prstGeom prst="leftArrow">
            <a:avLst>
              <a:gd fmla="val 50000" name="adj1"/>
              <a:gd fmla="val 71387" name="adj2"/>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rmAutofit fontScale="32500"/>
          </a:bodyPr>
          <a:lstStyle/>
          <a:p>
            <a:pPr indent="0" lvl="0" marL="0" rtl="0" algn="l">
              <a:lnSpc>
                <a:spcPct val="90000"/>
              </a:lnSpc>
              <a:spcBef>
                <a:spcPts val="0"/>
              </a:spcBef>
              <a:spcAft>
                <a:spcPts val="1200"/>
              </a:spcAft>
              <a:buClr>
                <a:srgbClr val="09294E"/>
              </a:buClr>
              <a:buSzPct val="38095"/>
              <a:buNone/>
            </a:pPr>
            <a:r>
              <a:rPr lang="en-ZA"/>
              <a:t>Previous slide</a:t>
            </a:r>
            <a:endParaRPr/>
          </a:p>
        </p:txBody>
      </p:sp>
      <p:sp>
        <p:nvSpPr>
          <p:cNvPr id="1116" name="Google Shape;1116;p69">
            <a:hlinkClick action="ppaction://hlinksldjump" r:id="rId3"/>
          </p:cNvPr>
          <p:cNvSpPr/>
          <p:nvPr/>
        </p:nvSpPr>
        <p:spPr>
          <a:xfrm>
            <a:off x="685243" y="4664732"/>
            <a:ext cx="750600" cy="2178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graphicFrame>
        <p:nvGraphicFramePr>
          <p:cNvPr id="1117" name="Google Shape;1117;p69"/>
          <p:cNvGraphicFramePr/>
          <p:nvPr/>
        </p:nvGraphicFramePr>
        <p:xfrm>
          <a:off x="421676" y="955287"/>
          <a:ext cx="3000000" cy="3000000"/>
        </p:xfrm>
        <a:graphic>
          <a:graphicData uri="http://schemas.openxmlformats.org/drawingml/2006/table">
            <a:tbl>
              <a:tblPr bandRow="1" firstRow="1">
                <a:noFill/>
                <a:tableStyleId>{596711AD-886B-4761-81CD-8B3A42305045}</a:tableStyleId>
              </a:tblPr>
              <a:tblGrid>
                <a:gridCol w="1082300"/>
                <a:gridCol w="1416050"/>
                <a:gridCol w="1133575"/>
                <a:gridCol w="985300"/>
                <a:gridCol w="1243050"/>
                <a:gridCol w="1046800"/>
                <a:gridCol w="992525"/>
              </a:tblGrid>
              <a:tr h="485650">
                <a:tc>
                  <a:txBody>
                    <a:bodyPr/>
                    <a:lstStyle/>
                    <a:p>
                      <a:pPr indent="0" lvl="0" marL="0" marR="0" rtl="0" algn="l">
                        <a:spcBef>
                          <a:spcPts val="0"/>
                        </a:spcBef>
                        <a:spcAft>
                          <a:spcPts val="0"/>
                        </a:spcAft>
                        <a:buNone/>
                      </a:pPr>
                      <a:r>
                        <a:rPr lang="en-ZA" sz="1000">
                          <a:latin typeface="Open Sans"/>
                          <a:ea typeface="Open Sans"/>
                          <a:cs typeface="Open Sans"/>
                          <a:sym typeface="Open Sans"/>
                        </a:rPr>
                        <a:t>Intermediate effect</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c>
                  <a:txBody>
                    <a:bodyPr/>
                    <a:lstStyle/>
                    <a:p>
                      <a:pPr indent="0" lvl="0" marL="0" rtl="0" algn="l">
                        <a:spcBef>
                          <a:spcPts val="0"/>
                        </a:spcBef>
                        <a:spcAft>
                          <a:spcPts val="0"/>
                        </a:spcAft>
                        <a:buNone/>
                      </a:pPr>
                      <a:r>
                        <a:rPr lang="en-ZA" sz="1000">
                          <a:latin typeface="Open Sans"/>
                          <a:ea typeface="Open Sans"/>
                          <a:cs typeface="Open Sans"/>
                          <a:sym typeface="Open Sans"/>
                        </a:rPr>
                        <a:t>Detail/</a:t>
                      </a:r>
                      <a:endParaRPr sz="1000">
                        <a:latin typeface="Open Sans"/>
                        <a:ea typeface="Open Sans"/>
                        <a:cs typeface="Open Sans"/>
                        <a:sym typeface="Open Sans"/>
                      </a:endParaRPr>
                    </a:p>
                    <a:p>
                      <a:pPr indent="0" lvl="0" marL="0" rtl="0" algn="l">
                        <a:spcBef>
                          <a:spcPts val="0"/>
                        </a:spcBef>
                        <a:spcAft>
                          <a:spcPts val="0"/>
                        </a:spcAft>
                        <a:buNone/>
                      </a:pPr>
                      <a:r>
                        <a:rPr lang="en-ZA" sz="1000">
                          <a:latin typeface="Open Sans"/>
                          <a:ea typeface="Open Sans"/>
                          <a:cs typeface="Open Sans"/>
                          <a:sym typeface="Open Sans"/>
                        </a:rPr>
                        <a:t>explanation</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Affected parameter</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Direction of effect</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Amount of effect</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Geographic location of effect</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Timing of effect</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r>
              <a:tr h="257175">
                <a:tc>
                  <a:txBody>
                    <a:bodyPr/>
                    <a:lstStyle/>
                    <a:p>
                      <a:pPr indent="0" lvl="0" marL="0" marR="0" rtl="0" algn="l">
                        <a:spcBef>
                          <a:spcPts val="0"/>
                        </a:spcBef>
                        <a:spcAft>
                          <a:spcPts val="0"/>
                        </a:spcAft>
                        <a:buNone/>
                      </a:pPr>
                      <a:r>
                        <a:rPr lang="en-ZA" sz="600">
                          <a:solidFill>
                            <a:srgbClr val="FAFAFA"/>
                          </a:solidFill>
                          <a:latin typeface="Open Sans"/>
                          <a:ea typeface="Open Sans"/>
                          <a:cs typeface="Open Sans"/>
                          <a:sym typeface="Open Sans"/>
                        </a:rPr>
                        <a:t>Improved diets for grazing cattle </a:t>
                      </a:r>
                      <a:endParaRPr sz="600">
                        <a:solidFill>
                          <a:srgbClr val="FAFAF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Management changes result in improved quality of forage on pasture.</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Feed intake in terms of gross energy (MJ per day or kg dry matter per day)</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Increase</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Approximately 1.08 million head (1.2 million ha of land targeted by the policy with an average of 0.9 head/ha)</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Regions where incentive payments are dispersed </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Sometime after 2024, difficult to predict</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257175">
                <a:tc>
                  <a:txBody>
                    <a:bodyPr/>
                    <a:lstStyle/>
                    <a:p>
                      <a:pPr indent="0" lvl="0" marL="0" marR="0" rtl="0" algn="l">
                        <a:spcBef>
                          <a:spcPts val="0"/>
                        </a:spcBef>
                        <a:spcAft>
                          <a:spcPts val="0"/>
                        </a:spcAft>
                        <a:buNone/>
                      </a:pPr>
                      <a:r>
                        <a:rPr lang="en-ZA" sz="600">
                          <a:solidFill>
                            <a:srgbClr val="FAFAFA"/>
                          </a:solidFill>
                          <a:latin typeface="Open Sans"/>
                          <a:ea typeface="Open Sans"/>
                          <a:cs typeface="Open Sans"/>
                          <a:sym typeface="Open Sans"/>
                        </a:rPr>
                        <a:t>Cattle gain weight faster </a:t>
                      </a:r>
                      <a:endParaRPr sz="600">
                        <a:solidFill>
                          <a:srgbClr val="FAFAF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Higher quality diet causes animals to grow faster </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Average annual weight gain (kg/head/yr) </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Increase</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Unknown</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rtl="0" algn="l">
                        <a:spcBef>
                          <a:spcPts val="0"/>
                        </a:spcBef>
                        <a:spcAft>
                          <a:spcPts val="0"/>
                        </a:spcAft>
                        <a:buClr>
                          <a:srgbClr val="000000"/>
                        </a:buClr>
                        <a:buFont typeface="Arial"/>
                        <a:buNone/>
                      </a:pPr>
                      <a:r>
                        <a:rPr lang="en-ZA" sz="600">
                          <a:latin typeface="Open Sans"/>
                          <a:ea typeface="Open Sans"/>
                          <a:cs typeface="Open Sans"/>
                          <a:sym typeface="Open Sans"/>
                        </a:rPr>
                        <a:t>Regions where incentive payments are dispersed</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Sometime after 2024, difficult to predict</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257175">
                <a:tc>
                  <a:txBody>
                    <a:bodyPr/>
                    <a:lstStyle/>
                    <a:p>
                      <a:pPr indent="0" lvl="0" marL="0" marR="0" rtl="0" algn="l">
                        <a:spcBef>
                          <a:spcPts val="0"/>
                        </a:spcBef>
                        <a:spcAft>
                          <a:spcPts val="0"/>
                        </a:spcAft>
                        <a:buNone/>
                      </a:pPr>
                      <a:r>
                        <a:rPr lang="en-ZA" sz="600">
                          <a:solidFill>
                            <a:srgbClr val="FAFAFA"/>
                          </a:solidFill>
                          <a:latin typeface="Open Sans"/>
                          <a:ea typeface="Open Sans"/>
                          <a:cs typeface="Open Sans"/>
                          <a:sym typeface="Open Sans"/>
                        </a:rPr>
                        <a:t>Dairy cattle produce more milk </a:t>
                      </a:r>
                      <a:endParaRPr sz="600">
                        <a:solidFill>
                          <a:srgbClr val="FAFAF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solidFill>
                  </a:tcPr>
                </a:tc>
                <a:tc>
                  <a:txBody>
                    <a:bodyPr/>
                    <a:lstStyle/>
                    <a:p>
                      <a:pPr indent="0" lvl="0" marL="0" rtl="0" algn="l">
                        <a:spcBef>
                          <a:spcPts val="0"/>
                        </a:spcBef>
                        <a:spcAft>
                          <a:spcPts val="0"/>
                        </a:spcAft>
                        <a:buNone/>
                      </a:pPr>
                      <a:r>
                        <a:t/>
                      </a:r>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rtl="0" algn="l">
                        <a:spcBef>
                          <a:spcPts val="0"/>
                        </a:spcBef>
                        <a:spcAft>
                          <a:spcPts val="0"/>
                        </a:spcAft>
                        <a:buNone/>
                      </a:pPr>
                      <a:r>
                        <a:t/>
                      </a:r>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rtl="0" algn="l">
                        <a:spcBef>
                          <a:spcPts val="0"/>
                        </a:spcBef>
                        <a:spcAft>
                          <a:spcPts val="0"/>
                        </a:spcAft>
                        <a:buNone/>
                      </a:pPr>
                      <a:r>
                        <a:t/>
                      </a:r>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rtl="0" algn="l">
                        <a:spcBef>
                          <a:spcPts val="0"/>
                        </a:spcBef>
                        <a:spcAft>
                          <a:spcPts val="0"/>
                        </a:spcAft>
                        <a:buNone/>
                      </a:pPr>
                      <a:r>
                        <a:t/>
                      </a:r>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rtl="0" algn="l">
                        <a:spcBef>
                          <a:spcPts val="0"/>
                        </a:spcBef>
                        <a:spcAft>
                          <a:spcPts val="0"/>
                        </a:spcAft>
                        <a:buNone/>
                      </a:pPr>
                      <a:r>
                        <a:t/>
                      </a:r>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rtl="0" algn="l">
                        <a:spcBef>
                          <a:spcPts val="0"/>
                        </a:spcBef>
                        <a:spcAft>
                          <a:spcPts val="0"/>
                        </a:spcAft>
                        <a:buNone/>
                      </a:pPr>
                      <a:r>
                        <a:t/>
                      </a:r>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257175">
                <a:tc>
                  <a:txBody>
                    <a:bodyPr/>
                    <a:lstStyle/>
                    <a:p>
                      <a:pPr indent="0" lvl="0" marL="0" marR="0" rtl="0" algn="l">
                        <a:spcBef>
                          <a:spcPts val="0"/>
                        </a:spcBef>
                        <a:spcAft>
                          <a:spcPts val="0"/>
                        </a:spcAft>
                        <a:buNone/>
                      </a:pPr>
                      <a:r>
                        <a:rPr lang="en-ZA" sz="600">
                          <a:solidFill>
                            <a:srgbClr val="FAFAFA"/>
                          </a:solidFill>
                          <a:latin typeface="Open Sans"/>
                          <a:ea typeface="Open Sans"/>
                          <a:cs typeface="Open Sans"/>
                          <a:sym typeface="Open Sans"/>
                        </a:rPr>
                        <a:t>Improved soil quality </a:t>
                      </a:r>
                      <a:endParaRPr sz="600">
                        <a:solidFill>
                          <a:srgbClr val="FAFAF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solidFill>
                  </a:tcPr>
                </a:tc>
                <a:tc>
                  <a:txBody>
                    <a:bodyPr/>
                    <a:lstStyle/>
                    <a:p>
                      <a:pPr indent="0" lvl="0" marL="0" rtl="0" algn="l">
                        <a:spcBef>
                          <a:spcPts val="0"/>
                        </a:spcBef>
                        <a:spcAft>
                          <a:spcPts val="0"/>
                        </a:spcAft>
                        <a:buNone/>
                      </a:pPr>
                      <a:r>
                        <a:t/>
                      </a:r>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rtl="0" algn="l">
                        <a:spcBef>
                          <a:spcPts val="0"/>
                        </a:spcBef>
                        <a:spcAft>
                          <a:spcPts val="0"/>
                        </a:spcAft>
                        <a:buNone/>
                      </a:pPr>
                      <a:r>
                        <a:t/>
                      </a:r>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rtl="0" algn="l">
                        <a:spcBef>
                          <a:spcPts val="0"/>
                        </a:spcBef>
                        <a:spcAft>
                          <a:spcPts val="0"/>
                        </a:spcAft>
                        <a:buNone/>
                      </a:pPr>
                      <a:r>
                        <a:t/>
                      </a:r>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rtl="0" algn="l">
                        <a:spcBef>
                          <a:spcPts val="0"/>
                        </a:spcBef>
                        <a:spcAft>
                          <a:spcPts val="0"/>
                        </a:spcAft>
                        <a:buNone/>
                      </a:pPr>
                      <a:r>
                        <a:t/>
                      </a:r>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rtl="0" algn="l">
                        <a:spcBef>
                          <a:spcPts val="0"/>
                        </a:spcBef>
                        <a:spcAft>
                          <a:spcPts val="0"/>
                        </a:spcAft>
                        <a:buNone/>
                      </a:pPr>
                      <a:r>
                        <a:t/>
                      </a:r>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rtl="0" algn="l">
                        <a:spcBef>
                          <a:spcPts val="0"/>
                        </a:spcBef>
                        <a:spcAft>
                          <a:spcPts val="0"/>
                        </a:spcAft>
                        <a:buNone/>
                      </a:pPr>
                      <a:r>
                        <a:t/>
                      </a:r>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257175">
                <a:tc>
                  <a:txBody>
                    <a:bodyPr/>
                    <a:lstStyle/>
                    <a:p>
                      <a:pPr indent="0" lvl="0" marL="0" marR="0" rtl="0" algn="l">
                        <a:spcBef>
                          <a:spcPts val="0"/>
                        </a:spcBef>
                        <a:spcAft>
                          <a:spcPts val="0"/>
                        </a:spcAft>
                        <a:buNone/>
                      </a:pPr>
                      <a:r>
                        <a:rPr lang="en-ZA" sz="600">
                          <a:solidFill>
                            <a:srgbClr val="FAFAFA"/>
                          </a:solidFill>
                          <a:latin typeface="Open Sans"/>
                          <a:ea typeface="Open Sans"/>
                          <a:cs typeface="Open Sans"/>
                          <a:sym typeface="Open Sans"/>
                        </a:rPr>
                        <a:t>More carbon stored in woody biomass </a:t>
                      </a:r>
                      <a:endParaRPr sz="600">
                        <a:solidFill>
                          <a:srgbClr val="FAFAF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solidFill>
                  </a:tcPr>
                </a:tc>
                <a:tc>
                  <a:txBody>
                    <a:bodyPr/>
                    <a:lstStyle/>
                    <a:p>
                      <a:pPr indent="0" lvl="0" marL="0" rtl="0" algn="l">
                        <a:spcBef>
                          <a:spcPts val="0"/>
                        </a:spcBef>
                        <a:spcAft>
                          <a:spcPts val="0"/>
                        </a:spcAft>
                        <a:buNone/>
                      </a:pPr>
                      <a:r>
                        <a:t/>
                      </a:r>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rtl="0" algn="l">
                        <a:spcBef>
                          <a:spcPts val="0"/>
                        </a:spcBef>
                        <a:spcAft>
                          <a:spcPts val="0"/>
                        </a:spcAft>
                        <a:buNone/>
                      </a:pPr>
                      <a:r>
                        <a:t/>
                      </a:r>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rtl="0" algn="l">
                        <a:spcBef>
                          <a:spcPts val="0"/>
                        </a:spcBef>
                        <a:spcAft>
                          <a:spcPts val="0"/>
                        </a:spcAft>
                        <a:buNone/>
                      </a:pPr>
                      <a:r>
                        <a:t/>
                      </a:r>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rtl="0" algn="l">
                        <a:spcBef>
                          <a:spcPts val="0"/>
                        </a:spcBef>
                        <a:spcAft>
                          <a:spcPts val="0"/>
                        </a:spcAft>
                        <a:buNone/>
                      </a:pPr>
                      <a:r>
                        <a:t/>
                      </a:r>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rtl="0" algn="l">
                        <a:spcBef>
                          <a:spcPts val="0"/>
                        </a:spcBef>
                        <a:spcAft>
                          <a:spcPts val="0"/>
                        </a:spcAft>
                        <a:buNone/>
                      </a:pPr>
                      <a:r>
                        <a:t/>
                      </a:r>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rtl="0" algn="l">
                        <a:spcBef>
                          <a:spcPts val="0"/>
                        </a:spcBef>
                        <a:spcAft>
                          <a:spcPts val="0"/>
                        </a:spcAft>
                        <a:buNone/>
                      </a:pPr>
                      <a:r>
                        <a:t/>
                      </a:r>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257175">
                <a:tc>
                  <a:txBody>
                    <a:bodyPr/>
                    <a:lstStyle/>
                    <a:p>
                      <a:pPr indent="0" lvl="0" marL="0" marR="0" rtl="0" algn="l">
                        <a:spcBef>
                          <a:spcPts val="0"/>
                        </a:spcBef>
                        <a:spcAft>
                          <a:spcPts val="0"/>
                        </a:spcAft>
                        <a:buNone/>
                      </a:pPr>
                      <a:r>
                        <a:rPr lang="en-ZA" sz="600">
                          <a:solidFill>
                            <a:srgbClr val="FAFAFA"/>
                          </a:solidFill>
                          <a:latin typeface="Open Sans"/>
                          <a:ea typeface="Open Sans"/>
                          <a:cs typeface="Open Sans"/>
                          <a:sym typeface="Open Sans"/>
                        </a:rPr>
                        <a:t>Reduced pastureland expansion </a:t>
                      </a:r>
                      <a:endParaRPr sz="600">
                        <a:solidFill>
                          <a:srgbClr val="FAFAF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solidFill>
                  </a:tcPr>
                </a:tc>
                <a:tc>
                  <a:txBody>
                    <a:bodyPr/>
                    <a:lstStyle/>
                    <a:p>
                      <a:pPr indent="0" lvl="0" marL="0" rtl="0" algn="l">
                        <a:spcBef>
                          <a:spcPts val="0"/>
                        </a:spcBef>
                        <a:spcAft>
                          <a:spcPts val="0"/>
                        </a:spcAft>
                        <a:buNone/>
                      </a:pPr>
                      <a:r>
                        <a:t/>
                      </a:r>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rtl="0" algn="l">
                        <a:spcBef>
                          <a:spcPts val="0"/>
                        </a:spcBef>
                        <a:spcAft>
                          <a:spcPts val="0"/>
                        </a:spcAft>
                        <a:buNone/>
                      </a:pPr>
                      <a:r>
                        <a:t/>
                      </a:r>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rtl="0" algn="l">
                        <a:spcBef>
                          <a:spcPts val="0"/>
                        </a:spcBef>
                        <a:spcAft>
                          <a:spcPts val="0"/>
                        </a:spcAft>
                        <a:buNone/>
                      </a:pPr>
                      <a:r>
                        <a:t/>
                      </a:r>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rtl="0" algn="l">
                        <a:spcBef>
                          <a:spcPts val="0"/>
                        </a:spcBef>
                        <a:spcAft>
                          <a:spcPts val="0"/>
                        </a:spcAft>
                        <a:buNone/>
                      </a:pPr>
                      <a:r>
                        <a:t/>
                      </a:r>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rtl="0" algn="l">
                        <a:spcBef>
                          <a:spcPts val="0"/>
                        </a:spcBef>
                        <a:spcAft>
                          <a:spcPts val="0"/>
                        </a:spcAft>
                        <a:buNone/>
                      </a:pPr>
                      <a:r>
                        <a:t/>
                      </a:r>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rtl="0" algn="l">
                        <a:spcBef>
                          <a:spcPts val="0"/>
                        </a:spcBef>
                        <a:spcAft>
                          <a:spcPts val="0"/>
                        </a:spcAft>
                        <a:buNone/>
                      </a:pPr>
                      <a:r>
                        <a:t/>
                      </a:r>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257175">
                <a:tc>
                  <a:txBody>
                    <a:bodyPr/>
                    <a:lstStyle/>
                    <a:p>
                      <a:pPr indent="0" lvl="0" marL="0" marR="0" rtl="0" algn="l">
                        <a:spcBef>
                          <a:spcPts val="0"/>
                        </a:spcBef>
                        <a:spcAft>
                          <a:spcPts val="0"/>
                        </a:spcAft>
                        <a:buNone/>
                      </a:pPr>
                      <a:r>
                        <a:rPr lang="en-ZA" sz="600">
                          <a:solidFill>
                            <a:srgbClr val="FAFAFA"/>
                          </a:solidFill>
                          <a:latin typeface="Open Sans"/>
                          <a:ea typeface="Open Sans"/>
                          <a:cs typeface="Open Sans"/>
                          <a:sym typeface="Open Sans"/>
                        </a:rPr>
                        <a:t>Herd size increase </a:t>
                      </a:r>
                      <a:endParaRPr sz="600">
                        <a:solidFill>
                          <a:srgbClr val="FAFAF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solidFill>
                  </a:tcPr>
                </a:tc>
                <a:tc>
                  <a:txBody>
                    <a:bodyPr/>
                    <a:lstStyle/>
                    <a:p>
                      <a:pPr indent="0" lvl="0" marL="0" rtl="0" algn="l">
                        <a:spcBef>
                          <a:spcPts val="0"/>
                        </a:spcBef>
                        <a:spcAft>
                          <a:spcPts val="0"/>
                        </a:spcAft>
                        <a:buNone/>
                      </a:pPr>
                      <a:r>
                        <a:t/>
                      </a:r>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rtl="0" algn="l">
                        <a:spcBef>
                          <a:spcPts val="0"/>
                        </a:spcBef>
                        <a:spcAft>
                          <a:spcPts val="0"/>
                        </a:spcAft>
                        <a:buNone/>
                      </a:pPr>
                      <a:r>
                        <a:t/>
                      </a:r>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rtl="0" algn="l">
                        <a:spcBef>
                          <a:spcPts val="0"/>
                        </a:spcBef>
                        <a:spcAft>
                          <a:spcPts val="0"/>
                        </a:spcAft>
                        <a:buNone/>
                      </a:pPr>
                      <a:r>
                        <a:t/>
                      </a:r>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rtl="0" algn="l">
                        <a:spcBef>
                          <a:spcPts val="0"/>
                        </a:spcBef>
                        <a:spcAft>
                          <a:spcPts val="0"/>
                        </a:spcAft>
                        <a:buNone/>
                      </a:pPr>
                      <a:r>
                        <a:t/>
                      </a:r>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rtl="0" algn="l">
                        <a:spcBef>
                          <a:spcPts val="0"/>
                        </a:spcBef>
                        <a:spcAft>
                          <a:spcPts val="0"/>
                        </a:spcAft>
                        <a:buNone/>
                      </a:pPr>
                      <a:r>
                        <a:t/>
                      </a:r>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rtl="0" algn="l">
                        <a:spcBef>
                          <a:spcPts val="0"/>
                        </a:spcBef>
                        <a:spcAft>
                          <a:spcPts val="0"/>
                        </a:spcAft>
                        <a:buNone/>
                      </a:pPr>
                      <a:r>
                        <a:t/>
                      </a:r>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257175">
                <a:tc>
                  <a:txBody>
                    <a:bodyPr/>
                    <a:lstStyle/>
                    <a:p>
                      <a:pPr indent="0" lvl="0" marL="0" marR="0" rtl="0" algn="l">
                        <a:spcBef>
                          <a:spcPts val="0"/>
                        </a:spcBef>
                        <a:spcAft>
                          <a:spcPts val="0"/>
                        </a:spcAft>
                        <a:buNone/>
                      </a:pPr>
                      <a:r>
                        <a:rPr lang="en-ZA" sz="600">
                          <a:solidFill>
                            <a:srgbClr val="FAFAFA"/>
                          </a:solidFill>
                          <a:latin typeface="Open Sans"/>
                          <a:ea typeface="Open Sans"/>
                          <a:cs typeface="Open Sans"/>
                          <a:sym typeface="Open Sans"/>
                        </a:rPr>
                        <a:t>Nitrogen Fertilisation </a:t>
                      </a:r>
                      <a:endParaRPr sz="600">
                        <a:solidFill>
                          <a:srgbClr val="FAFAF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Farmers may apply synthetic or natural fertilisers to promote growth of pasture for forage. </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Nitrogen applied to soils (mass/year) </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Increase</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Unknown</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Regions where incentive payments are dispersed</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rtl="0" algn="l">
                        <a:spcBef>
                          <a:spcPts val="0"/>
                        </a:spcBef>
                        <a:spcAft>
                          <a:spcPts val="0"/>
                        </a:spcAft>
                        <a:buNone/>
                      </a:pPr>
                      <a:r>
                        <a:rPr lang="en-ZA" sz="600">
                          <a:latin typeface="Open Sans"/>
                          <a:ea typeface="Open Sans"/>
                          <a:cs typeface="Open Sans"/>
                          <a:sym typeface="Open Sans"/>
                        </a:rPr>
                        <a:t>Sometime after 2024, difficult to predict</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bl>
          </a:graphicData>
        </a:graphic>
      </p:graphicFrame>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2" name="Shape 1122"/>
        <p:cNvGrpSpPr/>
        <p:nvPr/>
      </p:nvGrpSpPr>
      <p:grpSpPr>
        <a:xfrm>
          <a:off x="0" y="0"/>
          <a:ext cx="0" cy="0"/>
          <a:chOff x="0" y="0"/>
          <a:chExt cx="0" cy="0"/>
        </a:xfrm>
      </p:grpSpPr>
      <p:sp>
        <p:nvSpPr>
          <p:cNvPr id="1123" name="Google Shape;1123;p70"/>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625852"/>
              </a:buClr>
              <a:buSzPct val="114285"/>
              <a:buFont typeface="Arial"/>
              <a:buNone/>
            </a:pPr>
            <a:r>
              <a:rPr lang="en-ZA"/>
              <a:t>Example of potential activities and intended effects of mitigation policies for enteric fermentation</a:t>
            </a:r>
            <a:endParaRPr/>
          </a:p>
        </p:txBody>
      </p:sp>
      <p:sp>
        <p:nvSpPr>
          <p:cNvPr id="1124" name="Google Shape;1124;p70"/>
          <p:cNvSpPr/>
          <p:nvPr>
            <p:ph idx="4294967295" type="body"/>
          </p:nvPr>
        </p:nvSpPr>
        <p:spPr>
          <a:xfrm>
            <a:off x="457200" y="4539473"/>
            <a:ext cx="1062600" cy="391500"/>
          </a:xfrm>
          <a:prstGeom prst="leftArrow">
            <a:avLst>
              <a:gd fmla="val 50000" name="adj1"/>
              <a:gd fmla="val 71387" name="adj2"/>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rmAutofit fontScale="40000" lnSpcReduction="10000"/>
          </a:bodyPr>
          <a:lstStyle/>
          <a:p>
            <a:pPr indent="0" lvl="0" marL="0" rtl="0" algn="l">
              <a:lnSpc>
                <a:spcPct val="90000"/>
              </a:lnSpc>
              <a:spcBef>
                <a:spcPts val="0"/>
              </a:spcBef>
              <a:spcAft>
                <a:spcPts val="1200"/>
              </a:spcAft>
              <a:buClr>
                <a:srgbClr val="09294E"/>
              </a:buClr>
              <a:buSzPct val="38095"/>
              <a:buNone/>
            </a:pPr>
            <a:r>
              <a:rPr lang="en-ZA"/>
              <a:t>Previous slide</a:t>
            </a:r>
            <a:endParaRPr/>
          </a:p>
        </p:txBody>
      </p:sp>
      <p:sp>
        <p:nvSpPr>
          <p:cNvPr id="1125" name="Google Shape;1125;p70">
            <a:hlinkClick action="ppaction://hlinksldjump" r:id="rId3"/>
          </p:cNvPr>
          <p:cNvSpPr/>
          <p:nvPr/>
        </p:nvSpPr>
        <p:spPr>
          <a:xfrm>
            <a:off x="685243" y="4629313"/>
            <a:ext cx="834600" cy="1920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graphicFrame>
        <p:nvGraphicFramePr>
          <p:cNvPr id="1126" name="Google Shape;1126;p70"/>
          <p:cNvGraphicFramePr/>
          <p:nvPr/>
        </p:nvGraphicFramePr>
        <p:xfrm>
          <a:off x="304799" y="977588"/>
          <a:ext cx="3000000" cy="3000000"/>
        </p:xfrm>
        <a:graphic>
          <a:graphicData uri="http://schemas.openxmlformats.org/drawingml/2006/table">
            <a:tbl>
              <a:tblPr bandRow="1" firstRow="1">
                <a:noFill/>
                <a:tableStyleId>{025D90E7-1564-4A45-BC41-C727563D333D}</a:tableStyleId>
              </a:tblPr>
              <a:tblGrid>
                <a:gridCol w="2855375"/>
                <a:gridCol w="1244275"/>
                <a:gridCol w="1355050"/>
                <a:gridCol w="1269725"/>
                <a:gridCol w="2035800"/>
              </a:tblGrid>
              <a:tr h="352950">
                <a:tc>
                  <a:txBody>
                    <a:bodyPr/>
                    <a:lstStyle/>
                    <a:p>
                      <a:pPr indent="0" lvl="0" marL="0" marR="0" rtl="0" algn="l">
                        <a:spcBef>
                          <a:spcPts val="0"/>
                        </a:spcBef>
                        <a:spcAft>
                          <a:spcPts val="0"/>
                        </a:spcAft>
                        <a:buNone/>
                      </a:pPr>
                      <a:r>
                        <a:rPr lang="en-ZA" sz="1000">
                          <a:latin typeface="Open Sans"/>
                          <a:ea typeface="Open Sans"/>
                          <a:cs typeface="Open Sans"/>
                          <a:sym typeface="Open Sans"/>
                        </a:rPr>
                        <a:t>Activity, practice or technology</a:t>
                      </a:r>
                      <a:endParaRPr sz="1000">
                        <a:latin typeface="Open Sans"/>
                        <a:ea typeface="Open Sans"/>
                        <a:cs typeface="Open Sans"/>
                        <a:sym typeface="Open Sans"/>
                      </a:endParaRPr>
                    </a:p>
                  </a:txBody>
                  <a:tcPr marT="34300" marB="34300" marR="91450" marL="91450">
                    <a:solidFill>
                      <a:schemeClr val="dk1"/>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Intermediate effect 1</a:t>
                      </a:r>
                      <a:endParaRPr sz="1000">
                        <a:latin typeface="Open Sans"/>
                        <a:ea typeface="Open Sans"/>
                        <a:cs typeface="Open Sans"/>
                        <a:sym typeface="Open Sans"/>
                      </a:endParaRPr>
                    </a:p>
                  </a:txBody>
                  <a:tcPr marT="34300" marB="34300" marR="91450" marL="91450">
                    <a:solidFill>
                      <a:schemeClr val="dk1"/>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Intermediate effect 2</a:t>
                      </a:r>
                      <a:endParaRPr sz="1000">
                        <a:latin typeface="Open Sans"/>
                        <a:ea typeface="Open Sans"/>
                        <a:cs typeface="Open Sans"/>
                        <a:sym typeface="Open Sans"/>
                      </a:endParaRPr>
                    </a:p>
                  </a:txBody>
                  <a:tcPr marT="34300" marB="34300" marR="91450" marL="91450">
                    <a:solidFill>
                      <a:schemeClr val="dk1"/>
                    </a:solidFill>
                  </a:tcPr>
                </a:tc>
                <a:tc>
                  <a:txBody>
                    <a:bodyPr/>
                    <a:lstStyle/>
                    <a:p>
                      <a:pPr indent="0" lvl="0" marL="0" marR="0" rtl="0" algn="l">
                        <a:lnSpc>
                          <a:spcPct val="100000"/>
                        </a:lnSpc>
                        <a:spcBef>
                          <a:spcPts val="0"/>
                        </a:spcBef>
                        <a:spcAft>
                          <a:spcPts val="0"/>
                        </a:spcAft>
                        <a:buClr>
                          <a:schemeClr val="dk1"/>
                        </a:buClr>
                        <a:buSzPts val="900"/>
                        <a:buFont typeface="Arial"/>
                        <a:buNone/>
                      </a:pPr>
                      <a:r>
                        <a:rPr lang="en-ZA" sz="1000">
                          <a:latin typeface="Open Sans"/>
                          <a:ea typeface="Open Sans"/>
                          <a:cs typeface="Open Sans"/>
                          <a:sym typeface="Open Sans"/>
                        </a:rPr>
                        <a:t>Intermediate effect 3</a:t>
                      </a:r>
                      <a:endParaRPr sz="1000">
                        <a:latin typeface="Open Sans"/>
                        <a:ea typeface="Open Sans"/>
                        <a:cs typeface="Open Sans"/>
                        <a:sym typeface="Open Sans"/>
                      </a:endParaRPr>
                    </a:p>
                  </a:txBody>
                  <a:tcPr marT="34300" marB="34300" marR="91450" marL="91450">
                    <a:solidFill>
                      <a:schemeClr val="dk1"/>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Potential GHG impact</a:t>
                      </a:r>
                      <a:endParaRPr sz="1000">
                        <a:latin typeface="Open Sans"/>
                        <a:ea typeface="Open Sans"/>
                        <a:cs typeface="Open Sans"/>
                        <a:sym typeface="Open Sans"/>
                      </a:endParaRPr>
                    </a:p>
                  </a:txBody>
                  <a:tcPr marT="34300" marB="34300" marR="91450" marL="91450">
                    <a:solidFill>
                      <a:schemeClr val="dk1"/>
                    </a:solidFill>
                  </a:tcPr>
                </a:tc>
              </a:tr>
              <a:tr h="304450">
                <a:tc gridSpan="5">
                  <a:txBody>
                    <a:bodyPr/>
                    <a:lstStyle/>
                    <a:p>
                      <a:pPr indent="0" lvl="0" marL="0" marR="0" rtl="0" algn="l">
                        <a:spcBef>
                          <a:spcPts val="0"/>
                        </a:spcBef>
                        <a:spcAft>
                          <a:spcPts val="0"/>
                        </a:spcAft>
                        <a:buNone/>
                      </a:pPr>
                      <a:r>
                        <a:rPr b="1" lang="en-ZA" sz="900">
                          <a:solidFill>
                            <a:schemeClr val="lt1"/>
                          </a:solidFill>
                          <a:latin typeface="Open Sans"/>
                          <a:ea typeface="Open Sans"/>
                          <a:cs typeface="Open Sans"/>
                          <a:sym typeface="Open Sans"/>
                        </a:rPr>
                        <a:t>INTENDED EFFECT</a:t>
                      </a:r>
                      <a:endParaRPr sz="1100">
                        <a:latin typeface="Open Sans"/>
                        <a:ea typeface="Open Sans"/>
                        <a:cs typeface="Open Sans"/>
                        <a:sym typeface="Open Sans"/>
                      </a:endParaRPr>
                    </a:p>
                  </a:txBody>
                  <a:tcPr marT="34300" marB="34300" marR="91450" marL="91450">
                    <a:solidFill>
                      <a:schemeClr val="accent1"/>
                    </a:solidFill>
                  </a:tcPr>
                </a:tc>
                <a:tc hMerge="1"/>
                <a:tc hMerge="1"/>
                <a:tc hMerge="1"/>
                <a:tc hMerge="1"/>
              </a:tr>
              <a:tr h="426350">
                <a:tc>
                  <a:txBody>
                    <a:bodyPr/>
                    <a:lstStyle/>
                    <a:p>
                      <a:pPr indent="0" lvl="0" marL="0" marR="0" rtl="0" algn="l">
                        <a:lnSpc>
                          <a:spcPct val="100000"/>
                        </a:lnSpc>
                        <a:spcBef>
                          <a:spcPts val="0"/>
                        </a:spcBef>
                        <a:spcAft>
                          <a:spcPts val="0"/>
                        </a:spcAft>
                        <a:buClr>
                          <a:schemeClr val="dk1"/>
                        </a:buClr>
                        <a:buSzPts val="700"/>
                        <a:buFont typeface="Arial"/>
                        <a:buNone/>
                      </a:pPr>
                      <a:r>
                        <a:rPr i="0" lang="en-ZA" sz="600" u="none" strike="noStrike">
                          <a:solidFill>
                            <a:schemeClr val="dk2"/>
                          </a:solidFill>
                          <a:latin typeface="Open Sans"/>
                          <a:ea typeface="Open Sans"/>
                          <a:cs typeface="Open Sans"/>
                          <a:sym typeface="Open Sans"/>
                        </a:rPr>
                        <a:t>Feeding strategies such as improving quality of forage, processing feeds to improve digestibility, adding grain-based concentrates to feed, or providing dietary supplements and feed additives </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700"/>
                        <a:buFont typeface="Arial"/>
                        <a:buNone/>
                      </a:pPr>
                      <a:r>
                        <a:rPr lang="en-ZA" sz="600">
                          <a:solidFill>
                            <a:schemeClr val="dk2"/>
                          </a:solidFill>
                          <a:latin typeface="Open Sans"/>
                          <a:ea typeface="Open Sans"/>
                          <a:cs typeface="Open Sans"/>
                          <a:sym typeface="Open Sans"/>
                        </a:rPr>
                        <a:t>Digestibility improved</a:t>
                      </a:r>
                      <a:endParaRPr i="0" sz="600" u="none" strike="noStrike">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700"/>
                        <a:buFont typeface="Arial"/>
                        <a:buNone/>
                      </a:pPr>
                      <a:r>
                        <a:rPr lang="en-ZA" sz="600">
                          <a:solidFill>
                            <a:schemeClr val="dk2"/>
                          </a:solidFill>
                          <a:latin typeface="Open Sans"/>
                          <a:ea typeface="Open Sans"/>
                          <a:cs typeface="Open Sans"/>
                          <a:sym typeface="Open Sans"/>
                        </a:rPr>
                        <a:t>Livestock health improved and livestock grow faster</a:t>
                      </a:r>
                      <a:endParaRPr i="0" sz="600" u="none" strike="noStrike">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spcBef>
                          <a:spcPts val="0"/>
                        </a:spcBef>
                        <a:spcAft>
                          <a:spcPts val="0"/>
                        </a:spcAft>
                        <a:buNone/>
                      </a:pPr>
                      <a:r>
                        <a:rPr lang="en-ZA" sz="600">
                          <a:solidFill>
                            <a:schemeClr val="dk2"/>
                          </a:solidFill>
                          <a:latin typeface="Open Sans"/>
                          <a:ea typeface="Open Sans"/>
                          <a:cs typeface="Open Sans"/>
                          <a:sym typeface="Open Sans"/>
                        </a:rPr>
                        <a:t>Production efficiency improves</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700"/>
                        <a:buFont typeface="Arial"/>
                        <a:buNone/>
                      </a:pPr>
                      <a:r>
                        <a:rPr i="0" lang="en-ZA" sz="600" u="none" strike="noStrike">
                          <a:solidFill>
                            <a:schemeClr val="dk2"/>
                          </a:solidFill>
                          <a:latin typeface="Open Sans"/>
                          <a:ea typeface="Open Sans"/>
                          <a:cs typeface="Open Sans"/>
                          <a:sym typeface="Open Sans"/>
                        </a:rPr>
                        <a:t>Decreased CH</a:t>
                      </a:r>
                      <a:r>
                        <a:rPr baseline="-25000" i="0" lang="en-ZA" sz="600" u="none" strike="noStrike">
                          <a:solidFill>
                            <a:schemeClr val="dk2"/>
                          </a:solidFill>
                          <a:latin typeface="Open Sans"/>
                          <a:ea typeface="Open Sans"/>
                          <a:cs typeface="Open Sans"/>
                          <a:sym typeface="Open Sans"/>
                        </a:rPr>
                        <a:t>4</a:t>
                      </a:r>
                      <a:r>
                        <a:rPr i="0" lang="en-ZA" sz="600" u="none" strike="noStrike">
                          <a:solidFill>
                            <a:schemeClr val="dk2"/>
                          </a:solidFill>
                          <a:latin typeface="Open Sans"/>
                          <a:ea typeface="Open Sans"/>
                          <a:cs typeface="Open Sans"/>
                          <a:sym typeface="Open Sans"/>
                        </a:rPr>
                        <a:t> per unit of production</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r>
              <a:tr h="361125">
                <a:tc>
                  <a:txBody>
                    <a:bodyPr/>
                    <a:lstStyle/>
                    <a:p>
                      <a:pPr indent="0" lvl="0" marL="0" marR="0" rtl="0" algn="l">
                        <a:lnSpc>
                          <a:spcPct val="100000"/>
                        </a:lnSpc>
                        <a:spcBef>
                          <a:spcPts val="0"/>
                        </a:spcBef>
                        <a:spcAft>
                          <a:spcPts val="0"/>
                        </a:spcAft>
                        <a:buClr>
                          <a:schemeClr val="dk1"/>
                        </a:buClr>
                        <a:buSzPts val="700"/>
                        <a:buFont typeface="Arial"/>
                        <a:buNone/>
                      </a:pPr>
                      <a:r>
                        <a:rPr i="0" lang="en-ZA" sz="600" u="none" strike="noStrike">
                          <a:solidFill>
                            <a:schemeClr val="dk2"/>
                          </a:solidFill>
                          <a:latin typeface="Open Sans"/>
                          <a:ea typeface="Open Sans"/>
                          <a:cs typeface="Open Sans"/>
                          <a:sym typeface="Open Sans"/>
                        </a:rPr>
                        <a:t>Changing herd management practices such as changing breed type, reducing herd size, and reducing slaughter age</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700"/>
                        <a:buFont typeface="Arial"/>
                        <a:buNone/>
                      </a:pPr>
                      <a:r>
                        <a:rPr i="0" lang="en-ZA" sz="600" u="none" strike="noStrike">
                          <a:solidFill>
                            <a:schemeClr val="dk2"/>
                          </a:solidFill>
                          <a:latin typeface="Open Sans"/>
                          <a:ea typeface="Open Sans"/>
                          <a:cs typeface="Open Sans"/>
                          <a:sym typeface="Open Sans"/>
                        </a:rPr>
                        <a:t>Herds are more suited to conditions or livestock are slaughtered earlier </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700"/>
                        <a:buFont typeface="Arial"/>
                        <a:buNone/>
                      </a:pPr>
                      <a:r>
                        <a:rPr i="0" lang="en-ZA" sz="600" u="none" strike="noStrike">
                          <a:solidFill>
                            <a:schemeClr val="dk2"/>
                          </a:solidFill>
                          <a:latin typeface="Open Sans"/>
                          <a:ea typeface="Open Sans"/>
                          <a:cs typeface="Open Sans"/>
                          <a:sym typeface="Open Sans"/>
                        </a:rPr>
                        <a:t>Production efficiency improves</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spcBef>
                          <a:spcPts val="0"/>
                        </a:spcBef>
                        <a:spcAft>
                          <a:spcPts val="0"/>
                        </a:spcAft>
                        <a:buNone/>
                      </a:pPr>
                      <a:r>
                        <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700"/>
                        <a:buFont typeface="Arial"/>
                        <a:buNone/>
                      </a:pPr>
                      <a:r>
                        <a:rPr i="0" lang="en-ZA" sz="600" u="none" strike="noStrike">
                          <a:solidFill>
                            <a:schemeClr val="dk2"/>
                          </a:solidFill>
                          <a:latin typeface="Open Sans"/>
                          <a:ea typeface="Open Sans"/>
                          <a:cs typeface="Open Sans"/>
                          <a:sym typeface="Open Sans"/>
                        </a:rPr>
                        <a:t>Decreased CH</a:t>
                      </a:r>
                      <a:r>
                        <a:rPr baseline="-25000" i="0" lang="en-ZA" sz="600" u="none" strike="noStrike">
                          <a:solidFill>
                            <a:schemeClr val="dk2"/>
                          </a:solidFill>
                          <a:latin typeface="Open Sans"/>
                          <a:ea typeface="Open Sans"/>
                          <a:cs typeface="Open Sans"/>
                          <a:sym typeface="Open Sans"/>
                        </a:rPr>
                        <a:t>4</a:t>
                      </a:r>
                      <a:r>
                        <a:rPr i="0" lang="en-ZA" sz="600" u="none" strike="noStrike">
                          <a:solidFill>
                            <a:schemeClr val="dk2"/>
                          </a:solidFill>
                          <a:latin typeface="Open Sans"/>
                          <a:ea typeface="Open Sans"/>
                          <a:cs typeface="Open Sans"/>
                          <a:sym typeface="Open Sans"/>
                        </a:rPr>
                        <a:t> per unit of production</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r>
              <a:tr h="411175">
                <a:tc>
                  <a:txBody>
                    <a:bodyPr/>
                    <a:lstStyle/>
                    <a:p>
                      <a:pPr indent="0" lvl="0" marL="0" marR="0" rtl="0" algn="l">
                        <a:lnSpc>
                          <a:spcPct val="100000"/>
                        </a:lnSpc>
                        <a:spcBef>
                          <a:spcPts val="0"/>
                        </a:spcBef>
                        <a:spcAft>
                          <a:spcPts val="0"/>
                        </a:spcAft>
                        <a:buClr>
                          <a:schemeClr val="dk1"/>
                        </a:buClr>
                        <a:buSzPts val="700"/>
                        <a:buFont typeface="Arial"/>
                        <a:buNone/>
                      </a:pPr>
                      <a:r>
                        <a:rPr i="0" lang="en-ZA" sz="600" u="none" strike="noStrike">
                          <a:solidFill>
                            <a:schemeClr val="dk2"/>
                          </a:solidFill>
                          <a:latin typeface="Open Sans"/>
                          <a:ea typeface="Open Sans"/>
                          <a:cs typeface="Open Sans"/>
                          <a:sym typeface="Open Sans"/>
                        </a:rPr>
                        <a:t>Optimising health and reproductive capacity, such as having veterinary visits, preventing disease, providing shelter for animals, and following best practices for husbandry </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700"/>
                        <a:buFont typeface="Arial"/>
                        <a:buNone/>
                      </a:pPr>
                      <a:r>
                        <a:rPr i="0" lang="en-ZA" sz="600" u="none" strike="noStrike">
                          <a:solidFill>
                            <a:schemeClr val="dk2"/>
                          </a:solidFill>
                          <a:latin typeface="Open Sans"/>
                          <a:ea typeface="Open Sans"/>
                          <a:cs typeface="Open Sans"/>
                          <a:sym typeface="Open Sans"/>
                        </a:rPr>
                        <a:t>Livestock health and reproductive capacity improves </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700"/>
                        <a:buFont typeface="Arial"/>
                        <a:buNone/>
                      </a:pPr>
                      <a:r>
                        <a:rPr i="0" lang="en-ZA" sz="600" u="none" strike="noStrike">
                          <a:solidFill>
                            <a:schemeClr val="dk2"/>
                          </a:solidFill>
                          <a:latin typeface="Open Sans"/>
                          <a:ea typeface="Open Sans"/>
                          <a:cs typeface="Open Sans"/>
                          <a:sym typeface="Open Sans"/>
                        </a:rPr>
                        <a:t>Production efficiency improves</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spcBef>
                          <a:spcPts val="0"/>
                        </a:spcBef>
                        <a:spcAft>
                          <a:spcPts val="0"/>
                        </a:spcAft>
                        <a:buNone/>
                      </a:pPr>
                      <a:r>
                        <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700"/>
                        <a:buFont typeface="Arial"/>
                        <a:buNone/>
                      </a:pPr>
                      <a:r>
                        <a:rPr i="0" lang="en-ZA" sz="600" u="none" strike="noStrike">
                          <a:solidFill>
                            <a:schemeClr val="dk2"/>
                          </a:solidFill>
                          <a:latin typeface="Open Sans"/>
                          <a:ea typeface="Open Sans"/>
                          <a:cs typeface="Open Sans"/>
                          <a:sym typeface="Open Sans"/>
                        </a:rPr>
                        <a:t>Decreased CH</a:t>
                      </a:r>
                      <a:r>
                        <a:rPr baseline="-25000" i="0" lang="en-ZA" sz="600" u="none" strike="noStrike">
                          <a:solidFill>
                            <a:schemeClr val="dk2"/>
                          </a:solidFill>
                          <a:latin typeface="Open Sans"/>
                          <a:ea typeface="Open Sans"/>
                          <a:cs typeface="Open Sans"/>
                          <a:sym typeface="Open Sans"/>
                        </a:rPr>
                        <a:t>4</a:t>
                      </a:r>
                      <a:r>
                        <a:rPr i="0" lang="en-ZA" sz="600" u="none" strike="noStrike">
                          <a:solidFill>
                            <a:schemeClr val="dk2"/>
                          </a:solidFill>
                          <a:latin typeface="Open Sans"/>
                          <a:ea typeface="Open Sans"/>
                          <a:cs typeface="Open Sans"/>
                          <a:sym typeface="Open Sans"/>
                        </a:rPr>
                        <a:t> per unit of production</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r>
              <a:tr h="364675">
                <a:tc rowSpan="2">
                  <a:txBody>
                    <a:bodyPr/>
                    <a:lstStyle/>
                    <a:p>
                      <a:pPr indent="0" lvl="0" marL="0" marR="0" rtl="0" algn="l">
                        <a:lnSpc>
                          <a:spcPct val="100000"/>
                        </a:lnSpc>
                        <a:spcBef>
                          <a:spcPts val="0"/>
                        </a:spcBef>
                        <a:spcAft>
                          <a:spcPts val="0"/>
                        </a:spcAft>
                        <a:buClr>
                          <a:schemeClr val="dk1"/>
                        </a:buClr>
                        <a:buSzPts val="700"/>
                        <a:buFont typeface="Arial"/>
                        <a:buNone/>
                      </a:pPr>
                      <a:r>
                        <a:rPr i="0" lang="en-ZA" sz="600" u="none" strike="noStrike">
                          <a:solidFill>
                            <a:schemeClr val="dk2"/>
                          </a:solidFill>
                          <a:latin typeface="Open Sans"/>
                          <a:ea typeface="Open Sans"/>
                          <a:cs typeface="Open Sans"/>
                          <a:sym typeface="Open Sans"/>
                        </a:rPr>
                        <a:t>Pasture management, such as maintaining growth of preferred grazing species, removing weed invasions on bare ground, reducing areas where animals do not graze, restoring compacted areas and livestock paths, improving ground water absorption and reducing runoff </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700"/>
                        <a:buFont typeface="Arial"/>
                        <a:buNone/>
                      </a:pPr>
                      <a:r>
                        <a:rPr i="0" lang="en-ZA" sz="600" u="none" strike="noStrike">
                          <a:solidFill>
                            <a:schemeClr val="dk2"/>
                          </a:solidFill>
                          <a:latin typeface="Open Sans"/>
                          <a:ea typeface="Open Sans"/>
                          <a:cs typeface="Open Sans"/>
                          <a:sym typeface="Open Sans"/>
                        </a:rPr>
                        <a:t>Quality of forage improves</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700"/>
                        <a:buFont typeface="Arial"/>
                        <a:buNone/>
                      </a:pPr>
                      <a:r>
                        <a:rPr i="0" lang="en-ZA" sz="600" u="none" strike="noStrike">
                          <a:solidFill>
                            <a:schemeClr val="dk2"/>
                          </a:solidFill>
                          <a:latin typeface="Open Sans"/>
                          <a:ea typeface="Open Sans"/>
                          <a:cs typeface="Open Sans"/>
                          <a:sym typeface="Open Sans"/>
                        </a:rPr>
                        <a:t>Livestock heath improves and livestock grow faster</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700"/>
                        <a:buFont typeface="Arial"/>
                        <a:buNone/>
                      </a:pPr>
                      <a:r>
                        <a:rPr lang="en-ZA" sz="600">
                          <a:solidFill>
                            <a:schemeClr val="dk2"/>
                          </a:solidFill>
                          <a:latin typeface="Open Sans"/>
                          <a:ea typeface="Open Sans"/>
                          <a:cs typeface="Open Sans"/>
                          <a:sym typeface="Open Sans"/>
                        </a:rPr>
                        <a:t>Production efficiency improves</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700"/>
                        <a:buFont typeface="Arial"/>
                        <a:buNone/>
                      </a:pPr>
                      <a:r>
                        <a:rPr i="0" lang="en-ZA" sz="600" u="none" strike="noStrike">
                          <a:solidFill>
                            <a:schemeClr val="dk2"/>
                          </a:solidFill>
                          <a:latin typeface="Open Sans"/>
                          <a:ea typeface="Open Sans"/>
                          <a:cs typeface="Open Sans"/>
                          <a:sym typeface="Open Sans"/>
                        </a:rPr>
                        <a:t>Decreased CH</a:t>
                      </a:r>
                      <a:r>
                        <a:rPr baseline="-25000" i="0" lang="en-ZA" sz="600" u="none" strike="noStrike">
                          <a:solidFill>
                            <a:schemeClr val="dk2"/>
                          </a:solidFill>
                          <a:latin typeface="Open Sans"/>
                          <a:ea typeface="Open Sans"/>
                          <a:cs typeface="Open Sans"/>
                          <a:sym typeface="Open Sans"/>
                        </a:rPr>
                        <a:t>4</a:t>
                      </a:r>
                      <a:r>
                        <a:rPr i="0" lang="en-ZA" sz="600" u="none" strike="noStrike">
                          <a:solidFill>
                            <a:schemeClr val="dk2"/>
                          </a:solidFill>
                          <a:latin typeface="Open Sans"/>
                          <a:ea typeface="Open Sans"/>
                          <a:cs typeface="Open Sans"/>
                          <a:sym typeface="Open Sans"/>
                        </a:rPr>
                        <a:t> per unit of production</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r>
              <a:tr h="252625">
                <a:tc vMerge="1"/>
                <a:tc>
                  <a:txBody>
                    <a:bodyPr/>
                    <a:lstStyle/>
                    <a:p>
                      <a:pPr indent="0" lvl="0" marL="0" marR="0" rtl="0" algn="l">
                        <a:spcBef>
                          <a:spcPts val="0"/>
                        </a:spcBef>
                        <a:spcAft>
                          <a:spcPts val="0"/>
                        </a:spcAft>
                        <a:buNone/>
                      </a:pPr>
                      <a:r>
                        <a:rPr i="0" lang="en-ZA" sz="600" u="none" strike="noStrike">
                          <a:solidFill>
                            <a:schemeClr val="dk2"/>
                          </a:solidFill>
                          <a:latin typeface="Open Sans"/>
                          <a:ea typeface="Open Sans"/>
                          <a:cs typeface="Open Sans"/>
                          <a:sym typeface="Open Sans"/>
                        </a:rPr>
                        <a:t>Pasture conditions improve</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spcBef>
                          <a:spcPts val="0"/>
                        </a:spcBef>
                        <a:spcAft>
                          <a:spcPts val="0"/>
                        </a:spcAft>
                        <a:buNone/>
                      </a:pPr>
                      <a:r>
                        <a:rPr i="0" lang="en-ZA" sz="600" u="none" strike="noStrike">
                          <a:solidFill>
                            <a:schemeClr val="dk2"/>
                          </a:solidFill>
                          <a:latin typeface="Open Sans"/>
                          <a:ea typeface="Open Sans"/>
                          <a:cs typeface="Open Sans"/>
                          <a:sym typeface="Open Sans"/>
                        </a:rPr>
                        <a:t>Pasture productivity increases</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spcBef>
                          <a:spcPts val="0"/>
                        </a:spcBef>
                        <a:spcAft>
                          <a:spcPts val="0"/>
                        </a:spcAft>
                        <a:buNone/>
                      </a:pPr>
                      <a:r>
                        <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700"/>
                        <a:buFont typeface="Arial"/>
                        <a:buNone/>
                      </a:pPr>
                      <a:r>
                        <a:rPr i="0" lang="en-ZA" sz="600" u="none" strike="noStrike">
                          <a:solidFill>
                            <a:schemeClr val="dk2"/>
                          </a:solidFill>
                          <a:latin typeface="Open Sans"/>
                          <a:ea typeface="Open Sans"/>
                          <a:cs typeface="Open Sans"/>
                          <a:sym typeface="Open Sans"/>
                        </a:rPr>
                        <a:t>Impact on soil sequestration</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r>
              <a:tr h="260775">
                <a:tc rowSpan="2">
                  <a:txBody>
                    <a:bodyPr/>
                    <a:lstStyle/>
                    <a:p>
                      <a:pPr indent="0" lvl="0" marL="0" marR="0" rtl="0" algn="l">
                        <a:lnSpc>
                          <a:spcPct val="100000"/>
                        </a:lnSpc>
                        <a:spcBef>
                          <a:spcPts val="0"/>
                        </a:spcBef>
                        <a:spcAft>
                          <a:spcPts val="0"/>
                        </a:spcAft>
                        <a:buClr>
                          <a:schemeClr val="dk1"/>
                        </a:buClr>
                        <a:buSzPts val="700"/>
                        <a:buFont typeface="Arial"/>
                        <a:buNone/>
                      </a:pPr>
                      <a:r>
                        <a:rPr i="0" lang="en-ZA" sz="600" u="none" strike="noStrike">
                          <a:solidFill>
                            <a:schemeClr val="dk2"/>
                          </a:solidFill>
                          <a:latin typeface="Open Sans"/>
                          <a:ea typeface="Open Sans"/>
                          <a:cs typeface="Open Sans"/>
                          <a:sym typeface="Open Sans"/>
                        </a:rPr>
                        <a:t>Silvopastoral systems adopted and trees planted </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700"/>
                        <a:buFont typeface="Arial"/>
                        <a:buNone/>
                      </a:pPr>
                      <a:r>
                        <a:rPr i="0" lang="en-ZA" sz="600" u="none" strike="noStrike">
                          <a:solidFill>
                            <a:schemeClr val="dk2"/>
                          </a:solidFill>
                          <a:latin typeface="Open Sans"/>
                          <a:ea typeface="Open Sans"/>
                          <a:cs typeface="Open Sans"/>
                          <a:sym typeface="Open Sans"/>
                        </a:rPr>
                        <a:t>Quality of forage improves</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700"/>
                        <a:buFont typeface="Arial"/>
                        <a:buNone/>
                      </a:pPr>
                      <a:r>
                        <a:rPr i="0" lang="en-ZA" sz="600" u="none" strike="noStrike">
                          <a:solidFill>
                            <a:schemeClr val="dk2"/>
                          </a:solidFill>
                          <a:latin typeface="Open Sans"/>
                          <a:ea typeface="Open Sans"/>
                          <a:cs typeface="Open Sans"/>
                          <a:sym typeface="Open Sans"/>
                        </a:rPr>
                        <a:t>Livestock health and reproductive capacity improves</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700"/>
                        <a:buFont typeface="Arial"/>
                        <a:buNone/>
                      </a:pPr>
                      <a:r>
                        <a:rPr lang="en-ZA" sz="600">
                          <a:solidFill>
                            <a:schemeClr val="dk2"/>
                          </a:solidFill>
                          <a:latin typeface="Open Sans"/>
                          <a:ea typeface="Open Sans"/>
                          <a:cs typeface="Open Sans"/>
                          <a:sym typeface="Open Sans"/>
                        </a:rPr>
                        <a:t>Production efficiency improves</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700"/>
                        <a:buFont typeface="Arial"/>
                        <a:buNone/>
                      </a:pPr>
                      <a:r>
                        <a:rPr i="0" lang="en-ZA" sz="600" u="none" strike="noStrike">
                          <a:solidFill>
                            <a:schemeClr val="dk2"/>
                          </a:solidFill>
                          <a:latin typeface="Open Sans"/>
                          <a:ea typeface="Open Sans"/>
                          <a:cs typeface="Open Sans"/>
                          <a:sym typeface="Open Sans"/>
                        </a:rPr>
                        <a:t>Decreased CH</a:t>
                      </a:r>
                      <a:r>
                        <a:rPr baseline="-25000" i="0" lang="en-ZA" sz="600" u="none" strike="noStrike">
                          <a:solidFill>
                            <a:schemeClr val="dk2"/>
                          </a:solidFill>
                          <a:latin typeface="Open Sans"/>
                          <a:ea typeface="Open Sans"/>
                          <a:cs typeface="Open Sans"/>
                          <a:sym typeface="Open Sans"/>
                        </a:rPr>
                        <a:t>4</a:t>
                      </a:r>
                      <a:r>
                        <a:rPr i="0" lang="en-ZA" sz="600" u="none" strike="noStrike">
                          <a:solidFill>
                            <a:schemeClr val="dk2"/>
                          </a:solidFill>
                          <a:latin typeface="Open Sans"/>
                          <a:ea typeface="Open Sans"/>
                          <a:cs typeface="Open Sans"/>
                          <a:sym typeface="Open Sans"/>
                        </a:rPr>
                        <a:t> per unit of production</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r>
              <a:tr h="260775">
                <a:tc vMerge="1"/>
                <a:tc>
                  <a:txBody>
                    <a:bodyPr/>
                    <a:lstStyle/>
                    <a:p>
                      <a:pPr indent="0" lvl="0" marL="0" marR="0" rtl="0" algn="l">
                        <a:spcBef>
                          <a:spcPts val="0"/>
                        </a:spcBef>
                        <a:spcAft>
                          <a:spcPts val="0"/>
                        </a:spcAft>
                        <a:buNone/>
                      </a:pPr>
                      <a:r>
                        <a:rPr i="0" lang="en-ZA" sz="600" u="none" strike="noStrike">
                          <a:solidFill>
                            <a:schemeClr val="dk2"/>
                          </a:solidFill>
                          <a:latin typeface="Open Sans"/>
                          <a:ea typeface="Open Sans"/>
                          <a:cs typeface="Open Sans"/>
                          <a:sym typeface="Open Sans"/>
                        </a:rPr>
                        <a:t>Pasture conditions improve </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spcBef>
                          <a:spcPts val="0"/>
                        </a:spcBef>
                        <a:spcAft>
                          <a:spcPts val="0"/>
                        </a:spcAft>
                        <a:buNone/>
                      </a:pPr>
                      <a:r>
                        <a:rPr i="0" lang="en-ZA" sz="600" u="none" strike="noStrike">
                          <a:solidFill>
                            <a:schemeClr val="dk2"/>
                          </a:solidFill>
                          <a:latin typeface="Open Sans"/>
                          <a:ea typeface="Open Sans"/>
                          <a:cs typeface="Open Sans"/>
                          <a:sym typeface="Open Sans"/>
                        </a:rPr>
                        <a:t>Pasture productivity increases</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spcBef>
                          <a:spcPts val="0"/>
                        </a:spcBef>
                        <a:spcAft>
                          <a:spcPts val="0"/>
                        </a:spcAft>
                        <a:buNone/>
                      </a:pPr>
                      <a:r>
                        <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700"/>
                        <a:buFont typeface="Arial"/>
                        <a:buNone/>
                      </a:pPr>
                      <a:r>
                        <a:rPr i="0" lang="en-ZA" sz="600" u="none" strike="noStrike">
                          <a:solidFill>
                            <a:schemeClr val="dk2"/>
                          </a:solidFill>
                          <a:latin typeface="Open Sans"/>
                          <a:ea typeface="Open Sans"/>
                          <a:cs typeface="Open Sans"/>
                          <a:sym typeface="Open Sans"/>
                        </a:rPr>
                        <a:t>Impact on soil sequestration</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r>
              <a:tr h="276625">
                <a:tc rowSpan="2">
                  <a:txBody>
                    <a:bodyPr/>
                    <a:lstStyle/>
                    <a:p>
                      <a:pPr indent="0" lvl="0" marL="0" marR="0" rtl="0" algn="l">
                        <a:lnSpc>
                          <a:spcPct val="100000"/>
                        </a:lnSpc>
                        <a:spcBef>
                          <a:spcPts val="0"/>
                        </a:spcBef>
                        <a:spcAft>
                          <a:spcPts val="0"/>
                        </a:spcAft>
                        <a:buClr>
                          <a:schemeClr val="dk1"/>
                        </a:buClr>
                        <a:buSzPts val="700"/>
                        <a:buFont typeface="Arial"/>
                        <a:buNone/>
                      </a:pPr>
                      <a:r>
                        <a:rPr i="0" lang="en-ZA" sz="600" u="none" strike="noStrike">
                          <a:solidFill>
                            <a:schemeClr val="dk2"/>
                          </a:solidFill>
                          <a:latin typeface="Open Sans"/>
                          <a:ea typeface="Open Sans"/>
                          <a:cs typeface="Open Sans"/>
                          <a:sym typeface="Open Sans"/>
                        </a:rPr>
                        <a:t>Rotational grazing</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700"/>
                        <a:buFont typeface="Arial"/>
                        <a:buNone/>
                      </a:pPr>
                      <a:r>
                        <a:rPr i="0" lang="en-ZA" sz="600" u="none" strike="noStrike">
                          <a:solidFill>
                            <a:schemeClr val="dk2"/>
                          </a:solidFill>
                          <a:latin typeface="Open Sans"/>
                          <a:ea typeface="Open Sans"/>
                          <a:cs typeface="Open Sans"/>
                          <a:sym typeface="Open Sans"/>
                        </a:rPr>
                        <a:t>Quality of forage improves</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700"/>
                        <a:buFont typeface="Arial"/>
                        <a:buNone/>
                      </a:pPr>
                      <a:r>
                        <a:rPr i="0" lang="en-ZA" sz="600" u="none" strike="noStrike">
                          <a:solidFill>
                            <a:schemeClr val="dk2"/>
                          </a:solidFill>
                          <a:latin typeface="Open Sans"/>
                          <a:ea typeface="Open Sans"/>
                          <a:cs typeface="Open Sans"/>
                          <a:sym typeface="Open Sans"/>
                        </a:rPr>
                        <a:t>Livestock health and reproductive capacity improves</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700"/>
                        <a:buFont typeface="Arial"/>
                        <a:buNone/>
                      </a:pPr>
                      <a:r>
                        <a:rPr lang="en-ZA" sz="600">
                          <a:solidFill>
                            <a:schemeClr val="dk2"/>
                          </a:solidFill>
                          <a:latin typeface="Open Sans"/>
                          <a:ea typeface="Open Sans"/>
                          <a:cs typeface="Open Sans"/>
                          <a:sym typeface="Open Sans"/>
                        </a:rPr>
                        <a:t>Production efficiency improves</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700"/>
                        <a:buFont typeface="Arial"/>
                        <a:buNone/>
                      </a:pPr>
                      <a:r>
                        <a:rPr i="0" lang="en-ZA" sz="600" u="none" strike="noStrike">
                          <a:solidFill>
                            <a:schemeClr val="dk2"/>
                          </a:solidFill>
                          <a:latin typeface="Open Sans"/>
                          <a:ea typeface="Open Sans"/>
                          <a:cs typeface="Open Sans"/>
                          <a:sym typeface="Open Sans"/>
                        </a:rPr>
                        <a:t>Decreased CH</a:t>
                      </a:r>
                      <a:r>
                        <a:rPr baseline="-25000" i="0" lang="en-ZA" sz="600" u="none" strike="noStrike">
                          <a:solidFill>
                            <a:schemeClr val="dk2"/>
                          </a:solidFill>
                          <a:latin typeface="Open Sans"/>
                          <a:ea typeface="Open Sans"/>
                          <a:cs typeface="Open Sans"/>
                          <a:sym typeface="Open Sans"/>
                        </a:rPr>
                        <a:t>4</a:t>
                      </a:r>
                      <a:r>
                        <a:rPr i="0" lang="en-ZA" sz="600" u="none" strike="noStrike">
                          <a:solidFill>
                            <a:schemeClr val="dk2"/>
                          </a:solidFill>
                          <a:latin typeface="Open Sans"/>
                          <a:ea typeface="Open Sans"/>
                          <a:cs typeface="Open Sans"/>
                          <a:sym typeface="Open Sans"/>
                        </a:rPr>
                        <a:t> per unit of production</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r>
              <a:tr h="233825">
                <a:tc vMerge="1"/>
                <a:tc>
                  <a:txBody>
                    <a:bodyPr/>
                    <a:lstStyle/>
                    <a:p>
                      <a:pPr indent="0" lvl="0" marL="0" marR="0" rtl="0" algn="l">
                        <a:spcBef>
                          <a:spcPts val="0"/>
                        </a:spcBef>
                        <a:spcAft>
                          <a:spcPts val="0"/>
                        </a:spcAft>
                        <a:buNone/>
                      </a:pPr>
                      <a:r>
                        <a:rPr i="0" lang="en-ZA" sz="600" u="none" strike="noStrike">
                          <a:solidFill>
                            <a:schemeClr val="dk2"/>
                          </a:solidFill>
                          <a:latin typeface="Open Sans"/>
                          <a:ea typeface="Open Sans"/>
                          <a:cs typeface="Open Sans"/>
                          <a:sym typeface="Open Sans"/>
                        </a:rPr>
                        <a:t>Pasture conditions improve</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spcBef>
                          <a:spcPts val="0"/>
                        </a:spcBef>
                        <a:spcAft>
                          <a:spcPts val="0"/>
                        </a:spcAft>
                        <a:buNone/>
                      </a:pPr>
                      <a:r>
                        <a:rPr i="0" lang="en-ZA" sz="600" u="none" strike="noStrike">
                          <a:solidFill>
                            <a:schemeClr val="dk2"/>
                          </a:solidFill>
                          <a:latin typeface="Open Sans"/>
                          <a:ea typeface="Open Sans"/>
                          <a:cs typeface="Open Sans"/>
                          <a:sym typeface="Open Sans"/>
                        </a:rPr>
                        <a:t>Pasture productivity increases</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spcBef>
                          <a:spcPts val="0"/>
                        </a:spcBef>
                        <a:spcAft>
                          <a:spcPts val="0"/>
                        </a:spcAft>
                        <a:buNone/>
                      </a:pPr>
                      <a:r>
                        <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700"/>
                        <a:buFont typeface="Arial"/>
                        <a:buNone/>
                      </a:pPr>
                      <a:r>
                        <a:rPr i="0" lang="en-ZA" sz="600" u="none" strike="noStrike">
                          <a:solidFill>
                            <a:schemeClr val="dk2"/>
                          </a:solidFill>
                          <a:latin typeface="Open Sans"/>
                          <a:ea typeface="Open Sans"/>
                          <a:cs typeface="Open Sans"/>
                          <a:sym typeface="Open Sans"/>
                        </a:rPr>
                        <a:t>Impact on soil sequestration</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r>
            </a:tbl>
          </a:graphicData>
        </a:graphic>
      </p:graphicFrame>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1" name="Shape 1131"/>
        <p:cNvGrpSpPr/>
        <p:nvPr/>
      </p:nvGrpSpPr>
      <p:grpSpPr>
        <a:xfrm>
          <a:off x="0" y="0"/>
          <a:ext cx="0" cy="0"/>
          <a:chOff x="0" y="0"/>
          <a:chExt cx="0" cy="0"/>
        </a:xfrm>
      </p:grpSpPr>
      <p:sp>
        <p:nvSpPr>
          <p:cNvPr id="1132" name="Google Shape;1132;p71"/>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rgbClr val="625852"/>
              </a:buClr>
              <a:buSzPts val="3200"/>
              <a:buFont typeface="Arial"/>
              <a:buNone/>
            </a:pPr>
            <a:r>
              <a:rPr lang="en-ZA" sz="2200"/>
              <a:t>Example of potential activities and unintended effects of mitigation policies for enteric fermentation</a:t>
            </a:r>
            <a:endParaRPr sz="2200"/>
          </a:p>
        </p:txBody>
      </p:sp>
      <p:sp>
        <p:nvSpPr>
          <p:cNvPr id="1133" name="Google Shape;1133;p71"/>
          <p:cNvSpPr/>
          <p:nvPr>
            <p:ph idx="4294967295" type="body"/>
          </p:nvPr>
        </p:nvSpPr>
        <p:spPr>
          <a:xfrm>
            <a:off x="457200" y="4559548"/>
            <a:ext cx="1047900" cy="447600"/>
          </a:xfrm>
          <a:prstGeom prst="leftArrow">
            <a:avLst>
              <a:gd fmla="val 50000" name="adj1"/>
              <a:gd fmla="val 71387" name="adj2"/>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rmAutofit fontScale="40000"/>
          </a:bodyPr>
          <a:lstStyle/>
          <a:p>
            <a:pPr indent="0" lvl="0" marL="0" rtl="0" algn="l">
              <a:lnSpc>
                <a:spcPct val="90000"/>
              </a:lnSpc>
              <a:spcBef>
                <a:spcPts val="0"/>
              </a:spcBef>
              <a:spcAft>
                <a:spcPts val="1200"/>
              </a:spcAft>
              <a:buClr>
                <a:srgbClr val="09294E"/>
              </a:buClr>
              <a:buSzPct val="38095"/>
              <a:buNone/>
            </a:pPr>
            <a:r>
              <a:rPr lang="en-ZA"/>
              <a:t>Previous slide</a:t>
            </a:r>
            <a:endParaRPr/>
          </a:p>
        </p:txBody>
      </p:sp>
      <p:sp>
        <p:nvSpPr>
          <p:cNvPr id="1134" name="Google Shape;1134;p71">
            <a:hlinkClick action="ppaction://hlinksldjump" r:id="rId3"/>
          </p:cNvPr>
          <p:cNvSpPr/>
          <p:nvPr/>
        </p:nvSpPr>
        <p:spPr>
          <a:xfrm>
            <a:off x="685241" y="4662267"/>
            <a:ext cx="819600" cy="2196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graphicFrame>
        <p:nvGraphicFramePr>
          <p:cNvPr id="1135" name="Google Shape;1135;p71"/>
          <p:cNvGraphicFramePr/>
          <p:nvPr/>
        </p:nvGraphicFramePr>
        <p:xfrm>
          <a:off x="191877" y="1004338"/>
          <a:ext cx="3000000" cy="3000000"/>
        </p:xfrm>
        <a:graphic>
          <a:graphicData uri="http://schemas.openxmlformats.org/drawingml/2006/table">
            <a:tbl>
              <a:tblPr bandRow="1" firstRow="1">
                <a:noFill/>
                <a:tableStyleId>{025D90E7-1564-4A45-BC41-C727563D333D}</a:tableStyleId>
              </a:tblPr>
              <a:tblGrid>
                <a:gridCol w="2259325"/>
                <a:gridCol w="1814450"/>
                <a:gridCol w="1657300"/>
                <a:gridCol w="1592175"/>
                <a:gridCol w="1436975"/>
              </a:tblGrid>
              <a:tr h="432625">
                <a:tc>
                  <a:txBody>
                    <a:bodyPr/>
                    <a:lstStyle/>
                    <a:p>
                      <a:pPr indent="0" lvl="0" marL="0" marR="0" rtl="0" algn="l">
                        <a:spcBef>
                          <a:spcPts val="0"/>
                        </a:spcBef>
                        <a:spcAft>
                          <a:spcPts val="0"/>
                        </a:spcAft>
                        <a:buNone/>
                      </a:pPr>
                      <a:r>
                        <a:rPr lang="en-ZA" sz="1000">
                          <a:latin typeface="Open Sans"/>
                          <a:ea typeface="Open Sans"/>
                          <a:cs typeface="Open Sans"/>
                          <a:sym typeface="Open Sans"/>
                        </a:rPr>
                        <a:t>Activity, practice or technology</a:t>
                      </a:r>
                      <a:endParaRPr sz="1000">
                        <a:latin typeface="Open Sans"/>
                        <a:ea typeface="Open Sans"/>
                        <a:cs typeface="Open Sans"/>
                        <a:sym typeface="Open Sans"/>
                      </a:endParaRPr>
                    </a:p>
                  </a:txBody>
                  <a:tcPr marT="34300" marB="34300" marR="91450" marL="91450">
                    <a:solidFill>
                      <a:schemeClr val="dk1"/>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Intermediate effect 1</a:t>
                      </a:r>
                      <a:endParaRPr sz="1000">
                        <a:latin typeface="Open Sans"/>
                        <a:ea typeface="Open Sans"/>
                        <a:cs typeface="Open Sans"/>
                        <a:sym typeface="Open Sans"/>
                      </a:endParaRPr>
                    </a:p>
                  </a:txBody>
                  <a:tcPr marT="34300" marB="34300" marR="91450" marL="91450">
                    <a:solidFill>
                      <a:schemeClr val="dk1"/>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Intermediate effect 2</a:t>
                      </a:r>
                      <a:endParaRPr sz="1000">
                        <a:latin typeface="Open Sans"/>
                        <a:ea typeface="Open Sans"/>
                        <a:cs typeface="Open Sans"/>
                        <a:sym typeface="Open Sans"/>
                      </a:endParaRPr>
                    </a:p>
                  </a:txBody>
                  <a:tcPr marT="34300" marB="34300" marR="91450" marL="91450">
                    <a:solidFill>
                      <a:schemeClr val="dk1"/>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Intermediate effect 3</a:t>
                      </a:r>
                      <a:endParaRPr sz="1000">
                        <a:latin typeface="Open Sans"/>
                        <a:ea typeface="Open Sans"/>
                        <a:cs typeface="Open Sans"/>
                        <a:sym typeface="Open Sans"/>
                      </a:endParaRPr>
                    </a:p>
                  </a:txBody>
                  <a:tcPr marT="34300" marB="34300" marR="91450" marL="91450">
                    <a:solidFill>
                      <a:schemeClr val="dk1"/>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Potential GHG impact</a:t>
                      </a:r>
                      <a:endParaRPr sz="1000">
                        <a:latin typeface="Open Sans"/>
                        <a:ea typeface="Open Sans"/>
                        <a:cs typeface="Open Sans"/>
                        <a:sym typeface="Open Sans"/>
                      </a:endParaRPr>
                    </a:p>
                  </a:txBody>
                  <a:tcPr marT="34300" marB="34300" marR="91450" marL="91450">
                    <a:solidFill>
                      <a:schemeClr val="dk1"/>
                    </a:solidFill>
                  </a:tcPr>
                </a:tc>
              </a:tr>
              <a:tr h="311525">
                <a:tc gridSpan="5">
                  <a:txBody>
                    <a:bodyPr/>
                    <a:lstStyle/>
                    <a:p>
                      <a:pPr indent="0" lvl="0" marL="0" marR="0" rtl="0" algn="l">
                        <a:spcBef>
                          <a:spcPts val="0"/>
                        </a:spcBef>
                        <a:spcAft>
                          <a:spcPts val="0"/>
                        </a:spcAft>
                        <a:buNone/>
                      </a:pPr>
                      <a:r>
                        <a:rPr b="1" lang="en-ZA" sz="1000">
                          <a:solidFill>
                            <a:schemeClr val="lt1"/>
                          </a:solidFill>
                          <a:latin typeface="Open Sans"/>
                          <a:ea typeface="Open Sans"/>
                          <a:cs typeface="Open Sans"/>
                          <a:sym typeface="Open Sans"/>
                        </a:rPr>
                        <a:t>UNINTENDED EFFECT</a:t>
                      </a:r>
                      <a:endParaRPr sz="1000">
                        <a:latin typeface="Open Sans"/>
                        <a:ea typeface="Open Sans"/>
                        <a:cs typeface="Open Sans"/>
                        <a:sym typeface="Open Sans"/>
                      </a:endParaRPr>
                    </a:p>
                  </a:txBody>
                  <a:tcPr marT="34300" marB="34300" marR="91450" marL="91450">
                    <a:solidFill>
                      <a:schemeClr val="accent1"/>
                    </a:solidFill>
                  </a:tcPr>
                </a:tc>
                <a:tc hMerge="1"/>
                <a:tc hMerge="1"/>
                <a:tc hMerge="1"/>
                <a:tc hMerge="1"/>
              </a:tr>
              <a:tr h="453975">
                <a:tc>
                  <a:txBody>
                    <a:bodyPr/>
                    <a:lstStyle/>
                    <a:p>
                      <a:pPr indent="0" lvl="0" marL="0" marR="0" rtl="0" algn="l">
                        <a:lnSpc>
                          <a:spcPct val="100000"/>
                        </a:lnSpc>
                        <a:spcBef>
                          <a:spcPts val="0"/>
                        </a:spcBef>
                        <a:spcAft>
                          <a:spcPts val="0"/>
                        </a:spcAft>
                        <a:buClr>
                          <a:schemeClr val="dk1"/>
                        </a:buClr>
                        <a:buSzPts val="800"/>
                        <a:buFont typeface="Arial"/>
                        <a:buNone/>
                      </a:pPr>
                      <a:r>
                        <a:rPr i="0" lang="en-ZA" sz="700" u="none" strike="noStrike">
                          <a:solidFill>
                            <a:schemeClr val="dk2"/>
                          </a:solidFill>
                          <a:latin typeface="Open Sans"/>
                          <a:ea typeface="Open Sans"/>
                          <a:cs typeface="Open Sans"/>
                          <a:sym typeface="Open Sans"/>
                        </a:rPr>
                        <a:t>Feeding strategies</a:t>
                      </a:r>
                      <a:endParaRPr sz="7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rPr i="0" lang="en-ZA" sz="700" u="none" strike="noStrike">
                          <a:solidFill>
                            <a:schemeClr val="dk2"/>
                          </a:solidFill>
                          <a:latin typeface="Open Sans"/>
                          <a:ea typeface="Open Sans"/>
                          <a:cs typeface="Open Sans"/>
                          <a:sym typeface="Open Sans"/>
                        </a:rPr>
                        <a:t>Production of supplements and feed additives</a:t>
                      </a:r>
                      <a:endParaRPr sz="7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rPr i="0" lang="en-ZA" sz="700" u="none" strike="noStrike">
                          <a:solidFill>
                            <a:schemeClr val="dk2"/>
                          </a:solidFill>
                          <a:latin typeface="Open Sans"/>
                          <a:ea typeface="Open Sans"/>
                          <a:cs typeface="Open Sans"/>
                          <a:sym typeface="Open Sans"/>
                        </a:rPr>
                        <a:t>Fossil fuel usage for manufacturing increases</a:t>
                      </a:r>
                      <a:endParaRPr sz="7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t/>
                      </a:r>
                      <a:endParaRPr i="0" sz="700" u="none" strike="noStrike">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rPr i="0" lang="en-ZA" sz="700" u="none" strike="noStrike">
                          <a:solidFill>
                            <a:schemeClr val="dk2"/>
                          </a:solidFill>
                          <a:latin typeface="Open Sans"/>
                          <a:ea typeface="Open Sans"/>
                          <a:cs typeface="Open Sans"/>
                          <a:sym typeface="Open Sans"/>
                        </a:rPr>
                        <a:t>Increased CO</a:t>
                      </a:r>
                      <a:r>
                        <a:rPr baseline="-25000" i="0" lang="en-ZA" sz="700" u="none" strike="noStrike">
                          <a:solidFill>
                            <a:schemeClr val="dk2"/>
                          </a:solidFill>
                          <a:latin typeface="Open Sans"/>
                          <a:ea typeface="Open Sans"/>
                          <a:cs typeface="Open Sans"/>
                          <a:sym typeface="Open Sans"/>
                        </a:rPr>
                        <a:t>2</a:t>
                      </a:r>
                      <a:r>
                        <a:rPr i="0" lang="en-ZA" sz="700" u="none" strike="noStrike">
                          <a:solidFill>
                            <a:schemeClr val="dk2"/>
                          </a:solidFill>
                          <a:latin typeface="Open Sans"/>
                          <a:ea typeface="Open Sans"/>
                          <a:cs typeface="Open Sans"/>
                          <a:sym typeface="Open Sans"/>
                        </a:rPr>
                        <a:t> emissions</a:t>
                      </a:r>
                      <a:endParaRPr sz="700">
                        <a:solidFill>
                          <a:schemeClr val="dk2"/>
                        </a:solidFill>
                        <a:latin typeface="Open Sans"/>
                        <a:ea typeface="Open Sans"/>
                        <a:cs typeface="Open Sans"/>
                        <a:sym typeface="Open Sans"/>
                      </a:endParaRPr>
                    </a:p>
                  </a:txBody>
                  <a:tcPr marT="34300" marB="34300" marR="91450" marL="91450" anchor="ctr">
                    <a:solidFill>
                      <a:schemeClr val="accent4"/>
                    </a:solidFill>
                  </a:tcPr>
                </a:tc>
              </a:tr>
              <a:tr h="384500">
                <a:tc rowSpan="3">
                  <a:txBody>
                    <a:bodyPr/>
                    <a:lstStyle/>
                    <a:p>
                      <a:pPr indent="0" lvl="0" marL="0" marR="0" rtl="0" algn="l">
                        <a:lnSpc>
                          <a:spcPct val="100000"/>
                        </a:lnSpc>
                        <a:spcBef>
                          <a:spcPts val="0"/>
                        </a:spcBef>
                        <a:spcAft>
                          <a:spcPts val="0"/>
                        </a:spcAft>
                        <a:buClr>
                          <a:schemeClr val="dk1"/>
                        </a:buClr>
                        <a:buSzPts val="800"/>
                        <a:buFont typeface="Arial"/>
                        <a:buNone/>
                      </a:pPr>
                      <a:r>
                        <a:rPr i="0" lang="en-ZA" sz="700" u="none" strike="noStrike">
                          <a:solidFill>
                            <a:schemeClr val="dk2"/>
                          </a:solidFill>
                          <a:latin typeface="Open Sans"/>
                          <a:ea typeface="Open Sans"/>
                          <a:cs typeface="Open Sans"/>
                          <a:sym typeface="Open Sans"/>
                        </a:rPr>
                        <a:t>Increased pasture management and adoption of silvopastoral systems </a:t>
                      </a:r>
                      <a:endParaRPr sz="7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rPr i="0" lang="en-ZA" sz="700" u="none" strike="noStrike">
                          <a:solidFill>
                            <a:schemeClr val="dk2"/>
                          </a:solidFill>
                          <a:latin typeface="Open Sans"/>
                          <a:ea typeface="Open Sans"/>
                          <a:cs typeface="Open Sans"/>
                          <a:sym typeface="Open Sans"/>
                        </a:rPr>
                        <a:t>Synthetic fertiliser application (e.g., nitrogen fertiliser)</a:t>
                      </a:r>
                      <a:endParaRPr sz="7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rPr i="0" lang="en-ZA" sz="700" u="none" strike="noStrike">
                          <a:solidFill>
                            <a:schemeClr val="dk2"/>
                          </a:solidFill>
                          <a:latin typeface="Open Sans"/>
                          <a:ea typeface="Open Sans"/>
                          <a:cs typeface="Open Sans"/>
                          <a:sym typeface="Open Sans"/>
                        </a:rPr>
                        <a:t>Nitrogen leaches into the environment because not all of it is absorbed by plants</a:t>
                      </a:r>
                      <a:endParaRPr sz="7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rPr i="0" lang="en-ZA" sz="700" u="none" strike="noStrike">
                          <a:solidFill>
                            <a:schemeClr val="dk2"/>
                          </a:solidFill>
                          <a:latin typeface="Open Sans"/>
                          <a:ea typeface="Open Sans"/>
                          <a:cs typeface="Open Sans"/>
                          <a:sym typeface="Open Sans"/>
                        </a:rPr>
                        <a:t>Denitrification and volatilisation occur </a:t>
                      </a:r>
                      <a:endParaRPr sz="7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rPr i="0" lang="en-ZA" sz="700" u="none" strike="noStrike">
                          <a:solidFill>
                            <a:schemeClr val="dk2"/>
                          </a:solidFill>
                          <a:latin typeface="Open Sans"/>
                          <a:ea typeface="Open Sans"/>
                          <a:cs typeface="Open Sans"/>
                          <a:sym typeface="Open Sans"/>
                        </a:rPr>
                        <a:t>Increased N</a:t>
                      </a:r>
                      <a:r>
                        <a:rPr baseline="-25000" i="0" lang="en-ZA" sz="700" u="none" strike="noStrike">
                          <a:solidFill>
                            <a:schemeClr val="dk2"/>
                          </a:solidFill>
                          <a:latin typeface="Open Sans"/>
                          <a:ea typeface="Open Sans"/>
                          <a:cs typeface="Open Sans"/>
                          <a:sym typeface="Open Sans"/>
                        </a:rPr>
                        <a:t>2</a:t>
                      </a:r>
                      <a:r>
                        <a:rPr i="0" lang="en-ZA" sz="700" u="none" strike="noStrike">
                          <a:solidFill>
                            <a:schemeClr val="dk2"/>
                          </a:solidFill>
                          <a:latin typeface="Open Sans"/>
                          <a:ea typeface="Open Sans"/>
                          <a:cs typeface="Open Sans"/>
                          <a:sym typeface="Open Sans"/>
                        </a:rPr>
                        <a:t>O emissions</a:t>
                      </a:r>
                      <a:endParaRPr sz="700">
                        <a:solidFill>
                          <a:schemeClr val="dk2"/>
                        </a:solidFill>
                        <a:latin typeface="Open Sans"/>
                        <a:ea typeface="Open Sans"/>
                        <a:cs typeface="Open Sans"/>
                        <a:sym typeface="Open Sans"/>
                      </a:endParaRPr>
                    </a:p>
                  </a:txBody>
                  <a:tcPr marT="34300" marB="34300" marR="91450" marL="91450" anchor="ctr">
                    <a:solidFill>
                      <a:schemeClr val="accent4"/>
                    </a:solidFill>
                  </a:tcPr>
                </a:tc>
              </a:tr>
              <a:tr h="437775">
                <a:tc vMerge="1"/>
                <a:tc>
                  <a:txBody>
                    <a:bodyPr/>
                    <a:lstStyle/>
                    <a:p>
                      <a:pPr indent="0" lvl="0" marL="0" marR="0" rtl="0" algn="l">
                        <a:spcBef>
                          <a:spcPts val="0"/>
                        </a:spcBef>
                        <a:spcAft>
                          <a:spcPts val="0"/>
                        </a:spcAft>
                        <a:buNone/>
                      </a:pPr>
                      <a:r>
                        <a:rPr i="0" lang="en-ZA" sz="700" u="none" strike="noStrike">
                          <a:solidFill>
                            <a:schemeClr val="dk2"/>
                          </a:solidFill>
                          <a:latin typeface="Open Sans"/>
                          <a:ea typeface="Open Sans"/>
                          <a:cs typeface="Open Sans"/>
                          <a:sym typeface="Open Sans"/>
                        </a:rPr>
                        <a:t>Production of synthetic fertiliser increases</a:t>
                      </a:r>
                      <a:endParaRPr sz="7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spcBef>
                          <a:spcPts val="0"/>
                        </a:spcBef>
                        <a:spcAft>
                          <a:spcPts val="0"/>
                        </a:spcAft>
                        <a:buNone/>
                      </a:pPr>
                      <a:r>
                        <a:rPr i="0" lang="en-ZA" sz="700" u="none" strike="noStrike">
                          <a:solidFill>
                            <a:schemeClr val="dk2"/>
                          </a:solidFill>
                          <a:latin typeface="Open Sans"/>
                          <a:ea typeface="Open Sans"/>
                          <a:cs typeface="Open Sans"/>
                          <a:sym typeface="Open Sans"/>
                        </a:rPr>
                        <a:t>Fossil fuel usage for manufacturing increases</a:t>
                      </a:r>
                      <a:endParaRPr sz="7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spcBef>
                          <a:spcPts val="0"/>
                        </a:spcBef>
                        <a:spcAft>
                          <a:spcPts val="0"/>
                        </a:spcAft>
                        <a:buNone/>
                      </a:pPr>
                      <a:r>
                        <a:t/>
                      </a:r>
                      <a:endParaRPr sz="7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rPr i="0" lang="en-ZA" sz="700" u="none" strike="noStrike">
                          <a:solidFill>
                            <a:schemeClr val="dk2"/>
                          </a:solidFill>
                          <a:latin typeface="Open Sans"/>
                          <a:ea typeface="Open Sans"/>
                          <a:cs typeface="Open Sans"/>
                          <a:sym typeface="Open Sans"/>
                        </a:rPr>
                        <a:t>Increased CO</a:t>
                      </a:r>
                      <a:r>
                        <a:rPr baseline="-25000" i="0" lang="en-ZA" sz="700" u="none" strike="noStrike">
                          <a:solidFill>
                            <a:schemeClr val="dk2"/>
                          </a:solidFill>
                          <a:latin typeface="Open Sans"/>
                          <a:ea typeface="Open Sans"/>
                          <a:cs typeface="Open Sans"/>
                          <a:sym typeface="Open Sans"/>
                        </a:rPr>
                        <a:t>2</a:t>
                      </a:r>
                      <a:r>
                        <a:rPr i="0" lang="en-ZA" sz="700" u="none" strike="noStrike">
                          <a:solidFill>
                            <a:schemeClr val="dk2"/>
                          </a:solidFill>
                          <a:latin typeface="Open Sans"/>
                          <a:ea typeface="Open Sans"/>
                          <a:cs typeface="Open Sans"/>
                          <a:sym typeface="Open Sans"/>
                        </a:rPr>
                        <a:t> emissions</a:t>
                      </a:r>
                      <a:endParaRPr sz="700">
                        <a:solidFill>
                          <a:schemeClr val="dk2"/>
                        </a:solidFill>
                        <a:latin typeface="Open Sans"/>
                        <a:ea typeface="Open Sans"/>
                        <a:cs typeface="Open Sans"/>
                        <a:sym typeface="Open Sans"/>
                      </a:endParaRPr>
                    </a:p>
                  </a:txBody>
                  <a:tcPr marT="34300" marB="34300" marR="91450" marL="91450" anchor="ctr">
                    <a:solidFill>
                      <a:schemeClr val="accent4"/>
                    </a:solidFill>
                  </a:tcPr>
                </a:tc>
              </a:tr>
              <a:tr h="468425">
                <a:tc vMerge="1"/>
                <a:tc>
                  <a:txBody>
                    <a:bodyPr/>
                    <a:lstStyle/>
                    <a:p>
                      <a:pPr indent="0" lvl="0" marL="0" marR="0" rtl="0" algn="l">
                        <a:spcBef>
                          <a:spcPts val="0"/>
                        </a:spcBef>
                        <a:spcAft>
                          <a:spcPts val="0"/>
                        </a:spcAft>
                        <a:buNone/>
                      </a:pPr>
                      <a:r>
                        <a:rPr i="0" lang="en-ZA" sz="700" u="none" strike="noStrike">
                          <a:solidFill>
                            <a:schemeClr val="dk2"/>
                          </a:solidFill>
                          <a:latin typeface="Open Sans"/>
                          <a:ea typeface="Open Sans"/>
                          <a:cs typeface="Open Sans"/>
                          <a:sym typeface="Open Sans"/>
                        </a:rPr>
                        <a:t>Liming to address soil acidity and improve productivity</a:t>
                      </a:r>
                      <a:endParaRPr sz="7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spcBef>
                          <a:spcPts val="0"/>
                        </a:spcBef>
                        <a:spcAft>
                          <a:spcPts val="0"/>
                        </a:spcAft>
                        <a:buNone/>
                      </a:pPr>
                      <a:r>
                        <a:rPr i="0" lang="en-ZA" sz="700" u="none" strike="noStrike">
                          <a:solidFill>
                            <a:schemeClr val="dk2"/>
                          </a:solidFill>
                          <a:latin typeface="Open Sans"/>
                          <a:ea typeface="Open Sans"/>
                          <a:cs typeface="Open Sans"/>
                          <a:sym typeface="Open Sans"/>
                        </a:rPr>
                        <a:t>Carbonate limes dissolve and release extra bicarbonate (HCO3) into soils </a:t>
                      </a:r>
                      <a:endParaRPr sz="7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spcBef>
                          <a:spcPts val="0"/>
                        </a:spcBef>
                        <a:spcAft>
                          <a:spcPts val="0"/>
                        </a:spcAft>
                        <a:buNone/>
                      </a:pPr>
                      <a:r>
                        <a:rPr i="0" lang="en-ZA" sz="700" u="none" strike="noStrike">
                          <a:solidFill>
                            <a:schemeClr val="dk2"/>
                          </a:solidFill>
                          <a:latin typeface="Open Sans"/>
                          <a:ea typeface="Open Sans"/>
                          <a:cs typeface="Open Sans"/>
                          <a:sym typeface="Open Sans"/>
                        </a:rPr>
                        <a:t>Additional chemical reactions occur, depending on soil factors and climate regime </a:t>
                      </a:r>
                      <a:endParaRPr sz="7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rPr i="0" lang="en-ZA" sz="700" u="none" strike="noStrike">
                          <a:solidFill>
                            <a:schemeClr val="dk2"/>
                          </a:solidFill>
                          <a:latin typeface="Open Sans"/>
                          <a:ea typeface="Open Sans"/>
                          <a:cs typeface="Open Sans"/>
                          <a:sym typeface="Open Sans"/>
                        </a:rPr>
                        <a:t>Increased CO</a:t>
                      </a:r>
                      <a:r>
                        <a:rPr baseline="-25000" i="0" lang="en-ZA" sz="700" u="none" strike="noStrike">
                          <a:solidFill>
                            <a:schemeClr val="dk2"/>
                          </a:solidFill>
                          <a:latin typeface="Open Sans"/>
                          <a:ea typeface="Open Sans"/>
                          <a:cs typeface="Open Sans"/>
                          <a:sym typeface="Open Sans"/>
                        </a:rPr>
                        <a:t>2</a:t>
                      </a:r>
                      <a:r>
                        <a:rPr i="0" lang="en-ZA" sz="700" u="none" strike="noStrike">
                          <a:solidFill>
                            <a:schemeClr val="dk2"/>
                          </a:solidFill>
                          <a:latin typeface="Open Sans"/>
                          <a:ea typeface="Open Sans"/>
                          <a:cs typeface="Open Sans"/>
                          <a:sym typeface="Open Sans"/>
                        </a:rPr>
                        <a:t> and N</a:t>
                      </a:r>
                      <a:r>
                        <a:rPr baseline="-25000" i="0" lang="en-ZA" sz="700" u="none" strike="noStrike">
                          <a:solidFill>
                            <a:schemeClr val="dk2"/>
                          </a:solidFill>
                          <a:latin typeface="Open Sans"/>
                          <a:ea typeface="Open Sans"/>
                          <a:cs typeface="Open Sans"/>
                          <a:sym typeface="Open Sans"/>
                        </a:rPr>
                        <a:t>2</a:t>
                      </a:r>
                      <a:r>
                        <a:rPr i="0" lang="en-ZA" sz="700" u="none" strike="noStrike">
                          <a:solidFill>
                            <a:schemeClr val="dk2"/>
                          </a:solidFill>
                          <a:latin typeface="Open Sans"/>
                          <a:ea typeface="Open Sans"/>
                          <a:cs typeface="Open Sans"/>
                          <a:sym typeface="Open Sans"/>
                        </a:rPr>
                        <a:t>O emissions</a:t>
                      </a:r>
                      <a:endParaRPr sz="700">
                        <a:solidFill>
                          <a:schemeClr val="dk2"/>
                        </a:solidFill>
                        <a:latin typeface="Open Sans"/>
                        <a:ea typeface="Open Sans"/>
                        <a:cs typeface="Open Sans"/>
                        <a:sym typeface="Open Sans"/>
                      </a:endParaRPr>
                    </a:p>
                  </a:txBody>
                  <a:tcPr marT="34300" marB="34300" marR="91450" marL="91450" anchor="ctr">
                    <a:solidFill>
                      <a:schemeClr val="accent4"/>
                    </a:solidFill>
                  </a:tcPr>
                </a:tc>
              </a:tr>
              <a:tr h="294550">
                <a:tc>
                  <a:txBody>
                    <a:bodyPr/>
                    <a:lstStyle/>
                    <a:p>
                      <a:pPr indent="0" lvl="0" marL="0" marR="0" rtl="0" algn="l">
                        <a:lnSpc>
                          <a:spcPct val="100000"/>
                        </a:lnSpc>
                        <a:spcBef>
                          <a:spcPts val="0"/>
                        </a:spcBef>
                        <a:spcAft>
                          <a:spcPts val="0"/>
                        </a:spcAft>
                        <a:buClr>
                          <a:schemeClr val="dk1"/>
                        </a:buClr>
                        <a:buSzPts val="800"/>
                        <a:buFont typeface="Arial"/>
                        <a:buNone/>
                      </a:pPr>
                      <a:r>
                        <a:rPr i="0" lang="en-ZA" sz="700" u="none" strike="noStrike">
                          <a:solidFill>
                            <a:schemeClr val="dk2"/>
                          </a:solidFill>
                          <a:latin typeface="Open Sans"/>
                          <a:ea typeface="Open Sans"/>
                          <a:cs typeface="Open Sans"/>
                          <a:sym typeface="Open Sans"/>
                        </a:rPr>
                        <a:t>Rotational grazing</a:t>
                      </a:r>
                      <a:endParaRPr sz="700">
                        <a:solidFill>
                          <a:schemeClr val="dk2"/>
                        </a:solidFill>
                        <a:latin typeface="Open Sans"/>
                        <a:ea typeface="Open Sans"/>
                        <a:cs typeface="Open Sans"/>
                        <a:sym typeface="Open Sans"/>
                      </a:endParaRPr>
                    </a:p>
                  </a:txBody>
                  <a:tcPr marT="34300" marB="34300" marR="91450" marL="91450">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rPr i="0" lang="en-ZA" sz="700" u="none" strike="noStrike">
                          <a:solidFill>
                            <a:schemeClr val="dk2"/>
                          </a:solidFill>
                          <a:latin typeface="Open Sans"/>
                          <a:ea typeface="Open Sans"/>
                          <a:cs typeface="Open Sans"/>
                          <a:sym typeface="Open Sans"/>
                        </a:rPr>
                        <a:t>Use of machinery increases to install or maintain rotational grazing </a:t>
                      </a:r>
                      <a:endParaRPr sz="7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rPr i="0" lang="en-ZA" sz="700" u="none" strike="noStrike">
                          <a:solidFill>
                            <a:schemeClr val="dk2"/>
                          </a:solidFill>
                          <a:latin typeface="Open Sans"/>
                          <a:ea typeface="Open Sans"/>
                          <a:cs typeface="Open Sans"/>
                          <a:sym typeface="Open Sans"/>
                        </a:rPr>
                        <a:t>Fossil fuel usage increases </a:t>
                      </a:r>
                      <a:endParaRPr sz="7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t/>
                      </a:r>
                      <a:endParaRPr i="0" sz="700" u="none" strike="noStrike">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spcBef>
                          <a:spcPts val="0"/>
                        </a:spcBef>
                        <a:spcAft>
                          <a:spcPts val="0"/>
                        </a:spcAft>
                        <a:buNone/>
                      </a:pPr>
                      <a:r>
                        <a:rPr i="0" lang="en-ZA" sz="700" u="none" strike="noStrike">
                          <a:solidFill>
                            <a:schemeClr val="dk2"/>
                          </a:solidFill>
                          <a:latin typeface="Open Sans"/>
                          <a:ea typeface="Open Sans"/>
                          <a:cs typeface="Open Sans"/>
                          <a:sym typeface="Open Sans"/>
                        </a:rPr>
                        <a:t>Increased CO</a:t>
                      </a:r>
                      <a:r>
                        <a:rPr baseline="-25000" i="0" lang="en-ZA" sz="700" u="none" strike="noStrike">
                          <a:solidFill>
                            <a:schemeClr val="dk2"/>
                          </a:solidFill>
                          <a:latin typeface="Open Sans"/>
                          <a:ea typeface="Open Sans"/>
                          <a:cs typeface="Open Sans"/>
                          <a:sym typeface="Open Sans"/>
                        </a:rPr>
                        <a:t>2</a:t>
                      </a:r>
                      <a:r>
                        <a:rPr i="0" lang="en-ZA" sz="700" u="none" strike="noStrike">
                          <a:solidFill>
                            <a:schemeClr val="dk2"/>
                          </a:solidFill>
                          <a:latin typeface="Open Sans"/>
                          <a:ea typeface="Open Sans"/>
                          <a:cs typeface="Open Sans"/>
                          <a:sym typeface="Open Sans"/>
                        </a:rPr>
                        <a:t> emissions</a:t>
                      </a:r>
                      <a:endParaRPr sz="700">
                        <a:solidFill>
                          <a:schemeClr val="dk2"/>
                        </a:solidFill>
                        <a:latin typeface="Open Sans"/>
                        <a:ea typeface="Open Sans"/>
                        <a:cs typeface="Open Sans"/>
                        <a:sym typeface="Open Sans"/>
                      </a:endParaRPr>
                    </a:p>
                  </a:txBody>
                  <a:tcPr marT="34300" marB="34300" marR="91450" marL="91450" anchor="ctr">
                    <a:solidFill>
                      <a:schemeClr val="accent4"/>
                    </a:solidFill>
                  </a:tcPr>
                </a:tc>
              </a:tr>
              <a:tr h="294550">
                <a:tc rowSpan="2">
                  <a:txBody>
                    <a:bodyPr/>
                    <a:lstStyle/>
                    <a:p>
                      <a:pPr indent="0" lvl="0" marL="0" marR="0" rtl="0" algn="l">
                        <a:lnSpc>
                          <a:spcPct val="100000"/>
                        </a:lnSpc>
                        <a:spcBef>
                          <a:spcPts val="0"/>
                        </a:spcBef>
                        <a:spcAft>
                          <a:spcPts val="0"/>
                        </a:spcAft>
                        <a:buClr>
                          <a:schemeClr val="dk1"/>
                        </a:buClr>
                        <a:buSzPts val="800"/>
                        <a:buFont typeface="Arial"/>
                        <a:buNone/>
                      </a:pPr>
                      <a:r>
                        <a:rPr i="0" lang="en-ZA" sz="700" u="none" strike="noStrike">
                          <a:solidFill>
                            <a:schemeClr val="dk2"/>
                          </a:solidFill>
                          <a:latin typeface="Open Sans"/>
                          <a:ea typeface="Open Sans"/>
                          <a:cs typeface="Open Sans"/>
                          <a:sym typeface="Open Sans"/>
                        </a:rPr>
                        <a:t>Improvements in herd management or efficiency in production </a:t>
                      </a:r>
                      <a:endParaRPr sz="700">
                        <a:solidFill>
                          <a:schemeClr val="dk2"/>
                        </a:solidFill>
                        <a:latin typeface="Open Sans"/>
                        <a:ea typeface="Open Sans"/>
                        <a:cs typeface="Open Sans"/>
                        <a:sym typeface="Open Sans"/>
                      </a:endParaRPr>
                    </a:p>
                  </a:txBody>
                  <a:tcPr marT="34300" marB="34300" marR="91450" marL="91450">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rPr i="0" lang="en-ZA" sz="700" u="none" strike="noStrike">
                          <a:solidFill>
                            <a:schemeClr val="dk2"/>
                          </a:solidFill>
                          <a:latin typeface="Open Sans"/>
                          <a:ea typeface="Open Sans"/>
                          <a:cs typeface="Open Sans"/>
                          <a:sym typeface="Open Sans"/>
                        </a:rPr>
                        <a:t>Number of animals increase </a:t>
                      </a:r>
                      <a:endParaRPr sz="7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rPr i="0" lang="en-ZA" sz="700" u="none" strike="noStrike">
                          <a:solidFill>
                            <a:schemeClr val="dk2"/>
                          </a:solidFill>
                          <a:latin typeface="Open Sans"/>
                          <a:ea typeface="Open Sans"/>
                          <a:cs typeface="Open Sans"/>
                          <a:sym typeface="Open Sans"/>
                        </a:rPr>
                        <a:t>Amount of excretion per animal increases </a:t>
                      </a:r>
                      <a:endParaRPr sz="7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t/>
                      </a:r>
                      <a:endParaRPr i="0" sz="700" u="none" strike="noStrike">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spcBef>
                          <a:spcPts val="0"/>
                        </a:spcBef>
                        <a:spcAft>
                          <a:spcPts val="0"/>
                        </a:spcAft>
                        <a:buNone/>
                      </a:pPr>
                      <a:r>
                        <a:rPr i="0" lang="en-ZA" sz="700" u="none" strike="noStrike">
                          <a:solidFill>
                            <a:schemeClr val="dk2"/>
                          </a:solidFill>
                          <a:latin typeface="Open Sans"/>
                          <a:ea typeface="Open Sans"/>
                          <a:cs typeface="Open Sans"/>
                          <a:sym typeface="Open Sans"/>
                        </a:rPr>
                        <a:t>Increased N</a:t>
                      </a:r>
                      <a:r>
                        <a:rPr baseline="-25000" i="0" lang="en-ZA" sz="700" u="none" strike="noStrike">
                          <a:solidFill>
                            <a:schemeClr val="dk2"/>
                          </a:solidFill>
                          <a:latin typeface="Open Sans"/>
                          <a:ea typeface="Open Sans"/>
                          <a:cs typeface="Open Sans"/>
                          <a:sym typeface="Open Sans"/>
                        </a:rPr>
                        <a:t>2</a:t>
                      </a:r>
                      <a:r>
                        <a:rPr i="0" lang="en-ZA" sz="700" u="none" strike="noStrike">
                          <a:solidFill>
                            <a:schemeClr val="dk2"/>
                          </a:solidFill>
                          <a:latin typeface="Open Sans"/>
                          <a:ea typeface="Open Sans"/>
                          <a:cs typeface="Open Sans"/>
                          <a:sym typeface="Open Sans"/>
                        </a:rPr>
                        <a:t>O emissions</a:t>
                      </a:r>
                      <a:endParaRPr sz="700">
                        <a:solidFill>
                          <a:schemeClr val="dk2"/>
                        </a:solidFill>
                        <a:latin typeface="Open Sans"/>
                        <a:ea typeface="Open Sans"/>
                        <a:cs typeface="Open Sans"/>
                        <a:sym typeface="Open Sans"/>
                      </a:endParaRPr>
                    </a:p>
                  </a:txBody>
                  <a:tcPr marT="34300" marB="34300" marR="91450" marL="91450" anchor="ctr">
                    <a:solidFill>
                      <a:schemeClr val="accent4"/>
                    </a:solidFill>
                  </a:tcPr>
                </a:tc>
              </a:tr>
              <a:tr h="294550">
                <a:tc vMerge="1"/>
                <a:tc>
                  <a:txBody>
                    <a:bodyPr/>
                    <a:lstStyle/>
                    <a:p>
                      <a:pPr indent="0" lvl="0" marL="0" marR="0" rtl="0" algn="l">
                        <a:spcBef>
                          <a:spcPts val="0"/>
                        </a:spcBef>
                        <a:spcAft>
                          <a:spcPts val="0"/>
                        </a:spcAft>
                        <a:buNone/>
                      </a:pPr>
                      <a:r>
                        <a:rPr i="0" lang="en-ZA" sz="700" u="none" strike="noStrike">
                          <a:solidFill>
                            <a:schemeClr val="dk2"/>
                          </a:solidFill>
                          <a:latin typeface="Open Sans"/>
                          <a:ea typeface="Open Sans"/>
                          <a:cs typeface="Open Sans"/>
                          <a:sym typeface="Open Sans"/>
                        </a:rPr>
                        <a:t>Amount of excretion per animal increases </a:t>
                      </a:r>
                      <a:endParaRPr sz="7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spcBef>
                          <a:spcPts val="0"/>
                        </a:spcBef>
                        <a:spcAft>
                          <a:spcPts val="0"/>
                        </a:spcAft>
                        <a:buNone/>
                      </a:pPr>
                      <a:r>
                        <a:t/>
                      </a:r>
                      <a:endParaRPr sz="7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spcBef>
                          <a:spcPts val="0"/>
                        </a:spcBef>
                        <a:spcAft>
                          <a:spcPts val="0"/>
                        </a:spcAft>
                        <a:buNone/>
                      </a:pPr>
                      <a:r>
                        <a:t/>
                      </a:r>
                      <a:endParaRPr sz="7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spcBef>
                          <a:spcPts val="0"/>
                        </a:spcBef>
                        <a:spcAft>
                          <a:spcPts val="0"/>
                        </a:spcAft>
                        <a:buNone/>
                      </a:pPr>
                      <a:r>
                        <a:t/>
                      </a:r>
                      <a:endParaRPr sz="700">
                        <a:solidFill>
                          <a:schemeClr val="dk2"/>
                        </a:solidFill>
                        <a:latin typeface="Open Sans"/>
                        <a:ea typeface="Open Sans"/>
                        <a:cs typeface="Open Sans"/>
                        <a:sym typeface="Open Sans"/>
                      </a:endParaRPr>
                    </a:p>
                  </a:txBody>
                  <a:tcPr marT="34300" marB="34300" marR="91450" marL="91450" anchor="ctr">
                    <a:solidFill>
                      <a:schemeClr val="accent4"/>
                    </a:solidFill>
                  </a:tcPr>
                </a:tc>
              </a:tr>
            </a:tbl>
          </a:graphicData>
        </a:graphic>
      </p:graphicFrame>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0" name="Shape 1140"/>
        <p:cNvGrpSpPr/>
        <p:nvPr/>
      </p:nvGrpSpPr>
      <p:grpSpPr>
        <a:xfrm>
          <a:off x="0" y="0"/>
          <a:ext cx="0" cy="0"/>
          <a:chOff x="0" y="0"/>
          <a:chExt cx="0" cy="0"/>
        </a:xfrm>
      </p:grpSpPr>
      <p:sp>
        <p:nvSpPr>
          <p:cNvPr id="1141" name="Google Shape;1141;p72"/>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625852"/>
              </a:buClr>
              <a:buSzPct val="114285"/>
              <a:buFont typeface="Arial"/>
              <a:buNone/>
            </a:pPr>
            <a:r>
              <a:rPr lang="en-ZA"/>
              <a:t>Example of potential activities and intended effects of mitigation policies for soil carbon management</a:t>
            </a:r>
            <a:endParaRPr/>
          </a:p>
        </p:txBody>
      </p:sp>
      <p:sp>
        <p:nvSpPr>
          <p:cNvPr id="1142" name="Google Shape;1142;p72"/>
          <p:cNvSpPr/>
          <p:nvPr>
            <p:ph idx="4294967295" type="body"/>
          </p:nvPr>
        </p:nvSpPr>
        <p:spPr>
          <a:xfrm>
            <a:off x="304800" y="4618382"/>
            <a:ext cx="1032000" cy="312600"/>
          </a:xfrm>
          <a:prstGeom prst="leftArrow">
            <a:avLst>
              <a:gd fmla="val 50000" name="adj1"/>
              <a:gd fmla="val 71387" name="adj2"/>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rmAutofit fontScale="25000" lnSpcReduction="10000"/>
          </a:bodyPr>
          <a:lstStyle/>
          <a:p>
            <a:pPr indent="0" lvl="0" marL="0" rtl="0" algn="l">
              <a:lnSpc>
                <a:spcPct val="90000"/>
              </a:lnSpc>
              <a:spcBef>
                <a:spcPts val="0"/>
              </a:spcBef>
              <a:spcAft>
                <a:spcPts val="1200"/>
              </a:spcAft>
              <a:buClr>
                <a:srgbClr val="09294E"/>
              </a:buClr>
              <a:buSzPct val="38095"/>
              <a:buNone/>
            </a:pPr>
            <a:r>
              <a:rPr lang="en-ZA"/>
              <a:t>Previous slide</a:t>
            </a:r>
            <a:endParaRPr/>
          </a:p>
        </p:txBody>
      </p:sp>
      <p:sp>
        <p:nvSpPr>
          <p:cNvPr id="1143" name="Google Shape;1143;p72">
            <a:hlinkClick action="ppaction://hlinksldjump" r:id="rId3"/>
          </p:cNvPr>
          <p:cNvSpPr/>
          <p:nvPr/>
        </p:nvSpPr>
        <p:spPr>
          <a:xfrm>
            <a:off x="532840" y="4690117"/>
            <a:ext cx="9246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graphicFrame>
        <p:nvGraphicFramePr>
          <p:cNvPr id="1144" name="Google Shape;1144;p72"/>
          <p:cNvGraphicFramePr/>
          <p:nvPr/>
        </p:nvGraphicFramePr>
        <p:xfrm>
          <a:off x="304799" y="901388"/>
          <a:ext cx="3000000" cy="3000000"/>
        </p:xfrm>
        <a:graphic>
          <a:graphicData uri="http://schemas.openxmlformats.org/drawingml/2006/table">
            <a:tbl>
              <a:tblPr bandRow="1" firstRow="1">
                <a:noFill/>
                <a:tableStyleId>{025D90E7-1564-4A45-BC41-C727563D333D}</a:tableStyleId>
              </a:tblPr>
              <a:tblGrid>
                <a:gridCol w="1431425"/>
                <a:gridCol w="1530025"/>
                <a:gridCol w="382900"/>
                <a:gridCol w="1775200"/>
                <a:gridCol w="1709125"/>
                <a:gridCol w="1442100"/>
              </a:tblGrid>
              <a:tr h="443475">
                <a:tc>
                  <a:txBody>
                    <a:bodyPr/>
                    <a:lstStyle/>
                    <a:p>
                      <a:pPr indent="0" lvl="0" marL="0" marR="0" rtl="0" algn="l">
                        <a:spcBef>
                          <a:spcPts val="0"/>
                        </a:spcBef>
                        <a:spcAft>
                          <a:spcPts val="0"/>
                        </a:spcAft>
                        <a:buNone/>
                      </a:pPr>
                      <a:r>
                        <a:rPr lang="en-ZA" sz="1000">
                          <a:latin typeface="Open Sans"/>
                          <a:ea typeface="Open Sans"/>
                          <a:cs typeface="Open Sans"/>
                          <a:sym typeface="Open Sans"/>
                        </a:rPr>
                        <a:t>Activity, practice or technology</a:t>
                      </a:r>
                      <a:endParaRPr sz="1000">
                        <a:latin typeface="Open Sans"/>
                        <a:ea typeface="Open Sans"/>
                        <a:cs typeface="Open Sans"/>
                        <a:sym typeface="Open Sans"/>
                      </a:endParaRPr>
                    </a:p>
                  </a:txBody>
                  <a:tcPr marT="34300" marB="34300" marR="91450" marL="91450">
                    <a:solidFill>
                      <a:schemeClr val="dk1"/>
                    </a:solidFill>
                  </a:tcPr>
                </a:tc>
                <a:tc gridSpan="2">
                  <a:txBody>
                    <a:bodyPr/>
                    <a:lstStyle/>
                    <a:p>
                      <a:pPr indent="0" lvl="0" marL="0" marR="0" rtl="0" algn="l">
                        <a:spcBef>
                          <a:spcPts val="0"/>
                        </a:spcBef>
                        <a:spcAft>
                          <a:spcPts val="0"/>
                        </a:spcAft>
                        <a:buNone/>
                      </a:pPr>
                      <a:r>
                        <a:rPr lang="en-ZA" sz="1000">
                          <a:latin typeface="Open Sans"/>
                          <a:ea typeface="Open Sans"/>
                          <a:cs typeface="Open Sans"/>
                          <a:sym typeface="Open Sans"/>
                        </a:rPr>
                        <a:t>Intermediate effect 1</a:t>
                      </a:r>
                      <a:endParaRPr sz="1000">
                        <a:latin typeface="Open Sans"/>
                        <a:ea typeface="Open Sans"/>
                        <a:cs typeface="Open Sans"/>
                        <a:sym typeface="Open Sans"/>
                      </a:endParaRPr>
                    </a:p>
                  </a:txBody>
                  <a:tcPr marT="34300" marB="34300" marR="91450" marL="91450">
                    <a:solidFill>
                      <a:schemeClr val="dk1"/>
                    </a:solidFill>
                  </a:tcPr>
                </a:tc>
                <a:tc hMerge="1"/>
                <a:tc>
                  <a:txBody>
                    <a:bodyPr/>
                    <a:lstStyle/>
                    <a:p>
                      <a:pPr indent="0" lvl="0" marL="0" marR="0" rtl="0" algn="l">
                        <a:spcBef>
                          <a:spcPts val="0"/>
                        </a:spcBef>
                        <a:spcAft>
                          <a:spcPts val="0"/>
                        </a:spcAft>
                        <a:buNone/>
                      </a:pPr>
                      <a:r>
                        <a:rPr lang="en-ZA" sz="1000">
                          <a:latin typeface="Open Sans"/>
                          <a:ea typeface="Open Sans"/>
                          <a:cs typeface="Open Sans"/>
                          <a:sym typeface="Open Sans"/>
                        </a:rPr>
                        <a:t>Intermediate effect 2</a:t>
                      </a:r>
                      <a:endParaRPr sz="1000">
                        <a:latin typeface="Open Sans"/>
                        <a:ea typeface="Open Sans"/>
                        <a:cs typeface="Open Sans"/>
                        <a:sym typeface="Open Sans"/>
                      </a:endParaRPr>
                    </a:p>
                  </a:txBody>
                  <a:tcPr marT="34300" marB="34300" marR="91450" marL="91450">
                    <a:solidFill>
                      <a:schemeClr val="dk1"/>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Intermediate effect 3</a:t>
                      </a:r>
                      <a:endParaRPr sz="1000">
                        <a:latin typeface="Open Sans"/>
                        <a:ea typeface="Open Sans"/>
                        <a:cs typeface="Open Sans"/>
                        <a:sym typeface="Open Sans"/>
                      </a:endParaRPr>
                    </a:p>
                  </a:txBody>
                  <a:tcPr marT="34300" marB="34300" marR="91450" marL="91450">
                    <a:solidFill>
                      <a:schemeClr val="dk1"/>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Potential GHG impact</a:t>
                      </a:r>
                      <a:endParaRPr sz="1000">
                        <a:latin typeface="Open Sans"/>
                        <a:ea typeface="Open Sans"/>
                        <a:cs typeface="Open Sans"/>
                        <a:sym typeface="Open Sans"/>
                      </a:endParaRPr>
                    </a:p>
                  </a:txBody>
                  <a:tcPr marT="34300" marB="34300" marR="91450" marL="91450">
                    <a:solidFill>
                      <a:schemeClr val="dk1"/>
                    </a:solidFill>
                  </a:tcPr>
                </a:tc>
              </a:tr>
              <a:tr h="205750">
                <a:tc gridSpan="6">
                  <a:txBody>
                    <a:bodyPr/>
                    <a:lstStyle/>
                    <a:p>
                      <a:pPr indent="0" lvl="0" marL="0" marR="0" rtl="0" algn="l">
                        <a:spcBef>
                          <a:spcPts val="0"/>
                        </a:spcBef>
                        <a:spcAft>
                          <a:spcPts val="0"/>
                        </a:spcAft>
                        <a:buNone/>
                      </a:pPr>
                      <a:r>
                        <a:rPr b="1" lang="en-ZA" sz="900">
                          <a:solidFill>
                            <a:schemeClr val="lt1"/>
                          </a:solidFill>
                          <a:latin typeface="Open Sans"/>
                          <a:ea typeface="Open Sans"/>
                          <a:cs typeface="Open Sans"/>
                          <a:sym typeface="Open Sans"/>
                        </a:rPr>
                        <a:t>INTENDED EFFECT</a:t>
                      </a:r>
                      <a:endParaRPr sz="1100">
                        <a:latin typeface="Open Sans"/>
                        <a:ea typeface="Open Sans"/>
                        <a:cs typeface="Open Sans"/>
                        <a:sym typeface="Open Sans"/>
                      </a:endParaRPr>
                    </a:p>
                  </a:txBody>
                  <a:tcPr marT="34300" marB="34300" marR="91450" marL="91450">
                    <a:solidFill>
                      <a:schemeClr val="accent1"/>
                    </a:solidFill>
                  </a:tcPr>
                </a:tc>
                <a:tc hMerge="1"/>
                <a:tc hMerge="1"/>
                <a:tc hMerge="1"/>
                <a:tc hMerge="1"/>
                <a:tc hMerge="1"/>
              </a:tr>
              <a:tr h="572425">
                <a:tc rowSpan="2">
                  <a:txBody>
                    <a:bodyPr/>
                    <a:lstStyle/>
                    <a:p>
                      <a:pPr indent="0" lvl="0" marL="0" marR="0" rtl="0" algn="l">
                        <a:lnSpc>
                          <a:spcPct val="100000"/>
                        </a:lnSpc>
                        <a:spcBef>
                          <a:spcPts val="0"/>
                        </a:spcBef>
                        <a:spcAft>
                          <a:spcPts val="0"/>
                        </a:spcAft>
                        <a:buClr>
                          <a:schemeClr val="dk1"/>
                        </a:buClr>
                        <a:buSzPts val="800"/>
                        <a:buFont typeface="Arial"/>
                        <a:buNone/>
                      </a:pPr>
                      <a:r>
                        <a:rPr i="0" lang="en-ZA" sz="600" u="none" strike="noStrike">
                          <a:solidFill>
                            <a:schemeClr val="dk2"/>
                          </a:solidFill>
                          <a:latin typeface="Open Sans"/>
                          <a:ea typeface="Open Sans"/>
                          <a:cs typeface="Open Sans"/>
                          <a:sym typeface="Open Sans"/>
                        </a:rPr>
                        <a:t>Minimal or no tillage </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rPr i="0" lang="en-ZA" sz="600" u="none" strike="noStrike">
                          <a:solidFill>
                            <a:schemeClr val="dk2"/>
                          </a:solidFill>
                          <a:latin typeface="Open Sans"/>
                          <a:ea typeface="Open Sans"/>
                          <a:cs typeface="Open Sans"/>
                          <a:sym typeface="Open Sans"/>
                        </a:rPr>
                        <a:t>Soils are less disturbed or undisturbed; crop residues are not incorporated or are less incorporated </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gridSpan="2">
                  <a:txBody>
                    <a:bodyPr/>
                    <a:lstStyle/>
                    <a:p>
                      <a:pPr indent="0" lvl="0" marL="0" marR="0" rtl="0" algn="l">
                        <a:lnSpc>
                          <a:spcPct val="100000"/>
                        </a:lnSpc>
                        <a:spcBef>
                          <a:spcPts val="0"/>
                        </a:spcBef>
                        <a:spcAft>
                          <a:spcPts val="0"/>
                        </a:spcAft>
                        <a:buClr>
                          <a:schemeClr val="dk1"/>
                        </a:buClr>
                        <a:buSzPts val="800"/>
                        <a:buFont typeface="Arial"/>
                        <a:buNone/>
                      </a:pPr>
                      <a:r>
                        <a:rPr i="0" lang="en-ZA" sz="600" u="none" strike="noStrike">
                          <a:solidFill>
                            <a:schemeClr val="dk2"/>
                          </a:solidFill>
                          <a:latin typeface="Open Sans"/>
                          <a:ea typeface="Open Sans"/>
                          <a:cs typeface="Open Sans"/>
                          <a:sym typeface="Open Sans"/>
                        </a:rPr>
                        <a:t>Organic matter decomposition is slowed compared to disturbed soils (due to reduced aeration and oxidation)</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hMerge="1"/>
                <a:tc>
                  <a:txBody>
                    <a:bodyPr/>
                    <a:lstStyle/>
                    <a:p>
                      <a:pPr indent="0" lvl="0" marL="0" marR="0" rtl="0" algn="l">
                        <a:lnSpc>
                          <a:spcPct val="100000"/>
                        </a:lnSpc>
                        <a:spcBef>
                          <a:spcPts val="0"/>
                        </a:spcBef>
                        <a:spcAft>
                          <a:spcPts val="0"/>
                        </a:spcAft>
                        <a:buClr>
                          <a:schemeClr val="dk1"/>
                        </a:buClr>
                        <a:buSzPts val="800"/>
                        <a:buFont typeface="Arial"/>
                        <a:buNone/>
                      </a:pPr>
                      <a:r>
                        <a:rPr i="0" lang="en-ZA" sz="600" u="none" strike="noStrike">
                          <a:solidFill>
                            <a:schemeClr val="dk2"/>
                          </a:solidFill>
                          <a:latin typeface="Open Sans"/>
                          <a:ea typeface="Open Sans"/>
                          <a:cs typeface="Open Sans"/>
                          <a:sym typeface="Open Sans"/>
                        </a:rPr>
                        <a:t>Soil organic carbon content increases; soil quality and resilience is enhanced; formation of more stable humus is increase</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rPr i="0" lang="en-ZA" sz="600" u="none" strike="noStrike">
                          <a:solidFill>
                            <a:schemeClr val="dk2"/>
                          </a:solidFill>
                          <a:latin typeface="Open Sans"/>
                          <a:ea typeface="Open Sans"/>
                          <a:cs typeface="Open Sans"/>
                          <a:sym typeface="Open Sans"/>
                        </a:rPr>
                        <a:t>Increased CO</a:t>
                      </a:r>
                      <a:r>
                        <a:rPr baseline="-25000" i="0" lang="en-ZA" sz="600" u="none" strike="noStrike">
                          <a:solidFill>
                            <a:schemeClr val="dk2"/>
                          </a:solidFill>
                          <a:latin typeface="Open Sans"/>
                          <a:ea typeface="Open Sans"/>
                          <a:cs typeface="Open Sans"/>
                          <a:sym typeface="Open Sans"/>
                        </a:rPr>
                        <a:t>2</a:t>
                      </a:r>
                      <a:r>
                        <a:rPr i="0" lang="en-ZA" sz="600" u="none" strike="noStrike">
                          <a:solidFill>
                            <a:schemeClr val="dk2"/>
                          </a:solidFill>
                          <a:latin typeface="Open Sans"/>
                          <a:ea typeface="Open Sans"/>
                          <a:cs typeface="Open Sans"/>
                          <a:sym typeface="Open Sans"/>
                        </a:rPr>
                        <a:t> sequestration</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r>
              <a:tr h="265775">
                <a:tc vMerge="1"/>
                <a:tc>
                  <a:txBody>
                    <a:bodyPr/>
                    <a:lstStyle/>
                    <a:p>
                      <a:pPr indent="0" lvl="0" marL="0" marR="0" rtl="0" algn="l">
                        <a:spcBef>
                          <a:spcPts val="0"/>
                        </a:spcBef>
                        <a:spcAft>
                          <a:spcPts val="0"/>
                        </a:spcAft>
                        <a:buNone/>
                      </a:pPr>
                      <a:r>
                        <a:rPr i="0" lang="en-ZA" sz="600" u="none" strike="noStrike">
                          <a:solidFill>
                            <a:schemeClr val="dk2"/>
                          </a:solidFill>
                          <a:latin typeface="Open Sans"/>
                          <a:ea typeface="Open Sans"/>
                          <a:cs typeface="Open Sans"/>
                          <a:sym typeface="Open Sans"/>
                        </a:rPr>
                        <a:t>Mechanical tilling decreases</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gridSpan="2">
                  <a:txBody>
                    <a:bodyPr/>
                    <a:lstStyle/>
                    <a:p>
                      <a:pPr indent="0" lvl="0" marL="0" marR="0" rtl="0" algn="l">
                        <a:spcBef>
                          <a:spcPts val="0"/>
                        </a:spcBef>
                        <a:spcAft>
                          <a:spcPts val="0"/>
                        </a:spcAft>
                        <a:buNone/>
                      </a:pPr>
                      <a:r>
                        <a:rPr i="0" lang="en-ZA" sz="600" u="none" strike="noStrike">
                          <a:solidFill>
                            <a:schemeClr val="dk2"/>
                          </a:solidFill>
                          <a:latin typeface="Open Sans"/>
                          <a:ea typeface="Open Sans"/>
                          <a:cs typeface="Open Sans"/>
                          <a:sym typeface="Open Sans"/>
                        </a:rPr>
                        <a:t>Fossil fuel consumption decreases</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hMerge="1"/>
                <a:tc>
                  <a:txBody>
                    <a:bodyPr/>
                    <a:lstStyle/>
                    <a:p>
                      <a:pPr indent="0" lvl="0" marL="0" marR="0" rtl="0" algn="l">
                        <a:spcBef>
                          <a:spcPts val="0"/>
                        </a:spcBef>
                        <a:spcAft>
                          <a:spcPts val="0"/>
                        </a:spcAft>
                        <a:buNone/>
                      </a:pPr>
                      <a:r>
                        <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spcBef>
                          <a:spcPts val="0"/>
                        </a:spcBef>
                        <a:spcAft>
                          <a:spcPts val="0"/>
                        </a:spcAft>
                        <a:buNone/>
                      </a:pPr>
                      <a:r>
                        <a:rPr i="0" lang="en-ZA" sz="600" u="none" strike="noStrike">
                          <a:solidFill>
                            <a:schemeClr val="dk2"/>
                          </a:solidFill>
                          <a:latin typeface="Open Sans"/>
                          <a:ea typeface="Open Sans"/>
                          <a:cs typeface="Open Sans"/>
                          <a:sym typeface="Open Sans"/>
                        </a:rPr>
                        <a:t>Decreased CO</a:t>
                      </a:r>
                      <a:r>
                        <a:rPr baseline="-25000" i="0" lang="en-ZA" sz="600" u="none" strike="noStrike">
                          <a:solidFill>
                            <a:schemeClr val="dk2"/>
                          </a:solidFill>
                          <a:latin typeface="Open Sans"/>
                          <a:ea typeface="Open Sans"/>
                          <a:cs typeface="Open Sans"/>
                          <a:sym typeface="Open Sans"/>
                        </a:rPr>
                        <a:t>2</a:t>
                      </a:r>
                      <a:r>
                        <a:rPr i="0" lang="en-ZA" sz="600" u="none" strike="noStrike">
                          <a:solidFill>
                            <a:schemeClr val="dk2"/>
                          </a:solidFill>
                          <a:latin typeface="Open Sans"/>
                          <a:ea typeface="Open Sans"/>
                          <a:cs typeface="Open Sans"/>
                          <a:sym typeface="Open Sans"/>
                        </a:rPr>
                        <a:t> emissions</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r>
              <a:tr h="265775">
                <a:tc>
                  <a:txBody>
                    <a:bodyPr/>
                    <a:lstStyle/>
                    <a:p>
                      <a:pPr indent="0" lvl="0" marL="0" marR="0" rtl="0" algn="l">
                        <a:lnSpc>
                          <a:spcPct val="100000"/>
                        </a:lnSpc>
                        <a:spcBef>
                          <a:spcPts val="0"/>
                        </a:spcBef>
                        <a:spcAft>
                          <a:spcPts val="0"/>
                        </a:spcAft>
                        <a:buClr>
                          <a:schemeClr val="dk1"/>
                        </a:buClr>
                        <a:buSzPts val="800"/>
                        <a:buFont typeface="Arial"/>
                        <a:buNone/>
                      </a:pPr>
                      <a:r>
                        <a:rPr i="0" lang="en-ZA" sz="600" u="none" strike="noStrike">
                          <a:solidFill>
                            <a:schemeClr val="dk2"/>
                          </a:solidFill>
                          <a:latin typeface="Open Sans"/>
                          <a:ea typeface="Open Sans"/>
                          <a:cs typeface="Open Sans"/>
                          <a:sym typeface="Open Sans"/>
                        </a:rPr>
                        <a:t>Retain crop residue </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rPr i="0" lang="en-ZA" sz="600" u="none" strike="noStrike">
                          <a:solidFill>
                            <a:schemeClr val="dk2"/>
                          </a:solidFill>
                          <a:latin typeface="Open Sans"/>
                          <a:ea typeface="Open Sans"/>
                          <a:cs typeface="Open Sans"/>
                          <a:sym typeface="Open Sans"/>
                        </a:rPr>
                        <a:t>Soil organic matter is retained</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gridSpan="2">
                  <a:txBody>
                    <a:bodyPr/>
                    <a:lstStyle/>
                    <a:p>
                      <a:pPr indent="0" lvl="0" marL="0" marR="0" rtl="0" algn="l">
                        <a:lnSpc>
                          <a:spcPct val="100000"/>
                        </a:lnSpc>
                        <a:spcBef>
                          <a:spcPts val="0"/>
                        </a:spcBef>
                        <a:spcAft>
                          <a:spcPts val="0"/>
                        </a:spcAft>
                        <a:buClr>
                          <a:schemeClr val="dk1"/>
                        </a:buClr>
                        <a:buSzPts val="800"/>
                        <a:buFont typeface="Arial"/>
                        <a:buNone/>
                      </a:pPr>
                      <a:r>
                        <a:rPr i="0" lang="en-ZA" sz="600" u="none" strike="noStrike">
                          <a:solidFill>
                            <a:schemeClr val="dk2"/>
                          </a:solidFill>
                          <a:latin typeface="Open Sans"/>
                          <a:ea typeface="Open Sans"/>
                          <a:cs typeface="Open Sans"/>
                          <a:sym typeface="Open Sans"/>
                        </a:rPr>
                        <a:t>Soil organic content increases from residue input to soils</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hMerge="1"/>
                <a:tc>
                  <a:txBody>
                    <a:bodyPr/>
                    <a:lstStyle/>
                    <a:p>
                      <a:pPr indent="0" lvl="0" marL="0" marR="0" rtl="0" algn="l">
                        <a:lnSpc>
                          <a:spcPct val="100000"/>
                        </a:lnSpc>
                        <a:spcBef>
                          <a:spcPts val="0"/>
                        </a:spcBef>
                        <a:spcAft>
                          <a:spcPts val="0"/>
                        </a:spcAft>
                        <a:buClr>
                          <a:schemeClr val="dk1"/>
                        </a:buClr>
                        <a:buSzPts val="800"/>
                        <a:buFont typeface="Arial"/>
                        <a:buNone/>
                      </a:pPr>
                      <a:r>
                        <a:t/>
                      </a:r>
                      <a:endParaRPr i="0" sz="600" u="none" strike="noStrike">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rPr i="0" lang="en-ZA" sz="600" u="none" strike="noStrike">
                          <a:solidFill>
                            <a:schemeClr val="dk2"/>
                          </a:solidFill>
                          <a:latin typeface="Open Sans"/>
                          <a:ea typeface="Open Sans"/>
                          <a:cs typeface="Open Sans"/>
                          <a:sym typeface="Open Sans"/>
                        </a:rPr>
                        <a:t>Increased CO</a:t>
                      </a:r>
                      <a:r>
                        <a:rPr baseline="-25000" i="0" lang="en-ZA" sz="600" u="none" strike="noStrike">
                          <a:solidFill>
                            <a:schemeClr val="dk2"/>
                          </a:solidFill>
                          <a:latin typeface="Open Sans"/>
                          <a:ea typeface="Open Sans"/>
                          <a:cs typeface="Open Sans"/>
                          <a:sym typeface="Open Sans"/>
                        </a:rPr>
                        <a:t>2</a:t>
                      </a:r>
                      <a:r>
                        <a:rPr i="0" lang="en-ZA" sz="600" u="none" strike="noStrike">
                          <a:solidFill>
                            <a:schemeClr val="dk2"/>
                          </a:solidFill>
                          <a:latin typeface="Open Sans"/>
                          <a:ea typeface="Open Sans"/>
                          <a:cs typeface="Open Sans"/>
                          <a:sym typeface="Open Sans"/>
                        </a:rPr>
                        <a:t> sequestration</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r>
              <a:tr h="287550">
                <a:tc>
                  <a:txBody>
                    <a:bodyPr/>
                    <a:lstStyle/>
                    <a:p>
                      <a:pPr indent="0" lvl="0" marL="0" marR="0" rtl="0" algn="l">
                        <a:lnSpc>
                          <a:spcPct val="100000"/>
                        </a:lnSpc>
                        <a:spcBef>
                          <a:spcPts val="0"/>
                        </a:spcBef>
                        <a:spcAft>
                          <a:spcPts val="0"/>
                        </a:spcAft>
                        <a:buClr>
                          <a:schemeClr val="dk1"/>
                        </a:buClr>
                        <a:buSzPts val="800"/>
                        <a:buFont typeface="Arial"/>
                        <a:buNone/>
                      </a:pPr>
                      <a:r>
                        <a:rPr i="0" lang="en-ZA" sz="600" u="none" strike="noStrike">
                          <a:solidFill>
                            <a:schemeClr val="dk2"/>
                          </a:solidFill>
                          <a:latin typeface="Open Sans"/>
                          <a:ea typeface="Open Sans"/>
                          <a:cs typeface="Open Sans"/>
                          <a:sym typeface="Open Sans"/>
                        </a:rPr>
                        <a:t>Organic fertiliser application </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rPr i="0" lang="en-ZA" sz="600" u="none" strike="noStrike">
                          <a:solidFill>
                            <a:schemeClr val="dk2"/>
                          </a:solidFill>
                          <a:latin typeface="Open Sans"/>
                          <a:ea typeface="Open Sans"/>
                          <a:cs typeface="Open Sans"/>
                          <a:sym typeface="Open Sans"/>
                        </a:rPr>
                        <a:t>Productivity increases </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gridSpan="2">
                  <a:txBody>
                    <a:bodyPr/>
                    <a:lstStyle/>
                    <a:p>
                      <a:pPr indent="0" lvl="0" marL="0" marR="0" rtl="0" algn="l">
                        <a:lnSpc>
                          <a:spcPct val="100000"/>
                        </a:lnSpc>
                        <a:spcBef>
                          <a:spcPts val="0"/>
                        </a:spcBef>
                        <a:spcAft>
                          <a:spcPts val="0"/>
                        </a:spcAft>
                        <a:buClr>
                          <a:schemeClr val="dk1"/>
                        </a:buClr>
                        <a:buSzPts val="800"/>
                        <a:buFont typeface="Arial"/>
                        <a:buNone/>
                      </a:pPr>
                      <a:r>
                        <a:rPr i="0" lang="en-ZA" sz="600" u="none" strike="noStrike">
                          <a:solidFill>
                            <a:schemeClr val="dk2"/>
                          </a:solidFill>
                          <a:latin typeface="Open Sans"/>
                          <a:ea typeface="Open Sans"/>
                          <a:cs typeface="Open Sans"/>
                          <a:sym typeface="Open Sans"/>
                        </a:rPr>
                        <a:t>Soil organic matter increases</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hMerge="1"/>
                <a:tc>
                  <a:txBody>
                    <a:bodyPr/>
                    <a:lstStyle/>
                    <a:p>
                      <a:pPr indent="0" lvl="0" marL="0" marR="0" rtl="0" algn="l">
                        <a:lnSpc>
                          <a:spcPct val="100000"/>
                        </a:lnSpc>
                        <a:spcBef>
                          <a:spcPts val="0"/>
                        </a:spcBef>
                        <a:spcAft>
                          <a:spcPts val="0"/>
                        </a:spcAft>
                        <a:buClr>
                          <a:schemeClr val="dk1"/>
                        </a:buClr>
                        <a:buSzPts val="800"/>
                        <a:buFont typeface="Arial"/>
                        <a:buNone/>
                      </a:pPr>
                      <a:r>
                        <a:t/>
                      </a:r>
                      <a:endParaRPr i="0" sz="600" u="none" strike="noStrike">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rPr i="0" lang="en-ZA" sz="600" u="none" strike="noStrike">
                          <a:solidFill>
                            <a:schemeClr val="dk2"/>
                          </a:solidFill>
                          <a:latin typeface="Open Sans"/>
                          <a:ea typeface="Open Sans"/>
                          <a:cs typeface="Open Sans"/>
                          <a:sym typeface="Open Sans"/>
                        </a:rPr>
                        <a:t>Increased CO</a:t>
                      </a:r>
                      <a:r>
                        <a:rPr baseline="-25000" i="0" lang="en-ZA" sz="600" u="none" strike="noStrike">
                          <a:solidFill>
                            <a:schemeClr val="dk2"/>
                          </a:solidFill>
                          <a:latin typeface="Open Sans"/>
                          <a:ea typeface="Open Sans"/>
                          <a:cs typeface="Open Sans"/>
                          <a:sym typeface="Open Sans"/>
                        </a:rPr>
                        <a:t>2</a:t>
                      </a:r>
                      <a:r>
                        <a:rPr i="0" lang="en-ZA" sz="600" u="none" strike="noStrike">
                          <a:solidFill>
                            <a:schemeClr val="dk2"/>
                          </a:solidFill>
                          <a:latin typeface="Open Sans"/>
                          <a:ea typeface="Open Sans"/>
                          <a:cs typeface="Open Sans"/>
                          <a:sym typeface="Open Sans"/>
                        </a:rPr>
                        <a:t> sequestration </a:t>
                      </a:r>
                      <a:endParaRPr sz="600">
                        <a:solidFill>
                          <a:schemeClr val="dk2"/>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800"/>
                        <a:buFont typeface="Arial"/>
                        <a:buNone/>
                      </a:pPr>
                      <a:r>
                        <a:rPr i="0" lang="en-ZA" sz="600" u="none" strike="noStrike">
                          <a:solidFill>
                            <a:schemeClr val="dk2"/>
                          </a:solidFill>
                          <a:latin typeface="Open Sans"/>
                          <a:ea typeface="Open Sans"/>
                          <a:cs typeface="Open Sans"/>
                          <a:sym typeface="Open Sans"/>
                        </a:rPr>
                        <a:t>Possible increased N</a:t>
                      </a:r>
                      <a:r>
                        <a:rPr baseline="-25000" i="0" lang="en-ZA" sz="600" u="none" strike="noStrike">
                          <a:solidFill>
                            <a:schemeClr val="dk2"/>
                          </a:solidFill>
                          <a:latin typeface="Open Sans"/>
                          <a:ea typeface="Open Sans"/>
                          <a:cs typeface="Open Sans"/>
                          <a:sym typeface="Open Sans"/>
                        </a:rPr>
                        <a:t>2</a:t>
                      </a:r>
                      <a:r>
                        <a:rPr i="0" lang="en-ZA" sz="600" u="none" strike="noStrike">
                          <a:solidFill>
                            <a:schemeClr val="dk2"/>
                          </a:solidFill>
                          <a:latin typeface="Open Sans"/>
                          <a:ea typeface="Open Sans"/>
                          <a:cs typeface="Open Sans"/>
                          <a:sym typeface="Open Sans"/>
                        </a:rPr>
                        <a:t>O</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r>
              <a:tr h="265775">
                <a:tc rowSpan="2">
                  <a:txBody>
                    <a:bodyPr/>
                    <a:lstStyle/>
                    <a:p>
                      <a:pPr indent="0" lvl="0" marL="0" marR="0" rtl="0" algn="l">
                        <a:lnSpc>
                          <a:spcPct val="100000"/>
                        </a:lnSpc>
                        <a:spcBef>
                          <a:spcPts val="0"/>
                        </a:spcBef>
                        <a:spcAft>
                          <a:spcPts val="0"/>
                        </a:spcAft>
                        <a:buClr>
                          <a:schemeClr val="dk1"/>
                        </a:buClr>
                        <a:buSzPts val="800"/>
                        <a:buFont typeface="Arial"/>
                        <a:buNone/>
                      </a:pPr>
                      <a:r>
                        <a:rPr i="0" lang="en-ZA" sz="600" u="none" strike="noStrike">
                          <a:solidFill>
                            <a:schemeClr val="dk2"/>
                          </a:solidFill>
                          <a:latin typeface="Open Sans"/>
                          <a:ea typeface="Open Sans"/>
                          <a:cs typeface="Open Sans"/>
                          <a:sym typeface="Open Sans"/>
                        </a:rPr>
                        <a:t>Increase the use of perennial crops (e.g., perennial crops planted)</a:t>
                      </a:r>
                      <a:endParaRPr sz="600">
                        <a:solidFill>
                          <a:schemeClr val="dk2"/>
                        </a:solidFill>
                        <a:latin typeface="Open Sans"/>
                        <a:ea typeface="Open Sans"/>
                        <a:cs typeface="Open Sans"/>
                        <a:sym typeface="Open Sans"/>
                      </a:endParaRPr>
                    </a:p>
                  </a:txBody>
                  <a:tcPr marT="34300" marB="34300" marR="91450" marL="91450">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rPr i="0" lang="en-ZA" sz="600" u="none" strike="noStrike">
                          <a:solidFill>
                            <a:schemeClr val="dk2"/>
                          </a:solidFill>
                          <a:latin typeface="Open Sans"/>
                          <a:ea typeface="Open Sans"/>
                          <a:cs typeface="Open Sans"/>
                          <a:sym typeface="Open Sans"/>
                        </a:rPr>
                        <a:t>Aboveground biomass increases (e.g., trees) </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gridSpan="2">
                  <a:txBody>
                    <a:bodyPr/>
                    <a:lstStyle/>
                    <a:p>
                      <a:pPr indent="0" lvl="0" marL="0" marR="0" rtl="0" algn="l">
                        <a:lnSpc>
                          <a:spcPct val="100000"/>
                        </a:lnSpc>
                        <a:spcBef>
                          <a:spcPts val="0"/>
                        </a:spcBef>
                        <a:spcAft>
                          <a:spcPts val="0"/>
                        </a:spcAft>
                        <a:buClr>
                          <a:schemeClr val="dk1"/>
                        </a:buClr>
                        <a:buSzPts val="800"/>
                        <a:buFont typeface="Arial"/>
                        <a:buNone/>
                      </a:pPr>
                      <a:r>
                        <a:t/>
                      </a:r>
                      <a:endParaRPr i="0" sz="600" u="none" strike="noStrike">
                        <a:solidFill>
                          <a:schemeClr val="dk2"/>
                        </a:solidFill>
                        <a:latin typeface="Open Sans"/>
                        <a:ea typeface="Open Sans"/>
                        <a:cs typeface="Open Sans"/>
                        <a:sym typeface="Open Sans"/>
                      </a:endParaRPr>
                    </a:p>
                  </a:txBody>
                  <a:tcPr marT="34300" marB="34300" marR="91450" marL="91450" anchor="ctr">
                    <a:solidFill>
                      <a:schemeClr val="accent4"/>
                    </a:solidFill>
                  </a:tcPr>
                </a:tc>
                <a:tc hMerge="1"/>
                <a:tc>
                  <a:txBody>
                    <a:bodyPr/>
                    <a:lstStyle/>
                    <a:p>
                      <a:pPr indent="0" lvl="0" marL="0" marR="0" rtl="0" algn="l">
                        <a:lnSpc>
                          <a:spcPct val="100000"/>
                        </a:lnSpc>
                        <a:spcBef>
                          <a:spcPts val="0"/>
                        </a:spcBef>
                        <a:spcAft>
                          <a:spcPts val="0"/>
                        </a:spcAft>
                        <a:buClr>
                          <a:schemeClr val="dk1"/>
                        </a:buClr>
                        <a:buSzPts val="800"/>
                        <a:buFont typeface="Arial"/>
                        <a:buNone/>
                      </a:pPr>
                      <a:r>
                        <a:t/>
                      </a:r>
                      <a:endParaRPr i="0" sz="600" u="none" strike="noStrike">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rPr i="0" lang="en-ZA" sz="600" u="none" strike="noStrike">
                          <a:solidFill>
                            <a:schemeClr val="dk2"/>
                          </a:solidFill>
                          <a:latin typeface="Open Sans"/>
                          <a:ea typeface="Open Sans"/>
                          <a:cs typeface="Open Sans"/>
                          <a:sym typeface="Open Sans"/>
                        </a:rPr>
                        <a:t>Increased CO</a:t>
                      </a:r>
                      <a:r>
                        <a:rPr baseline="-25000" i="0" lang="en-ZA" sz="600" u="none" strike="noStrike">
                          <a:solidFill>
                            <a:schemeClr val="dk2"/>
                          </a:solidFill>
                          <a:latin typeface="Open Sans"/>
                          <a:ea typeface="Open Sans"/>
                          <a:cs typeface="Open Sans"/>
                          <a:sym typeface="Open Sans"/>
                        </a:rPr>
                        <a:t>2</a:t>
                      </a:r>
                      <a:r>
                        <a:rPr i="0" lang="en-ZA" sz="600" u="none" strike="noStrike">
                          <a:solidFill>
                            <a:schemeClr val="dk2"/>
                          </a:solidFill>
                          <a:latin typeface="Open Sans"/>
                          <a:ea typeface="Open Sans"/>
                          <a:cs typeface="Open Sans"/>
                          <a:sym typeface="Open Sans"/>
                        </a:rPr>
                        <a:t> sequestration</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r>
              <a:tr h="265775">
                <a:tc vMerge="1"/>
                <a:tc>
                  <a:txBody>
                    <a:bodyPr/>
                    <a:lstStyle/>
                    <a:p>
                      <a:pPr indent="0" lvl="0" marL="0" marR="0" rtl="0" algn="l">
                        <a:spcBef>
                          <a:spcPts val="0"/>
                        </a:spcBef>
                        <a:spcAft>
                          <a:spcPts val="0"/>
                        </a:spcAft>
                        <a:buNone/>
                      </a:pPr>
                      <a:r>
                        <a:rPr i="0" lang="en-ZA" sz="600" u="none" strike="noStrike">
                          <a:solidFill>
                            <a:schemeClr val="dk2"/>
                          </a:solidFill>
                          <a:latin typeface="Open Sans"/>
                          <a:ea typeface="Open Sans"/>
                          <a:cs typeface="Open Sans"/>
                          <a:sym typeface="Open Sans"/>
                        </a:rPr>
                        <a:t>Root systems increase </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gridSpan="2">
                  <a:txBody>
                    <a:bodyPr/>
                    <a:lstStyle/>
                    <a:p>
                      <a:pPr indent="0" lvl="0" marL="0" marR="0" rtl="0" algn="l">
                        <a:spcBef>
                          <a:spcPts val="0"/>
                        </a:spcBef>
                        <a:spcAft>
                          <a:spcPts val="0"/>
                        </a:spcAft>
                        <a:buNone/>
                      </a:pPr>
                      <a:r>
                        <a:rPr i="0" lang="en-ZA" sz="600" u="none" strike="noStrike">
                          <a:solidFill>
                            <a:schemeClr val="dk2"/>
                          </a:solidFill>
                          <a:latin typeface="Open Sans"/>
                          <a:ea typeface="Open Sans"/>
                          <a:cs typeface="Open Sans"/>
                          <a:sym typeface="Open Sans"/>
                        </a:rPr>
                        <a:t>Soil erosion reduces and soil organic matter is maintained </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hMerge="1"/>
                <a:tc>
                  <a:txBody>
                    <a:bodyPr/>
                    <a:lstStyle/>
                    <a:p>
                      <a:pPr indent="0" lvl="0" marL="0" marR="0" rtl="0" algn="l">
                        <a:spcBef>
                          <a:spcPts val="0"/>
                        </a:spcBef>
                        <a:spcAft>
                          <a:spcPts val="0"/>
                        </a:spcAft>
                        <a:buNone/>
                      </a:pPr>
                      <a:r>
                        <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spcBef>
                          <a:spcPts val="0"/>
                        </a:spcBef>
                        <a:spcAft>
                          <a:spcPts val="0"/>
                        </a:spcAft>
                        <a:buNone/>
                      </a:pPr>
                      <a:r>
                        <a:rPr i="0" lang="en-ZA" sz="600" u="none" strike="noStrike">
                          <a:solidFill>
                            <a:schemeClr val="dk2"/>
                          </a:solidFill>
                          <a:latin typeface="Open Sans"/>
                          <a:ea typeface="Open Sans"/>
                          <a:cs typeface="Open Sans"/>
                          <a:sym typeface="Open Sans"/>
                        </a:rPr>
                        <a:t>Increased CO</a:t>
                      </a:r>
                      <a:r>
                        <a:rPr baseline="-25000" i="0" lang="en-ZA" sz="600" u="none" strike="noStrike">
                          <a:solidFill>
                            <a:schemeClr val="dk2"/>
                          </a:solidFill>
                          <a:latin typeface="Open Sans"/>
                          <a:ea typeface="Open Sans"/>
                          <a:cs typeface="Open Sans"/>
                          <a:sym typeface="Open Sans"/>
                        </a:rPr>
                        <a:t>2</a:t>
                      </a:r>
                      <a:r>
                        <a:rPr i="0" lang="en-ZA" sz="600" u="none" strike="noStrike">
                          <a:solidFill>
                            <a:schemeClr val="dk2"/>
                          </a:solidFill>
                          <a:latin typeface="Open Sans"/>
                          <a:ea typeface="Open Sans"/>
                          <a:cs typeface="Open Sans"/>
                          <a:sym typeface="Open Sans"/>
                        </a:rPr>
                        <a:t> sequestration</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r>
              <a:tr h="245500">
                <a:tc rowSpan="2">
                  <a:txBody>
                    <a:bodyPr/>
                    <a:lstStyle/>
                    <a:p>
                      <a:pPr indent="0" lvl="0" marL="0" marR="0" rtl="0" algn="l">
                        <a:lnSpc>
                          <a:spcPct val="100000"/>
                        </a:lnSpc>
                        <a:spcBef>
                          <a:spcPts val="0"/>
                        </a:spcBef>
                        <a:spcAft>
                          <a:spcPts val="0"/>
                        </a:spcAft>
                        <a:buClr>
                          <a:schemeClr val="dk1"/>
                        </a:buClr>
                        <a:buSzPts val="800"/>
                        <a:buFont typeface="Arial"/>
                        <a:buNone/>
                      </a:pPr>
                      <a:r>
                        <a:rPr i="0" lang="en-ZA" sz="600" u="none" strike="noStrike">
                          <a:solidFill>
                            <a:schemeClr val="dk2"/>
                          </a:solidFill>
                          <a:latin typeface="Open Sans"/>
                          <a:ea typeface="Open Sans"/>
                          <a:cs typeface="Open Sans"/>
                          <a:sym typeface="Open Sans"/>
                        </a:rPr>
                        <a:t>Mulching</a:t>
                      </a:r>
                      <a:endParaRPr sz="600">
                        <a:solidFill>
                          <a:schemeClr val="dk2"/>
                        </a:solidFill>
                        <a:latin typeface="Open Sans"/>
                        <a:ea typeface="Open Sans"/>
                        <a:cs typeface="Open Sans"/>
                        <a:sym typeface="Open Sans"/>
                      </a:endParaRPr>
                    </a:p>
                  </a:txBody>
                  <a:tcPr marT="34300" marB="34300" marR="91450" marL="91450">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rPr i="0" lang="en-ZA" sz="600" u="none" strike="noStrike">
                          <a:solidFill>
                            <a:schemeClr val="dk2"/>
                          </a:solidFill>
                          <a:latin typeface="Open Sans"/>
                          <a:ea typeface="Open Sans"/>
                          <a:cs typeface="Open Sans"/>
                          <a:sym typeface="Open Sans"/>
                        </a:rPr>
                        <a:t>Soil stability increases </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gridSpan="2">
                  <a:txBody>
                    <a:bodyPr/>
                    <a:lstStyle/>
                    <a:p>
                      <a:pPr indent="0" lvl="0" marL="0" marR="0" rtl="0" algn="l">
                        <a:lnSpc>
                          <a:spcPct val="100000"/>
                        </a:lnSpc>
                        <a:spcBef>
                          <a:spcPts val="0"/>
                        </a:spcBef>
                        <a:spcAft>
                          <a:spcPts val="0"/>
                        </a:spcAft>
                        <a:buClr>
                          <a:schemeClr val="dk1"/>
                        </a:buClr>
                        <a:buSzPts val="800"/>
                        <a:buFont typeface="Arial"/>
                        <a:buNone/>
                      </a:pPr>
                      <a:r>
                        <a:rPr i="0" lang="en-ZA" sz="600" u="none" strike="noStrike">
                          <a:solidFill>
                            <a:schemeClr val="dk2"/>
                          </a:solidFill>
                          <a:latin typeface="Open Sans"/>
                          <a:ea typeface="Open Sans"/>
                          <a:cs typeface="Open Sans"/>
                          <a:sym typeface="Open Sans"/>
                        </a:rPr>
                        <a:t>Soil organic matter maintained</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hMerge="1"/>
                <a:tc>
                  <a:txBody>
                    <a:bodyPr/>
                    <a:lstStyle/>
                    <a:p>
                      <a:pPr indent="0" lvl="0" marL="0" marR="0" rtl="0" algn="l">
                        <a:lnSpc>
                          <a:spcPct val="100000"/>
                        </a:lnSpc>
                        <a:spcBef>
                          <a:spcPts val="0"/>
                        </a:spcBef>
                        <a:spcAft>
                          <a:spcPts val="0"/>
                        </a:spcAft>
                        <a:buClr>
                          <a:schemeClr val="dk1"/>
                        </a:buClr>
                        <a:buSzPts val="800"/>
                        <a:buFont typeface="Arial"/>
                        <a:buNone/>
                      </a:pPr>
                      <a:r>
                        <a:t/>
                      </a:r>
                      <a:endParaRPr i="0" sz="600" u="none" strike="noStrike">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rPr i="0" lang="en-ZA" sz="600" u="none" strike="noStrike">
                          <a:solidFill>
                            <a:schemeClr val="dk2"/>
                          </a:solidFill>
                          <a:latin typeface="Open Sans"/>
                          <a:ea typeface="Open Sans"/>
                          <a:cs typeface="Open Sans"/>
                          <a:sym typeface="Open Sans"/>
                        </a:rPr>
                        <a:t>Increased CO</a:t>
                      </a:r>
                      <a:r>
                        <a:rPr baseline="-25000" i="0" lang="en-ZA" sz="600" u="none" strike="noStrike">
                          <a:solidFill>
                            <a:schemeClr val="dk2"/>
                          </a:solidFill>
                          <a:latin typeface="Open Sans"/>
                          <a:ea typeface="Open Sans"/>
                          <a:cs typeface="Open Sans"/>
                          <a:sym typeface="Open Sans"/>
                        </a:rPr>
                        <a:t>2</a:t>
                      </a:r>
                      <a:r>
                        <a:rPr i="0" lang="en-ZA" sz="600" u="none" strike="noStrike">
                          <a:solidFill>
                            <a:schemeClr val="dk2"/>
                          </a:solidFill>
                          <a:latin typeface="Open Sans"/>
                          <a:ea typeface="Open Sans"/>
                          <a:cs typeface="Open Sans"/>
                          <a:sym typeface="Open Sans"/>
                        </a:rPr>
                        <a:t> sequestration</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r>
              <a:tr h="265775">
                <a:tc vMerge="1"/>
                <a:tc>
                  <a:txBody>
                    <a:bodyPr/>
                    <a:lstStyle/>
                    <a:p>
                      <a:pPr indent="0" lvl="0" marL="0" marR="0" rtl="0" algn="l">
                        <a:spcBef>
                          <a:spcPts val="0"/>
                        </a:spcBef>
                        <a:spcAft>
                          <a:spcPts val="0"/>
                        </a:spcAft>
                        <a:buNone/>
                      </a:pPr>
                      <a:r>
                        <a:rPr i="0" lang="en-ZA" sz="600" u="none" strike="noStrike">
                          <a:solidFill>
                            <a:schemeClr val="dk2"/>
                          </a:solidFill>
                          <a:latin typeface="Open Sans"/>
                          <a:ea typeface="Open Sans"/>
                          <a:cs typeface="Open Sans"/>
                          <a:sym typeface="Open Sans"/>
                        </a:rPr>
                        <a:t>Soil moisture retention increases </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gridSpan="2">
                  <a:txBody>
                    <a:bodyPr/>
                    <a:lstStyle/>
                    <a:p>
                      <a:pPr indent="0" lvl="0" marL="0" marR="0" rtl="0" algn="l">
                        <a:spcBef>
                          <a:spcPts val="0"/>
                        </a:spcBef>
                        <a:spcAft>
                          <a:spcPts val="0"/>
                        </a:spcAft>
                        <a:buNone/>
                      </a:pPr>
                      <a:r>
                        <a:rPr i="0" lang="en-ZA" sz="600" u="none" strike="noStrike">
                          <a:solidFill>
                            <a:schemeClr val="dk2"/>
                          </a:solidFill>
                          <a:latin typeface="Open Sans"/>
                          <a:ea typeface="Open Sans"/>
                          <a:cs typeface="Open Sans"/>
                          <a:sym typeface="Open Sans"/>
                        </a:rPr>
                        <a:t>Productivity increases</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hMerge="1"/>
                <a:tc>
                  <a:txBody>
                    <a:bodyPr/>
                    <a:lstStyle/>
                    <a:p>
                      <a:pPr indent="0" lvl="0" marL="0" marR="0" rtl="0" algn="l">
                        <a:spcBef>
                          <a:spcPts val="0"/>
                        </a:spcBef>
                        <a:spcAft>
                          <a:spcPts val="0"/>
                        </a:spcAft>
                        <a:buNone/>
                      </a:pPr>
                      <a:r>
                        <a:rPr i="0" lang="en-ZA" sz="600" u="none" strike="noStrike">
                          <a:solidFill>
                            <a:schemeClr val="dk2"/>
                          </a:solidFill>
                          <a:latin typeface="Open Sans"/>
                          <a:ea typeface="Open Sans"/>
                          <a:cs typeface="Open Sans"/>
                          <a:sym typeface="Open Sans"/>
                        </a:rPr>
                        <a:t>Soil organic matter increases</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spcBef>
                          <a:spcPts val="0"/>
                        </a:spcBef>
                        <a:spcAft>
                          <a:spcPts val="0"/>
                        </a:spcAft>
                        <a:buNone/>
                      </a:pPr>
                      <a:r>
                        <a:rPr i="0" lang="en-ZA" sz="600" u="none" strike="noStrike">
                          <a:solidFill>
                            <a:schemeClr val="dk2"/>
                          </a:solidFill>
                          <a:latin typeface="Open Sans"/>
                          <a:ea typeface="Open Sans"/>
                          <a:cs typeface="Open Sans"/>
                          <a:sym typeface="Open Sans"/>
                        </a:rPr>
                        <a:t>Increased CO</a:t>
                      </a:r>
                      <a:r>
                        <a:rPr baseline="-25000" i="0" lang="en-ZA" sz="600" u="none" strike="noStrike">
                          <a:solidFill>
                            <a:schemeClr val="dk2"/>
                          </a:solidFill>
                          <a:latin typeface="Open Sans"/>
                          <a:ea typeface="Open Sans"/>
                          <a:cs typeface="Open Sans"/>
                          <a:sym typeface="Open Sans"/>
                        </a:rPr>
                        <a:t>2</a:t>
                      </a:r>
                      <a:r>
                        <a:rPr i="0" lang="en-ZA" sz="600" u="none" strike="noStrike">
                          <a:solidFill>
                            <a:schemeClr val="dk2"/>
                          </a:solidFill>
                          <a:latin typeface="Open Sans"/>
                          <a:ea typeface="Open Sans"/>
                          <a:cs typeface="Open Sans"/>
                          <a:sym typeface="Open Sans"/>
                        </a:rPr>
                        <a:t> sequestration</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r>
              <a:tr h="265775">
                <a:tc rowSpan="2">
                  <a:txBody>
                    <a:bodyPr/>
                    <a:lstStyle/>
                    <a:p>
                      <a:pPr indent="0" lvl="0" marL="0" marR="0" rtl="0" algn="l">
                        <a:spcBef>
                          <a:spcPts val="0"/>
                        </a:spcBef>
                        <a:spcAft>
                          <a:spcPts val="0"/>
                        </a:spcAft>
                        <a:buNone/>
                      </a:pPr>
                      <a:r>
                        <a:rPr i="0" lang="en-ZA" sz="600" u="none" strike="noStrike">
                          <a:solidFill>
                            <a:schemeClr val="dk2"/>
                          </a:solidFill>
                          <a:latin typeface="Open Sans"/>
                          <a:ea typeface="Open Sans"/>
                          <a:cs typeface="Open Sans"/>
                          <a:sym typeface="Open Sans"/>
                        </a:rPr>
                        <a:t>Agroforestry or silvopastoral systems 	</a:t>
                      </a:r>
                      <a:endParaRPr sz="600">
                        <a:solidFill>
                          <a:schemeClr val="dk2"/>
                        </a:solidFill>
                        <a:latin typeface="Open Sans"/>
                        <a:ea typeface="Open Sans"/>
                        <a:cs typeface="Open Sans"/>
                        <a:sym typeface="Open Sans"/>
                      </a:endParaRPr>
                    </a:p>
                  </a:txBody>
                  <a:tcPr marT="34300" marB="34300" marR="91450" marL="91450">
                    <a:solidFill>
                      <a:schemeClr val="accent4"/>
                    </a:solidFill>
                  </a:tcPr>
                </a:tc>
                <a:tc rowSpan="2">
                  <a:txBody>
                    <a:bodyPr/>
                    <a:lstStyle/>
                    <a:p>
                      <a:pPr indent="0" lvl="0" marL="0" marR="0" rtl="0" algn="l">
                        <a:spcBef>
                          <a:spcPts val="0"/>
                        </a:spcBef>
                        <a:spcAft>
                          <a:spcPts val="0"/>
                        </a:spcAft>
                        <a:buNone/>
                      </a:pPr>
                      <a:r>
                        <a:rPr i="0" lang="en-ZA" sz="600" u="none" strike="noStrike">
                          <a:solidFill>
                            <a:schemeClr val="dk2"/>
                          </a:solidFill>
                          <a:latin typeface="Open Sans"/>
                          <a:ea typeface="Open Sans"/>
                          <a:cs typeface="Open Sans"/>
                          <a:sym typeface="Open Sans"/>
                        </a:rPr>
                        <a:t>Number of trees planted increases</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gridSpan="2">
                  <a:txBody>
                    <a:bodyPr/>
                    <a:lstStyle/>
                    <a:p>
                      <a:pPr indent="0" lvl="0" marL="0" marR="0" rtl="0" algn="l">
                        <a:spcBef>
                          <a:spcPts val="0"/>
                        </a:spcBef>
                        <a:spcAft>
                          <a:spcPts val="0"/>
                        </a:spcAft>
                        <a:buNone/>
                      </a:pPr>
                      <a:r>
                        <a:rPr i="0" lang="en-ZA" sz="600" u="none" strike="noStrike">
                          <a:solidFill>
                            <a:schemeClr val="dk2"/>
                          </a:solidFill>
                          <a:latin typeface="Open Sans"/>
                          <a:ea typeface="Open Sans"/>
                          <a:cs typeface="Open Sans"/>
                          <a:sym typeface="Open Sans"/>
                        </a:rPr>
                        <a:t>Aboveground biomass increases (e.g. trees)</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hMerge="1"/>
                <a:tc>
                  <a:txBody>
                    <a:bodyPr/>
                    <a:lstStyle/>
                    <a:p>
                      <a:pPr indent="0" lvl="0" marL="0" marR="0" rtl="0" algn="l">
                        <a:spcBef>
                          <a:spcPts val="0"/>
                        </a:spcBef>
                        <a:spcAft>
                          <a:spcPts val="0"/>
                        </a:spcAft>
                        <a:buNone/>
                      </a:pPr>
                      <a:r>
                        <a:t/>
                      </a:r>
                      <a:endParaRPr i="0" sz="600" u="none" strike="noStrike">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rPr i="0" lang="en-ZA" sz="600" u="none" strike="noStrike">
                          <a:solidFill>
                            <a:schemeClr val="dk2"/>
                          </a:solidFill>
                          <a:latin typeface="Open Sans"/>
                          <a:ea typeface="Open Sans"/>
                          <a:cs typeface="Open Sans"/>
                          <a:sym typeface="Open Sans"/>
                        </a:rPr>
                        <a:t>Increased CO</a:t>
                      </a:r>
                      <a:r>
                        <a:rPr baseline="-25000" i="0" lang="en-ZA" sz="600" u="none" strike="noStrike">
                          <a:solidFill>
                            <a:schemeClr val="dk2"/>
                          </a:solidFill>
                          <a:latin typeface="Open Sans"/>
                          <a:ea typeface="Open Sans"/>
                          <a:cs typeface="Open Sans"/>
                          <a:sym typeface="Open Sans"/>
                        </a:rPr>
                        <a:t>2</a:t>
                      </a:r>
                      <a:r>
                        <a:rPr i="0" lang="en-ZA" sz="600" u="none" strike="noStrike">
                          <a:solidFill>
                            <a:schemeClr val="dk2"/>
                          </a:solidFill>
                          <a:latin typeface="Open Sans"/>
                          <a:ea typeface="Open Sans"/>
                          <a:cs typeface="Open Sans"/>
                          <a:sym typeface="Open Sans"/>
                        </a:rPr>
                        <a:t> sequestration </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r>
              <a:tr h="265775">
                <a:tc vMerge="1"/>
                <a:tc vMerge="1"/>
                <a:tc gridSpan="2">
                  <a:txBody>
                    <a:bodyPr/>
                    <a:lstStyle/>
                    <a:p>
                      <a:pPr indent="0" lvl="0" marL="0" marR="0" rtl="0" algn="l">
                        <a:spcBef>
                          <a:spcPts val="0"/>
                        </a:spcBef>
                        <a:spcAft>
                          <a:spcPts val="0"/>
                        </a:spcAft>
                        <a:buNone/>
                      </a:pPr>
                      <a:r>
                        <a:rPr i="0" lang="en-ZA" sz="600" u="none" strike="noStrike">
                          <a:solidFill>
                            <a:schemeClr val="dk2"/>
                          </a:solidFill>
                          <a:latin typeface="Open Sans"/>
                          <a:ea typeface="Open Sans"/>
                          <a:cs typeface="Open Sans"/>
                          <a:sym typeface="Open Sans"/>
                        </a:rPr>
                        <a:t>Soil organic matter is maintained</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hMerge="1"/>
                <a:tc>
                  <a:txBody>
                    <a:bodyPr/>
                    <a:lstStyle/>
                    <a:p>
                      <a:pPr indent="0" lvl="0" marL="0" marR="0" rtl="0" algn="l">
                        <a:spcBef>
                          <a:spcPts val="0"/>
                        </a:spcBef>
                        <a:spcAft>
                          <a:spcPts val="0"/>
                        </a:spcAft>
                        <a:buNone/>
                      </a:pPr>
                      <a:r>
                        <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rPr i="0" lang="en-ZA" sz="600" u="none" strike="noStrike">
                          <a:solidFill>
                            <a:schemeClr val="dk2"/>
                          </a:solidFill>
                          <a:latin typeface="Open Sans"/>
                          <a:ea typeface="Open Sans"/>
                          <a:cs typeface="Open Sans"/>
                          <a:sym typeface="Open Sans"/>
                        </a:rPr>
                        <a:t>Increased CO</a:t>
                      </a:r>
                      <a:r>
                        <a:rPr baseline="-25000" i="0" lang="en-ZA" sz="600" u="none" strike="noStrike">
                          <a:solidFill>
                            <a:schemeClr val="dk2"/>
                          </a:solidFill>
                          <a:latin typeface="Open Sans"/>
                          <a:ea typeface="Open Sans"/>
                          <a:cs typeface="Open Sans"/>
                          <a:sym typeface="Open Sans"/>
                        </a:rPr>
                        <a:t>2</a:t>
                      </a:r>
                      <a:r>
                        <a:rPr i="0" lang="en-ZA" sz="600" u="none" strike="noStrike">
                          <a:solidFill>
                            <a:schemeClr val="dk2"/>
                          </a:solidFill>
                          <a:latin typeface="Open Sans"/>
                          <a:ea typeface="Open Sans"/>
                          <a:cs typeface="Open Sans"/>
                          <a:sym typeface="Open Sans"/>
                        </a:rPr>
                        <a:t> sequestration </a:t>
                      </a:r>
                      <a:endParaRPr sz="600">
                        <a:solidFill>
                          <a:schemeClr val="dk2"/>
                        </a:solidFill>
                        <a:latin typeface="Open Sans"/>
                        <a:ea typeface="Open Sans"/>
                        <a:cs typeface="Open Sans"/>
                        <a:sym typeface="Open Sans"/>
                      </a:endParaRPr>
                    </a:p>
                  </a:txBody>
                  <a:tcPr marT="34300" marB="34300" marR="91450" marL="91450" anchor="ctr">
                    <a:solidFill>
                      <a:schemeClr val="accent4"/>
                    </a:solidFill>
                  </a:tcPr>
                </a:tc>
              </a:tr>
            </a:tbl>
          </a:graphicData>
        </a:graphic>
      </p:graphicFrame>
      <p:sp>
        <p:nvSpPr>
          <p:cNvPr id="1145" name="Google Shape;1145;p72"/>
          <p:cNvSpPr/>
          <p:nvPr/>
        </p:nvSpPr>
        <p:spPr>
          <a:xfrm>
            <a:off x="4809392" y="4296767"/>
            <a:ext cx="1823700" cy="4740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1000">
                <a:solidFill>
                  <a:schemeClr val="lt1"/>
                </a:solidFill>
                <a:latin typeface="Open Sans"/>
                <a:ea typeface="Open Sans"/>
                <a:cs typeface="Open Sans"/>
                <a:sym typeface="Open Sans"/>
              </a:rPr>
              <a:t>Can you think </a:t>
            </a:r>
            <a:br>
              <a:rPr b="1" lang="en-ZA" sz="1000">
                <a:solidFill>
                  <a:schemeClr val="lt1"/>
                </a:solidFill>
                <a:latin typeface="Open Sans"/>
                <a:ea typeface="Open Sans"/>
                <a:cs typeface="Open Sans"/>
                <a:sym typeface="Open Sans"/>
              </a:rPr>
            </a:br>
            <a:r>
              <a:rPr b="1" lang="en-ZA" sz="1000">
                <a:solidFill>
                  <a:schemeClr val="lt1"/>
                </a:solidFill>
                <a:latin typeface="Open Sans"/>
                <a:ea typeface="Open Sans"/>
                <a:cs typeface="Open Sans"/>
                <a:sym typeface="Open Sans"/>
              </a:rPr>
              <a:t>of others?</a:t>
            </a:r>
            <a:endParaRPr sz="1000">
              <a:latin typeface="Open Sans"/>
              <a:ea typeface="Open Sans"/>
              <a:cs typeface="Open Sans"/>
              <a:sym typeface="Open Sans"/>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0" name="Shape 1150"/>
        <p:cNvGrpSpPr/>
        <p:nvPr/>
      </p:nvGrpSpPr>
      <p:grpSpPr>
        <a:xfrm>
          <a:off x="0" y="0"/>
          <a:ext cx="0" cy="0"/>
          <a:chOff x="0" y="0"/>
          <a:chExt cx="0" cy="0"/>
        </a:xfrm>
      </p:grpSpPr>
      <p:sp>
        <p:nvSpPr>
          <p:cNvPr id="1151" name="Google Shape;1151;p73"/>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rgbClr val="625852"/>
              </a:buClr>
              <a:buSzPts val="3200"/>
              <a:buFont typeface="Arial"/>
              <a:buNone/>
            </a:pPr>
            <a:r>
              <a:rPr lang="en-ZA" sz="2200"/>
              <a:t>Example of potential activities and unintended effects of mitigation policies for soil carbon management</a:t>
            </a:r>
            <a:endParaRPr sz="2200"/>
          </a:p>
        </p:txBody>
      </p:sp>
      <p:sp>
        <p:nvSpPr>
          <p:cNvPr id="1152" name="Google Shape;1152;p73"/>
          <p:cNvSpPr/>
          <p:nvPr>
            <p:ph idx="4294967295" type="body"/>
          </p:nvPr>
        </p:nvSpPr>
        <p:spPr>
          <a:xfrm>
            <a:off x="380999" y="4542182"/>
            <a:ext cx="1066800" cy="312600"/>
          </a:xfrm>
          <a:prstGeom prst="leftArrow">
            <a:avLst>
              <a:gd fmla="val 50000" name="adj1"/>
              <a:gd fmla="val 71387" name="adj2"/>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rmAutofit fontScale="25000" lnSpcReduction="10000"/>
          </a:bodyPr>
          <a:lstStyle/>
          <a:p>
            <a:pPr indent="0" lvl="0" marL="0" rtl="0" algn="l">
              <a:lnSpc>
                <a:spcPct val="90000"/>
              </a:lnSpc>
              <a:spcBef>
                <a:spcPts val="0"/>
              </a:spcBef>
              <a:spcAft>
                <a:spcPts val="1200"/>
              </a:spcAft>
              <a:buClr>
                <a:srgbClr val="09294E"/>
              </a:buClr>
              <a:buSzPct val="38095"/>
              <a:buNone/>
            </a:pPr>
            <a:r>
              <a:rPr lang="en-ZA"/>
              <a:t>Previous slide</a:t>
            </a:r>
            <a:endParaRPr/>
          </a:p>
        </p:txBody>
      </p:sp>
      <p:sp>
        <p:nvSpPr>
          <p:cNvPr id="1153" name="Google Shape;1153;p73">
            <a:hlinkClick action="ppaction://hlinksldjump" r:id="rId3"/>
          </p:cNvPr>
          <p:cNvSpPr/>
          <p:nvPr/>
        </p:nvSpPr>
        <p:spPr>
          <a:xfrm>
            <a:off x="609040" y="4613917"/>
            <a:ext cx="11928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graphicFrame>
        <p:nvGraphicFramePr>
          <p:cNvPr id="1154" name="Google Shape;1154;p73"/>
          <p:cNvGraphicFramePr/>
          <p:nvPr/>
        </p:nvGraphicFramePr>
        <p:xfrm>
          <a:off x="851977" y="1040463"/>
          <a:ext cx="3000000" cy="3000000"/>
        </p:xfrm>
        <a:graphic>
          <a:graphicData uri="http://schemas.openxmlformats.org/drawingml/2006/table">
            <a:tbl>
              <a:tblPr bandRow="1" firstRow="1">
                <a:noFill/>
                <a:tableStyleId>{025D90E7-1564-4A45-BC41-C727563D333D}</a:tableStyleId>
              </a:tblPr>
              <a:tblGrid>
                <a:gridCol w="2052125"/>
                <a:gridCol w="1383550"/>
                <a:gridCol w="1238675"/>
                <a:gridCol w="1257200"/>
                <a:gridCol w="1334675"/>
              </a:tblGrid>
              <a:tr h="371050">
                <a:tc>
                  <a:txBody>
                    <a:bodyPr/>
                    <a:lstStyle/>
                    <a:p>
                      <a:pPr indent="0" lvl="0" marL="0" marR="0" rtl="0" algn="l">
                        <a:spcBef>
                          <a:spcPts val="0"/>
                        </a:spcBef>
                        <a:spcAft>
                          <a:spcPts val="0"/>
                        </a:spcAft>
                        <a:buNone/>
                      </a:pPr>
                      <a:r>
                        <a:rPr lang="en-ZA" sz="1000">
                          <a:latin typeface="Open Sans"/>
                          <a:ea typeface="Open Sans"/>
                          <a:cs typeface="Open Sans"/>
                          <a:sym typeface="Open Sans"/>
                        </a:rPr>
                        <a:t>Activity, practice or technology</a:t>
                      </a:r>
                      <a:endParaRPr sz="1000">
                        <a:latin typeface="Open Sans"/>
                        <a:ea typeface="Open Sans"/>
                        <a:cs typeface="Open Sans"/>
                        <a:sym typeface="Open Sans"/>
                      </a:endParaRPr>
                    </a:p>
                  </a:txBody>
                  <a:tcPr marT="34300" marB="34300" marR="91450" marL="91450">
                    <a:solidFill>
                      <a:schemeClr val="dk1"/>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Intermediate effect 1</a:t>
                      </a:r>
                      <a:endParaRPr sz="1000">
                        <a:latin typeface="Open Sans"/>
                        <a:ea typeface="Open Sans"/>
                        <a:cs typeface="Open Sans"/>
                        <a:sym typeface="Open Sans"/>
                      </a:endParaRPr>
                    </a:p>
                  </a:txBody>
                  <a:tcPr marT="34300" marB="34300" marR="91450" marL="91450">
                    <a:solidFill>
                      <a:schemeClr val="dk1"/>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Intermediate effect 2</a:t>
                      </a:r>
                      <a:endParaRPr sz="1000">
                        <a:latin typeface="Open Sans"/>
                        <a:ea typeface="Open Sans"/>
                        <a:cs typeface="Open Sans"/>
                        <a:sym typeface="Open Sans"/>
                      </a:endParaRPr>
                    </a:p>
                  </a:txBody>
                  <a:tcPr marT="34300" marB="34300" marR="91450" marL="91450">
                    <a:solidFill>
                      <a:schemeClr val="dk1"/>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Intermediate effect 3</a:t>
                      </a:r>
                      <a:endParaRPr sz="1000">
                        <a:latin typeface="Open Sans"/>
                        <a:ea typeface="Open Sans"/>
                        <a:cs typeface="Open Sans"/>
                        <a:sym typeface="Open Sans"/>
                      </a:endParaRPr>
                    </a:p>
                  </a:txBody>
                  <a:tcPr marT="34300" marB="34300" marR="91450" marL="91450">
                    <a:solidFill>
                      <a:schemeClr val="dk1"/>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Potential GHG impact</a:t>
                      </a:r>
                      <a:endParaRPr sz="1000">
                        <a:latin typeface="Open Sans"/>
                        <a:ea typeface="Open Sans"/>
                        <a:cs typeface="Open Sans"/>
                        <a:sym typeface="Open Sans"/>
                      </a:endParaRPr>
                    </a:p>
                  </a:txBody>
                  <a:tcPr marT="34300" marB="34300" marR="91450" marL="91450">
                    <a:solidFill>
                      <a:schemeClr val="dk1"/>
                    </a:solidFill>
                  </a:tcPr>
                </a:tc>
              </a:tr>
              <a:tr h="272175">
                <a:tc gridSpan="5">
                  <a:txBody>
                    <a:bodyPr/>
                    <a:lstStyle/>
                    <a:p>
                      <a:pPr indent="0" lvl="0" marL="0" marR="0" rtl="0" algn="l">
                        <a:spcBef>
                          <a:spcPts val="0"/>
                        </a:spcBef>
                        <a:spcAft>
                          <a:spcPts val="0"/>
                        </a:spcAft>
                        <a:buNone/>
                      </a:pPr>
                      <a:r>
                        <a:rPr b="1" lang="en-ZA" sz="800">
                          <a:solidFill>
                            <a:schemeClr val="lt1"/>
                          </a:solidFill>
                          <a:latin typeface="Open Sans"/>
                          <a:ea typeface="Open Sans"/>
                          <a:cs typeface="Open Sans"/>
                          <a:sym typeface="Open Sans"/>
                        </a:rPr>
                        <a:t>UNINTENDED EFFECT</a:t>
                      </a:r>
                      <a:endParaRPr sz="1100">
                        <a:latin typeface="Open Sans"/>
                        <a:ea typeface="Open Sans"/>
                        <a:cs typeface="Open Sans"/>
                        <a:sym typeface="Open Sans"/>
                      </a:endParaRPr>
                    </a:p>
                  </a:txBody>
                  <a:tcPr marT="34300" marB="34300" marR="91450" marL="91450">
                    <a:solidFill>
                      <a:schemeClr val="accent1"/>
                    </a:solidFill>
                  </a:tcPr>
                </a:tc>
                <a:tc hMerge="1"/>
                <a:tc hMerge="1"/>
                <a:tc hMerge="1"/>
                <a:tc hMerge="1"/>
              </a:tr>
              <a:tr h="454650">
                <a:tc>
                  <a:txBody>
                    <a:bodyPr/>
                    <a:lstStyle/>
                    <a:p>
                      <a:pPr indent="0" lvl="0" marL="0" marR="0" rtl="0" algn="l">
                        <a:lnSpc>
                          <a:spcPct val="100000"/>
                        </a:lnSpc>
                        <a:spcBef>
                          <a:spcPts val="0"/>
                        </a:spcBef>
                        <a:spcAft>
                          <a:spcPts val="0"/>
                        </a:spcAft>
                        <a:buClr>
                          <a:schemeClr val="dk1"/>
                        </a:buClr>
                        <a:buSzPts val="800"/>
                        <a:buFont typeface="Arial"/>
                        <a:buNone/>
                      </a:pPr>
                      <a:r>
                        <a:rPr i="0" lang="en-ZA" sz="800" u="none" strike="noStrike">
                          <a:solidFill>
                            <a:schemeClr val="dk2"/>
                          </a:solidFill>
                          <a:latin typeface="Open Sans"/>
                          <a:ea typeface="Open Sans"/>
                          <a:cs typeface="Open Sans"/>
                          <a:sym typeface="Open Sans"/>
                        </a:rPr>
                        <a:t>Minimal or no tillage in waterlogged soils </a:t>
                      </a:r>
                      <a:endParaRPr sz="11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t/>
                      </a:r>
                      <a:endParaRPr i="0" sz="800" u="none" strike="noStrike">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t/>
                      </a:r>
                      <a:endParaRPr i="0" sz="800" u="none" strike="noStrike">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t/>
                      </a:r>
                      <a:endParaRPr i="0" sz="800" u="none" strike="noStrike">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rPr i="0" lang="en-ZA" sz="800" u="none" strike="noStrike">
                          <a:solidFill>
                            <a:schemeClr val="dk2"/>
                          </a:solidFill>
                          <a:latin typeface="Open Sans"/>
                          <a:ea typeface="Open Sans"/>
                          <a:cs typeface="Open Sans"/>
                          <a:sym typeface="Open Sans"/>
                        </a:rPr>
                        <a:t>Increased N</a:t>
                      </a:r>
                      <a:r>
                        <a:rPr baseline="-25000" i="0" lang="en-ZA" sz="800" u="none" strike="noStrike">
                          <a:solidFill>
                            <a:schemeClr val="dk2"/>
                          </a:solidFill>
                          <a:latin typeface="Open Sans"/>
                          <a:ea typeface="Open Sans"/>
                          <a:cs typeface="Open Sans"/>
                          <a:sym typeface="Open Sans"/>
                        </a:rPr>
                        <a:t>2</a:t>
                      </a:r>
                      <a:r>
                        <a:rPr i="0" lang="en-ZA" sz="800" u="none" strike="noStrike">
                          <a:solidFill>
                            <a:schemeClr val="dk2"/>
                          </a:solidFill>
                          <a:latin typeface="Open Sans"/>
                          <a:ea typeface="Open Sans"/>
                          <a:cs typeface="Open Sans"/>
                          <a:sym typeface="Open Sans"/>
                        </a:rPr>
                        <a:t>O emissions</a:t>
                      </a:r>
                      <a:endParaRPr sz="1100">
                        <a:solidFill>
                          <a:schemeClr val="dk2"/>
                        </a:solidFill>
                        <a:latin typeface="Open Sans"/>
                        <a:ea typeface="Open Sans"/>
                        <a:cs typeface="Open Sans"/>
                        <a:sym typeface="Open Sans"/>
                      </a:endParaRPr>
                    </a:p>
                  </a:txBody>
                  <a:tcPr marT="34300" marB="34300" marR="91450" marL="91450" anchor="ctr">
                    <a:solidFill>
                      <a:schemeClr val="accent4"/>
                    </a:solidFill>
                  </a:tcPr>
                </a:tc>
              </a:tr>
              <a:tr h="673925">
                <a:tc rowSpan="2">
                  <a:txBody>
                    <a:bodyPr/>
                    <a:lstStyle/>
                    <a:p>
                      <a:pPr indent="0" lvl="0" marL="0" marR="0" rtl="0" algn="l">
                        <a:lnSpc>
                          <a:spcPct val="100000"/>
                        </a:lnSpc>
                        <a:spcBef>
                          <a:spcPts val="0"/>
                        </a:spcBef>
                        <a:spcAft>
                          <a:spcPts val="0"/>
                        </a:spcAft>
                        <a:buClr>
                          <a:schemeClr val="dk1"/>
                        </a:buClr>
                        <a:buSzPts val="800"/>
                        <a:buFont typeface="Arial"/>
                        <a:buNone/>
                      </a:pPr>
                      <a:r>
                        <a:rPr i="0" lang="en-ZA" sz="800" u="none" strike="noStrike">
                          <a:solidFill>
                            <a:schemeClr val="dk2"/>
                          </a:solidFill>
                          <a:latin typeface="Open Sans"/>
                          <a:ea typeface="Open Sans"/>
                          <a:cs typeface="Open Sans"/>
                          <a:sym typeface="Open Sans"/>
                        </a:rPr>
                        <a:t>Organic and Synthetic fertiliser application (e.g., N fertiliser) </a:t>
                      </a:r>
                      <a:endParaRPr sz="11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rPr i="0" lang="en-ZA" sz="800" u="none" strike="noStrike">
                          <a:solidFill>
                            <a:schemeClr val="dk2"/>
                          </a:solidFill>
                          <a:latin typeface="Open Sans"/>
                          <a:ea typeface="Open Sans"/>
                          <a:cs typeface="Open Sans"/>
                          <a:sym typeface="Open Sans"/>
                        </a:rPr>
                        <a:t>Nitrogen leaching into the environment increases because not all of it is absorbed by plants </a:t>
                      </a:r>
                      <a:endParaRPr sz="11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rPr i="0" lang="en-ZA" sz="800" u="none" strike="noStrike">
                          <a:solidFill>
                            <a:schemeClr val="dk2"/>
                          </a:solidFill>
                          <a:latin typeface="Open Sans"/>
                          <a:ea typeface="Open Sans"/>
                          <a:cs typeface="Open Sans"/>
                          <a:sym typeface="Open Sans"/>
                        </a:rPr>
                        <a:t>Denitrification and volatilisation increases</a:t>
                      </a:r>
                      <a:endParaRPr sz="11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t/>
                      </a:r>
                      <a:endParaRPr i="0" sz="800" u="none" strike="noStrike">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rPr i="0" lang="en-ZA" sz="800" u="none" strike="noStrike">
                          <a:solidFill>
                            <a:schemeClr val="dk2"/>
                          </a:solidFill>
                          <a:latin typeface="Open Sans"/>
                          <a:ea typeface="Open Sans"/>
                          <a:cs typeface="Open Sans"/>
                          <a:sym typeface="Open Sans"/>
                        </a:rPr>
                        <a:t>Increased N</a:t>
                      </a:r>
                      <a:r>
                        <a:rPr baseline="-25000" i="0" lang="en-ZA" sz="800" u="none" strike="noStrike">
                          <a:solidFill>
                            <a:schemeClr val="dk2"/>
                          </a:solidFill>
                          <a:latin typeface="Open Sans"/>
                          <a:ea typeface="Open Sans"/>
                          <a:cs typeface="Open Sans"/>
                          <a:sym typeface="Open Sans"/>
                        </a:rPr>
                        <a:t>2</a:t>
                      </a:r>
                      <a:r>
                        <a:rPr i="0" lang="en-ZA" sz="800" u="none" strike="noStrike">
                          <a:solidFill>
                            <a:schemeClr val="dk2"/>
                          </a:solidFill>
                          <a:latin typeface="Open Sans"/>
                          <a:ea typeface="Open Sans"/>
                          <a:cs typeface="Open Sans"/>
                          <a:sym typeface="Open Sans"/>
                        </a:rPr>
                        <a:t>O emissions</a:t>
                      </a:r>
                      <a:endParaRPr sz="1100">
                        <a:solidFill>
                          <a:schemeClr val="dk2"/>
                        </a:solidFill>
                        <a:latin typeface="Open Sans"/>
                        <a:ea typeface="Open Sans"/>
                        <a:cs typeface="Open Sans"/>
                        <a:sym typeface="Open Sans"/>
                      </a:endParaRPr>
                    </a:p>
                  </a:txBody>
                  <a:tcPr marT="34300" marB="34300" marR="91450" marL="91450" anchor="ctr">
                    <a:solidFill>
                      <a:schemeClr val="accent4"/>
                    </a:solidFill>
                  </a:tcPr>
                </a:tc>
              </a:tr>
              <a:tr h="310475">
                <a:tc vMerge="1"/>
                <a:tc>
                  <a:txBody>
                    <a:bodyPr/>
                    <a:lstStyle/>
                    <a:p>
                      <a:pPr indent="0" lvl="0" marL="0" marR="0" rtl="0" algn="l">
                        <a:lnSpc>
                          <a:spcPct val="100000"/>
                        </a:lnSpc>
                        <a:spcBef>
                          <a:spcPts val="0"/>
                        </a:spcBef>
                        <a:spcAft>
                          <a:spcPts val="0"/>
                        </a:spcAft>
                        <a:buClr>
                          <a:schemeClr val="dk1"/>
                        </a:buClr>
                        <a:buSzPts val="800"/>
                        <a:buFont typeface="Arial"/>
                        <a:buNone/>
                      </a:pPr>
                      <a:r>
                        <a:rPr i="0" lang="en-ZA" sz="800" u="none" strike="noStrike">
                          <a:solidFill>
                            <a:schemeClr val="dk2"/>
                          </a:solidFill>
                          <a:latin typeface="Open Sans"/>
                          <a:ea typeface="Open Sans"/>
                          <a:cs typeface="Open Sans"/>
                          <a:sym typeface="Open Sans"/>
                        </a:rPr>
                        <a:t>Production of synthetic fertiliser increases </a:t>
                      </a:r>
                      <a:endParaRPr sz="11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rPr i="0" lang="en-ZA" sz="800" u="none" strike="noStrike">
                          <a:solidFill>
                            <a:schemeClr val="dk2"/>
                          </a:solidFill>
                          <a:latin typeface="Open Sans"/>
                          <a:ea typeface="Open Sans"/>
                          <a:cs typeface="Open Sans"/>
                          <a:sym typeface="Open Sans"/>
                        </a:rPr>
                        <a:t>Emissions from production increase </a:t>
                      </a:r>
                      <a:endParaRPr sz="11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t/>
                      </a:r>
                      <a:endParaRPr i="0" sz="800" u="none" strike="noStrike">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rPr i="0" lang="en-ZA" sz="800" u="none" strike="noStrike">
                          <a:solidFill>
                            <a:schemeClr val="dk2"/>
                          </a:solidFill>
                          <a:latin typeface="Open Sans"/>
                          <a:ea typeface="Open Sans"/>
                          <a:cs typeface="Open Sans"/>
                          <a:sym typeface="Open Sans"/>
                        </a:rPr>
                        <a:t>Increased CO</a:t>
                      </a:r>
                      <a:r>
                        <a:rPr baseline="-25000" i="0" lang="en-ZA" sz="800" u="none" strike="noStrike">
                          <a:solidFill>
                            <a:schemeClr val="dk2"/>
                          </a:solidFill>
                          <a:latin typeface="Open Sans"/>
                          <a:ea typeface="Open Sans"/>
                          <a:cs typeface="Open Sans"/>
                          <a:sym typeface="Open Sans"/>
                        </a:rPr>
                        <a:t>2</a:t>
                      </a:r>
                      <a:r>
                        <a:rPr i="0" lang="en-ZA" sz="800" u="none" strike="noStrike">
                          <a:solidFill>
                            <a:schemeClr val="dk2"/>
                          </a:solidFill>
                          <a:latin typeface="Open Sans"/>
                          <a:ea typeface="Open Sans"/>
                          <a:cs typeface="Open Sans"/>
                          <a:sym typeface="Open Sans"/>
                        </a:rPr>
                        <a:t> emissions</a:t>
                      </a:r>
                      <a:endParaRPr sz="1100">
                        <a:solidFill>
                          <a:schemeClr val="dk2"/>
                        </a:solidFill>
                        <a:latin typeface="Open Sans"/>
                        <a:ea typeface="Open Sans"/>
                        <a:cs typeface="Open Sans"/>
                        <a:sym typeface="Open Sans"/>
                      </a:endParaRPr>
                    </a:p>
                  </a:txBody>
                  <a:tcPr marT="34300" marB="34300" marR="91450" marL="91450" anchor="ctr">
                    <a:solidFill>
                      <a:schemeClr val="accent4"/>
                    </a:solidFill>
                  </a:tcPr>
                </a:tc>
              </a:tr>
              <a:tr h="673925">
                <a:tc>
                  <a:txBody>
                    <a:bodyPr/>
                    <a:lstStyle/>
                    <a:p>
                      <a:pPr indent="0" lvl="0" marL="0" marR="0" rtl="0" algn="l">
                        <a:lnSpc>
                          <a:spcPct val="100000"/>
                        </a:lnSpc>
                        <a:spcBef>
                          <a:spcPts val="0"/>
                        </a:spcBef>
                        <a:spcAft>
                          <a:spcPts val="0"/>
                        </a:spcAft>
                        <a:buClr>
                          <a:schemeClr val="dk1"/>
                        </a:buClr>
                        <a:buSzPts val="800"/>
                        <a:buFont typeface="Arial"/>
                        <a:buNone/>
                      </a:pPr>
                      <a:r>
                        <a:rPr i="0" lang="en-ZA" sz="800" u="none" strike="noStrike">
                          <a:solidFill>
                            <a:schemeClr val="dk2"/>
                          </a:solidFill>
                          <a:latin typeface="Open Sans"/>
                          <a:ea typeface="Open Sans"/>
                          <a:cs typeface="Open Sans"/>
                          <a:sym typeface="Open Sans"/>
                        </a:rPr>
                        <a:t>Liming to address soil acidity and improve productivity </a:t>
                      </a:r>
                      <a:endParaRPr sz="1100">
                        <a:solidFill>
                          <a:schemeClr val="dk2"/>
                        </a:solidFill>
                        <a:latin typeface="Open Sans"/>
                        <a:ea typeface="Open Sans"/>
                        <a:cs typeface="Open Sans"/>
                        <a:sym typeface="Open Sans"/>
                      </a:endParaRPr>
                    </a:p>
                  </a:txBody>
                  <a:tcPr marT="34300" marB="34300" marR="91450" marL="91450">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rPr i="0" lang="en-ZA" sz="800" u="none" strike="noStrike">
                          <a:solidFill>
                            <a:schemeClr val="dk2"/>
                          </a:solidFill>
                          <a:latin typeface="Open Sans"/>
                          <a:ea typeface="Open Sans"/>
                          <a:cs typeface="Open Sans"/>
                          <a:sym typeface="Open Sans"/>
                        </a:rPr>
                        <a:t>Carbonate limes dissolve and release extra bicarbonate (HCO3) into soils </a:t>
                      </a:r>
                      <a:endParaRPr sz="11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rPr i="0" lang="en-ZA" sz="800" u="none" strike="noStrike">
                          <a:solidFill>
                            <a:schemeClr val="dk2"/>
                          </a:solidFill>
                          <a:latin typeface="Open Sans"/>
                          <a:ea typeface="Open Sans"/>
                          <a:cs typeface="Open Sans"/>
                          <a:sym typeface="Open Sans"/>
                        </a:rPr>
                        <a:t>Additional chemical reactions occur, depending on soil factors and climate regime</a:t>
                      </a:r>
                      <a:endParaRPr sz="11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t/>
                      </a:r>
                      <a:endParaRPr i="0" sz="800" u="none" strike="noStrike">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rPr i="0" lang="en-ZA" sz="800" u="none" strike="noStrike">
                          <a:solidFill>
                            <a:schemeClr val="dk2"/>
                          </a:solidFill>
                          <a:latin typeface="Open Sans"/>
                          <a:ea typeface="Open Sans"/>
                          <a:cs typeface="Open Sans"/>
                          <a:sym typeface="Open Sans"/>
                        </a:rPr>
                        <a:t>Increased CO</a:t>
                      </a:r>
                      <a:r>
                        <a:rPr baseline="-25000" i="0" lang="en-ZA" sz="800" u="none" strike="noStrike">
                          <a:solidFill>
                            <a:schemeClr val="dk2"/>
                          </a:solidFill>
                          <a:latin typeface="Open Sans"/>
                          <a:ea typeface="Open Sans"/>
                          <a:cs typeface="Open Sans"/>
                          <a:sym typeface="Open Sans"/>
                        </a:rPr>
                        <a:t>2 </a:t>
                      </a:r>
                      <a:r>
                        <a:rPr i="0" lang="en-ZA" sz="800" u="none" strike="noStrike">
                          <a:solidFill>
                            <a:schemeClr val="dk2"/>
                          </a:solidFill>
                          <a:latin typeface="Open Sans"/>
                          <a:ea typeface="Open Sans"/>
                          <a:cs typeface="Open Sans"/>
                          <a:sym typeface="Open Sans"/>
                        </a:rPr>
                        <a:t>and N</a:t>
                      </a:r>
                      <a:r>
                        <a:rPr baseline="-25000" i="0" lang="en-ZA" sz="800" u="none" strike="noStrike">
                          <a:solidFill>
                            <a:schemeClr val="dk2"/>
                          </a:solidFill>
                          <a:latin typeface="Open Sans"/>
                          <a:ea typeface="Open Sans"/>
                          <a:cs typeface="Open Sans"/>
                          <a:sym typeface="Open Sans"/>
                        </a:rPr>
                        <a:t>2</a:t>
                      </a:r>
                      <a:r>
                        <a:rPr i="0" lang="en-ZA" sz="800" u="none" strike="noStrike">
                          <a:solidFill>
                            <a:schemeClr val="dk2"/>
                          </a:solidFill>
                          <a:latin typeface="Open Sans"/>
                          <a:ea typeface="Open Sans"/>
                          <a:cs typeface="Open Sans"/>
                          <a:sym typeface="Open Sans"/>
                        </a:rPr>
                        <a:t>O emissions</a:t>
                      </a:r>
                      <a:endParaRPr sz="1100">
                        <a:solidFill>
                          <a:schemeClr val="dk2"/>
                        </a:solidFill>
                        <a:latin typeface="Open Sans"/>
                        <a:ea typeface="Open Sans"/>
                        <a:cs typeface="Open Sans"/>
                        <a:sym typeface="Open Sans"/>
                      </a:endParaRPr>
                    </a:p>
                  </a:txBody>
                  <a:tcPr marT="34300" marB="34300" marR="91450" marL="91450" anchor="ctr">
                    <a:solidFill>
                      <a:schemeClr val="accent4"/>
                    </a:solidFill>
                  </a:tcPr>
                </a:tc>
              </a:tr>
              <a:tr h="552775">
                <a:tc>
                  <a:txBody>
                    <a:bodyPr/>
                    <a:lstStyle/>
                    <a:p>
                      <a:pPr indent="0" lvl="0" marL="0" marR="0" rtl="0" algn="l">
                        <a:lnSpc>
                          <a:spcPct val="100000"/>
                        </a:lnSpc>
                        <a:spcBef>
                          <a:spcPts val="0"/>
                        </a:spcBef>
                        <a:spcAft>
                          <a:spcPts val="0"/>
                        </a:spcAft>
                        <a:buClr>
                          <a:schemeClr val="dk1"/>
                        </a:buClr>
                        <a:buSzPts val="800"/>
                        <a:buFont typeface="Arial"/>
                        <a:buNone/>
                      </a:pPr>
                      <a:r>
                        <a:rPr i="0" lang="en-ZA" sz="800" u="none" strike="noStrike">
                          <a:solidFill>
                            <a:schemeClr val="dk2"/>
                          </a:solidFill>
                          <a:latin typeface="Open Sans"/>
                          <a:ea typeface="Open Sans"/>
                          <a:cs typeface="Open Sans"/>
                          <a:sym typeface="Open Sans"/>
                        </a:rPr>
                        <a:t>Rotational grazing or cultivation</a:t>
                      </a:r>
                      <a:endParaRPr sz="1100">
                        <a:solidFill>
                          <a:schemeClr val="dk2"/>
                        </a:solidFill>
                        <a:latin typeface="Open Sans"/>
                        <a:ea typeface="Open Sans"/>
                        <a:cs typeface="Open Sans"/>
                        <a:sym typeface="Open Sans"/>
                      </a:endParaRPr>
                    </a:p>
                  </a:txBody>
                  <a:tcPr marT="34300" marB="34300" marR="91450" marL="91450">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rPr i="0" lang="en-ZA" sz="800" u="none" strike="noStrike">
                          <a:solidFill>
                            <a:schemeClr val="dk2"/>
                          </a:solidFill>
                          <a:latin typeface="Open Sans"/>
                          <a:ea typeface="Open Sans"/>
                          <a:cs typeface="Open Sans"/>
                          <a:sym typeface="Open Sans"/>
                        </a:rPr>
                        <a:t>Use of machinery to install or maintain rotational grazing or cultivation increases </a:t>
                      </a:r>
                      <a:endParaRPr sz="11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rPr i="0" lang="en-ZA" sz="800" u="none" strike="noStrike">
                          <a:solidFill>
                            <a:schemeClr val="dk2"/>
                          </a:solidFill>
                          <a:latin typeface="Open Sans"/>
                          <a:ea typeface="Open Sans"/>
                          <a:cs typeface="Open Sans"/>
                          <a:sym typeface="Open Sans"/>
                        </a:rPr>
                        <a:t>Fossil fuel usage increases</a:t>
                      </a:r>
                      <a:endParaRPr sz="1100">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t/>
                      </a:r>
                      <a:endParaRPr i="0" sz="800" u="none" strike="noStrike">
                        <a:solidFill>
                          <a:schemeClr val="dk2"/>
                        </a:solidFill>
                        <a:latin typeface="Open Sans"/>
                        <a:ea typeface="Open Sans"/>
                        <a:cs typeface="Open Sans"/>
                        <a:sym typeface="Open Sans"/>
                      </a:endParaRPr>
                    </a:p>
                  </a:txBody>
                  <a:tcPr marT="34300" marB="34300" marR="91450" marL="91450" anchor="ctr">
                    <a:solidFill>
                      <a:schemeClr val="accent4"/>
                    </a:solidFill>
                  </a:tcPr>
                </a:tc>
                <a:tc>
                  <a:txBody>
                    <a:bodyPr/>
                    <a:lstStyle/>
                    <a:p>
                      <a:pPr indent="0" lvl="0" marL="0" marR="0" rtl="0" algn="l">
                        <a:lnSpc>
                          <a:spcPct val="100000"/>
                        </a:lnSpc>
                        <a:spcBef>
                          <a:spcPts val="0"/>
                        </a:spcBef>
                        <a:spcAft>
                          <a:spcPts val="0"/>
                        </a:spcAft>
                        <a:buClr>
                          <a:schemeClr val="dk1"/>
                        </a:buClr>
                        <a:buSzPts val="800"/>
                        <a:buFont typeface="Arial"/>
                        <a:buNone/>
                      </a:pPr>
                      <a:r>
                        <a:rPr i="0" lang="en-ZA" sz="800" u="none" strike="noStrike">
                          <a:solidFill>
                            <a:schemeClr val="dk2"/>
                          </a:solidFill>
                          <a:latin typeface="Open Sans"/>
                          <a:ea typeface="Open Sans"/>
                          <a:cs typeface="Open Sans"/>
                          <a:sym typeface="Open Sans"/>
                        </a:rPr>
                        <a:t>Increased CO</a:t>
                      </a:r>
                      <a:r>
                        <a:rPr baseline="-25000" i="0" lang="en-ZA" sz="800" u="none" strike="noStrike">
                          <a:solidFill>
                            <a:schemeClr val="dk2"/>
                          </a:solidFill>
                          <a:latin typeface="Open Sans"/>
                          <a:ea typeface="Open Sans"/>
                          <a:cs typeface="Open Sans"/>
                          <a:sym typeface="Open Sans"/>
                        </a:rPr>
                        <a:t>2</a:t>
                      </a:r>
                      <a:r>
                        <a:rPr i="0" lang="en-ZA" sz="800" u="none" strike="noStrike">
                          <a:solidFill>
                            <a:schemeClr val="dk2"/>
                          </a:solidFill>
                          <a:latin typeface="Open Sans"/>
                          <a:ea typeface="Open Sans"/>
                          <a:cs typeface="Open Sans"/>
                          <a:sym typeface="Open Sans"/>
                        </a:rPr>
                        <a:t> emissions</a:t>
                      </a:r>
                      <a:endParaRPr sz="1100">
                        <a:solidFill>
                          <a:schemeClr val="dk2"/>
                        </a:solidFill>
                        <a:latin typeface="Open Sans"/>
                        <a:ea typeface="Open Sans"/>
                        <a:cs typeface="Open Sans"/>
                        <a:sym typeface="Open Sans"/>
                      </a:endParaRPr>
                    </a:p>
                  </a:txBody>
                  <a:tcPr marT="34300" marB="34300" marR="91450" marL="91450" anchor="ctr">
                    <a:solidFill>
                      <a:schemeClr val="accent4"/>
                    </a:solidFill>
                  </a:tcPr>
                </a:tc>
              </a:tr>
            </a:tbl>
          </a:graphicData>
        </a:graphic>
      </p:graphicFrame>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9" name="Shape 1159"/>
        <p:cNvGrpSpPr/>
        <p:nvPr/>
      </p:nvGrpSpPr>
      <p:grpSpPr>
        <a:xfrm>
          <a:off x="0" y="0"/>
          <a:ext cx="0" cy="0"/>
          <a:chOff x="0" y="0"/>
          <a:chExt cx="0" cy="0"/>
        </a:xfrm>
      </p:grpSpPr>
      <p:sp>
        <p:nvSpPr>
          <p:cNvPr id="1160" name="Google Shape;1160;p74"/>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rgbClr val="625852"/>
              </a:buClr>
              <a:buSzPts val="2400"/>
              <a:buFont typeface="Arial"/>
              <a:buNone/>
            </a:pPr>
            <a:r>
              <a:rPr lang="en-ZA" sz="2000"/>
              <a:t>Considerations for evaluating significance of GHG sources and carbon pools for policies targeting enteric fermentation</a:t>
            </a:r>
            <a:endParaRPr sz="2000"/>
          </a:p>
        </p:txBody>
      </p:sp>
      <p:sp>
        <p:nvSpPr>
          <p:cNvPr id="1161" name="Google Shape;1161;p74"/>
          <p:cNvSpPr/>
          <p:nvPr>
            <p:ph idx="4294967295" type="body"/>
          </p:nvPr>
        </p:nvSpPr>
        <p:spPr>
          <a:xfrm>
            <a:off x="304800" y="4555073"/>
            <a:ext cx="1066800" cy="375900"/>
          </a:xfrm>
          <a:prstGeom prst="leftArrow">
            <a:avLst>
              <a:gd fmla="val 50000" name="adj1"/>
              <a:gd fmla="val 71387" name="adj2"/>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rmAutofit fontScale="40000" lnSpcReduction="20000"/>
          </a:bodyPr>
          <a:lstStyle/>
          <a:p>
            <a:pPr indent="0" lvl="0" marL="0" rtl="0" algn="l">
              <a:lnSpc>
                <a:spcPct val="90000"/>
              </a:lnSpc>
              <a:spcBef>
                <a:spcPts val="0"/>
              </a:spcBef>
              <a:spcAft>
                <a:spcPts val="1200"/>
              </a:spcAft>
              <a:buClr>
                <a:srgbClr val="09294E"/>
              </a:buClr>
              <a:buSzPct val="38095"/>
              <a:buNone/>
            </a:pPr>
            <a:r>
              <a:rPr lang="en-ZA"/>
              <a:t>Previous slide</a:t>
            </a:r>
            <a:endParaRPr/>
          </a:p>
        </p:txBody>
      </p:sp>
      <p:sp>
        <p:nvSpPr>
          <p:cNvPr id="1162" name="Google Shape;1162;p74">
            <a:hlinkClick action="ppaction://hlinksldjump" r:id="rId3"/>
          </p:cNvPr>
          <p:cNvSpPr/>
          <p:nvPr/>
        </p:nvSpPr>
        <p:spPr>
          <a:xfrm>
            <a:off x="532842" y="4641333"/>
            <a:ext cx="1192800" cy="1842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graphicFrame>
        <p:nvGraphicFramePr>
          <p:cNvPr id="1163" name="Google Shape;1163;p74"/>
          <p:cNvGraphicFramePr/>
          <p:nvPr/>
        </p:nvGraphicFramePr>
        <p:xfrm>
          <a:off x="304825" y="968517"/>
          <a:ext cx="3000000" cy="3000000"/>
        </p:xfrm>
        <a:graphic>
          <a:graphicData uri="http://schemas.openxmlformats.org/drawingml/2006/table">
            <a:tbl>
              <a:tblPr bandRow="1" firstRow="1">
                <a:noFill/>
                <a:tableStyleId>{025D90E7-1564-4A45-BC41-C727563D333D}</a:tableStyleId>
              </a:tblPr>
              <a:tblGrid>
                <a:gridCol w="1196000"/>
                <a:gridCol w="845200"/>
                <a:gridCol w="6292900"/>
              </a:tblGrid>
              <a:tr h="230100">
                <a:tc>
                  <a:txBody>
                    <a:bodyPr/>
                    <a:lstStyle/>
                    <a:p>
                      <a:pPr indent="0" lvl="0" marL="0" marR="0" rtl="0" algn="ctr">
                        <a:spcBef>
                          <a:spcPts val="0"/>
                        </a:spcBef>
                        <a:spcAft>
                          <a:spcPts val="0"/>
                        </a:spcAft>
                        <a:buNone/>
                      </a:pPr>
                      <a:r>
                        <a:rPr i="0" lang="en-ZA" sz="1000" u="none" strike="noStrike">
                          <a:solidFill>
                            <a:srgbClr val="FFFFFF"/>
                          </a:solidFill>
                          <a:latin typeface="Open Sans"/>
                          <a:ea typeface="Open Sans"/>
                          <a:cs typeface="Open Sans"/>
                          <a:sym typeface="Open Sans"/>
                        </a:rPr>
                        <a:t>Source/ Carbon pool</a:t>
                      </a:r>
                      <a:endParaRPr i="0" sz="1000" u="none" strike="noStrike">
                        <a:solidFill>
                          <a:srgbClr val="000000"/>
                        </a:solidFill>
                        <a:latin typeface="Open Sans"/>
                        <a:ea typeface="Open Sans"/>
                        <a:cs typeface="Open Sans"/>
                        <a:sym typeface="Open Sans"/>
                      </a:endParaRPr>
                    </a:p>
                  </a:txBody>
                  <a:tcPr marT="7150" marB="0" marR="9525" marL="9525" anchor="ctr">
                    <a:solidFill>
                      <a:schemeClr val="dk1"/>
                    </a:solidFill>
                  </a:tcPr>
                </a:tc>
                <a:tc>
                  <a:txBody>
                    <a:bodyPr/>
                    <a:lstStyle/>
                    <a:p>
                      <a:pPr indent="0" lvl="0" marL="0" marR="0" rtl="0" algn="ctr">
                        <a:spcBef>
                          <a:spcPts val="0"/>
                        </a:spcBef>
                        <a:spcAft>
                          <a:spcPts val="0"/>
                        </a:spcAft>
                        <a:buNone/>
                      </a:pPr>
                      <a:r>
                        <a:rPr i="0" lang="en-ZA" sz="1000" u="none" strike="noStrike">
                          <a:solidFill>
                            <a:srgbClr val="FFFFFF"/>
                          </a:solidFill>
                          <a:latin typeface="Open Sans"/>
                          <a:ea typeface="Open Sans"/>
                          <a:cs typeface="Open Sans"/>
                          <a:sym typeface="Open Sans"/>
                        </a:rPr>
                        <a:t>Gas</a:t>
                      </a:r>
                      <a:endParaRPr i="0" sz="1000" u="none" strike="noStrike">
                        <a:solidFill>
                          <a:srgbClr val="000000"/>
                        </a:solidFill>
                        <a:latin typeface="Open Sans"/>
                        <a:ea typeface="Open Sans"/>
                        <a:cs typeface="Open Sans"/>
                        <a:sym typeface="Open Sans"/>
                      </a:endParaRPr>
                    </a:p>
                  </a:txBody>
                  <a:tcPr marT="7150" marB="0" marR="9525" marL="9525" anchor="ctr">
                    <a:solidFill>
                      <a:schemeClr val="dk1"/>
                    </a:solidFill>
                  </a:tcPr>
                </a:tc>
                <a:tc>
                  <a:txBody>
                    <a:bodyPr/>
                    <a:lstStyle/>
                    <a:p>
                      <a:pPr indent="0" lvl="0" marL="0" marR="0" rtl="0" algn="ctr">
                        <a:spcBef>
                          <a:spcPts val="0"/>
                        </a:spcBef>
                        <a:spcAft>
                          <a:spcPts val="0"/>
                        </a:spcAft>
                        <a:buNone/>
                      </a:pPr>
                      <a:r>
                        <a:rPr i="0" lang="en-ZA" sz="1000" u="none" strike="noStrike">
                          <a:solidFill>
                            <a:srgbClr val="FFFFFF"/>
                          </a:solidFill>
                          <a:latin typeface="Open Sans"/>
                          <a:ea typeface="Open Sans"/>
                          <a:cs typeface="Open Sans"/>
                          <a:sym typeface="Open Sans"/>
                        </a:rPr>
                        <a:t>Considerations</a:t>
                      </a:r>
                      <a:endParaRPr i="0" sz="1000" u="none" strike="noStrike">
                        <a:solidFill>
                          <a:srgbClr val="000000"/>
                        </a:solidFill>
                        <a:latin typeface="Open Sans"/>
                        <a:ea typeface="Open Sans"/>
                        <a:cs typeface="Open Sans"/>
                        <a:sym typeface="Open Sans"/>
                      </a:endParaRPr>
                    </a:p>
                  </a:txBody>
                  <a:tcPr marT="7150" marB="0" marR="9525" marL="9525" anchor="ctr">
                    <a:solidFill>
                      <a:schemeClr val="dk1"/>
                    </a:solidFill>
                  </a:tcPr>
                </a:tc>
              </a:tr>
              <a:tr h="212150">
                <a:tc>
                  <a:txBody>
                    <a:bodyPr/>
                    <a:lstStyle/>
                    <a:p>
                      <a:pPr indent="0" lvl="0" marL="0" marR="0" rtl="0" algn="l">
                        <a:spcBef>
                          <a:spcPts val="0"/>
                        </a:spcBef>
                        <a:spcAft>
                          <a:spcPts val="0"/>
                        </a:spcAft>
                        <a:buNone/>
                      </a:pPr>
                      <a:r>
                        <a:rPr i="0" lang="en-ZA" sz="600" u="none" strike="noStrike">
                          <a:solidFill>
                            <a:schemeClr val="lt1"/>
                          </a:solidFill>
                          <a:latin typeface="Open Sans"/>
                          <a:ea typeface="Open Sans"/>
                          <a:cs typeface="Open Sans"/>
                          <a:sym typeface="Open Sans"/>
                        </a:rPr>
                        <a:t>Enteric fermentation</a:t>
                      </a:r>
                      <a:endParaRPr sz="600">
                        <a:solidFill>
                          <a:schemeClr val="lt1"/>
                        </a:solidFill>
                        <a:latin typeface="Open Sans"/>
                        <a:ea typeface="Open Sans"/>
                        <a:cs typeface="Open Sans"/>
                        <a:sym typeface="Open Sans"/>
                      </a:endParaRPr>
                    </a:p>
                  </a:txBody>
                  <a:tcPr marT="7150" marB="0" marR="9525" marL="9525" anchor="ctr">
                    <a:solidFill>
                      <a:schemeClr val="accent1"/>
                    </a:solidFill>
                  </a:tcPr>
                </a:tc>
                <a:tc>
                  <a:txBody>
                    <a:bodyPr/>
                    <a:lstStyle/>
                    <a:p>
                      <a:pPr indent="0" lvl="0" marL="0" marR="0" rtl="0" algn="ctr">
                        <a:lnSpc>
                          <a:spcPct val="120000"/>
                        </a:lnSpc>
                        <a:spcBef>
                          <a:spcPts val="0"/>
                        </a:spcBef>
                        <a:spcAft>
                          <a:spcPts val="0"/>
                        </a:spcAft>
                        <a:buNone/>
                      </a:pPr>
                      <a:r>
                        <a:rPr lang="en-ZA" sz="600">
                          <a:solidFill>
                            <a:schemeClr val="dk2"/>
                          </a:solidFill>
                          <a:latin typeface="Open Sans"/>
                          <a:ea typeface="Open Sans"/>
                          <a:cs typeface="Open Sans"/>
                          <a:sym typeface="Open Sans"/>
                        </a:rPr>
                        <a:t>CH</a:t>
                      </a:r>
                      <a:r>
                        <a:rPr baseline="-25000" lang="en-ZA" sz="600">
                          <a:solidFill>
                            <a:schemeClr val="dk2"/>
                          </a:solidFill>
                          <a:latin typeface="Open Sans"/>
                          <a:ea typeface="Open Sans"/>
                          <a:cs typeface="Open Sans"/>
                          <a:sym typeface="Open Sans"/>
                        </a:rPr>
                        <a:t>4</a:t>
                      </a:r>
                      <a:endParaRPr sz="600">
                        <a:solidFill>
                          <a:schemeClr val="dk2"/>
                        </a:solidFill>
                        <a:latin typeface="Open Sans"/>
                        <a:ea typeface="Open Sans"/>
                        <a:cs typeface="Open Sans"/>
                        <a:sym typeface="Open Sans"/>
                      </a:endParaRPr>
                    </a:p>
                  </a:txBody>
                  <a:tcPr marT="7150" marB="0" marR="9525" marL="9525" anchor="ctr">
                    <a:solidFill>
                      <a:schemeClr val="accent4"/>
                    </a:solidFill>
                  </a:tcPr>
                </a:tc>
                <a:tc>
                  <a:txBody>
                    <a:bodyPr/>
                    <a:lstStyle/>
                    <a:p>
                      <a:pPr indent="0" lvl="0" marL="0" marR="0" rtl="0" algn="l">
                        <a:spcBef>
                          <a:spcPts val="0"/>
                        </a:spcBef>
                        <a:spcAft>
                          <a:spcPts val="0"/>
                        </a:spcAft>
                        <a:buNone/>
                      </a:pPr>
                      <a:r>
                        <a:rPr i="0" lang="en-ZA" sz="600" u="none" strike="noStrike">
                          <a:solidFill>
                            <a:schemeClr val="dk2"/>
                          </a:solidFill>
                          <a:latin typeface="Open Sans"/>
                          <a:ea typeface="Open Sans"/>
                          <a:cs typeface="Open Sans"/>
                          <a:sym typeface="Open Sans"/>
                        </a:rPr>
                        <a:t>This source should be considered significant for all livestock policies with interventions that target enteric fermentation</a:t>
                      </a:r>
                      <a:endParaRPr sz="600">
                        <a:solidFill>
                          <a:schemeClr val="dk2"/>
                        </a:solidFill>
                        <a:latin typeface="Open Sans"/>
                        <a:ea typeface="Open Sans"/>
                        <a:cs typeface="Open Sans"/>
                        <a:sym typeface="Open Sans"/>
                      </a:endParaRPr>
                    </a:p>
                  </a:txBody>
                  <a:tcPr marT="7150" marB="0" marR="9525" marL="9525" anchor="ctr">
                    <a:solidFill>
                      <a:schemeClr val="accent4"/>
                    </a:solidFill>
                  </a:tcPr>
                </a:tc>
              </a:tr>
              <a:tr h="393825">
                <a:tc>
                  <a:txBody>
                    <a:bodyPr/>
                    <a:lstStyle/>
                    <a:p>
                      <a:pPr indent="0" lvl="0" marL="0" marR="0" rtl="0" algn="l">
                        <a:spcBef>
                          <a:spcPts val="0"/>
                        </a:spcBef>
                        <a:spcAft>
                          <a:spcPts val="0"/>
                        </a:spcAft>
                        <a:buNone/>
                      </a:pPr>
                      <a:r>
                        <a:rPr i="0" lang="en-ZA" sz="600" u="none" strike="noStrike">
                          <a:solidFill>
                            <a:schemeClr val="lt1"/>
                          </a:solidFill>
                          <a:latin typeface="Open Sans"/>
                          <a:ea typeface="Open Sans"/>
                          <a:cs typeface="Open Sans"/>
                          <a:sym typeface="Open Sans"/>
                        </a:rPr>
                        <a:t>Soil carbon sequestration</a:t>
                      </a:r>
                      <a:endParaRPr sz="600">
                        <a:solidFill>
                          <a:schemeClr val="lt1"/>
                        </a:solidFill>
                        <a:latin typeface="Open Sans"/>
                        <a:ea typeface="Open Sans"/>
                        <a:cs typeface="Open Sans"/>
                        <a:sym typeface="Open Sans"/>
                      </a:endParaRPr>
                    </a:p>
                  </a:txBody>
                  <a:tcPr marT="7150" marB="0" marR="9525" marL="9525" anchor="ctr">
                    <a:solidFill>
                      <a:schemeClr val="accent1"/>
                    </a:solidFill>
                  </a:tcPr>
                </a:tc>
                <a:tc>
                  <a:txBody>
                    <a:bodyPr/>
                    <a:lstStyle/>
                    <a:p>
                      <a:pPr indent="0" lvl="0" marL="0" marR="0" rtl="0" algn="ctr">
                        <a:lnSpc>
                          <a:spcPct val="120000"/>
                        </a:lnSpc>
                        <a:spcBef>
                          <a:spcPts val="0"/>
                        </a:spcBef>
                        <a:spcAft>
                          <a:spcPts val="0"/>
                        </a:spcAft>
                        <a:buClr>
                          <a:schemeClr val="dk1"/>
                        </a:buClr>
                        <a:buSzPts val="800"/>
                        <a:buFont typeface="Arial"/>
                        <a:buNone/>
                      </a:pPr>
                      <a:r>
                        <a:rPr i="0" lang="en-ZA" sz="600" u="none" strike="noStrike">
                          <a:solidFill>
                            <a:schemeClr val="dk2"/>
                          </a:solidFill>
                          <a:latin typeface="Open Sans"/>
                          <a:ea typeface="Open Sans"/>
                          <a:cs typeface="Open Sans"/>
                          <a:sym typeface="Open Sans"/>
                        </a:rPr>
                        <a:t>CO</a:t>
                      </a:r>
                      <a:r>
                        <a:rPr baseline="-25000" i="0" lang="en-ZA" sz="600" u="none" strike="noStrike">
                          <a:solidFill>
                            <a:schemeClr val="dk2"/>
                          </a:solidFill>
                          <a:latin typeface="Open Sans"/>
                          <a:ea typeface="Open Sans"/>
                          <a:cs typeface="Open Sans"/>
                          <a:sym typeface="Open Sans"/>
                        </a:rPr>
                        <a:t>2</a:t>
                      </a:r>
                      <a:endParaRPr baseline="-25000" i="0" sz="600" u="none" strike="noStrike">
                        <a:solidFill>
                          <a:schemeClr val="dk2"/>
                        </a:solidFill>
                        <a:latin typeface="Open Sans"/>
                        <a:ea typeface="Open Sans"/>
                        <a:cs typeface="Open Sans"/>
                        <a:sym typeface="Open Sans"/>
                      </a:endParaRPr>
                    </a:p>
                  </a:txBody>
                  <a:tcPr marT="7150" marB="0" marR="9525" marL="9525" anchor="ctr">
                    <a:solidFill>
                      <a:schemeClr val="accent4"/>
                    </a:solidFill>
                  </a:tcPr>
                </a:tc>
                <a:tc>
                  <a:txBody>
                    <a:bodyPr/>
                    <a:lstStyle/>
                    <a:p>
                      <a:pPr indent="0" lvl="0" marL="0" marR="0" rtl="0" algn="l">
                        <a:spcBef>
                          <a:spcPts val="0"/>
                        </a:spcBef>
                        <a:spcAft>
                          <a:spcPts val="0"/>
                        </a:spcAft>
                        <a:buNone/>
                      </a:pPr>
                      <a:r>
                        <a:rPr i="0" lang="en-ZA" sz="600" u="none" strike="noStrike">
                          <a:solidFill>
                            <a:schemeClr val="dk2"/>
                          </a:solidFill>
                          <a:latin typeface="Open Sans"/>
                          <a:ea typeface="Open Sans"/>
                          <a:cs typeface="Open Sans"/>
                          <a:sym typeface="Open Sans"/>
                        </a:rPr>
                        <a:t>This source may be significant when policy interventions include improved pasture management and adoption of silvopastoral systems because, in general, adoption of improved pasture management and/or silvopastoral systems will increase plant production and thus inputs to soil carbon pools. The magnitude of the effect varies considerably.</a:t>
                      </a:r>
                      <a:endParaRPr sz="600">
                        <a:solidFill>
                          <a:schemeClr val="dk2"/>
                        </a:solidFill>
                        <a:latin typeface="Open Sans"/>
                        <a:ea typeface="Open Sans"/>
                        <a:cs typeface="Open Sans"/>
                        <a:sym typeface="Open Sans"/>
                      </a:endParaRPr>
                    </a:p>
                  </a:txBody>
                  <a:tcPr marT="7150" marB="0" marR="9525" marL="9525" anchor="ctr">
                    <a:solidFill>
                      <a:schemeClr val="accent4"/>
                    </a:solidFill>
                  </a:tcPr>
                </a:tc>
              </a:tr>
              <a:tr h="400625">
                <a:tc>
                  <a:txBody>
                    <a:bodyPr/>
                    <a:lstStyle/>
                    <a:p>
                      <a:pPr indent="0" lvl="0" marL="0" marR="0" rtl="0" algn="l">
                        <a:spcBef>
                          <a:spcPts val="0"/>
                        </a:spcBef>
                        <a:spcAft>
                          <a:spcPts val="0"/>
                        </a:spcAft>
                        <a:buNone/>
                      </a:pPr>
                      <a:r>
                        <a:rPr i="0" lang="en-ZA" sz="600" u="none" strike="noStrike">
                          <a:solidFill>
                            <a:schemeClr val="lt1"/>
                          </a:solidFill>
                          <a:latin typeface="Open Sans"/>
                          <a:ea typeface="Open Sans"/>
                          <a:cs typeface="Open Sans"/>
                          <a:sym typeface="Open Sans"/>
                        </a:rPr>
                        <a:t>Biomass carbon sequestration</a:t>
                      </a:r>
                      <a:endParaRPr sz="600">
                        <a:solidFill>
                          <a:schemeClr val="lt1"/>
                        </a:solidFill>
                        <a:latin typeface="Open Sans"/>
                        <a:ea typeface="Open Sans"/>
                        <a:cs typeface="Open Sans"/>
                        <a:sym typeface="Open Sans"/>
                      </a:endParaRPr>
                    </a:p>
                  </a:txBody>
                  <a:tcPr marT="7150" marB="0" marR="9525" marL="9525" anchor="ctr">
                    <a:solidFill>
                      <a:schemeClr val="accent1"/>
                    </a:solidFill>
                  </a:tcPr>
                </a:tc>
                <a:tc>
                  <a:txBody>
                    <a:bodyPr/>
                    <a:lstStyle/>
                    <a:p>
                      <a:pPr indent="0" lvl="0" marL="0" marR="0" rtl="0" algn="ctr">
                        <a:lnSpc>
                          <a:spcPct val="120000"/>
                        </a:lnSpc>
                        <a:spcBef>
                          <a:spcPts val="0"/>
                        </a:spcBef>
                        <a:spcAft>
                          <a:spcPts val="0"/>
                        </a:spcAft>
                        <a:buClr>
                          <a:schemeClr val="dk1"/>
                        </a:buClr>
                        <a:buSzPts val="800"/>
                        <a:buFont typeface="Arial"/>
                        <a:buNone/>
                      </a:pPr>
                      <a:r>
                        <a:rPr i="0" lang="en-ZA" sz="600" u="none" strike="noStrike">
                          <a:solidFill>
                            <a:schemeClr val="dk2"/>
                          </a:solidFill>
                          <a:latin typeface="Open Sans"/>
                          <a:ea typeface="Open Sans"/>
                          <a:cs typeface="Open Sans"/>
                          <a:sym typeface="Open Sans"/>
                        </a:rPr>
                        <a:t>CO</a:t>
                      </a:r>
                      <a:r>
                        <a:rPr baseline="-25000" i="0" lang="en-ZA" sz="600" u="none" strike="noStrike">
                          <a:solidFill>
                            <a:schemeClr val="dk2"/>
                          </a:solidFill>
                          <a:latin typeface="Open Sans"/>
                          <a:ea typeface="Open Sans"/>
                          <a:cs typeface="Open Sans"/>
                          <a:sym typeface="Open Sans"/>
                        </a:rPr>
                        <a:t>2</a:t>
                      </a:r>
                      <a:endParaRPr baseline="-25000" i="0" sz="600" u="none" strike="noStrike">
                        <a:solidFill>
                          <a:schemeClr val="dk2"/>
                        </a:solidFill>
                        <a:latin typeface="Open Sans"/>
                        <a:ea typeface="Open Sans"/>
                        <a:cs typeface="Open Sans"/>
                        <a:sym typeface="Open Sans"/>
                      </a:endParaRPr>
                    </a:p>
                  </a:txBody>
                  <a:tcPr marT="7150" marB="0" marR="9525" marL="9525" anchor="ctr">
                    <a:solidFill>
                      <a:schemeClr val="accent4"/>
                    </a:solidFill>
                  </a:tcPr>
                </a:tc>
                <a:tc>
                  <a:txBody>
                    <a:bodyPr/>
                    <a:lstStyle/>
                    <a:p>
                      <a:pPr indent="0" lvl="0" marL="0" marR="0" rtl="0" algn="l">
                        <a:spcBef>
                          <a:spcPts val="0"/>
                        </a:spcBef>
                        <a:spcAft>
                          <a:spcPts val="0"/>
                        </a:spcAft>
                        <a:buNone/>
                      </a:pPr>
                      <a:r>
                        <a:rPr i="0" lang="en-ZA" sz="600" u="none" strike="noStrike">
                          <a:solidFill>
                            <a:schemeClr val="dk2"/>
                          </a:solidFill>
                          <a:latin typeface="Open Sans"/>
                          <a:ea typeface="Open Sans"/>
                          <a:cs typeface="Open Sans"/>
                          <a:sym typeface="Open Sans"/>
                        </a:rPr>
                        <a:t>This source may be significant when the policy intervention increases adoption of silvopastoral systems with trees resulting in increased density of trees on affected land compared to baseline. The magnitude of the effect varies considerably.</a:t>
                      </a:r>
                      <a:endParaRPr sz="600">
                        <a:solidFill>
                          <a:schemeClr val="dk2"/>
                        </a:solidFill>
                        <a:latin typeface="Open Sans"/>
                        <a:ea typeface="Open Sans"/>
                        <a:cs typeface="Open Sans"/>
                        <a:sym typeface="Open Sans"/>
                      </a:endParaRPr>
                    </a:p>
                  </a:txBody>
                  <a:tcPr marT="7150" marB="0" marR="9525" marL="9525" anchor="ctr">
                    <a:solidFill>
                      <a:schemeClr val="accent4"/>
                    </a:solidFill>
                  </a:tcPr>
                </a:tc>
              </a:tr>
              <a:tr h="407400">
                <a:tc>
                  <a:txBody>
                    <a:bodyPr/>
                    <a:lstStyle/>
                    <a:p>
                      <a:pPr indent="0" lvl="0" marL="0" marR="0" rtl="0" algn="l">
                        <a:spcBef>
                          <a:spcPts val="0"/>
                        </a:spcBef>
                        <a:spcAft>
                          <a:spcPts val="0"/>
                        </a:spcAft>
                        <a:buNone/>
                      </a:pPr>
                      <a:r>
                        <a:rPr i="0" lang="en-ZA" sz="600" u="none" strike="noStrike">
                          <a:solidFill>
                            <a:schemeClr val="lt1"/>
                          </a:solidFill>
                          <a:latin typeface="Open Sans"/>
                          <a:ea typeface="Open Sans"/>
                          <a:cs typeface="Open Sans"/>
                          <a:sym typeface="Open Sans"/>
                        </a:rPr>
                        <a:t>Nutrient management</a:t>
                      </a:r>
                      <a:endParaRPr sz="600">
                        <a:solidFill>
                          <a:schemeClr val="lt1"/>
                        </a:solidFill>
                        <a:latin typeface="Open Sans"/>
                        <a:ea typeface="Open Sans"/>
                        <a:cs typeface="Open Sans"/>
                        <a:sym typeface="Open Sans"/>
                      </a:endParaRPr>
                    </a:p>
                  </a:txBody>
                  <a:tcPr marT="7150" marB="0" marR="9525" marL="9525" anchor="ctr">
                    <a:solidFill>
                      <a:schemeClr val="accent1"/>
                    </a:solidFill>
                  </a:tcPr>
                </a:tc>
                <a:tc>
                  <a:txBody>
                    <a:bodyPr/>
                    <a:lstStyle/>
                    <a:p>
                      <a:pPr indent="0" lvl="0" marL="0" marR="0" rtl="0" algn="ctr">
                        <a:lnSpc>
                          <a:spcPct val="120000"/>
                        </a:lnSpc>
                        <a:spcBef>
                          <a:spcPts val="0"/>
                        </a:spcBef>
                        <a:spcAft>
                          <a:spcPts val="0"/>
                        </a:spcAft>
                        <a:buNone/>
                      </a:pPr>
                      <a:r>
                        <a:rPr lang="en-ZA" sz="600">
                          <a:solidFill>
                            <a:schemeClr val="dk2"/>
                          </a:solidFill>
                          <a:latin typeface="Open Sans"/>
                          <a:ea typeface="Open Sans"/>
                          <a:cs typeface="Open Sans"/>
                          <a:sym typeface="Open Sans"/>
                        </a:rPr>
                        <a:t>N</a:t>
                      </a:r>
                      <a:r>
                        <a:rPr baseline="-25000" lang="en-ZA" sz="600">
                          <a:solidFill>
                            <a:schemeClr val="dk2"/>
                          </a:solidFill>
                          <a:latin typeface="Open Sans"/>
                          <a:ea typeface="Open Sans"/>
                          <a:cs typeface="Open Sans"/>
                          <a:sym typeface="Open Sans"/>
                        </a:rPr>
                        <a:t>2</a:t>
                      </a:r>
                      <a:r>
                        <a:rPr lang="en-ZA" sz="600">
                          <a:solidFill>
                            <a:schemeClr val="dk2"/>
                          </a:solidFill>
                          <a:latin typeface="Open Sans"/>
                          <a:ea typeface="Open Sans"/>
                          <a:cs typeface="Open Sans"/>
                          <a:sym typeface="Open Sans"/>
                        </a:rPr>
                        <a:t>O</a:t>
                      </a:r>
                      <a:endParaRPr sz="600">
                        <a:solidFill>
                          <a:schemeClr val="dk2"/>
                        </a:solidFill>
                        <a:latin typeface="Open Sans"/>
                        <a:ea typeface="Open Sans"/>
                        <a:cs typeface="Open Sans"/>
                        <a:sym typeface="Open Sans"/>
                      </a:endParaRPr>
                    </a:p>
                  </a:txBody>
                  <a:tcPr marT="7150" marB="0" marR="9525" marL="9525" anchor="ctr">
                    <a:solidFill>
                      <a:schemeClr val="accent4"/>
                    </a:solidFill>
                  </a:tcPr>
                </a:tc>
                <a:tc>
                  <a:txBody>
                    <a:bodyPr/>
                    <a:lstStyle/>
                    <a:p>
                      <a:pPr indent="0" lvl="0" marL="0" marR="0" rtl="0" algn="l">
                        <a:spcBef>
                          <a:spcPts val="0"/>
                        </a:spcBef>
                        <a:spcAft>
                          <a:spcPts val="0"/>
                        </a:spcAft>
                        <a:buNone/>
                      </a:pPr>
                      <a:r>
                        <a:rPr i="0" lang="en-ZA" sz="600" u="none" strike="noStrike">
                          <a:solidFill>
                            <a:schemeClr val="dk2"/>
                          </a:solidFill>
                          <a:latin typeface="Open Sans"/>
                          <a:ea typeface="Open Sans"/>
                          <a:cs typeface="Open Sans"/>
                          <a:sym typeface="Open Sans"/>
                        </a:rPr>
                        <a:t>This source is likely to be significant when the policy intervention leads to changes in nitrogen inputs to soils relative to baseline soil management practices. However, the net direction and magnitude of effects can vary greatly.</a:t>
                      </a:r>
                      <a:br>
                        <a:rPr i="0" lang="en-ZA" sz="600" u="none" strike="noStrike">
                          <a:solidFill>
                            <a:schemeClr val="dk2"/>
                          </a:solidFill>
                          <a:latin typeface="Open Sans"/>
                          <a:ea typeface="Open Sans"/>
                          <a:cs typeface="Open Sans"/>
                          <a:sym typeface="Open Sans"/>
                        </a:rPr>
                      </a:br>
                      <a:r>
                        <a:rPr i="0" lang="en-ZA" sz="600" u="none" strike="noStrike">
                          <a:solidFill>
                            <a:schemeClr val="dk2"/>
                          </a:solidFill>
                          <a:latin typeface="Open Sans"/>
                          <a:ea typeface="Open Sans"/>
                          <a:cs typeface="Open Sans"/>
                          <a:sym typeface="Open Sans"/>
                        </a:rPr>
                        <a:t>For example, when improved pasture management and silvopastoral systems are part of the policy (a) more fertiliser may be added to promote growth of high quality forage species and this will increase N2O emissions; and (b) livestock productivity may improve such that more can be produced on the same or less area of pasture, reducing expansion of and overall demand for fertilisers pastures compared to baseline and this will reduce N2O emissions.</a:t>
                      </a:r>
                      <a:endParaRPr i="0" sz="600" u="none" strike="noStrike">
                        <a:solidFill>
                          <a:schemeClr val="dk2"/>
                        </a:solidFill>
                        <a:latin typeface="Open Sans"/>
                        <a:ea typeface="Open Sans"/>
                        <a:cs typeface="Open Sans"/>
                        <a:sym typeface="Open Sans"/>
                      </a:endParaRPr>
                    </a:p>
                  </a:txBody>
                  <a:tcPr marT="7150" marB="0" marR="9525" marL="9525" anchor="ctr">
                    <a:solidFill>
                      <a:schemeClr val="accent4"/>
                    </a:solidFill>
                  </a:tcPr>
                </a:tc>
              </a:tr>
              <a:tr h="271625">
                <a:tc>
                  <a:txBody>
                    <a:bodyPr/>
                    <a:lstStyle/>
                    <a:p>
                      <a:pPr indent="0" lvl="0" marL="0" marR="0" rtl="0" algn="l">
                        <a:spcBef>
                          <a:spcPts val="0"/>
                        </a:spcBef>
                        <a:spcAft>
                          <a:spcPts val="0"/>
                        </a:spcAft>
                        <a:buNone/>
                      </a:pPr>
                      <a:r>
                        <a:rPr i="0" lang="en-ZA" sz="600" u="none" strike="noStrike">
                          <a:solidFill>
                            <a:schemeClr val="lt1"/>
                          </a:solidFill>
                          <a:latin typeface="Open Sans"/>
                          <a:ea typeface="Open Sans"/>
                          <a:cs typeface="Open Sans"/>
                          <a:sym typeface="Open Sans"/>
                        </a:rPr>
                        <a:t>Manure management</a:t>
                      </a:r>
                      <a:endParaRPr sz="600">
                        <a:solidFill>
                          <a:schemeClr val="lt1"/>
                        </a:solidFill>
                        <a:latin typeface="Open Sans"/>
                        <a:ea typeface="Open Sans"/>
                        <a:cs typeface="Open Sans"/>
                        <a:sym typeface="Open Sans"/>
                      </a:endParaRPr>
                    </a:p>
                  </a:txBody>
                  <a:tcPr marT="7150" marB="0" marR="9525" marL="9525" anchor="ctr">
                    <a:solidFill>
                      <a:schemeClr val="accent1"/>
                    </a:solidFill>
                  </a:tcPr>
                </a:tc>
                <a:tc>
                  <a:txBody>
                    <a:bodyPr/>
                    <a:lstStyle/>
                    <a:p>
                      <a:pPr indent="0" lvl="0" marL="0" marR="0" rtl="0" algn="ctr">
                        <a:lnSpc>
                          <a:spcPct val="120000"/>
                        </a:lnSpc>
                        <a:spcBef>
                          <a:spcPts val="0"/>
                        </a:spcBef>
                        <a:spcAft>
                          <a:spcPts val="0"/>
                        </a:spcAft>
                        <a:buNone/>
                      </a:pPr>
                      <a:r>
                        <a:rPr lang="en-ZA" sz="600">
                          <a:solidFill>
                            <a:schemeClr val="dk2"/>
                          </a:solidFill>
                          <a:latin typeface="Open Sans"/>
                          <a:ea typeface="Open Sans"/>
                          <a:cs typeface="Open Sans"/>
                          <a:sym typeface="Open Sans"/>
                        </a:rPr>
                        <a:t>N</a:t>
                      </a:r>
                      <a:r>
                        <a:rPr baseline="-25000" lang="en-ZA" sz="600">
                          <a:solidFill>
                            <a:schemeClr val="dk2"/>
                          </a:solidFill>
                          <a:latin typeface="Open Sans"/>
                          <a:ea typeface="Open Sans"/>
                          <a:cs typeface="Open Sans"/>
                          <a:sym typeface="Open Sans"/>
                        </a:rPr>
                        <a:t>2</a:t>
                      </a:r>
                      <a:r>
                        <a:rPr lang="en-ZA" sz="600">
                          <a:solidFill>
                            <a:schemeClr val="dk2"/>
                          </a:solidFill>
                          <a:latin typeface="Open Sans"/>
                          <a:ea typeface="Open Sans"/>
                          <a:cs typeface="Open Sans"/>
                          <a:sym typeface="Open Sans"/>
                        </a:rPr>
                        <a:t>O,</a:t>
                      </a:r>
                      <a:endParaRPr sz="600">
                        <a:solidFill>
                          <a:schemeClr val="dk2"/>
                        </a:solidFill>
                        <a:latin typeface="Open Sans"/>
                        <a:ea typeface="Open Sans"/>
                        <a:cs typeface="Open Sans"/>
                        <a:sym typeface="Open Sans"/>
                      </a:endParaRPr>
                    </a:p>
                    <a:p>
                      <a:pPr indent="0" lvl="0" marL="0" marR="0" rtl="0" algn="ctr">
                        <a:lnSpc>
                          <a:spcPct val="120000"/>
                        </a:lnSpc>
                        <a:spcBef>
                          <a:spcPts val="0"/>
                        </a:spcBef>
                        <a:spcAft>
                          <a:spcPts val="0"/>
                        </a:spcAft>
                        <a:buNone/>
                      </a:pPr>
                      <a:r>
                        <a:rPr lang="en-ZA" sz="600">
                          <a:solidFill>
                            <a:schemeClr val="dk2"/>
                          </a:solidFill>
                          <a:latin typeface="Open Sans"/>
                          <a:ea typeface="Open Sans"/>
                          <a:cs typeface="Open Sans"/>
                          <a:sym typeface="Open Sans"/>
                        </a:rPr>
                        <a:t>CH</a:t>
                      </a:r>
                      <a:r>
                        <a:rPr baseline="-25000" lang="en-ZA" sz="600">
                          <a:solidFill>
                            <a:schemeClr val="dk2"/>
                          </a:solidFill>
                          <a:latin typeface="Open Sans"/>
                          <a:ea typeface="Open Sans"/>
                          <a:cs typeface="Open Sans"/>
                          <a:sym typeface="Open Sans"/>
                        </a:rPr>
                        <a:t>4</a:t>
                      </a:r>
                      <a:endParaRPr baseline="-25000" sz="600">
                        <a:solidFill>
                          <a:schemeClr val="dk2"/>
                        </a:solidFill>
                        <a:latin typeface="Open Sans"/>
                        <a:ea typeface="Open Sans"/>
                        <a:cs typeface="Open Sans"/>
                        <a:sym typeface="Open Sans"/>
                      </a:endParaRPr>
                    </a:p>
                  </a:txBody>
                  <a:tcPr marT="7150" marB="0" marR="9525" marL="9525" anchor="ctr">
                    <a:solidFill>
                      <a:schemeClr val="accent4"/>
                    </a:solidFill>
                  </a:tcPr>
                </a:tc>
                <a:tc>
                  <a:txBody>
                    <a:bodyPr/>
                    <a:lstStyle/>
                    <a:p>
                      <a:pPr indent="0" lvl="0" marL="0" marR="0" rtl="0" algn="l">
                        <a:spcBef>
                          <a:spcPts val="0"/>
                        </a:spcBef>
                        <a:spcAft>
                          <a:spcPts val="0"/>
                        </a:spcAft>
                        <a:buNone/>
                      </a:pPr>
                      <a:r>
                        <a:rPr i="0" lang="en-ZA" sz="600" u="none" strike="noStrike">
                          <a:solidFill>
                            <a:schemeClr val="dk2"/>
                          </a:solidFill>
                          <a:latin typeface="Open Sans"/>
                          <a:ea typeface="Open Sans"/>
                          <a:cs typeface="Open Sans"/>
                          <a:sym typeface="Open Sans"/>
                        </a:rPr>
                        <a:t>This source may be significant when the policy intervention impacts the amount of time or the number of animals stall-fed and managed in housing. The method of manure collection and storage, and separation of solids and liquid animal wastes can have a significant impact on GHG emissions from animal facilities.</a:t>
                      </a:r>
                      <a:endParaRPr sz="600">
                        <a:solidFill>
                          <a:schemeClr val="dk2"/>
                        </a:solidFill>
                        <a:latin typeface="Open Sans"/>
                        <a:ea typeface="Open Sans"/>
                        <a:cs typeface="Open Sans"/>
                        <a:sym typeface="Open Sans"/>
                      </a:endParaRPr>
                    </a:p>
                  </a:txBody>
                  <a:tcPr marT="7150" marB="0" marR="9525" marL="9525" anchor="ctr">
                    <a:solidFill>
                      <a:schemeClr val="accent4"/>
                    </a:solidFill>
                  </a:tcPr>
                </a:tc>
              </a:tr>
              <a:tr h="359875">
                <a:tc>
                  <a:txBody>
                    <a:bodyPr/>
                    <a:lstStyle/>
                    <a:p>
                      <a:pPr indent="0" lvl="0" marL="0" marR="0" rtl="0" algn="l">
                        <a:spcBef>
                          <a:spcPts val="0"/>
                        </a:spcBef>
                        <a:spcAft>
                          <a:spcPts val="0"/>
                        </a:spcAft>
                        <a:buNone/>
                      </a:pPr>
                      <a:r>
                        <a:rPr i="0" lang="en-ZA" sz="600" u="none" strike="noStrike">
                          <a:solidFill>
                            <a:schemeClr val="lt1"/>
                          </a:solidFill>
                          <a:latin typeface="Open Sans"/>
                          <a:ea typeface="Open Sans"/>
                          <a:cs typeface="Open Sans"/>
                          <a:sym typeface="Open Sans"/>
                        </a:rPr>
                        <a:t>Manure deposited on pasture, range and paddock</a:t>
                      </a:r>
                      <a:endParaRPr sz="600">
                        <a:solidFill>
                          <a:schemeClr val="lt1"/>
                        </a:solidFill>
                        <a:latin typeface="Open Sans"/>
                        <a:ea typeface="Open Sans"/>
                        <a:cs typeface="Open Sans"/>
                        <a:sym typeface="Open Sans"/>
                      </a:endParaRPr>
                    </a:p>
                  </a:txBody>
                  <a:tcPr marT="7150" marB="0" marR="9525" marL="9525" anchor="ctr">
                    <a:solidFill>
                      <a:schemeClr val="accent1"/>
                    </a:solidFill>
                  </a:tcPr>
                </a:tc>
                <a:tc>
                  <a:txBody>
                    <a:bodyPr/>
                    <a:lstStyle/>
                    <a:p>
                      <a:pPr indent="0" lvl="0" marL="0" marR="0" rtl="0" algn="ctr">
                        <a:lnSpc>
                          <a:spcPct val="120000"/>
                        </a:lnSpc>
                        <a:spcBef>
                          <a:spcPts val="0"/>
                        </a:spcBef>
                        <a:spcAft>
                          <a:spcPts val="0"/>
                        </a:spcAft>
                        <a:buNone/>
                      </a:pPr>
                      <a:r>
                        <a:rPr lang="en-ZA" sz="600">
                          <a:solidFill>
                            <a:schemeClr val="dk2"/>
                          </a:solidFill>
                          <a:latin typeface="Open Sans"/>
                          <a:ea typeface="Open Sans"/>
                          <a:cs typeface="Open Sans"/>
                          <a:sym typeface="Open Sans"/>
                        </a:rPr>
                        <a:t>N</a:t>
                      </a:r>
                      <a:r>
                        <a:rPr baseline="-25000" lang="en-ZA" sz="600">
                          <a:solidFill>
                            <a:schemeClr val="dk2"/>
                          </a:solidFill>
                          <a:latin typeface="Open Sans"/>
                          <a:ea typeface="Open Sans"/>
                          <a:cs typeface="Open Sans"/>
                          <a:sym typeface="Open Sans"/>
                        </a:rPr>
                        <a:t>2</a:t>
                      </a:r>
                      <a:r>
                        <a:rPr lang="en-ZA" sz="600">
                          <a:solidFill>
                            <a:schemeClr val="dk2"/>
                          </a:solidFill>
                          <a:latin typeface="Open Sans"/>
                          <a:ea typeface="Open Sans"/>
                          <a:cs typeface="Open Sans"/>
                          <a:sym typeface="Open Sans"/>
                        </a:rPr>
                        <a:t>O</a:t>
                      </a:r>
                      <a:endParaRPr sz="600">
                        <a:solidFill>
                          <a:schemeClr val="dk2"/>
                        </a:solidFill>
                        <a:latin typeface="Open Sans"/>
                        <a:ea typeface="Open Sans"/>
                        <a:cs typeface="Open Sans"/>
                        <a:sym typeface="Open Sans"/>
                      </a:endParaRPr>
                    </a:p>
                  </a:txBody>
                  <a:tcPr marT="7150" marB="0" marR="9525" marL="9525" anchor="ctr">
                    <a:solidFill>
                      <a:schemeClr val="accent4"/>
                    </a:solidFill>
                  </a:tcPr>
                </a:tc>
                <a:tc>
                  <a:txBody>
                    <a:bodyPr/>
                    <a:lstStyle/>
                    <a:p>
                      <a:pPr indent="0" lvl="0" marL="0" marR="0" rtl="0" algn="l">
                        <a:spcBef>
                          <a:spcPts val="0"/>
                        </a:spcBef>
                        <a:spcAft>
                          <a:spcPts val="0"/>
                        </a:spcAft>
                        <a:buNone/>
                      </a:pPr>
                      <a:r>
                        <a:rPr i="0" lang="en-ZA" sz="600" u="none" strike="noStrike">
                          <a:solidFill>
                            <a:schemeClr val="dk2"/>
                          </a:solidFill>
                          <a:latin typeface="Open Sans"/>
                          <a:ea typeface="Open Sans"/>
                          <a:cs typeface="Open Sans"/>
                          <a:sym typeface="Open Sans"/>
                        </a:rPr>
                        <a:t>This source will likely be significant when the livestock policy targets improvements in productivity and efficiency, thereby increasing the number of livestock produced on the area of pasture. Increasing the number of livestock will increase the amount of manure leading to N2O emissions.</a:t>
                      </a:r>
                      <a:endParaRPr i="0" sz="600" u="none" strike="noStrike">
                        <a:solidFill>
                          <a:schemeClr val="dk2"/>
                        </a:solidFill>
                        <a:latin typeface="Open Sans"/>
                        <a:ea typeface="Open Sans"/>
                        <a:cs typeface="Open Sans"/>
                        <a:sym typeface="Open Sans"/>
                      </a:endParaRPr>
                    </a:p>
                  </a:txBody>
                  <a:tcPr marT="7150" marB="0" marR="9525" marL="9525" anchor="ctr">
                    <a:solidFill>
                      <a:schemeClr val="accent4"/>
                    </a:solidFill>
                  </a:tcPr>
                </a:tc>
              </a:tr>
              <a:tr h="572575">
                <a:tc>
                  <a:txBody>
                    <a:bodyPr/>
                    <a:lstStyle/>
                    <a:p>
                      <a:pPr indent="0" lvl="0" marL="0" marR="0" rtl="0" algn="l">
                        <a:spcBef>
                          <a:spcPts val="0"/>
                        </a:spcBef>
                        <a:spcAft>
                          <a:spcPts val="0"/>
                        </a:spcAft>
                        <a:buNone/>
                      </a:pPr>
                      <a:r>
                        <a:rPr i="0" lang="en-ZA" sz="600" u="none" strike="noStrike">
                          <a:solidFill>
                            <a:schemeClr val="lt1"/>
                          </a:solidFill>
                          <a:latin typeface="Open Sans"/>
                          <a:ea typeface="Open Sans"/>
                          <a:cs typeface="Open Sans"/>
                          <a:sym typeface="Open Sans"/>
                        </a:rPr>
                        <a:t>Electricity/heat/fuel combustion</a:t>
                      </a:r>
                      <a:endParaRPr sz="600">
                        <a:solidFill>
                          <a:schemeClr val="lt1"/>
                        </a:solidFill>
                        <a:latin typeface="Open Sans"/>
                        <a:ea typeface="Open Sans"/>
                        <a:cs typeface="Open Sans"/>
                        <a:sym typeface="Open Sans"/>
                      </a:endParaRPr>
                    </a:p>
                  </a:txBody>
                  <a:tcPr marT="7150" marB="0" marR="9525" marL="9525" anchor="ctr">
                    <a:solidFill>
                      <a:schemeClr val="accent1"/>
                    </a:solidFill>
                  </a:tcPr>
                </a:tc>
                <a:tc>
                  <a:txBody>
                    <a:bodyPr/>
                    <a:lstStyle/>
                    <a:p>
                      <a:pPr indent="0" lvl="0" marL="0" marR="0" rtl="0" algn="ctr">
                        <a:lnSpc>
                          <a:spcPct val="120000"/>
                        </a:lnSpc>
                        <a:spcBef>
                          <a:spcPts val="0"/>
                        </a:spcBef>
                        <a:spcAft>
                          <a:spcPts val="0"/>
                        </a:spcAft>
                        <a:buClr>
                          <a:schemeClr val="dk1"/>
                        </a:buClr>
                        <a:buSzPts val="800"/>
                        <a:buFont typeface="Arial"/>
                        <a:buNone/>
                      </a:pPr>
                      <a:r>
                        <a:rPr i="0" lang="en-ZA" sz="600" u="none" strike="noStrike">
                          <a:solidFill>
                            <a:schemeClr val="dk2"/>
                          </a:solidFill>
                          <a:latin typeface="Open Sans"/>
                          <a:ea typeface="Open Sans"/>
                          <a:cs typeface="Open Sans"/>
                          <a:sym typeface="Open Sans"/>
                        </a:rPr>
                        <a:t>CO</a:t>
                      </a:r>
                      <a:r>
                        <a:rPr baseline="-25000" i="0" lang="en-ZA" sz="600" u="none" strike="noStrike">
                          <a:solidFill>
                            <a:schemeClr val="dk2"/>
                          </a:solidFill>
                          <a:latin typeface="Open Sans"/>
                          <a:ea typeface="Open Sans"/>
                          <a:cs typeface="Open Sans"/>
                          <a:sym typeface="Open Sans"/>
                        </a:rPr>
                        <a:t>2</a:t>
                      </a:r>
                      <a:endParaRPr baseline="-25000" i="0" sz="600" u="none" strike="noStrike">
                        <a:solidFill>
                          <a:schemeClr val="dk2"/>
                        </a:solidFill>
                        <a:latin typeface="Open Sans"/>
                        <a:ea typeface="Open Sans"/>
                        <a:cs typeface="Open Sans"/>
                        <a:sym typeface="Open Sans"/>
                      </a:endParaRPr>
                    </a:p>
                  </a:txBody>
                  <a:tcPr marT="7150" marB="0" marR="9525" marL="9525" anchor="ctr">
                    <a:solidFill>
                      <a:schemeClr val="accent4"/>
                    </a:solidFill>
                  </a:tcPr>
                </a:tc>
                <a:tc>
                  <a:txBody>
                    <a:bodyPr/>
                    <a:lstStyle/>
                    <a:p>
                      <a:pPr indent="0" lvl="0" marL="0" marR="0" rtl="0" algn="l">
                        <a:spcBef>
                          <a:spcPts val="0"/>
                        </a:spcBef>
                        <a:spcAft>
                          <a:spcPts val="0"/>
                        </a:spcAft>
                        <a:buNone/>
                      </a:pPr>
                      <a:r>
                        <a:rPr i="0" lang="en-ZA" sz="600" u="none" strike="noStrike">
                          <a:solidFill>
                            <a:schemeClr val="dk2"/>
                          </a:solidFill>
                          <a:latin typeface="Open Sans"/>
                          <a:ea typeface="Open Sans"/>
                          <a:cs typeface="Open Sans"/>
                          <a:sym typeface="Open Sans"/>
                        </a:rPr>
                        <a:t>Electricity emissions are expected to be insignificant for most policy interventions and can be excluded from the GHG assessment boundary. There may be some situations where this source needs to be considered more carefully before excluding, for example when construction of new facilities (e.g., for livestock research/breeding/health) are included in the policy interventions.</a:t>
                      </a:r>
                      <a:endParaRPr sz="600">
                        <a:solidFill>
                          <a:schemeClr val="dk2"/>
                        </a:solidFill>
                        <a:latin typeface="Open Sans"/>
                        <a:ea typeface="Open Sans"/>
                        <a:cs typeface="Open Sans"/>
                        <a:sym typeface="Open Sans"/>
                      </a:endParaRPr>
                    </a:p>
                  </a:txBody>
                  <a:tcPr marT="7150" marB="0" marR="9525" marL="9525" anchor="ctr">
                    <a:solidFill>
                      <a:schemeClr val="accent4"/>
                    </a:solidFill>
                  </a:tcPr>
                </a:tc>
              </a:tr>
              <a:tr h="572575">
                <a:tc>
                  <a:txBody>
                    <a:bodyPr/>
                    <a:lstStyle/>
                    <a:p>
                      <a:pPr indent="0" lvl="0" marL="0" marR="0" rtl="0" algn="l">
                        <a:spcBef>
                          <a:spcPts val="0"/>
                        </a:spcBef>
                        <a:spcAft>
                          <a:spcPts val="0"/>
                        </a:spcAft>
                        <a:buNone/>
                      </a:pPr>
                      <a:r>
                        <a:rPr i="0" lang="en-ZA" sz="600" u="none" strike="noStrike">
                          <a:solidFill>
                            <a:schemeClr val="lt1"/>
                          </a:solidFill>
                          <a:latin typeface="Open Sans"/>
                          <a:ea typeface="Open Sans"/>
                          <a:cs typeface="Open Sans"/>
                          <a:sym typeface="Open Sans"/>
                        </a:rPr>
                        <a:t>Emissions from land-use change</a:t>
                      </a:r>
                      <a:endParaRPr sz="600">
                        <a:solidFill>
                          <a:schemeClr val="lt1"/>
                        </a:solidFill>
                        <a:latin typeface="Open Sans"/>
                        <a:ea typeface="Open Sans"/>
                        <a:cs typeface="Open Sans"/>
                        <a:sym typeface="Open Sans"/>
                      </a:endParaRPr>
                    </a:p>
                  </a:txBody>
                  <a:tcPr marT="7150" marB="0" marR="9525" marL="9525" anchor="ctr">
                    <a:solidFill>
                      <a:schemeClr val="accent1"/>
                    </a:solidFill>
                  </a:tcPr>
                </a:tc>
                <a:tc>
                  <a:txBody>
                    <a:bodyPr/>
                    <a:lstStyle/>
                    <a:p>
                      <a:pPr indent="0" lvl="0" marL="0" marR="0" rtl="0" algn="ctr">
                        <a:lnSpc>
                          <a:spcPct val="120000"/>
                        </a:lnSpc>
                        <a:spcBef>
                          <a:spcPts val="0"/>
                        </a:spcBef>
                        <a:spcAft>
                          <a:spcPts val="0"/>
                        </a:spcAft>
                        <a:buClr>
                          <a:schemeClr val="dk1"/>
                        </a:buClr>
                        <a:buSzPts val="800"/>
                        <a:buFont typeface="Arial"/>
                        <a:buNone/>
                      </a:pPr>
                      <a:r>
                        <a:rPr i="0" lang="en-ZA" sz="600" u="none" strike="noStrike">
                          <a:solidFill>
                            <a:schemeClr val="dk2"/>
                          </a:solidFill>
                          <a:latin typeface="Open Sans"/>
                          <a:ea typeface="Open Sans"/>
                          <a:cs typeface="Open Sans"/>
                          <a:sym typeface="Open Sans"/>
                        </a:rPr>
                        <a:t>CO</a:t>
                      </a:r>
                      <a:r>
                        <a:rPr baseline="-25000" i="0" lang="en-ZA" sz="600" u="none" strike="noStrike">
                          <a:solidFill>
                            <a:schemeClr val="dk2"/>
                          </a:solidFill>
                          <a:latin typeface="Open Sans"/>
                          <a:ea typeface="Open Sans"/>
                          <a:cs typeface="Open Sans"/>
                          <a:sym typeface="Open Sans"/>
                        </a:rPr>
                        <a:t>2</a:t>
                      </a:r>
                      <a:endParaRPr baseline="-25000" i="0" sz="600" u="none" strike="noStrike">
                        <a:solidFill>
                          <a:schemeClr val="dk2"/>
                        </a:solidFill>
                        <a:latin typeface="Open Sans"/>
                        <a:ea typeface="Open Sans"/>
                        <a:cs typeface="Open Sans"/>
                        <a:sym typeface="Open Sans"/>
                      </a:endParaRPr>
                    </a:p>
                  </a:txBody>
                  <a:tcPr marT="7150" marB="0" marR="9525" marL="9525" anchor="ctr">
                    <a:solidFill>
                      <a:schemeClr val="accent4"/>
                    </a:solidFill>
                  </a:tcPr>
                </a:tc>
                <a:tc>
                  <a:txBody>
                    <a:bodyPr/>
                    <a:lstStyle/>
                    <a:p>
                      <a:pPr indent="0" lvl="0" marL="0" marR="0" rtl="0" algn="l">
                        <a:spcBef>
                          <a:spcPts val="0"/>
                        </a:spcBef>
                        <a:spcAft>
                          <a:spcPts val="0"/>
                        </a:spcAft>
                        <a:buNone/>
                      </a:pPr>
                      <a:r>
                        <a:rPr i="0" lang="en-ZA" sz="600" u="none" strike="noStrike">
                          <a:solidFill>
                            <a:schemeClr val="dk2"/>
                          </a:solidFill>
                          <a:latin typeface="Open Sans"/>
                          <a:ea typeface="Open Sans"/>
                          <a:cs typeface="Open Sans"/>
                          <a:sym typeface="Open Sans"/>
                        </a:rPr>
                        <a:t>Generally, where supply is increased as a result of the policy, negative land-use change effects will likely be insignificant and can be excluded from the GHG assessment boundary. This source may be significant in</a:t>
                      </a:r>
                      <a:br>
                        <a:rPr i="0" lang="en-ZA" sz="600" u="none" strike="noStrike">
                          <a:solidFill>
                            <a:schemeClr val="dk2"/>
                          </a:solidFill>
                          <a:latin typeface="Open Sans"/>
                          <a:ea typeface="Open Sans"/>
                          <a:cs typeface="Open Sans"/>
                          <a:sym typeface="Open Sans"/>
                        </a:rPr>
                      </a:br>
                      <a:r>
                        <a:rPr i="0" lang="en-ZA" sz="600" u="none" strike="noStrike">
                          <a:solidFill>
                            <a:schemeClr val="dk2"/>
                          </a:solidFill>
                          <a:latin typeface="Open Sans"/>
                          <a:ea typeface="Open Sans"/>
                          <a:cs typeface="Open Sans"/>
                          <a:sym typeface="Open Sans"/>
                        </a:rPr>
                        <a:t>terms of reducing CO2  emissions from deforestation when the policy intervention leads to increases in productivity on pasture and grazing land. When more can be produced on less area, relative to the baseline, the need to expand pasture and grazing land is reduced. The likelihood and magnitude of the effect is difficult to assess.</a:t>
                      </a:r>
                      <a:endParaRPr i="0" sz="600" u="none" strike="noStrike">
                        <a:solidFill>
                          <a:schemeClr val="dk2"/>
                        </a:solidFill>
                        <a:latin typeface="Open Sans"/>
                        <a:ea typeface="Open Sans"/>
                        <a:cs typeface="Open Sans"/>
                        <a:sym typeface="Open Sans"/>
                      </a:endParaRPr>
                    </a:p>
                  </a:txBody>
                  <a:tcPr marT="7150" marB="0" marR="9525" marL="9525" anchor="ctr">
                    <a:solidFill>
                      <a:schemeClr val="accent4"/>
                    </a:solidFill>
                  </a:tcPr>
                </a:tc>
              </a:tr>
            </a:tbl>
          </a:graphicData>
        </a:graphic>
      </p:graphicFrame>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8" name="Shape 1168"/>
        <p:cNvGrpSpPr/>
        <p:nvPr/>
      </p:nvGrpSpPr>
      <p:grpSpPr>
        <a:xfrm>
          <a:off x="0" y="0"/>
          <a:ext cx="0" cy="0"/>
          <a:chOff x="0" y="0"/>
          <a:chExt cx="0" cy="0"/>
        </a:xfrm>
      </p:grpSpPr>
      <p:sp>
        <p:nvSpPr>
          <p:cNvPr id="1169" name="Google Shape;1169;p75"/>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rgbClr val="625852"/>
              </a:buClr>
              <a:buSzPts val="2400"/>
              <a:buFont typeface="Arial"/>
              <a:buNone/>
            </a:pPr>
            <a:r>
              <a:rPr lang="en-ZA" sz="2000"/>
              <a:t>Considerations for evaluating significance of GHG sources and carbon pools for policies targeting soil carbon sequestration</a:t>
            </a:r>
            <a:endParaRPr sz="2000"/>
          </a:p>
        </p:txBody>
      </p:sp>
      <p:sp>
        <p:nvSpPr>
          <p:cNvPr id="1170" name="Google Shape;1170;p75"/>
          <p:cNvSpPr/>
          <p:nvPr>
            <p:ph idx="4294967295" type="body"/>
          </p:nvPr>
        </p:nvSpPr>
        <p:spPr>
          <a:xfrm>
            <a:off x="457199" y="4618382"/>
            <a:ext cx="1066800" cy="312600"/>
          </a:xfrm>
          <a:prstGeom prst="leftArrow">
            <a:avLst>
              <a:gd fmla="val 50000" name="adj1"/>
              <a:gd fmla="val 71387" name="adj2"/>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rmAutofit fontScale="25000" lnSpcReduction="10000"/>
          </a:bodyPr>
          <a:lstStyle/>
          <a:p>
            <a:pPr indent="0" lvl="0" marL="0" rtl="0" algn="l">
              <a:lnSpc>
                <a:spcPct val="90000"/>
              </a:lnSpc>
              <a:spcBef>
                <a:spcPts val="0"/>
              </a:spcBef>
              <a:spcAft>
                <a:spcPts val="1200"/>
              </a:spcAft>
              <a:buClr>
                <a:srgbClr val="09294E"/>
              </a:buClr>
              <a:buSzPct val="38095"/>
              <a:buNone/>
            </a:pPr>
            <a:r>
              <a:rPr lang="en-ZA"/>
              <a:t>Previous slide</a:t>
            </a:r>
            <a:endParaRPr/>
          </a:p>
        </p:txBody>
      </p:sp>
      <p:sp>
        <p:nvSpPr>
          <p:cNvPr id="1171" name="Google Shape;1171;p75">
            <a:hlinkClick action="ppaction://hlinksldjump" r:id="rId3"/>
          </p:cNvPr>
          <p:cNvSpPr/>
          <p:nvPr/>
        </p:nvSpPr>
        <p:spPr>
          <a:xfrm>
            <a:off x="685240" y="4690117"/>
            <a:ext cx="11928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graphicFrame>
        <p:nvGraphicFramePr>
          <p:cNvPr id="1172" name="Google Shape;1172;p75"/>
          <p:cNvGraphicFramePr/>
          <p:nvPr/>
        </p:nvGraphicFramePr>
        <p:xfrm>
          <a:off x="311709" y="844788"/>
          <a:ext cx="3000000" cy="3000000"/>
        </p:xfrm>
        <a:graphic>
          <a:graphicData uri="http://schemas.openxmlformats.org/drawingml/2006/table">
            <a:tbl>
              <a:tblPr bandRow="1" firstRow="1">
                <a:noFill/>
                <a:tableStyleId>{025D90E7-1564-4A45-BC41-C727563D333D}</a:tableStyleId>
              </a:tblPr>
              <a:tblGrid>
                <a:gridCol w="1100625"/>
                <a:gridCol w="779150"/>
                <a:gridCol w="6516650"/>
              </a:tblGrid>
              <a:tr h="333050">
                <a:tc>
                  <a:txBody>
                    <a:bodyPr/>
                    <a:lstStyle/>
                    <a:p>
                      <a:pPr indent="0" lvl="0" marL="0" marR="0" rtl="0" algn="ctr">
                        <a:spcBef>
                          <a:spcPts val="0"/>
                        </a:spcBef>
                        <a:spcAft>
                          <a:spcPts val="0"/>
                        </a:spcAft>
                        <a:buNone/>
                      </a:pPr>
                      <a:r>
                        <a:rPr i="0" lang="en-ZA" sz="1000" u="none" strike="noStrike">
                          <a:solidFill>
                            <a:srgbClr val="FFFFFF"/>
                          </a:solidFill>
                          <a:latin typeface="Open Sans"/>
                          <a:ea typeface="Open Sans"/>
                          <a:cs typeface="Open Sans"/>
                          <a:sym typeface="Open Sans"/>
                        </a:rPr>
                        <a:t>Source/ Carbon pool</a:t>
                      </a:r>
                      <a:endParaRPr i="0" sz="1000" u="none" strike="noStrike">
                        <a:solidFill>
                          <a:srgbClr val="000000"/>
                        </a:solidFill>
                        <a:latin typeface="Open Sans"/>
                        <a:ea typeface="Open Sans"/>
                        <a:cs typeface="Open Sans"/>
                        <a:sym typeface="Open Sans"/>
                      </a:endParaRPr>
                    </a:p>
                  </a:txBody>
                  <a:tcPr marT="7150" marB="0" marR="9525" marL="9525" anchor="ctr">
                    <a:solidFill>
                      <a:schemeClr val="dk1"/>
                    </a:solidFill>
                  </a:tcPr>
                </a:tc>
                <a:tc>
                  <a:txBody>
                    <a:bodyPr/>
                    <a:lstStyle/>
                    <a:p>
                      <a:pPr indent="0" lvl="0" marL="0" marR="0" rtl="0" algn="ctr">
                        <a:spcBef>
                          <a:spcPts val="0"/>
                        </a:spcBef>
                        <a:spcAft>
                          <a:spcPts val="0"/>
                        </a:spcAft>
                        <a:buNone/>
                      </a:pPr>
                      <a:r>
                        <a:rPr i="0" lang="en-ZA" sz="1000" u="none" strike="noStrike">
                          <a:solidFill>
                            <a:srgbClr val="FFFFFF"/>
                          </a:solidFill>
                          <a:latin typeface="Open Sans"/>
                          <a:ea typeface="Open Sans"/>
                          <a:cs typeface="Open Sans"/>
                          <a:sym typeface="Open Sans"/>
                        </a:rPr>
                        <a:t>Gas</a:t>
                      </a:r>
                      <a:endParaRPr i="0" sz="1000" u="none" strike="noStrike">
                        <a:solidFill>
                          <a:srgbClr val="000000"/>
                        </a:solidFill>
                        <a:latin typeface="Open Sans"/>
                        <a:ea typeface="Open Sans"/>
                        <a:cs typeface="Open Sans"/>
                        <a:sym typeface="Open Sans"/>
                      </a:endParaRPr>
                    </a:p>
                  </a:txBody>
                  <a:tcPr marT="7150" marB="0" marR="9525" marL="9525" anchor="ctr">
                    <a:solidFill>
                      <a:schemeClr val="dk1"/>
                    </a:solidFill>
                  </a:tcPr>
                </a:tc>
                <a:tc>
                  <a:txBody>
                    <a:bodyPr/>
                    <a:lstStyle/>
                    <a:p>
                      <a:pPr indent="0" lvl="0" marL="0" marR="0" rtl="0" algn="ctr">
                        <a:spcBef>
                          <a:spcPts val="0"/>
                        </a:spcBef>
                        <a:spcAft>
                          <a:spcPts val="0"/>
                        </a:spcAft>
                        <a:buNone/>
                      </a:pPr>
                      <a:r>
                        <a:rPr i="0" lang="en-ZA" sz="1000" u="none" strike="noStrike">
                          <a:solidFill>
                            <a:srgbClr val="FFFFFF"/>
                          </a:solidFill>
                          <a:latin typeface="Open Sans"/>
                          <a:ea typeface="Open Sans"/>
                          <a:cs typeface="Open Sans"/>
                          <a:sym typeface="Open Sans"/>
                        </a:rPr>
                        <a:t>Considerations</a:t>
                      </a:r>
                      <a:endParaRPr i="0" sz="1000" u="none" strike="noStrike">
                        <a:solidFill>
                          <a:srgbClr val="000000"/>
                        </a:solidFill>
                        <a:latin typeface="Open Sans"/>
                        <a:ea typeface="Open Sans"/>
                        <a:cs typeface="Open Sans"/>
                        <a:sym typeface="Open Sans"/>
                      </a:endParaRPr>
                    </a:p>
                  </a:txBody>
                  <a:tcPr marT="7150" marB="0" marR="9525" marL="9525" anchor="ctr">
                    <a:solidFill>
                      <a:schemeClr val="dk1"/>
                    </a:solidFill>
                  </a:tcPr>
                </a:tc>
              </a:tr>
              <a:tr h="226500">
                <a:tc>
                  <a:txBody>
                    <a:bodyPr/>
                    <a:lstStyle/>
                    <a:p>
                      <a:pPr indent="0" lvl="0" marL="0" marR="0" rtl="0" algn="l">
                        <a:spcBef>
                          <a:spcPts val="0"/>
                        </a:spcBef>
                        <a:spcAft>
                          <a:spcPts val="0"/>
                        </a:spcAft>
                        <a:buNone/>
                      </a:pPr>
                      <a:r>
                        <a:rPr i="0" lang="en-ZA" sz="600" u="none" strike="noStrike">
                          <a:solidFill>
                            <a:schemeClr val="lt1"/>
                          </a:solidFill>
                          <a:latin typeface="Open Sans"/>
                          <a:ea typeface="Open Sans"/>
                          <a:cs typeface="Open Sans"/>
                          <a:sym typeface="Open Sans"/>
                        </a:rPr>
                        <a:t>Soil carbon</a:t>
                      </a:r>
                      <a:endParaRPr sz="600">
                        <a:solidFill>
                          <a:schemeClr val="lt1"/>
                        </a:solidFill>
                        <a:latin typeface="Open Sans"/>
                        <a:ea typeface="Open Sans"/>
                        <a:cs typeface="Open Sans"/>
                        <a:sym typeface="Open Sans"/>
                      </a:endParaRPr>
                    </a:p>
                  </a:txBody>
                  <a:tcPr marT="7150" marB="0" marR="9525" marL="9525" anchor="ctr">
                    <a:solidFill>
                      <a:schemeClr val="accent1"/>
                    </a:solidFill>
                  </a:tcPr>
                </a:tc>
                <a:tc>
                  <a:txBody>
                    <a:bodyPr/>
                    <a:lstStyle/>
                    <a:p>
                      <a:pPr indent="0" lvl="0" marL="0" marR="0" rtl="0" algn="ctr">
                        <a:lnSpc>
                          <a:spcPct val="120000"/>
                        </a:lnSpc>
                        <a:spcBef>
                          <a:spcPts val="0"/>
                        </a:spcBef>
                        <a:spcAft>
                          <a:spcPts val="0"/>
                        </a:spcAft>
                        <a:buClr>
                          <a:schemeClr val="dk1"/>
                        </a:buClr>
                        <a:buSzPts val="800"/>
                        <a:buFont typeface="Arial"/>
                        <a:buNone/>
                      </a:pPr>
                      <a:r>
                        <a:rPr i="0" lang="en-ZA" sz="600" u="none" strike="noStrike">
                          <a:solidFill>
                            <a:schemeClr val="dk2"/>
                          </a:solidFill>
                          <a:latin typeface="Open Sans"/>
                          <a:ea typeface="Open Sans"/>
                          <a:cs typeface="Open Sans"/>
                          <a:sym typeface="Open Sans"/>
                        </a:rPr>
                        <a:t>CO</a:t>
                      </a:r>
                      <a:r>
                        <a:rPr baseline="-25000" i="0" lang="en-ZA" sz="600" u="none" strike="noStrike">
                          <a:solidFill>
                            <a:schemeClr val="dk2"/>
                          </a:solidFill>
                          <a:latin typeface="Open Sans"/>
                          <a:ea typeface="Open Sans"/>
                          <a:cs typeface="Open Sans"/>
                          <a:sym typeface="Open Sans"/>
                        </a:rPr>
                        <a:t>2</a:t>
                      </a:r>
                      <a:endParaRPr baseline="-25000" i="0" sz="600" u="none" strike="noStrike">
                        <a:solidFill>
                          <a:schemeClr val="dk2"/>
                        </a:solidFill>
                        <a:latin typeface="Open Sans"/>
                        <a:ea typeface="Open Sans"/>
                        <a:cs typeface="Open Sans"/>
                        <a:sym typeface="Open Sans"/>
                      </a:endParaRPr>
                    </a:p>
                  </a:txBody>
                  <a:tcPr marT="7150" marB="0" marR="9525" marL="9525" anchor="ctr">
                    <a:solidFill>
                      <a:schemeClr val="accent4"/>
                    </a:solidFill>
                  </a:tcPr>
                </a:tc>
                <a:tc>
                  <a:txBody>
                    <a:bodyPr/>
                    <a:lstStyle/>
                    <a:p>
                      <a:pPr indent="0" lvl="0" marL="0" marR="0" rtl="0" algn="l">
                        <a:spcBef>
                          <a:spcPts val="0"/>
                        </a:spcBef>
                        <a:spcAft>
                          <a:spcPts val="0"/>
                        </a:spcAft>
                        <a:buNone/>
                      </a:pPr>
                      <a:r>
                        <a:rPr i="0" lang="en-ZA" sz="600" u="none" strike="noStrike">
                          <a:solidFill>
                            <a:schemeClr val="dk2"/>
                          </a:solidFill>
                          <a:latin typeface="Open Sans"/>
                          <a:ea typeface="Open Sans"/>
                          <a:cs typeface="Open Sans"/>
                          <a:sym typeface="Open Sans"/>
                        </a:rPr>
                        <a:t>This source should be considered significant for all policies with interventions that target soil carbon sequestration.</a:t>
                      </a:r>
                      <a:endParaRPr sz="600">
                        <a:solidFill>
                          <a:schemeClr val="dk2"/>
                        </a:solidFill>
                        <a:latin typeface="Open Sans"/>
                        <a:ea typeface="Open Sans"/>
                        <a:cs typeface="Open Sans"/>
                        <a:sym typeface="Open Sans"/>
                      </a:endParaRPr>
                    </a:p>
                  </a:txBody>
                  <a:tcPr marT="7150" marB="0" marR="9525" marL="9525" anchor="ctr">
                    <a:solidFill>
                      <a:schemeClr val="accent4"/>
                    </a:solidFill>
                  </a:tcPr>
                </a:tc>
              </a:tr>
              <a:tr h="420475">
                <a:tc>
                  <a:txBody>
                    <a:bodyPr/>
                    <a:lstStyle/>
                    <a:p>
                      <a:pPr indent="0" lvl="0" marL="0" marR="0" rtl="0" algn="l">
                        <a:spcBef>
                          <a:spcPts val="0"/>
                        </a:spcBef>
                        <a:spcAft>
                          <a:spcPts val="0"/>
                        </a:spcAft>
                        <a:buNone/>
                      </a:pPr>
                      <a:r>
                        <a:rPr i="0" lang="en-ZA" sz="600" u="none" strike="noStrike">
                          <a:solidFill>
                            <a:schemeClr val="lt1"/>
                          </a:solidFill>
                          <a:latin typeface="Open Sans"/>
                          <a:ea typeface="Open Sans"/>
                          <a:cs typeface="Open Sans"/>
                          <a:sym typeface="Open Sans"/>
                        </a:rPr>
                        <a:t>Biomass carbon</a:t>
                      </a:r>
                      <a:endParaRPr sz="600">
                        <a:solidFill>
                          <a:schemeClr val="lt1"/>
                        </a:solidFill>
                        <a:latin typeface="Open Sans"/>
                        <a:ea typeface="Open Sans"/>
                        <a:cs typeface="Open Sans"/>
                        <a:sym typeface="Open Sans"/>
                      </a:endParaRPr>
                    </a:p>
                  </a:txBody>
                  <a:tcPr marT="7150" marB="0" marR="9525" marL="9525" anchor="ctr">
                    <a:solidFill>
                      <a:schemeClr val="accent1"/>
                    </a:solidFill>
                  </a:tcPr>
                </a:tc>
                <a:tc>
                  <a:txBody>
                    <a:bodyPr/>
                    <a:lstStyle/>
                    <a:p>
                      <a:pPr indent="0" lvl="0" marL="0" marR="0" rtl="0" algn="ctr">
                        <a:lnSpc>
                          <a:spcPct val="120000"/>
                        </a:lnSpc>
                        <a:spcBef>
                          <a:spcPts val="0"/>
                        </a:spcBef>
                        <a:spcAft>
                          <a:spcPts val="0"/>
                        </a:spcAft>
                        <a:buClr>
                          <a:schemeClr val="dk1"/>
                        </a:buClr>
                        <a:buSzPts val="800"/>
                        <a:buFont typeface="Arial"/>
                        <a:buNone/>
                      </a:pPr>
                      <a:r>
                        <a:rPr i="0" lang="en-ZA" sz="600" u="none" strike="noStrike">
                          <a:solidFill>
                            <a:schemeClr val="dk2"/>
                          </a:solidFill>
                          <a:latin typeface="Open Sans"/>
                          <a:ea typeface="Open Sans"/>
                          <a:cs typeface="Open Sans"/>
                          <a:sym typeface="Open Sans"/>
                        </a:rPr>
                        <a:t>CO</a:t>
                      </a:r>
                      <a:r>
                        <a:rPr baseline="-25000" i="0" lang="en-ZA" sz="600" u="none" strike="noStrike">
                          <a:solidFill>
                            <a:schemeClr val="dk2"/>
                          </a:solidFill>
                          <a:latin typeface="Open Sans"/>
                          <a:ea typeface="Open Sans"/>
                          <a:cs typeface="Open Sans"/>
                          <a:sym typeface="Open Sans"/>
                        </a:rPr>
                        <a:t>2</a:t>
                      </a:r>
                      <a:endParaRPr baseline="-25000" i="0" sz="600" u="none" strike="noStrike">
                        <a:solidFill>
                          <a:schemeClr val="dk2"/>
                        </a:solidFill>
                        <a:latin typeface="Open Sans"/>
                        <a:ea typeface="Open Sans"/>
                        <a:cs typeface="Open Sans"/>
                        <a:sym typeface="Open Sans"/>
                      </a:endParaRPr>
                    </a:p>
                  </a:txBody>
                  <a:tcPr marT="7150" marB="0" marR="9525" marL="9525" anchor="ctr">
                    <a:solidFill>
                      <a:schemeClr val="accent4"/>
                    </a:solidFill>
                  </a:tcPr>
                </a:tc>
                <a:tc>
                  <a:txBody>
                    <a:bodyPr/>
                    <a:lstStyle/>
                    <a:p>
                      <a:pPr indent="0" lvl="0" marL="0" marR="0" rtl="0" algn="l">
                        <a:spcBef>
                          <a:spcPts val="0"/>
                        </a:spcBef>
                        <a:spcAft>
                          <a:spcPts val="0"/>
                        </a:spcAft>
                        <a:buNone/>
                      </a:pPr>
                      <a:r>
                        <a:rPr i="0" lang="en-ZA" sz="600" u="none" strike="noStrike">
                          <a:solidFill>
                            <a:schemeClr val="dk2"/>
                          </a:solidFill>
                          <a:latin typeface="Open Sans"/>
                          <a:ea typeface="Open Sans"/>
                          <a:cs typeface="Open Sans"/>
                          <a:sym typeface="Open Sans"/>
                        </a:rPr>
                        <a:t>This source may be significant when the policy intervention involves increasing the density of trees on affected lands relative to baseline. The magnitude of the effect varies considerably.</a:t>
                      </a:r>
                      <a:endParaRPr sz="600">
                        <a:solidFill>
                          <a:schemeClr val="dk2"/>
                        </a:solidFill>
                        <a:latin typeface="Open Sans"/>
                        <a:ea typeface="Open Sans"/>
                        <a:cs typeface="Open Sans"/>
                        <a:sym typeface="Open Sans"/>
                      </a:endParaRPr>
                    </a:p>
                  </a:txBody>
                  <a:tcPr marT="7150" marB="0" marR="9525" marL="9525" anchor="ctr">
                    <a:solidFill>
                      <a:schemeClr val="accent4"/>
                    </a:solidFill>
                  </a:tcPr>
                </a:tc>
              </a:tr>
              <a:tr h="427725">
                <a:tc>
                  <a:txBody>
                    <a:bodyPr/>
                    <a:lstStyle/>
                    <a:p>
                      <a:pPr indent="0" lvl="0" marL="0" marR="0" rtl="0" algn="l">
                        <a:spcBef>
                          <a:spcPts val="0"/>
                        </a:spcBef>
                        <a:spcAft>
                          <a:spcPts val="0"/>
                        </a:spcAft>
                        <a:buNone/>
                      </a:pPr>
                      <a:r>
                        <a:rPr i="0" lang="en-ZA" sz="600" u="none" strike="noStrike">
                          <a:solidFill>
                            <a:schemeClr val="lt1"/>
                          </a:solidFill>
                          <a:latin typeface="Open Sans"/>
                          <a:ea typeface="Open Sans"/>
                          <a:cs typeface="Open Sans"/>
                          <a:sym typeface="Open Sans"/>
                        </a:rPr>
                        <a:t>Biomass burning</a:t>
                      </a:r>
                      <a:endParaRPr sz="600">
                        <a:solidFill>
                          <a:schemeClr val="lt1"/>
                        </a:solidFill>
                        <a:latin typeface="Open Sans"/>
                        <a:ea typeface="Open Sans"/>
                        <a:cs typeface="Open Sans"/>
                        <a:sym typeface="Open Sans"/>
                      </a:endParaRPr>
                    </a:p>
                  </a:txBody>
                  <a:tcPr marT="7150" marB="0" marR="9525" marL="9525" anchor="ctr">
                    <a:solidFill>
                      <a:schemeClr val="accent1"/>
                    </a:solidFill>
                  </a:tcPr>
                </a:tc>
                <a:tc>
                  <a:txBody>
                    <a:bodyPr/>
                    <a:lstStyle/>
                    <a:p>
                      <a:pPr indent="0" lvl="0" marL="0" marR="0" rtl="0" algn="ctr">
                        <a:lnSpc>
                          <a:spcPct val="120000"/>
                        </a:lnSpc>
                        <a:spcBef>
                          <a:spcPts val="0"/>
                        </a:spcBef>
                        <a:spcAft>
                          <a:spcPts val="0"/>
                        </a:spcAft>
                        <a:buClr>
                          <a:schemeClr val="dk1"/>
                        </a:buClr>
                        <a:buSzPts val="800"/>
                        <a:buFont typeface="Arial"/>
                        <a:buNone/>
                      </a:pPr>
                      <a:r>
                        <a:rPr i="0" lang="en-ZA" sz="600" u="none" strike="noStrike">
                          <a:solidFill>
                            <a:schemeClr val="dk2"/>
                          </a:solidFill>
                          <a:latin typeface="Open Sans"/>
                          <a:ea typeface="Open Sans"/>
                          <a:cs typeface="Open Sans"/>
                          <a:sym typeface="Open Sans"/>
                        </a:rPr>
                        <a:t>CO</a:t>
                      </a:r>
                      <a:r>
                        <a:rPr baseline="-25000" i="0" lang="en-ZA" sz="600" u="none" strike="noStrike">
                          <a:solidFill>
                            <a:schemeClr val="dk2"/>
                          </a:solidFill>
                          <a:latin typeface="Open Sans"/>
                          <a:ea typeface="Open Sans"/>
                          <a:cs typeface="Open Sans"/>
                          <a:sym typeface="Open Sans"/>
                        </a:rPr>
                        <a:t>2,</a:t>
                      </a:r>
                      <a:endParaRPr baseline="-25000" i="0" sz="600" u="none" strike="noStrike">
                        <a:solidFill>
                          <a:schemeClr val="dk2"/>
                        </a:solidFill>
                        <a:latin typeface="Open Sans"/>
                        <a:ea typeface="Open Sans"/>
                        <a:cs typeface="Open Sans"/>
                        <a:sym typeface="Open Sans"/>
                      </a:endParaRPr>
                    </a:p>
                    <a:p>
                      <a:pPr indent="0" lvl="0" marL="0" marR="0" rtl="0" algn="ctr">
                        <a:lnSpc>
                          <a:spcPct val="120000"/>
                        </a:lnSpc>
                        <a:spcBef>
                          <a:spcPts val="0"/>
                        </a:spcBef>
                        <a:spcAft>
                          <a:spcPts val="0"/>
                        </a:spcAft>
                        <a:buNone/>
                      </a:pPr>
                      <a:r>
                        <a:rPr lang="en-ZA" sz="600">
                          <a:solidFill>
                            <a:schemeClr val="dk2"/>
                          </a:solidFill>
                          <a:latin typeface="Open Sans"/>
                          <a:ea typeface="Open Sans"/>
                          <a:cs typeface="Open Sans"/>
                          <a:sym typeface="Open Sans"/>
                        </a:rPr>
                        <a:t>CH</a:t>
                      </a:r>
                      <a:r>
                        <a:rPr baseline="-25000" lang="en-ZA" sz="600">
                          <a:solidFill>
                            <a:schemeClr val="dk2"/>
                          </a:solidFill>
                          <a:latin typeface="Open Sans"/>
                          <a:ea typeface="Open Sans"/>
                          <a:cs typeface="Open Sans"/>
                          <a:sym typeface="Open Sans"/>
                        </a:rPr>
                        <a:t>4,</a:t>
                      </a:r>
                      <a:endParaRPr sz="600">
                        <a:solidFill>
                          <a:schemeClr val="dk2"/>
                        </a:solidFill>
                        <a:latin typeface="Open Sans"/>
                        <a:ea typeface="Open Sans"/>
                        <a:cs typeface="Open Sans"/>
                        <a:sym typeface="Open Sans"/>
                      </a:endParaRPr>
                    </a:p>
                    <a:p>
                      <a:pPr indent="0" lvl="0" marL="0" marR="0" rtl="0" algn="ctr">
                        <a:lnSpc>
                          <a:spcPct val="120000"/>
                        </a:lnSpc>
                        <a:spcBef>
                          <a:spcPts val="0"/>
                        </a:spcBef>
                        <a:spcAft>
                          <a:spcPts val="0"/>
                        </a:spcAft>
                        <a:buNone/>
                      </a:pPr>
                      <a:r>
                        <a:rPr lang="en-ZA" sz="600">
                          <a:solidFill>
                            <a:schemeClr val="dk2"/>
                          </a:solidFill>
                          <a:latin typeface="Open Sans"/>
                          <a:ea typeface="Open Sans"/>
                          <a:cs typeface="Open Sans"/>
                          <a:sym typeface="Open Sans"/>
                        </a:rPr>
                        <a:t>N</a:t>
                      </a:r>
                      <a:r>
                        <a:rPr baseline="-25000" lang="en-ZA" sz="600">
                          <a:solidFill>
                            <a:schemeClr val="dk2"/>
                          </a:solidFill>
                          <a:latin typeface="Open Sans"/>
                          <a:ea typeface="Open Sans"/>
                          <a:cs typeface="Open Sans"/>
                          <a:sym typeface="Open Sans"/>
                        </a:rPr>
                        <a:t>2</a:t>
                      </a:r>
                      <a:r>
                        <a:rPr lang="en-ZA" sz="600">
                          <a:solidFill>
                            <a:schemeClr val="dk2"/>
                          </a:solidFill>
                          <a:latin typeface="Open Sans"/>
                          <a:ea typeface="Open Sans"/>
                          <a:cs typeface="Open Sans"/>
                          <a:sym typeface="Open Sans"/>
                        </a:rPr>
                        <a:t>O</a:t>
                      </a:r>
                      <a:endParaRPr sz="600">
                        <a:solidFill>
                          <a:schemeClr val="dk2"/>
                        </a:solidFill>
                        <a:latin typeface="Open Sans"/>
                        <a:ea typeface="Open Sans"/>
                        <a:cs typeface="Open Sans"/>
                        <a:sym typeface="Open Sans"/>
                      </a:endParaRPr>
                    </a:p>
                  </a:txBody>
                  <a:tcPr marT="7150" marB="0" marR="9525" marL="9525" anchor="ctr">
                    <a:solidFill>
                      <a:schemeClr val="accent4"/>
                    </a:solidFill>
                  </a:tcPr>
                </a:tc>
                <a:tc>
                  <a:txBody>
                    <a:bodyPr/>
                    <a:lstStyle/>
                    <a:p>
                      <a:pPr indent="0" lvl="0" marL="0" marR="0" rtl="0" algn="l">
                        <a:spcBef>
                          <a:spcPts val="0"/>
                        </a:spcBef>
                        <a:spcAft>
                          <a:spcPts val="0"/>
                        </a:spcAft>
                        <a:buNone/>
                      </a:pPr>
                      <a:r>
                        <a:rPr i="0" lang="en-ZA" sz="600" u="none" strike="noStrike">
                          <a:solidFill>
                            <a:schemeClr val="dk2"/>
                          </a:solidFill>
                          <a:latin typeface="Open Sans"/>
                          <a:ea typeface="Open Sans"/>
                          <a:cs typeface="Open Sans"/>
                          <a:sym typeface="Open Sans"/>
                        </a:rPr>
                        <a:t>If controlled burning occurs in the baseline, this source is likely not going to change significantly. In addition, overall this source has a relatively small magnitude of effect.</a:t>
                      </a:r>
                      <a:endParaRPr sz="600">
                        <a:solidFill>
                          <a:schemeClr val="dk2"/>
                        </a:solidFill>
                        <a:latin typeface="Open Sans"/>
                        <a:ea typeface="Open Sans"/>
                        <a:cs typeface="Open Sans"/>
                        <a:sym typeface="Open Sans"/>
                      </a:endParaRPr>
                    </a:p>
                  </a:txBody>
                  <a:tcPr marT="7150" marB="0" marR="9525" marL="9525" anchor="ctr">
                    <a:solidFill>
                      <a:schemeClr val="accent4"/>
                    </a:solidFill>
                  </a:tcPr>
                </a:tc>
              </a:tr>
              <a:tr h="434975">
                <a:tc>
                  <a:txBody>
                    <a:bodyPr/>
                    <a:lstStyle/>
                    <a:p>
                      <a:pPr indent="0" lvl="0" marL="0" marR="0" rtl="0" algn="l">
                        <a:spcBef>
                          <a:spcPts val="0"/>
                        </a:spcBef>
                        <a:spcAft>
                          <a:spcPts val="0"/>
                        </a:spcAft>
                        <a:buNone/>
                      </a:pPr>
                      <a:r>
                        <a:rPr i="0" lang="en-ZA" sz="600" u="none" strike="noStrike">
                          <a:solidFill>
                            <a:schemeClr val="lt1"/>
                          </a:solidFill>
                          <a:latin typeface="Open Sans"/>
                          <a:ea typeface="Open Sans"/>
                          <a:cs typeface="Open Sans"/>
                          <a:sym typeface="Open Sans"/>
                        </a:rPr>
                        <a:t>Nutrient management</a:t>
                      </a:r>
                      <a:endParaRPr sz="600">
                        <a:solidFill>
                          <a:schemeClr val="lt1"/>
                        </a:solidFill>
                        <a:latin typeface="Open Sans"/>
                        <a:ea typeface="Open Sans"/>
                        <a:cs typeface="Open Sans"/>
                        <a:sym typeface="Open Sans"/>
                      </a:endParaRPr>
                    </a:p>
                  </a:txBody>
                  <a:tcPr marT="7150" marB="0" marR="9525" marL="9525" anchor="ctr">
                    <a:solidFill>
                      <a:schemeClr val="accent1"/>
                    </a:solidFill>
                  </a:tcPr>
                </a:tc>
                <a:tc>
                  <a:txBody>
                    <a:bodyPr/>
                    <a:lstStyle/>
                    <a:p>
                      <a:pPr indent="0" lvl="0" marL="0" marR="0" rtl="0" algn="ctr">
                        <a:lnSpc>
                          <a:spcPct val="120000"/>
                        </a:lnSpc>
                        <a:spcBef>
                          <a:spcPts val="0"/>
                        </a:spcBef>
                        <a:spcAft>
                          <a:spcPts val="0"/>
                        </a:spcAft>
                        <a:buNone/>
                      </a:pPr>
                      <a:r>
                        <a:rPr lang="en-ZA" sz="600">
                          <a:solidFill>
                            <a:schemeClr val="dk2"/>
                          </a:solidFill>
                          <a:latin typeface="Open Sans"/>
                          <a:ea typeface="Open Sans"/>
                          <a:cs typeface="Open Sans"/>
                          <a:sym typeface="Open Sans"/>
                        </a:rPr>
                        <a:t>N</a:t>
                      </a:r>
                      <a:r>
                        <a:rPr baseline="-25000" lang="en-ZA" sz="600">
                          <a:solidFill>
                            <a:schemeClr val="dk2"/>
                          </a:solidFill>
                          <a:latin typeface="Open Sans"/>
                          <a:ea typeface="Open Sans"/>
                          <a:cs typeface="Open Sans"/>
                          <a:sym typeface="Open Sans"/>
                        </a:rPr>
                        <a:t>2</a:t>
                      </a:r>
                      <a:r>
                        <a:rPr lang="en-ZA" sz="600">
                          <a:solidFill>
                            <a:schemeClr val="dk2"/>
                          </a:solidFill>
                          <a:latin typeface="Open Sans"/>
                          <a:ea typeface="Open Sans"/>
                          <a:cs typeface="Open Sans"/>
                          <a:sym typeface="Open Sans"/>
                        </a:rPr>
                        <a:t>O</a:t>
                      </a:r>
                      <a:endParaRPr sz="600">
                        <a:solidFill>
                          <a:schemeClr val="dk2"/>
                        </a:solidFill>
                        <a:latin typeface="Open Sans"/>
                        <a:ea typeface="Open Sans"/>
                        <a:cs typeface="Open Sans"/>
                        <a:sym typeface="Open Sans"/>
                      </a:endParaRPr>
                    </a:p>
                  </a:txBody>
                  <a:tcPr marT="7150" marB="0" marR="9525" marL="9525" anchor="ctr">
                    <a:solidFill>
                      <a:schemeClr val="accent4"/>
                    </a:solidFill>
                  </a:tcPr>
                </a:tc>
                <a:tc>
                  <a:txBody>
                    <a:bodyPr/>
                    <a:lstStyle/>
                    <a:p>
                      <a:pPr indent="0" lvl="0" marL="0" marR="0" rtl="0" algn="l">
                        <a:spcBef>
                          <a:spcPts val="0"/>
                        </a:spcBef>
                        <a:spcAft>
                          <a:spcPts val="0"/>
                        </a:spcAft>
                        <a:buNone/>
                      </a:pPr>
                      <a:r>
                        <a:rPr i="0" lang="en-ZA" sz="600" u="none" strike="noStrike">
                          <a:solidFill>
                            <a:schemeClr val="dk2"/>
                          </a:solidFill>
                          <a:latin typeface="Open Sans"/>
                          <a:ea typeface="Open Sans"/>
                          <a:cs typeface="Open Sans"/>
                          <a:sym typeface="Open Sans"/>
                        </a:rPr>
                        <a:t>This source may be significant when the policy intervention involves increasing or decreasing nitrogen inputs to soils relative to baseline management practices. However, the net direction and magnitude of effects can vary greatly.</a:t>
                      </a:r>
                      <a:endParaRPr sz="600">
                        <a:solidFill>
                          <a:schemeClr val="dk2"/>
                        </a:solidFill>
                        <a:latin typeface="Open Sans"/>
                        <a:ea typeface="Open Sans"/>
                        <a:cs typeface="Open Sans"/>
                        <a:sym typeface="Open Sans"/>
                      </a:endParaRPr>
                    </a:p>
                  </a:txBody>
                  <a:tcPr marT="7150" marB="0" marR="9525" marL="9525" anchor="ctr">
                    <a:solidFill>
                      <a:schemeClr val="accent4"/>
                    </a:solidFill>
                  </a:tcPr>
                </a:tc>
              </a:tr>
              <a:tr h="339575">
                <a:tc>
                  <a:txBody>
                    <a:bodyPr/>
                    <a:lstStyle/>
                    <a:p>
                      <a:pPr indent="0" lvl="0" marL="0" marR="0" rtl="0" algn="l">
                        <a:spcBef>
                          <a:spcPts val="0"/>
                        </a:spcBef>
                        <a:spcAft>
                          <a:spcPts val="0"/>
                        </a:spcAft>
                        <a:buNone/>
                      </a:pPr>
                      <a:r>
                        <a:rPr i="0" lang="en-ZA" sz="600" u="none" strike="noStrike">
                          <a:solidFill>
                            <a:schemeClr val="lt1"/>
                          </a:solidFill>
                          <a:latin typeface="Open Sans"/>
                          <a:ea typeface="Open Sans"/>
                          <a:cs typeface="Open Sans"/>
                          <a:sym typeface="Open Sans"/>
                        </a:rPr>
                        <a:t>Manure management</a:t>
                      </a:r>
                      <a:endParaRPr sz="600">
                        <a:solidFill>
                          <a:schemeClr val="lt1"/>
                        </a:solidFill>
                        <a:latin typeface="Open Sans"/>
                        <a:ea typeface="Open Sans"/>
                        <a:cs typeface="Open Sans"/>
                        <a:sym typeface="Open Sans"/>
                      </a:endParaRPr>
                    </a:p>
                  </a:txBody>
                  <a:tcPr marT="7150" marB="0" marR="9525" marL="9525" anchor="ctr">
                    <a:solidFill>
                      <a:schemeClr val="accent1"/>
                    </a:solidFill>
                  </a:tcPr>
                </a:tc>
                <a:tc>
                  <a:txBody>
                    <a:bodyPr/>
                    <a:lstStyle/>
                    <a:p>
                      <a:pPr indent="0" lvl="0" marL="0" marR="0" rtl="0" algn="ctr">
                        <a:lnSpc>
                          <a:spcPct val="120000"/>
                        </a:lnSpc>
                        <a:spcBef>
                          <a:spcPts val="0"/>
                        </a:spcBef>
                        <a:spcAft>
                          <a:spcPts val="0"/>
                        </a:spcAft>
                        <a:buNone/>
                      </a:pPr>
                      <a:r>
                        <a:rPr lang="en-ZA" sz="600">
                          <a:solidFill>
                            <a:schemeClr val="dk2"/>
                          </a:solidFill>
                          <a:latin typeface="Open Sans"/>
                          <a:ea typeface="Open Sans"/>
                          <a:cs typeface="Open Sans"/>
                          <a:sym typeface="Open Sans"/>
                        </a:rPr>
                        <a:t>CH</a:t>
                      </a:r>
                      <a:r>
                        <a:rPr baseline="-25000" lang="en-ZA" sz="600">
                          <a:solidFill>
                            <a:schemeClr val="dk2"/>
                          </a:solidFill>
                          <a:latin typeface="Open Sans"/>
                          <a:ea typeface="Open Sans"/>
                          <a:cs typeface="Open Sans"/>
                          <a:sym typeface="Open Sans"/>
                        </a:rPr>
                        <a:t>4</a:t>
                      </a:r>
                      <a:r>
                        <a:rPr lang="en-ZA" sz="600">
                          <a:solidFill>
                            <a:schemeClr val="dk2"/>
                          </a:solidFill>
                          <a:latin typeface="Open Sans"/>
                          <a:ea typeface="Open Sans"/>
                          <a:cs typeface="Open Sans"/>
                          <a:sym typeface="Open Sans"/>
                        </a:rPr>
                        <a:t>,</a:t>
                      </a:r>
                      <a:endParaRPr sz="600">
                        <a:solidFill>
                          <a:schemeClr val="dk2"/>
                        </a:solidFill>
                        <a:latin typeface="Open Sans"/>
                        <a:ea typeface="Open Sans"/>
                        <a:cs typeface="Open Sans"/>
                        <a:sym typeface="Open Sans"/>
                      </a:endParaRPr>
                    </a:p>
                    <a:p>
                      <a:pPr indent="0" lvl="0" marL="0" marR="0" rtl="0" algn="ctr">
                        <a:lnSpc>
                          <a:spcPct val="120000"/>
                        </a:lnSpc>
                        <a:spcBef>
                          <a:spcPts val="0"/>
                        </a:spcBef>
                        <a:spcAft>
                          <a:spcPts val="0"/>
                        </a:spcAft>
                        <a:buClr>
                          <a:schemeClr val="dk1"/>
                        </a:buClr>
                        <a:buSzPts val="800"/>
                        <a:buFont typeface="Arial"/>
                        <a:buNone/>
                      </a:pPr>
                      <a:r>
                        <a:rPr lang="en-ZA" sz="600">
                          <a:solidFill>
                            <a:schemeClr val="dk2"/>
                          </a:solidFill>
                          <a:latin typeface="Open Sans"/>
                          <a:ea typeface="Open Sans"/>
                          <a:cs typeface="Open Sans"/>
                          <a:sym typeface="Open Sans"/>
                        </a:rPr>
                        <a:t>N</a:t>
                      </a:r>
                      <a:r>
                        <a:rPr baseline="-25000" lang="en-ZA" sz="600">
                          <a:solidFill>
                            <a:schemeClr val="dk2"/>
                          </a:solidFill>
                          <a:latin typeface="Open Sans"/>
                          <a:ea typeface="Open Sans"/>
                          <a:cs typeface="Open Sans"/>
                          <a:sym typeface="Open Sans"/>
                        </a:rPr>
                        <a:t>2</a:t>
                      </a:r>
                      <a:r>
                        <a:rPr lang="en-ZA" sz="600">
                          <a:solidFill>
                            <a:schemeClr val="dk2"/>
                          </a:solidFill>
                          <a:latin typeface="Open Sans"/>
                          <a:ea typeface="Open Sans"/>
                          <a:cs typeface="Open Sans"/>
                          <a:sym typeface="Open Sans"/>
                        </a:rPr>
                        <a:t>O, </a:t>
                      </a:r>
                      <a:endParaRPr sz="600">
                        <a:solidFill>
                          <a:schemeClr val="dk2"/>
                        </a:solidFill>
                        <a:latin typeface="Open Sans"/>
                        <a:ea typeface="Open Sans"/>
                        <a:cs typeface="Open Sans"/>
                        <a:sym typeface="Open Sans"/>
                      </a:endParaRPr>
                    </a:p>
                    <a:p>
                      <a:pPr indent="0" lvl="0" marL="0" marR="0" rtl="0" algn="ctr">
                        <a:lnSpc>
                          <a:spcPct val="120000"/>
                        </a:lnSpc>
                        <a:spcBef>
                          <a:spcPts val="0"/>
                        </a:spcBef>
                        <a:spcAft>
                          <a:spcPts val="0"/>
                        </a:spcAft>
                        <a:buClr>
                          <a:schemeClr val="dk1"/>
                        </a:buClr>
                        <a:buSzPts val="800"/>
                        <a:buFont typeface="Arial"/>
                        <a:buNone/>
                      </a:pPr>
                      <a:r>
                        <a:rPr i="0" lang="en-ZA" sz="600" u="none" strike="noStrike">
                          <a:solidFill>
                            <a:schemeClr val="dk2"/>
                          </a:solidFill>
                          <a:latin typeface="Open Sans"/>
                          <a:ea typeface="Open Sans"/>
                          <a:cs typeface="Open Sans"/>
                          <a:sym typeface="Open Sans"/>
                        </a:rPr>
                        <a:t>CO</a:t>
                      </a:r>
                      <a:r>
                        <a:rPr baseline="-25000" i="0" lang="en-ZA" sz="600" u="none" strike="noStrike">
                          <a:solidFill>
                            <a:schemeClr val="dk2"/>
                          </a:solidFill>
                          <a:latin typeface="Open Sans"/>
                          <a:ea typeface="Open Sans"/>
                          <a:cs typeface="Open Sans"/>
                          <a:sym typeface="Open Sans"/>
                        </a:rPr>
                        <a:t>2</a:t>
                      </a:r>
                      <a:endParaRPr baseline="-25000" i="0" sz="600" u="none" strike="noStrike">
                        <a:solidFill>
                          <a:schemeClr val="dk2"/>
                        </a:solidFill>
                        <a:latin typeface="Open Sans"/>
                        <a:ea typeface="Open Sans"/>
                        <a:cs typeface="Open Sans"/>
                        <a:sym typeface="Open Sans"/>
                      </a:endParaRPr>
                    </a:p>
                  </a:txBody>
                  <a:tcPr marT="7150" marB="0" marR="9525" marL="9525" anchor="ctr">
                    <a:solidFill>
                      <a:schemeClr val="accent4"/>
                    </a:solidFill>
                  </a:tcPr>
                </a:tc>
                <a:tc>
                  <a:txBody>
                    <a:bodyPr/>
                    <a:lstStyle/>
                    <a:p>
                      <a:pPr indent="0" lvl="0" marL="0" marR="0" rtl="0" algn="l">
                        <a:spcBef>
                          <a:spcPts val="0"/>
                        </a:spcBef>
                        <a:spcAft>
                          <a:spcPts val="0"/>
                        </a:spcAft>
                        <a:buNone/>
                      </a:pPr>
                      <a:r>
                        <a:rPr i="0" lang="en-ZA" sz="600" u="none" strike="noStrike">
                          <a:solidFill>
                            <a:schemeClr val="dk2"/>
                          </a:solidFill>
                          <a:latin typeface="Open Sans"/>
                          <a:ea typeface="Open Sans"/>
                          <a:cs typeface="Open Sans"/>
                          <a:sym typeface="Open Sans"/>
                        </a:rPr>
                        <a:t>This source is not likely to be significant for soil carbon policies. However, increased manure deposition on nutrient-poor soils could have a significant, long-term effect on soil carbon sequestration.</a:t>
                      </a:r>
                      <a:endParaRPr sz="600">
                        <a:solidFill>
                          <a:schemeClr val="dk2"/>
                        </a:solidFill>
                        <a:latin typeface="Open Sans"/>
                        <a:ea typeface="Open Sans"/>
                        <a:cs typeface="Open Sans"/>
                        <a:sym typeface="Open Sans"/>
                      </a:endParaRPr>
                    </a:p>
                  </a:txBody>
                  <a:tcPr marT="7150" marB="0" marR="9525" marL="9525" anchor="ctr">
                    <a:solidFill>
                      <a:schemeClr val="accent4"/>
                    </a:solidFill>
                  </a:tcPr>
                </a:tc>
              </a:tr>
              <a:tr h="384225">
                <a:tc>
                  <a:txBody>
                    <a:bodyPr/>
                    <a:lstStyle/>
                    <a:p>
                      <a:pPr indent="0" lvl="0" marL="0" marR="0" rtl="0" algn="l">
                        <a:spcBef>
                          <a:spcPts val="0"/>
                        </a:spcBef>
                        <a:spcAft>
                          <a:spcPts val="0"/>
                        </a:spcAft>
                        <a:buNone/>
                      </a:pPr>
                      <a:r>
                        <a:rPr i="0" lang="en-ZA" sz="600" u="none" strike="noStrike">
                          <a:solidFill>
                            <a:schemeClr val="lt1"/>
                          </a:solidFill>
                          <a:latin typeface="Open Sans"/>
                          <a:ea typeface="Open Sans"/>
                          <a:cs typeface="Open Sans"/>
                          <a:sym typeface="Open Sans"/>
                        </a:rPr>
                        <a:t>Fuel combustion</a:t>
                      </a:r>
                      <a:endParaRPr sz="600">
                        <a:solidFill>
                          <a:schemeClr val="lt1"/>
                        </a:solidFill>
                        <a:latin typeface="Open Sans"/>
                        <a:ea typeface="Open Sans"/>
                        <a:cs typeface="Open Sans"/>
                        <a:sym typeface="Open Sans"/>
                      </a:endParaRPr>
                    </a:p>
                  </a:txBody>
                  <a:tcPr marT="7150" marB="0" marR="9525" marL="9525" anchor="ctr">
                    <a:solidFill>
                      <a:schemeClr val="accent1"/>
                    </a:solidFill>
                  </a:tcPr>
                </a:tc>
                <a:tc>
                  <a:txBody>
                    <a:bodyPr/>
                    <a:lstStyle/>
                    <a:p>
                      <a:pPr indent="0" lvl="0" marL="0" marR="0" rtl="0" algn="ctr">
                        <a:lnSpc>
                          <a:spcPct val="120000"/>
                        </a:lnSpc>
                        <a:spcBef>
                          <a:spcPts val="0"/>
                        </a:spcBef>
                        <a:spcAft>
                          <a:spcPts val="0"/>
                        </a:spcAft>
                        <a:buClr>
                          <a:schemeClr val="dk1"/>
                        </a:buClr>
                        <a:buSzPts val="800"/>
                        <a:buFont typeface="Arial"/>
                        <a:buNone/>
                      </a:pPr>
                      <a:r>
                        <a:rPr i="0" lang="en-ZA" sz="600" u="none" strike="noStrike">
                          <a:solidFill>
                            <a:schemeClr val="dk2"/>
                          </a:solidFill>
                          <a:latin typeface="Open Sans"/>
                          <a:ea typeface="Open Sans"/>
                          <a:cs typeface="Open Sans"/>
                          <a:sym typeface="Open Sans"/>
                        </a:rPr>
                        <a:t>CO</a:t>
                      </a:r>
                      <a:r>
                        <a:rPr baseline="-25000" i="0" lang="en-ZA" sz="600" u="none" strike="noStrike">
                          <a:solidFill>
                            <a:schemeClr val="dk2"/>
                          </a:solidFill>
                          <a:latin typeface="Open Sans"/>
                          <a:ea typeface="Open Sans"/>
                          <a:cs typeface="Open Sans"/>
                          <a:sym typeface="Open Sans"/>
                        </a:rPr>
                        <a:t>2</a:t>
                      </a:r>
                      <a:endParaRPr baseline="-25000" i="0" sz="600" u="none" strike="noStrike">
                        <a:solidFill>
                          <a:schemeClr val="dk2"/>
                        </a:solidFill>
                        <a:latin typeface="Open Sans"/>
                        <a:ea typeface="Open Sans"/>
                        <a:cs typeface="Open Sans"/>
                        <a:sym typeface="Open Sans"/>
                      </a:endParaRPr>
                    </a:p>
                  </a:txBody>
                  <a:tcPr marT="7150" marB="0" marR="9525" marL="9525" anchor="ctr">
                    <a:solidFill>
                      <a:schemeClr val="accent4"/>
                    </a:solidFill>
                  </a:tcPr>
                </a:tc>
                <a:tc>
                  <a:txBody>
                    <a:bodyPr/>
                    <a:lstStyle/>
                    <a:p>
                      <a:pPr indent="0" lvl="0" marL="0" marR="0" rtl="0" algn="l">
                        <a:spcBef>
                          <a:spcPts val="0"/>
                        </a:spcBef>
                        <a:spcAft>
                          <a:spcPts val="0"/>
                        </a:spcAft>
                        <a:buNone/>
                      </a:pPr>
                      <a:r>
                        <a:rPr i="0" lang="en-ZA" sz="600" u="none" strike="noStrike">
                          <a:solidFill>
                            <a:schemeClr val="dk2"/>
                          </a:solidFill>
                          <a:latin typeface="Open Sans"/>
                          <a:ea typeface="Open Sans"/>
                          <a:cs typeface="Open Sans"/>
                          <a:sym typeface="Open Sans"/>
                        </a:rPr>
                        <a:t>An increase in this source is likely to occur when policy interventions require increased use of machinery, such as moving earth to construct terraces and contour strips. A decrease can occur when the policy intervention leads to switching from conventional tillage to no-till or conservation tillage agriculture. However, the magnitude of the effect is probably minor.</a:t>
                      </a:r>
                      <a:endParaRPr sz="600">
                        <a:solidFill>
                          <a:schemeClr val="dk2"/>
                        </a:solidFill>
                        <a:latin typeface="Open Sans"/>
                        <a:ea typeface="Open Sans"/>
                        <a:cs typeface="Open Sans"/>
                        <a:sym typeface="Open Sans"/>
                      </a:endParaRPr>
                    </a:p>
                  </a:txBody>
                  <a:tcPr marT="7150" marB="0" marR="9525" marL="9525" anchor="ctr">
                    <a:solidFill>
                      <a:schemeClr val="accent4"/>
                    </a:solidFill>
                  </a:tcPr>
                </a:tc>
              </a:tr>
              <a:tr h="1081550">
                <a:tc>
                  <a:txBody>
                    <a:bodyPr/>
                    <a:lstStyle/>
                    <a:p>
                      <a:pPr indent="0" lvl="0" marL="0" marR="0" rtl="0" algn="l">
                        <a:spcBef>
                          <a:spcPts val="0"/>
                        </a:spcBef>
                        <a:spcAft>
                          <a:spcPts val="0"/>
                        </a:spcAft>
                        <a:buNone/>
                      </a:pPr>
                      <a:r>
                        <a:rPr i="0" lang="en-ZA" sz="600" u="none" strike="noStrike">
                          <a:solidFill>
                            <a:schemeClr val="lt1"/>
                          </a:solidFill>
                          <a:latin typeface="Open Sans"/>
                          <a:ea typeface="Open Sans"/>
                          <a:cs typeface="Open Sans"/>
                          <a:sym typeface="Open Sans"/>
                        </a:rPr>
                        <a:t>Emissions from land-use change</a:t>
                      </a:r>
                      <a:endParaRPr sz="600">
                        <a:solidFill>
                          <a:schemeClr val="lt1"/>
                        </a:solidFill>
                        <a:latin typeface="Open Sans"/>
                        <a:ea typeface="Open Sans"/>
                        <a:cs typeface="Open Sans"/>
                        <a:sym typeface="Open Sans"/>
                      </a:endParaRPr>
                    </a:p>
                  </a:txBody>
                  <a:tcPr marT="7150" marB="0" marR="9525" marL="9525" anchor="ctr">
                    <a:solidFill>
                      <a:schemeClr val="accent1"/>
                    </a:solidFill>
                  </a:tcPr>
                </a:tc>
                <a:tc>
                  <a:txBody>
                    <a:bodyPr/>
                    <a:lstStyle/>
                    <a:p>
                      <a:pPr indent="0" lvl="0" marL="0" marR="0" rtl="0" algn="ctr">
                        <a:lnSpc>
                          <a:spcPct val="120000"/>
                        </a:lnSpc>
                        <a:spcBef>
                          <a:spcPts val="0"/>
                        </a:spcBef>
                        <a:spcAft>
                          <a:spcPts val="0"/>
                        </a:spcAft>
                        <a:buClr>
                          <a:schemeClr val="dk1"/>
                        </a:buClr>
                        <a:buSzPts val="800"/>
                        <a:buFont typeface="Arial"/>
                        <a:buNone/>
                      </a:pPr>
                      <a:r>
                        <a:rPr i="0" lang="en-ZA" sz="600" u="none" strike="noStrike">
                          <a:solidFill>
                            <a:schemeClr val="dk2"/>
                          </a:solidFill>
                          <a:latin typeface="Open Sans"/>
                          <a:ea typeface="Open Sans"/>
                          <a:cs typeface="Open Sans"/>
                          <a:sym typeface="Open Sans"/>
                        </a:rPr>
                        <a:t>CO</a:t>
                      </a:r>
                      <a:r>
                        <a:rPr baseline="-25000" i="0" lang="en-ZA" sz="600" u="none" strike="noStrike">
                          <a:solidFill>
                            <a:schemeClr val="dk2"/>
                          </a:solidFill>
                          <a:latin typeface="Open Sans"/>
                          <a:ea typeface="Open Sans"/>
                          <a:cs typeface="Open Sans"/>
                          <a:sym typeface="Open Sans"/>
                        </a:rPr>
                        <a:t>2</a:t>
                      </a:r>
                      <a:endParaRPr baseline="-25000" i="0" sz="600" u="none" strike="noStrike">
                        <a:solidFill>
                          <a:schemeClr val="dk2"/>
                        </a:solidFill>
                        <a:latin typeface="Open Sans"/>
                        <a:ea typeface="Open Sans"/>
                        <a:cs typeface="Open Sans"/>
                        <a:sym typeface="Open Sans"/>
                      </a:endParaRPr>
                    </a:p>
                  </a:txBody>
                  <a:tcPr marT="7150" marB="0" marR="9525" marL="9525" anchor="ctr">
                    <a:solidFill>
                      <a:schemeClr val="accent4"/>
                    </a:solidFill>
                  </a:tcPr>
                </a:tc>
                <a:tc>
                  <a:txBody>
                    <a:bodyPr/>
                    <a:lstStyle/>
                    <a:p>
                      <a:pPr indent="0" lvl="0" marL="0" marR="0" rtl="0" algn="l">
                        <a:lnSpc>
                          <a:spcPct val="100000"/>
                        </a:lnSpc>
                        <a:spcBef>
                          <a:spcPts val="0"/>
                        </a:spcBef>
                        <a:spcAft>
                          <a:spcPts val="0"/>
                        </a:spcAft>
                        <a:buClr>
                          <a:srgbClr val="000000"/>
                        </a:buClr>
                        <a:buSzPts val="700"/>
                        <a:buFont typeface="Arial"/>
                        <a:buNone/>
                      </a:pPr>
                      <a:r>
                        <a:rPr i="0" lang="en-ZA" sz="600" u="none" strike="noStrike">
                          <a:solidFill>
                            <a:schemeClr val="dk2"/>
                          </a:solidFill>
                          <a:latin typeface="Open Sans"/>
                          <a:ea typeface="Open Sans"/>
                          <a:cs typeface="Open Sans"/>
                          <a:sym typeface="Open Sans"/>
                        </a:rPr>
                        <a:t>Generally, where supply is increased as a result of the policy, negative land-use change effects will likely be insignificant and can be excluded from the GHG assessment boundary. Where supply is decreased as a result of the policy, then negative land use effects are possible. This may occur when the policy intervention reduces crop outputs or access to land for grazing cattle, compared to baseline.</a:t>
                      </a:r>
                      <a:br>
                        <a:rPr i="0" lang="en-ZA" sz="600" u="none" strike="noStrike">
                          <a:solidFill>
                            <a:schemeClr val="dk2"/>
                          </a:solidFill>
                          <a:latin typeface="Open Sans"/>
                          <a:ea typeface="Open Sans"/>
                          <a:cs typeface="Open Sans"/>
                          <a:sym typeface="Open Sans"/>
                        </a:rPr>
                      </a:br>
                      <a:endParaRPr i="0" sz="600" u="none" strike="noStrike">
                        <a:solidFill>
                          <a:schemeClr val="dk2"/>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700"/>
                        <a:buFont typeface="Arial"/>
                        <a:buNone/>
                      </a:pPr>
                      <a:r>
                        <a:rPr i="0" lang="en-ZA" sz="600" u="none" strike="noStrike">
                          <a:solidFill>
                            <a:schemeClr val="dk2"/>
                          </a:solidFill>
                          <a:latin typeface="Open Sans"/>
                          <a:ea typeface="Open Sans"/>
                          <a:cs typeface="Open Sans"/>
                          <a:sym typeface="Open Sans"/>
                        </a:rPr>
                        <a:t>Where the policy reduces supply such that supply is unable to meet demand, users should evaluate the potential significance of the effect (e.g., how much has supply decreased). In this case users can estimate the volume of goods displaced. Where supply is significantly impacted (e.g., more than five percent of the country’s total production), the estimated volume of goods displaced can be used to estimate the hectares land where activities are shifted to compensate for the decrease in supply. Changes in GHG sources and/or carbon pools on those land areas should be included in the GHG boundary.</a:t>
                      </a:r>
                      <a:endParaRPr sz="600">
                        <a:solidFill>
                          <a:schemeClr val="dk2"/>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700"/>
                        <a:buFont typeface="Arial"/>
                        <a:buNone/>
                      </a:pPr>
                      <a:br>
                        <a:rPr i="0" lang="en-ZA" sz="600" u="none" strike="noStrike">
                          <a:solidFill>
                            <a:schemeClr val="dk2"/>
                          </a:solidFill>
                          <a:latin typeface="Open Sans"/>
                          <a:ea typeface="Open Sans"/>
                          <a:cs typeface="Open Sans"/>
                          <a:sym typeface="Open Sans"/>
                        </a:rPr>
                      </a:br>
                      <a:r>
                        <a:rPr i="0" lang="en-ZA" sz="600" u="none" strike="noStrike">
                          <a:solidFill>
                            <a:schemeClr val="dk2"/>
                          </a:solidFill>
                          <a:latin typeface="Open Sans"/>
                          <a:ea typeface="Open Sans"/>
                          <a:cs typeface="Open Sans"/>
                          <a:sym typeface="Open Sans"/>
                        </a:rPr>
                        <a:t>As part of its Jurisdictional and Nested REDD+ programme, the VCS Program provides guidance for quantifying the effective area needed to maintain production</a:t>
                      </a:r>
                      <a:r>
                        <a:rPr baseline="30000" i="0" lang="en-ZA" sz="600" u="none" strike="noStrike">
                          <a:solidFill>
                            <a:schemeClr val="dk2"/>
                          </a:solidFill>
                          <a:latin typeface="Open Sans"/>
                          <a:ea typeface="Open Sans"/>
                          <a:cs typeface="Open Sans"/>
                          <a:sym typeface="Open Sans"/>
                        </a:rPr>
                        <a:t>  </a:t>
                      </a:r>
                      <a:r>
                        <a:rPr i="0" lang="en-ZA" sz="600" u="none" strike="noStrike">
                          <a:solidFill>
                            <a:schemeClr val="dk2"/>
                          </a:solidFill>
                          <a:latin typeface="Open Sans"/>
                          <a:ea typeface="Open Sans"/>
                          <a:cs typeface="Open Sans"/>
                          <a:sym typeface="Open Sans"/>
                        </a:rPr>
                        <a:t>and guidance for evaluating the volume of foregone commodity production.</a:t>
                      </a:r>
                      <a:r>
                        <a:rPr baseline="30000" i="0" lang="en-ZA" sz="600" u="none" strike="noStrike">
                          <a:solidFill>
                            <a:schemeClr val="dk2"/>
                          </a:solidFill>
                          <a:latin typeface="Open Sans"/>
                          <a:ea typeface="Open Sans"/>
                          <a:cs typeface="Open Sans"/>
                          <a:sym typeface="Open Sans"/>
                        </a:rPr>
                        <a:t> </a:t>
                      </a:r>
                      <a:r>
                        <a:rPr i="0" lang="en-ZA" sz="600" u="none" strike="noStrike">
                          <a:solidFill>
                            <a:schemeClr val="dk2"/>
                          </a:solidFill>
                          <a:latin typeface="Open Sans"/>
                          <a:ea typeface="Open Sans"/>
                          <a:cs typeface="Open Sans"/>
                          <a:sym typeface="Open Sans"/>
                        </a:rPr>
                        <a:t>Both of these resources can be adapted to assess the significance of an agricultural policy on supply or demand.</a:t>
                      </a:r>
                      <a:endParaRPr i="0" sz="600" u="none" strike="noStrike">
                        <a:solidFill>
                          <a:schemeClr val="dk2"/>
                        </a:solidFill>
                        <a:latin typeface="Open Sans"/>
                        <a:ea typeface="Open Sans"/>
                        <a:cs typeface="Open Sans"/>
                        <a:sym typeface="Open Sans"/>
                      </a:endParaRPr>
                    </a:p>
                  </a:txBody>
                  <a:tcPr marT="7150" marB="0" marR="9525" marL="9525" anchor="ctr">
                    <a:solidFill>
                      <a:schemeClr val="accent4"/>
                    </a:solidFill>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25">
            <a:hlinkClick action="ppaction://hlinksldjump" r:id="rId3"/>
          </p:cNvPr>
          <p:cNvSpPr/>
          <p:nvPr/>
        </p:nvSpPr>
        <p:spPr>
          <a:xfrm>
            <a:off x="537600" y="1847850"/>
            <a:ext cx="2157000" cy="1796100"/>
          </a:xfrm>
          <a:prstGeom prst="roundRect">
            <a:avLst>
              <a:gd fmla="val 16667"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ZA" sz="1200">
                <a:solidFill>
                  <a:schemeClr val="dk2"/>
                </a:solidFill>
                <a:latin typeface="Open Sans"/>
                <a:ea typeface="Open Sans"/>
                <a:cs typeface="Open Sans"/>
                <a:sym typeface="Open Sans"/>
              </a:rPr>
              <a:t>Describe the policy to be assessed </a:t>
            </a:r>
            <a:endParaRPr sz="1200">
              <a:solidFill>
                <a:schemeClr val="dk2"/>
              </a:solidFill>
              <a:latin typeface="Open Sans"/>
              <a:ea typeface="Open Sans"/>
              <a:cs typeface="Open Sans"/>
              <a:sym typeface="Open Sans"/>
            </a:endParaRPr>
          </a:p>
          <a:p>
            <a:pPr indent="0" lvl="0" marL="0" marR="0" rtl="0" algn="ctr">
              <a:spcBef>
                <a:spcPts val="0"/>
              </a:spcBef>
              <a:spcAft>
                <a:spcPts val="0"/>
              </a:spcAft>
              <a:buNone/>
            </a:pPr>
            <a:r>
              <a:rPr lang="en-ZA" sz="1200">
                <a:solidFill>
                  <a:schemeClr val="dk2"/>
                </a:solidFill>
                <a:latin typeface="Open Sans"/>
                <a:ea typeface="Open Sans"/>
                <a:cs typeface="Open Sans"/>
                <a:sym typeface="Open Sans"/>
              </a:rPr>
              <a:t>(Section 5.1)</a:t>
            </a:r>
            <a:endParaRPr sz="1200">
              <a:solidFill>
                <a:schemeClr val="dk2"/>
              </a:solidFill>
              <a:latin typeface="Open Sans"/>
              <a:ea typeface="Open Sans"/>
              <a:cs typeface="Open Sans"/>
              <a:sym typeface="Open Sans"/>
            </a:endParaRPr>
          </a:p>
        </p:txBody>
      </p:sp>
      <p:sp>
        <p:nvSpPr>
          <p:cNvPr id="244" name="Google Shape;244;p25">
            <a:hlinkClick action="ppaction://hlinksldjump" r:id="rId4"/>
          </p:cNvPr>
          <p:cNvSpPr/>
          <p:nvPr/>
        </p:nvSpPr>
        <p:spPr>
          <a:xfrm>
            <a:off x="3006552" y="1847851"/>
            <a:ext cx="2345100" cy="1796100"/>
          </a:xfrm>
          <a:prstGeom prst="roundRect">
            <a:avLst>
              <a:gd fmla="val 16667"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ZA" sz="1200">
                <a:solidFill>
                  <a:schemeClr val="dk2"/>
                </a:solidFill>
                <a:latin typeface="Open Sans"/>
                <a:ea typeface="Open Sans"/>
                <a:cs typeface="Open Sans"/>
                <a:sym typeface="Open Sans"/>
              </a:rPr>
              <a:t>Decide whether to assess an individual policy or a policy package </a:t>
            </a:r>
            <a:endParaRPr sz="1200">
              <a:solidFill>
                <a:schemeClr val="dk2"/>
              </a:solidFill>
              <a:latin typeface="Open Sans"/>
              <a:ea typeface="Open Sans"/>
              <a:cs typeface="Open Sans"/>
              <a:sym typeface="Open Sans"/>
            </a:endParaRPr>
          </a:p>
          <a:p>
            <a:pPr indent="0" lvl="0" marL="0" marR="0" rtl="0" algn="ctr">
              <a:spcBef>
                <a:spcPts val="0"/>
              </a:spcBef>
              <a:spcAft>
                <a:spcPts val="0"/>
              </a:spcAft>
              <a:buNone/>
            </a:pPr>
            <a:r>
              <a:rPr lang="en-ZA" sz="1200">
                <a:solidFill>
                  <a:schemeClr val="dk2"/>
                </a:solidFill>
                <a:latin typeface="Open Sans"/>
                <a:ea typeface="Open Sans"/>
                <a:cs typeface="Open Sans"/>
                <a:sym typeface="Open Sans"/>
              </a:rPr>
              <a:t>(Section 5.2)</a:t>
            </a:r>
            <a:endParaRPr sz="1200">
              <a:solidFill>
                <a:schemeClr val="dk2"/>
              </a:solidFill>
              <a:latin typeface="Open Sans"/>
              <a:ea typeface="Open Sans"/>
              <a:cs typeface="Open Sans"/>
              <a:sym typeface="Open Sans"/>
            </a:endParaRPr>
          </a:p>
        </p:txBody>
      </p:sp>
      <p:sp>
        <p:nvSpPr>
          <p:cNvPr id="245" name="Google Shape;245;p25">
            <a:hlinkClick action="ppaction://hlinksldjump" r:id="rId5"/>
          </p:cNvPr>
          <p:cNvSpPr/>
          <p:nvPr/>
        </p:nvSpPr>
        <p:spPr>
          <a:xfrm>
            <a:off x="5739949" y="1847851"/>
            <a:ext cx="2175900" cy="1796100"/>
          </a:xfrm>
          <a:prstGeom prst="roundRect">
            <a:avLst>
              <a:gd fmla="val 16667"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ZA" sz="1200">
                <a:solidFill>
                  <a:schemeClr val="dk2"/>
                </a:solidFill>
                <a:latin typeface="Open Sans"/>
                <a:ea typeface="Open Sans"/>
                <a:cs typeface="Open Sans"/>
                <a:sym typeface="Open Sans"/>
              </a:rPr>
              <a:t>Choose ex-ante or ex-post assessment </a:t>
            </a:r>
            <a:endParaRPr sz="1200">
              <a:solidFill>
                <a:schemeClr val="dk2"/>
              </a:solidFill>
              <a:latin typeface="Open Sans"/>
              <a:ea typeface="Open Sans"/>
              <a:cs typeface="Open Sans"/>
              <a:sym typeface="Open Sans"/>
            </a:endParaRPr>
          </a:p>
          <a:p>
            <a:pPr indent="0" lvl="0" marL="0" marR="0" rtl="0" algn="ctr">
              <a:spcBef>
                <a:spcPts val="0"/>
              </a:spcBef>
              <a:spcAft>
                <a:spcPts val="0"/>
              </a:spcAft>
              <a:buNone/>
            </a:pPr>
            <a:r>
              <a:rPr lang="en-ZA" sz="1200">
                <a:solidFill>
                  <a:schemeClr val="dk2"/>
                </a:solidFill>
                <a:latin typeface="Open Sans"/>
                <a:ea typeface="Open Sans"/>
                <a:cs typeface="Open Sans"/>
                <a:sym typeface="Open Sans"/>
              </a:rPr>
              <a:t>(Section 5.3)</a:t>
            </a:r>
            <a:endParaRPr sz="1200">
              <a:solidFill>
                <a:schemeClr val="dk2"/>
              </a:solidFill>
              <a:latin typeface="Open Sans"/>
              <a:ea typeface="Open Sans"/>
              <a:cs typeface="Open Sans"/>
              <a:sym typeface="Open Sans"/>
            </a:endParaRPr>
          </a:p>
        </p:txBody>
      </p:sp>
      <p:sp>
        <p:nvSpPr>
          <p:cNvPr id="246" name="Google Shape;246;p25">
            <a:hlinkClick action="ppaction://hlinksldjump" r:id="rId6"/>
          </p:cNvPr>
          <p:cNvSpPr/>
          <p:nvPr/>
        </p:nvSpPr>
        <p:spPr>
          <a:xfrm>
            <a:off x="5815644" y="1938921"/>
            <a:ext cx="2063400" cy="15225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chemeClr val="lt1"/>
              </a:solidFill>
              <a:latin typeface="Open Sans"/>
              <a:ea typeface="Open Sans"/>
              <a:cs typeface="Open Sans"/>
              <a:sym typeface="Open Sans"/>
            </a:endParaRPr>
          </a:p>
        </p:txBody>
      </p:sp>
      <p:sp>
        <p:nvSpPr>
          <p:cNvPr id="247" name="Google Shape;247;p25"/>
          <p:cNvSpPr txBox="1"/>
          <p:nvPr>
            <p:ph type="title"/>
          </p:nvPr>
        </p:nvSpPr>
        <p:spPr>
          <a:xfrm>
            <a:off x="311700" y="2164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ZA"/>
              <a:t>Chapter 5. Describing the policy to be assessed</a:t>
            </a:r>
            <a:endParaRPr/>
          </a:p>
        </p:txBody>
      </p:sp>
      <p:cxnSp>
        <p:nvCxnSpPr>
          <p:cNvPr id="248" name="Google Shape;248;p25"/>
          <p:cNvCxnSpPr>
            <a:stCxn id="243" idx="3"/>
            <a:endCxn id="244" idx="1"/>
          </p:cNvCxnSpPr>
          <p:nvPr/>
        </p:nvCxnSpPr>
        <p:spPr>
          <a:xfrm>
            <a:off x="2694600" y="2745900"/>
            <a:ext cx="312000" cy="0"/>
          </a:xfrm>
          <a:prstGeom prst="straightConnector1">
            <a:avLst/>
          </a:prstGeom>
          <a:noFill/>
          <a:ln cap="flat" cmpd="sng" w="9525">
            <a:solidFill>
              <a:schemeClr val="dk2"/>
            </a:solidFill>
            <a:prstDash val="solid"/>
            <a:round/>
            <a:headEnd len="med" w="med" type="none"/>
            <a:tailEnd len="med" w="med" type="stealth"/>
          </a:ln>
        </p:spPr>
      </p:cxnSp>
      <p:cxnSp>
        <p:nvCxnSpPr>
          <p:cNvPr id="249" name="Google Shape;249;p25"/>
          <p:cNvCxnSpPr>
            <a:stCxn id="244" idx="3"/>
            <a:endCxn id="245" idx="1"/>
          </p:cNvCxnSpPr>
          <p:nvPr/>
        </p:nvCxnSpPr>
        <p:spPr>
          <a:xfrm>
            <a:off x="5351652" y="2745901"/>
            <a:ext cx="388200" cy="0"/>
          </a:xfrm>
          <a:prstGeom prst="straightConnector1">
            <a:avLst/>
          </a:prstGeom>
          <a:noFill/>
          <a:ln cap="flat" cmpd="sng" w="9525">
            <a:solidFill>
              <a:schemeClr val="dk2"/>
            </a:solidFill>
            <a:prstDash val="solid"/>
            <a:round/>
            <a:headEnd len="med" w="med" type="none"/>
            <a:tailEnd len="med" w="med" type="triangle"/>
          </a:ln>
        </p:spPr>
      </p:cxn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26"/>
          <p:cNvSpPr/>
          <p:nvPr/>
        </p:nvSpPr>
        <p:spPr>
          <a:xfrm>
            <a:off x="5733447" y="3387900"/>
            <a:ext cx="1411500" cy="977400"/>
          </a:xfrm>
          <a:prstGeom prst="rect">
            <a:avLst/>
          </a:prstGeom>
          <a:solidFill>
            <a:srgbClr val="FFF0DA"/>
          </a:solidFill>
          <a:ln cap="flat" cmpd="sng" w="12700">
            <a:solidFill>
              <a:srgbClr val="FFC46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800">
                <a:solidFill>
                  <a:srgbClr val="262626"/>
                </a:solidFill>
                <a:latin typeface="Open Sans"/>
                <a:ea typeface="Open Sans"/>
                <a:cs typeface="Open Sans"/>
                <a:sym typeface="Open Sans"/>
              </a:rPr>
              <a:t>Other related policies or actions</a:t>
            </a:r>
            <a:endParaRPr sz="800">
              <a:latin typeface="Open Sans"/>
              <a:ea typeface="Open Sans"/>
              <a:cs typeface="Open Sans"/>
              <a:sym typeface="Open Sans"/>
            </a:endParaRPr>
          </a:p>
        </p:txBody>
      </p:sp>
      <p:sp>
        <p:nvSpPr>
          <p:cNvPr id="256" name="Google Shape;256;p26"/>
          <p:cNvSpPr/>
          <p:nvPr/>
        </p:nvSpPr>
        <p:spPr>
          <a:xfrm>
            <a:off x="1250550" y="3378694"/>
            <a:ext cx="1411500" cy="977400"/>
          </a:xfrm>
          <a:prstGeom prst="rect">
            <a:avLst/>
          </a:prstGeom>
          <a:solidFill>
            <a:srgbClr val="E4DEFF"/>
          </a:solidFill>
          <a:ln cap="flat" cmpd="sng" w="12700">
            <a:solidFill>
              <a:srgbClr val="9D97F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800">
                <a:solidFill>
                  <a:srgbClr val="262626"/>
                </a:solidFill>
                <a:latin typeface="Open Sans"/>
                <a:ea typeface="Open Sans"/>
                <a:cs typeface="Open Sans"/>
                <a:sym typeface="Open Sans"/>
              </a:rPr>
              <a:t>Geographical coverage</a:t>
            </a:r>
            <a:endParaRPr sz="800">
              <a:latin typeface="Open Sans"/>
              <a:ea typeface="Open Sans"/>
              <a:cs typeface="Open Sans"/>
              <a:sym typeface="Open Sans"/>
            </a:endParaRPr>
          </a:p>
        </p:txBody>
      </p:sp>
      <p:sp>
        <p:nvSpPr>
          <p:cNvPr id="257" name="Google Shape;257;p26"/>
          <p:cNvSpPr/>
          <p:nvPr/>
        </p:nvSpPr>
        <p:spPr>
          <a:xfrm>
            <a:off x="5733447" y="2355705"/>
            <a:ext cx="1411500" cy="977400"/>
          </a:xfrm>
          <a:prstGeom prst="rect">
            <a:avLst/>
          </a:prstGeom>
          <a:solidFill>
            <a:srgbClr val="E4DEFF"/>
          </a:solidFill>
          <a:ln cap="flat" cmpd="sng" w="12700">
            <a:solidFill>
              <a:srgbClr val="9D97F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800">
                <a:solidFill>
                  <a:srgbClr val="262626"/>
                </a:solidFill>
                <a:latin typeface="Open Sans"/>
                <a:ea typeface="Open Sans"/>
                <a:cs typeface="Open Sans"/>
                <a:sym typeface="Open Sans"/>
              </a:rPr>
              <a:t>Level of the policy</a:t>
            </a:r>
            <a:endParaRPr sz="800">
              <a:latin typeface="Open Sans"/>
              <a:ea typeface="Open Sans"/>
              <a:cs typeface="Open Sans"/>
              <a:sym typeface="Open Sans"/>
            </a:endParaRPr>
          </a:p>
        </p:txBody>
      </p:sp>
      <p:sp>
        <p:nvSpPr>
          <p:cNvPr id="258" name="Google Shape;258;p26"/>
          <p:cNvSpPr/>
          <p:nvPr/>
        </p:nvSpPr>
        <p:spPr>
          <a:xfrm>
            <a:off x="1250550" y="2342226"/>
            <a:ext cx="1411500" cy="977400"/>
          </a:xfrm>
          <a:prstGeom prst="rect">
            <a:avLst/>
          </a:prstGeom>
          <a:solidFill>
            <a:srgbClr val="FFF0DA"/>
          </a:solidFill>
          <a:ln cap="flat" cmpd="sng" w="12700">
            <a:solidFill>
              <a:srgbClr val="FFC46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800">
                <a:solidFill>
                  <a:srgbClr val="262626"/>
                </a:solidFill>
                <a:latin typeface="Open Sans"/>
                <a:ea typeface="Open Sans"/>
                <a:cs typeface="Open Sans"/>
                <a:sym typeface="Open Sans"/>
              </a:rPr>
              <a:t>Date of completion</a:t>
            </a:r>
            <a:endParaRPr sz="800">
              <a:latin typeface="Open Sans"/>
              <a:ea typeface="Open Sans"/>
              <a:cs typeface="Open Sans"/>
              <a:sym typeface="Open Sans"/>
            </a:endParaRPr>
          </a:p>
        </p:txBody>
      </p:sp>
      <p:sp>
        <p:nvSpPr>
          <p:cNvPr id="259" name="Google Shape;259;p26"/>
          <p:cNvSpPr/>
          <p:nvPr/>
        </p:nvSpPr>
        <p:spPr>
          <a:xfrm>
            <a:off x="5733447" y="1319238"/>
            <a:ext cx="1411500" cy="977400"/>
          </a:xfrm>
          <a:prstGeom prst="rect">
            <a:avLst/>
          </a:prstGeom>
          <a:solidFill>
            <a:srgbClr val="FFF0DA"/>
          </a:solidFill>
          <a:ln cap="flat" cmpd="sng" w="12700">
            <a:solidFill>
              <a:srgbClr val="FFC46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800">
                <a:solidFill>
                  <a:srgbClr val="262626"/>
                </a:solidFill>
                <a:latin typeface="Open Sans"/>
                <a:ea typeface="Open Sans"/>
                <a:cs typeface="Open Sans"/>
                <a:sym typeface="Open Sans"/>
              </a:rPr>
              <a:t>Date of implementation</a:t>
            </a:r>
            <a:endParaRPr sz="800">
              <a:latin typeface="Open Sans"/>
              <a:ea typeface="Open Sans"/>
              <a:cs typeface="Open Sans"/>
              <a:sym typeface="Open Sans"/>
            </a:endParaRPr>
          </a:p>
        </p:txBody>
      </p:sp>
      <p:sp>
        <p:nvSpPr>
          <p:cNvPr id="260" name="Google Shape;260;p26"/>
          <p:cNvSpPr/>
          <p:nvPr/>
        </p:nvSpPr>
        <p:spPr>
          <a:xfrm>
            <a:off x="4240013" y="1310031"/>
            <a:ext cx="1411500" cy="977400"/>
          </a:xfrm>
          <a:prstGeom prst="rect">
            <a:avLst/>
          </a:prstGeom>
          <a:solidFill>
            <a:srgbClr val="E4DEFF"/>
          </a:solidFill>
          <a:ln cap="flat" cmpd="sng" w="12700">
            <a:solidFill>
              <a:srgbClr val="9D97F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800">
                <a:solidFill>
                  <a:srgbClr val="262626"/>
                </a:solidFill>
                <a:latin typeface="Open Sans"/>
                <a:ea typeface="Open Sans"/>
                <a:cs typeface="Open Sans"/>
                <a:sym typeface="Open Sans"/>
              </a:rPr>
              <a:t>Status of the policy</a:t>
            </a:r>
            <a:endParaRPr sz="800">
              <a:latin typeface="Open Sans"/>
              <a:ea typeface="Open Sans"/>
              <a:cs typeface="Open Sans"/>
              <a:sym typeface="Open Sans"/>
            </a:endParaRPr>
          </a:p>
        </p:txBody>
      </p:sp>
      <p:sp>
        <p:nvSpPr>
          <p:cNvPr id="261" name="Google Shape;261;p26"/>
          <p:cNvSpPr txBox="1"/>
          <p:nvPr>
            <p:ph idx="4294967295" type="body"/>
          </p:nvPr>
        </p:nvSpPr>
        <p:spPr>
          <a:xfrm>
            <a:off x="6270390" y="4702205"/>
            <a:ext cx="681900" cy="153300"/>
          </a:xfrm>
          <a:prstGeom prst="rect">
            <a:avLst/>
          </a:prstGeom>
          <a:solidFill>
            <a:srgbClr val="E7E7E7"/>
          </a:solidFill>
          <a:ln cap="flat" cmpd="sng" w="9525">
            <a:solidFill>
              <a:srgbClr val="BFBFBF"/>
            </a:solidFill>
            <a:prstDash val="solid"/>
            <a:round/>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6</a:t>
            </a:r>
            <a:endParaRPr sz="800"/>
          </a:p>
        </p:txBody>
      </p:sp>
      <p:sp>
        <p:nvSpPr>
          <p:cNvPr id="262" name="Google Shape;262;p26"/>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5.1 Describe the policy to be assessed</a:t>
            </a:r>
            <a:endParaRPr>
              <a:solidFill>
                <a:srgbClr val="595959"/>
              </a:solidFill>
            </a:endParaRPr>
          </a:p>
        </p:txBody>
      </p:sp>
      <p:sp>
        <p:nvSpPr>
          <p:cNvPr id="263" name="Google Shape;263;p26">
            <a:hlinkClick action="ppaction://hlinksldjump" r:id="rId3"/>
          </p:cNvPr>
          <p:cNvSpPr/>
          <p:nvPr/>
        </p:nvSpPr>
        <p:spPr>
          <a:xfrm>
            <a:off x="5502376" y="4701216"/>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264" name="Google Shape;264;p26">
            <a:hlinkClick action="ppaction://hlinksldjump" r:id="rId4"/>
          </p:cNvPr>
          <p:cNvSpPr/>
          <p:nvPr/>
        </p:nvSpPr>
        <p:spPr>
          <a:xfrm>
            <a:off x="6270389" y="4698323"/>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265" name="Google Shape;265;p26"/>
          <p:cNvSpPr txBox="1"/>
          <p:nvPr>
            <p:ph idx="4294967295" type="body"/>
          </p:nvPr>
        </p:nvSpPr>
        <p:spPr>
          <a:xfrm>
            <a:off x="5486546" y="4699082"/>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5</a:t>
            </a:r>
            <a:endParaRPr sz="800"/>
          </a:p>
        </p:txBody>
      </p:sp>
      <p:sp>
        <p:nvSpPr>
          <p:cNvPr id="266" name="Google Shape;266;p26">
            <a:hlinkClick action="ppaction://hlinksldjump" r:id="rId5"/>
          </p:cNvPr>
          <p:cNvSpPr txBox="1"/>
          <p:nvPr/>
        </p:nvSpPr>
        <p:spPr>
          <a:xfrm>
            <a:off x="438062" y="4658737"/>
            <a:ext cx="763500" cy="192000"/>
          </a:xfrm>
          <a:prstGeom prst="rect">
            <a:avLst/>
          </a:prstGeom>
          <a:solidFill>
            <a:schemeClr val="accen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900"/>
              <a:buFont typeface="Arial"/>
              <a:buNone/>
            </a:pPr>
            <a:r>
              <a:rPr b="1" lang="en-ZA" sz="900">
                <a:solidFill>
                  <a:schemeClr val="lt1"/>
                </a:solidFill>
                <a:latin typeface="Arial"/>
                <a:ea typeface="Arial"/>
                <a:cs typeface="Arial"/>
                <a:sym typeface="Arial"/>
              </a:rPr>
              <a:t>Example</a:t>
            </a:r>
            <a:endParaRPr>
              <a:solidFill>
                <a:schemeClr val="lt1"/>
              </a:solidFill>
            </a:endParaRPr>
          </a:p>
        </p:txBody>
      </p:sp>
      <p:sp>
        <p:nvSpPr>
          <p:cNvPr id="267" name="Google Shape;267;p26">
            <a:hlinkClick action="ppaction://hlinksldjump" r:id="rId6"/>
          </p:cNvPr>
          <p:cNvSpPr/>
          <p:nvPr/>
        </p:nvSpPr>
        <p:spPr>
          <a:xfrm>
            <a:off x="5467716" y="4703351"/>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268" name="Google Shape;268;p26"/>
          <p:cNvSpPr txBox="1"/>
          <p:nvPr/>
        </p:nvSpPr>
        <p:spPr>
          <a:xfrm>
            <a:off x="1257102" y="846600"/>
            <a:ext cx="6279000" cy="38415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Clr>
                <a:srgbClr val="625852"/>
              </a:buClr>
              <a:buSzPts val="3200"/>
              <a:buFont typeface="Arial"/>
              <a:buNone/>
            </a:pPr>
            <a:r>
              <a:t/>
            </a:r>
            <a:endParaRPr sz="800">
              <a:solidFill>
                <a:srgbClr val="595959"/>
              </a:solidFill>
              <a:latin typeface="Open Sans"/>
              <a:ea typeface="Open Sans"/>
              <a:cs typeface="Open Sans"/>
              <a:sym typeface="Open Sans"/>
            </a:endParaRPr>
          </a:p>
        </p:txBody>
      </p:sp>
      <p:sp>
        <p:nvSpPr>
          <p:cNvPr id="269" name="Google Shape;269;p26"/>
          <p:cNvSpPr/>
          <p:nvPr/>
        </p:nvSpPr>
        <p:spPr>
          <a:xfrm>
            <a:off x="1250550" y="1311364"/>
            <a:ext cx="1411500" cy="977400"/>
          </a:xfrm>
          <a:prstGeom prst="rect">
            <a:avLst/>
          </a:prstGeom>
          <a:solidFill>
            <a:srgbClr val="E4DEFF"/>
          </a:solidFill>
          <a:ln cap="flat" cmpd="sng" w="12700">
            <a:solidFill>
              <a:srgbClr val="9D97F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800">
                <a:solidFill>
                  <a:srgbClr val="262626"/>
                </a:solidFill>
                <a:latin typeface="Open Sans"/>
                <a:ea typeface="Open Sans"/>
                <a:cs typeface="Open Sans"/>
                <a:sym typeface="Open Sans"/>
              </a:rPr>
              <a:t>Type of policy</a:t>
            </a:r>
            <a:endParaRPr sz="800">
              <a:latin typeface="Open Sans"/>
              <a:ea typeface="Open Sans"/>
              <a:cs typeface="Open Sans"/>
              <a:sym typeface="Open Sans"/>
            </a:endParaRPr>
          </a:p>
        </p:txBody>
      </p:sp>
      <p:sp>
        <p:nvSpPr>
          <p:cNvPr id="270" name="Google Shape;270;p26"/>
          <p:cNvSpPr/>
          <p:nvPr/>
        </p:nvSpPr>
        <p:spPr>
          <a:xfrm>
            <a:off x="2746579" y="1310031"/>
            <a:ext cx="1411500" cy="977400"/>
          </a:xfrm>
          <a:prstGeom prst="rect">
            <a:avLst/>
          </a:prstGeom>
          <a:solidFill>
            <a:srgbClr val="FFF0DA"/>
          </a:solidFill>
          <a:ln cap="flat" cmpd="sng" w="12700">
            <a:solidFill>
              <a:srgbClr val="FFC46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800">
                <a:solidFill>
                  <a:srgbClr val="262626"/>
                </a:solidFill>
                <a:latin typeface="Open Sans"/>
                <a:ea typeface="Open Sans"/>
                <a:cs typeface="Open Sans"/>
                <a:sym typeface="Open Sans"/>
              </a:rPr>
              <a:t>Description of specific interventions</a:t>
            </a:r>
            <a:endParaRPr sz="800">
              <a:latin typeface="Open Sans"/>
              <a:ea typeface="Open Sans"/>
              <a:cs typeface="Open Sans"/>
              <a:sym typeface="Open Sans"/>
            </a:endParaRPr>
          </a:p>
        </p:txBody>
      </p:sp>
      <p:sp>
        <p:nvSpPr>
          <p:cNvPr id="271" name="Google Shape;271;p26"/>
          <p:cNvSpPr/>
          <p:nvPr/>
        </p:nvSpPr>
        <p:spPr>
          <a:xfrm>
            <a:off x="2746579" y="2342226"/>
            <a:ext cx="1411500" cy="977400"/>
          </a:xfrm>
          <a:prstGeom prst="rect">
            <a:avLst/>
          </a:prstGeom>
          <a:solidFill>
            <a:srgbClr val="E4DEFF"/>
          </a:solidFill>
          <a:ln cap="flat" cmpd="sng" w="12700">
            <a:solidFill>
              <a:srgbClr val="9D97F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800">
                <a:solidFill>
                  <a:srgbClr val="262626"/>
                </a:solidFill>
                <a:latin typeface="Open Sans"/>
                <a:ea typeface="Open Sans"/>
                <a:cs typeface="Open Sans"/>
                <a:sym typeface="Open Sans"/>
              </a:rPr>
              <a:t>Implementing entities</a:t>
            </a:r>
            <a:endParaRPr sz="800">
              <a:latin typeface="Open Sans"/>
              <a:ea typeface="Open Sans"/>
              <a:cs typeface="Open Sans"/>
              <a:sym typeface="Open Sans"/>
            </a:endParaRPr>
          </a:p>
        </p:txBody>
      </p:sp>
      <p:sp>
        <p:nvSpPr>
          <p:cNvPr id="272" name="Google Shape;272;p26"/>
          <p:cNvSpPr/>
          <p:nvPr/>
        </p:nvSpPr>
        <p:spPr>
          <a:xfrm>
            <a:off x="4240013" y="2342226"/>
            <a:ext cx="1411500" cy="977400"/>
          </a:xfrm>
          <a:prstGeom prst="rect">
            <a:avLst/>
          </a:prstGeom>
          <a:solidFill>
            <a:srgbClr val="FFF0DA"/>
          </a:solidFill>
          <a:ln cap="flat" cmpd="sng" w="12700">
            <a:solidFill>
              <a:srgbClr val="FFC46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800">
                <a:solidFill>
                  <a:srgbClr val="262626"/>
                </a:solidFill>
                <a:latin typeface="Open Sans"/>
                <a:ea typeface="Open Sans"/>
                <a:cs typeface="Open Sans"/>
                <a:sym typeface="Open Sans"/>
              </a:rPr>
              <a:t>Objectives and intended impacts or benefits </a:t>
            </a:r>
            <a:endParaRPr sz="800">
              <a:latin typeface="Open Sans"/>
              <a:ea typeface="Open Sans"/>
              <a:cs typeface="Open Sans"/>
              <a:sym typeface="Open Sans"/>
            </a:endParaRPr>
          </a:p>
        </p:txBody>
      </p:sp>
      <p:sp>
        <p:nvSpPr>
          <p:cNvPr id="273" name="Google Shape;273;p26"/>
          <p:cNvSpPr/>
          <p:nvPr/>
        </p:nvSpPr>
        <p:spPr>
          <a:xfrm>
            <a:off x="4240013" y="3378694"/>
            <a:ext cx="1411500" cy="977400"/>
          </a:xfrm>
          <a:prstGeom prst="rect">
            <a:avLst/>
          </a:prstGeom>
          <a:solidFill>
            <a:srgbClr val="E4DEFF"/>
          </a:solidFill>
          <a:ln cap="flat" cmpd="sng" w="12700">
            <a:solidFill>
              <a:srgbClr val="9D97F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800">
                <a:solidFill>
                  <a:srgbClr val="262626"/>
                </a:solidFill>
                <a:latin typeface="Open Sans"/>
                <a:ea typeface="Open Sans"/>
                <a:cs typeface="Open Sans"/>
                <a:sym typeface="Open Sans"/>
              </a:rPr>
              <a:t>GHG targeted</a:t>
            </a:r>
            <a:endParaRPr sz="800">
              <a:latin typeface="Open Sans"/>
              <a:ea typeface="Open Sans"/>
              <a:cs typeface="Open Sans"/>
              <a:sym typeface="Open Sans"/>
            </a:endParaRPr>
          </a:p>
        </p:txBody>
      </p:sp>
      <p:sp>
        <p:nvSpPr>
          <p:cNvPr id="274" name="Google Shape;274;p26"/>
          <p:cNvSpPr/>
          <p:nvPr/>
        </p:nvSpPr>
        <p:spPr>
          <a:xfrm>
            <a:off x="2746579" y="3378694"/>
            <a:ext cx="1411500" cy="977400"/>
          </a:xfrm>
          <a:prstGeom prst="rect">
            <a:avLst/>
          </a:prstGeom>
          <a:solidFill>
            <a:srgbClr val="FFF0DA"/>
          </a:solidFill>
          <a:ln cap="flat" cmpd="sng" w="12700">
            <a:solidFill>
              <a:srgbClr val="FFC46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800">
                <a:solidFill>
                  <a:srgbClr val="262626"/>
                </a:solidFill>
                <a:latin typeface="Open Sans"/>
                <a:ea typeface="Open Sans"/>
                <a:cs typeface="Open Sans"/>
                <a:sym typeface="Open Sans"/>
              </a:rPr>
              <a:t>Sectors targeted</a:t>
            </a:r>
            <a:endParaRPr sz="800">
              <a:latin typeface="Open Sans"/>
              <a:ea typeface="Open Sans"/>
              <a:cs typeface="Open Sans"/>
              <a:sym typeface="Open Sans"/>
            </a:endParaRPr>
          </a:p>
        </p:txBody>
      </p:sp>
      <p:sp>
        <p:nvSpPr>
          <p:cNvPr id="275" name="Google Shape;275;p26"/>
          <p:cNvSpPr txBox="1"/>
          <p:nvPr/>
        </p:nvSpPr>
        <p:spPr>
          <a:xfrm>
            <a:off x="1257100" y="846600"/>
            <a:ext cx="5887800" cy="381000"/>
          </a:xfrm>
          <a:prstGeom prst="rect">
            <a:avLst/>
          </a:prstGeom>
          <a:solidFill>
            <a:srgbClr val="FF8E00"/>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1800">
                <a:solidFill>
                  <a:srgbClr val="FFFFFF"/>
                </a:solidFill>
                <a:latin typeface="Open Sans"/>
                <a:ea typeface="Open Sans"/>
                <a:cs typeface="Open Sans"/>
                <a:sym typeface="Open Sans"/>
              </a:rPr>
              <a:t>TITLE OF POLICY</a:t>
            </a:r>
            <a:endParaRPr sz="1800">
              <a:solidFill>
                <a:srgbClr val="FFFFFF"/>
              </a:solidFill>
              <a:latin typeface="Open Sans"/>
              <a:ea typeface="Open Sans"/>
              <a:cs typeface="Open Sans"/>
              <a:sym typeface="Open San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sp>
        <p:nvSpPr>
          <p:cNvPr id="281" name="Google Shape;281;p27"/>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2800"/>
              <a:buFont typeface="Arial"/>
              <a:buNone/>
            </a:pPr>
            <a:r>
              <a:rPr lang="en-ZA" sz="2800"/>
              <a:t>5.2.1 Types of policy interactions</a:t>
            </a:r>
            <a:endParaRPr sz="2800">
              <a:solidFill>
                <a:srgbClr val="595959"/>
              </a:solidFill>
            </a:endParaRPr>
          </a:p>
        </p:txBody>
      </p:sp>
      <p:pic>
        <p:nvPicPr>
          <p:cNvPr descr="A picture containing text, businesscard, screenshot&#10;&#10;Description automatically generated" id="282" name="Google Shape;282;p27"/>
          <p:cNvPicPr preferRelativeResize="0"/>
          <p:nvPr/>
        </p:nvPicPr>
        <p:blipFill rotWithShape="1">
          <a:blip r:embed="rId3">
            <a:alphaModFix/>
          </a:blip>
          <a:srcRect b="0" l="0" r="0" t="0"/>
          <a:stretch/>
        </p:blipFill>
        <p:spPr>
          <a:xfrm>
            <a:off x="2065375" y="1308775"/>
            <a:ext cx="4689851" cy="3148001"/>
          </a:xfrm>
          <a:prstGeom prst="rect">
            <a:avLst/>
          </a:prstGeom>
          <a:noFill/>
          <a:ln>
            <a:noFill/>
          </a:ln>
        </p:spPr>
      </p:pic>
      <p:sp>
        <p:nvSpPr>
          <p:cNvPr id="283" name="Google Shape;283;p27"/>
          <p:cNvSpPr txBox="1"/>
          <p:nvPr/>
        </p:nvSpPr>
        <p:spPr>
          <a:xfrm>
            <a:off x="311700" y="789125"/>
            <a:ext cx="8326200" cy="7812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800"/>
              </a:spcBef>
              <a:spcAft>
                <a:spcPts val="0"/>
              </a:spcAft>
              <a:buNone/>
            </a:pPr>
            <a:r>
              <a:rPr lang="en-ZA" sz="1800">
                <a:solidFill>
                  <a:srgbClr val="000A3A"/>
                </a:solidFill>
                <a:latin typeface="Open Sans"/>
                <a:ea typeface="Open Sans"/>
                <a:cs typeface="Open Sans"/>
                <a:sym typeface="Open Sans"/>
              </a:rPr>
              <a:t>Types of relationships between policies and actions</a:t>
            </a:r>
            <a:endParaRPr sz="1800">
              <a:solidFill>
                <a:srgbClr val="000A3A"/>
              </a:solidFill>
              <a:latin typeface="Open Sans"/>
              <a:ea typeface="Open Sans"/>
              <a:cs typeface="Open Sans"/>
              <a:sym typeface="Open Sans"/>
            </a:endParaRPr>
          </a:p>
        </p:txBody>
      </p:sp>
      <p:sp>
        <p:nvSpPr>
          <p:cNvPr id="284" name="Google Shape;284;p27"/>
          <p:cNvSpPr txBox="1"/>
          <p:nvPr>
            <p:ph idx="4294967295" type="body"/>
          </p:nvPr>
        </p:nvSpPr>
        <p:spPr>
          <a:xfrm>
            <a:off x="6270390" y="4702205"/>
            <a:ext cx="681900" cy="153300"/>
          </a:xfrm>
          <a:prstGeom prst="rect">
            <a:avLst/>
          </a:prstGeom>
          <a:solidFill>
            <a:srgbClr val="E7E7E7"/>
          </a:solidFill>
          <a:ln cap="flat" cmpd="sng" w="9525">
            <a:solidFill>
              <a:srgbClr val="BFBFBF"/>
            </a:solidFill>
            <a:prstDash val="solid"/>
            <a:round/>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6</a:t>
            </a:r>
            <a:endParaRPr sz="800"/>
          </a:p>
        </p:txBody>
      </p:sp>
      <p:sp>
        <p:nvSpPr>
          <p:cNvPr id="285" name="Google Shape;285;p27">
            <a:hlinkClick action="ppaction://hlinksldjump" r:id="rId4"/>
          </p:cNvPr>
          <p:cNvSpPr/>
          <p:nvPr/>
        </p:nvSpPr>
        <p:spPr>
          <a:xfrm>
            <a:off x="5502376" y="4701216"/>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286" name="Google Shape;286;p27">
            <a:hlinkClick action="ppaction://hlinksldjump" r:id="rId5"/>
          </p:cNvPr>
          <p:cNvSpPr/>
          <p:nvPr/>
        </p:nvSpPr>
        <p:spPr>
          <a:xfrm>
            <a:off x="6270389" y="4698323"/>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287" name="Google Shape;287;p27"/>
          <p:cNvSpPr txBox="1"/>
          <p:nvPr>
            <p:ph idx="4294967295" type="body"/>
          </p:nvPr>
        </p:nvSpPr>
        <p:spPr>
          <a:xfrm>
            <a:off x="5486546" y="4699082"/>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5</a:t>
            </a:r>
            <a:endParaRPr sz="800"/>
          </a:p>
        </p:txBody>
      </p:sp>
      <p:sp>
        <p:nvSpPr>
          <p:cNvPr id="288" name="Google Shape;288;p27">
            <a:hlinkClick action="ppaction://hlinksldjump" r:id="rId6"/>
          </p:cNvPr>
          <p:cNvSpPr/>
          <p:nvPr/>
        </p:nvSpPr>
        <p:spPr>
          <a:xfrm>
            <a:off x="5467716" y="4703351"/>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 name="Shape 293"/>
        <p:cNvGrpSpPr/>
        <p:nvPr/>
      </p:nvGrpSpPr>
      <p:grpSpPr>
        <a:xfrm>
          <a:off x="0" y="0"/>
          <a:ext cx="0" cy="0"/>
          <a:chOff x="0" y="0"/>
          <a:chExt cx="0" cy="0"/>
        </a:xfrm>
      </p:grpSpPr>
      <p:sp>
        <p:nvSpPr>
          <p:cNvPr id="294" name="Google Shape;294;p28">
            <a:hlinkClick action="ppaction://hlinksldjump" r:id="rId3"/>
          </p:cNvPr>
          <p:cNvSpPr/>
          <p:nvPr/>
        </p:nvSpPr>
        <p:spPr>
          <a:xfrm rot="2700000">
            <a:off x="7159036" y="3722410"/>
            <a:ext cx="721249" cy="279166"/>
          </a:xfrm>
          <a:prstGeom prst="roundRect">
            <a:avLst>
              <a:gd fmla="val 16667" name="adj"/>
            </a:avLst>
          </a:prstGeom>
          <a:solidFill>
            <a:schemeClr val="accent5"/>
          </a:solid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None/>
            </a:pPr>
            <a:r>
              <a:rPr lang="en-ZA" sz="800">
                <a:solidFill>
                  <a:schemeClr val="lt1"/>
                </a:solidFill>
                <a:latin typeface="Arial"/>
                <a:ea typeface="Arial"/>
                <a:cs typeface="Arial"/>
                <a:sym typeface="Arial"/>
              </a:rPr>
              <a:t>Example</a:t>
            </a:r>
            <a:endParaRPr/>
          </a:p>
        </p:txBody>
      </p:sp>
      <p:sp>
        <p:nvSpPr>
          <p:cNvPr id="295" name="Google Shape;295;p28">
            <a:hlinkClick action="ppaction://hlinksldjump" r:id="rId4"/>
          </p:cNvPr>
          <p:cNvSpPr/>
          <p:nvPr/>
        </p:nvSpPr>
        <p:spPr>
          <a:xfrm rot="2700000">
            <a:off x="7089121" y="2722915"/>
            <a:ext cx="721249" cy="279166"/>
          </a:xfrm>
          <a:prstGeom prst="roundRect">
            <a:avLst>
              <a:gd fmla="val 16667" name="adj"/>
            </a:avLst>
          </a:prstGeom>
          <a:solidFill>
            <a:schemeClr val="accent5"/>
          </a:solid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None/>
            </a:pPr>
            <a:r>
              <a:rPr lang="en-ZA" sz="800">
                <a:solidFill>
                  <a:schemeClr val="lt1"/>
                </a:solidFill>
                <a:latin typeface="Arial"/>
                <a:ea typeface="Arial"/>
                <a:cs typeface="Arial"/>
                <a:sym typeface="Arial"/>
              </a:rPr>
              <a:t>Example</a:t>
            </a:r>
            <a:endParaRPr/>
          </a:p>
        </p:txBody>
      </p:sp>
      <p:sp>
        <p:nvSpPr>
          <p:cNvPr id="296" name="Google Shape;296;p28"/>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625852"/>
              </a:buClr>
              <a:buSzPct val="100000"/>
              <a:buFont typeface="Arial"/>
              <a:buNone/>
            </a:pPr>
            <a:r>
              <a:rPr lang="en-ZA" sz="2800"/>
              <a:t>5.2.2  Assess an individual or package of policies?</a:t>
            </a:r>
            <a:endParaRPr sz="2800">
              <a:solidFill>
                <a:srgbClr val="595959"/>
              </a:solidFill>
            </a:endParaRPr>
          </a:p>
        </p:txBody>
      </p:sp>
      <p:sp>
        <p:nvSpPr>
          <p:cNvPr id="297" name="Google Shape;297;p28"/>
          <p:cNvSpPr/>
          <p:nvPr/>
        </p:nvSpPr>
        <p:spPr>
          <a:xfrm>
            <a:off x="2235973" y="3643472"/>
            <a:ext cx="5081700" cy="770100"/>
          </a:xfrm>
          <a:prstGeom prst="rightArrow">
            <a:avLst>
              <a:gd fmla="val 50000" name="adj1"/>
              <a:gd fmla="val 50000" name="adj2"/>
            </a:avLst>
          </a:prstGeom>
          <a:solidFill>
            <a:srgbClr val="FFF0DA"/>
          </a:solidFill>
          <a:ln>
            <a:noFill/>
          </a:ln>
        </p:spPr>
        <p:txBody>
          <a:bodyPr anchorCtr="0" anchor="ctr" bIns="45700" lIns="91425" spcFirstLastPara="1" rIns="91425" wrap="square" tIns="45700">
            <a:noAutofit/>
          </a:bodyPr>
          <a:lstStyle/>
          <a:p>
            <a:pPr indent="-133350" lvl="0" marL="457200" marR="0" rtl="0" algn="l">
              <a:lnSpc>
                <a:spcPct val="90000"/>
              </a:lnSpc>
              <a:spcBef>
                <a:spcPts val="0"/>
              </a:spcBef>
              <a:spcAft>
                <a:spcPts val="0"/>
              </a:spcAft>
              <a:buClr>
                <a:srgbClr val="000000"/>
              </a:buClr>
              <a:buSzPts val="1200"/>
              <a:buFont typeface="Open Sans"/>
              <a:buChar char="•"/>
            </a:pPr>
            <a:r>
              <a:rPr lang="en-ZA" sz="1200">
                <a:solidFill>
                  <a:srgbClr val="000000"/>
                </a:solidFill>
                <a:latin typeface="Open Sans"/>
                <a:ea typeface="Open Sans"/>
                <a:cs typeface="Open Sans"/>
                <a:sym typeface="Open Sans"/>
              </a:rPr>
              <a:t>Apply the criteria provided to help decide</a:t>
            </a:r>
            <a:endParaRPr sz="1200">
              <a:latin typeface="Open Sans"/>
              <a:ea typeface="Open Sans"/>
              <a:cs typeface="Open Sans"/>
              <a:sym typeface="Open Sans"/>
            </a:endParaRPr>
          </a:p>
        </p:txBody>
      </p:sp>
      <p:grpSp>
        <p:nvGrpSpPr>
          <p:cNvPr id="298" name="Google Shape;298;p28"/>
          <p:cNvGrpSpPr/>
          <p:nvPr/>
        </p:nvGrpSpPr>
        <p:grpSpPr>
          <a:xfrm>
            <a:off x="409286" y="1198166"/>
            <a:ext cx="6984189" cy="3057983"/>
            <a:chOff x="409314" y="1276216"/>
            <a:chExt cx="8234129" cy="4475970"/>
          </a:xfrm>
        </p:grpSpPr>
        <p:sp>
          <p:nvSpPr>
            <p:cNvPr id="299" name="Google Shape;299;p28"/>
            <p:cNvSpPr/>
            <p:nvPr/>
          </p:nvSpPr>
          <p:spPr>
            <a:xfrm>
              <a:off x="2849225" y="3488480"/>
              <a:ext cx="5794218" cy="1450088"/>
            </a:xfrm>
            <a:custGeom>
              <a:rect b="b" l="l" r="r" t="t"/>
              <a:pathLst>
                <a:path extrusionOk="0" h="1126282" w="5794218">
                  <a:moveTo>
                    <a:pt x="0" y="140785"/>
                  </a:moveTo>
                  <a:lnTo>
                    <a:pt x="5231077" y="140785"/>
                  </a:lnTo>
                  <a:lnTo>
                    <a:pt x="5231077" y="0"/>
                  </a:lnTo>
                  <a:lnTo>
                    <a:pt x="5794218" y="563141"/>
                  </a:lnTo>
                  <a:lnTo>
                    <a:pt x="5231077" y="1126282"/>
                  </a:lnTo>
                  <a:lnTo>
                    <a:pt x="5231077" y="985497"/>
                  </a:lnTo>
                  <a:lnTo>
                    <a:pt x="0" y="985497"/>
                  </a:lnTo>
                  <a:lnTo>
                    <a:pt x="0" y="140785"/>
                  </a:lnTo>
                  <a:close/>
                </a:path>
              </a:pathLst>
            </a:custGeom>
            <a:solidFill>
              <a:srgbClr val="FFF0DA"/>
            </a:solidFill>
            <a:ln>
              <a:noFill/>
            </a:ln>
          </p:spPr>
          <p:txBody>
            <a:bodyPr anchorCtr="0" anchor="t" bIns="152200" lIns="11425" spcFirstLastPara="1" rIns="433775" wrap="square" tIns="152200">
              <a:noAutofit/>
            </a:bodyPr>
            <a:lstStyle/>
            <a:p>
              <a:pPr indent="0" lvl="0" marL="914400" marR="0" rtl="0" algn="l">
                <a:lnSpc>
                  <a:spcPct val="90000"/>
                </a:lnSpc>
                <a:spcBef>
                  <a:spcPts val="0"/>
                </a:spcBef>
                <a:spcAft>
                  <a:spcPts val="0"/>
                </a:spcAft>
                <a:buNone/>
              </a:pPr>
              <a:r>
                <a:t/>
              </a:r>
              <a:endParaRPr sz="1200">
                <a:latin typeface="Open Sans"/>
                <a:ea typeface="Open Sans"/>
                <a:cs typeface="Open Sans"/>
                <a:sym typeface="Open Sans"/>
              </a:endParaRPr>
            </a:p>
            <a:p>
              <a:pPr indent="-133350" lvl="1" marL="365760" marR="0" rtl="0" algn="l">
                <a:lnSpc>
                  <a:spcPct val="90000"/>
                </a:lnSpc>
                <a:spcBef>
                  <a:spcPts val="0"/>
                </a:spcBef>
                <a:spcAft>
                  <a:spcPts val="0"/>
                </a:spcAft>
                <a:buClr>
                  <a:srgbClr val="000000"/>
                </a:buClr>
                <a:buSzPts val="1200"/>
                <a:buFont typeface="Open Sans"/>
                <a:buChar char="•"/>
              </a:pPr>
              <a:r>
                <a:rPr i="0" lang="en-ZA" sz="1200" u="none" cap="none" strike="noStrike">
                  <a:solidFill>
                    <a:srgbClr val="000000"/>
                  </a:solidFill>
                  <a:latin typeface="Open Sans"/>
                  <a:ea typeface="Open Sans"/>
                  <a:cs typeface="Open Sans"/>
                  <a:sym typeface="Open Sans"/>
                </a:rPr>
                <a:t>Where policy interactions exist, there can be advantages and disadvantages to assessing the policies individually or as a package</a:t>
              </a:r>
              <a:endParaRPr sz="1200">
                <a:latin typeface="Open Sans"/>
                <a:ea typeface="Open Sans"/>
                <a:cs typeface="Open Sans"/>
                <a:sym typeface="Open Sans"/>
              </a:endParaRPr>
            </a:p>
            <a:p>
              <a:pPr indent="-57150" lvl="1" marL="171450" marR="0" rtl="0" algn="l">
                <a:lnSpc>
                  <a:spcPct val="90000"/>
                </a:lnSpc>
                <a:spcBef>
                  <a:spcPts val="600"/>
                </a:spcBef>
                <a:spcAft>
                  <a:spcPts val="0"/>
                </a:spcAft>
                <a:buClr>
                  <a:srgbClr val="000000"/>
                </a:buClr>
                <a:buSzPts val="1800"/>
                <a:buFont typeface="Arial"/>
                <a:buNone/>
              </a:pPr>
              <a:r>
                <a:t/>
              </a:r>
              <a:endParaRPr i="0" sz="1200" u="none" cap="none" strike="noStrike">
                <a:solidFill>
                  <a:srgbClr val="595959"/>
                </a:solidFill>
                <a:latin typeface="Open Sans"/>
                <a:ea typeface="Open Sans"/>
                <a:cs typeface="Open Sans"/>
                <a:sym typeface="Open Sans"/>
              </a:endParaRPr>
            </a:p>
          </p:txBody>
        </p:sp>
        <p:sp>
          <p:nvSpPr>
            <p:cNvPr id="300" name="Google Shape;300;p28"/>
            <p:cNvSpPr/>
            <p:nvPr/>
          </p:nvSpPr>
          <p:spPr>
            <a:xfrm>
              <a:off x="2818384" y="1405401"/>
              <a:ext cx="5794218" cy="1871254"/>
            </a:xfrm>
            <a:custGeom>
              <a:rect b="b" l="l" r="r" t="t"/>
              <a:pathLst>
                <a:path extrusionOk="0" h="1871254" w="5794218">
                  <a:moveTo>
                    <a:pt x="0" y="233907"/>
                  </a:moveTo>
                  <a:lnTo>
                    <a:pt x="4858591" y="233907"/>
                  </a:lnTo>
                  <a:lnTo>
                    <a:pt x="4858591" y="0"/>
                  </a:lnTo>
                  <a:lnTo>
                    <a:pt x="5794218" y="935627"/>
                  </a:lnTo>
                  <a:lnTo>
                    <a:pt x="4858591" y="1871254"/>
                  </a:lnTo>
                  <a:lnTo>
                    <a:pt x="4858591" y="1637347"/>
                  </a:lnTo>
                  <a:lnTo>
                    <a:pt x="0" y="1637347"/>
                  </a:lnTo>
                  <a:lnTo>
                    <a:pt x="0" y="233907"/>
                  </a:lnTo>
                  <a:close/>
                </a:path>
              </a:pathLst>
            </a:custGeom>
            <a:solidFill>
              <a:srgbClr val="FFF0DA"/>
            </a:solidFill>
            <a:ln>
              <a:noFill/>
            </a:ln>
          </p:spPr>
          <p:txBody>
            <a:bodyPr anchorCtr="0" anchor="t" bIns="245325" lIns="11425" spcFirstLastPara="1" rIns="713150" wrap="square" tIns="245325">
              <a:noAutofit/>
            </a:bodyPr>
            <a:lstStyle/>
            <a:p>
              <a:pPr indent="-133350" lvl="1" marL="457200" marR="0" rtl="0" algn="l">
                <a:lnSpc>
                  <a:spcPct val="90000"/>
                </a:lnSpc>
                <a:spcBef>
                  <a:spcPts val="0"/>
                </a:spcBef>
                <a:spcAft>
                  <a:spcPts val="0"/>
                </a:spcAft>
                <a:buClr>
                  <a:srgbClr val="000000"/>
                </a:buClr>
                <a:buSzPts val="1200"/>
                <a:buFont typeface="Open Sans"/>
                <a:buChar char="•"/>
              </a:pPr>
              <a:r>
                <a:rPr i="0" lang="en-ZA" sz="1200" u="none" cap="none" strike="noStrike">
                  <a:solidFill>
                    <a:srgbClr val="000000"/>
                  </a:solidFill>
                  <a:latin typeface="Open Sans"/>
                  <a:ea typeface="Open Sans"/>
                  <a:cs typeface="Open Sans"/>
                  <a:sym typeface="Open Sans"/>
                </a:rPr>
                <a:t>Identify activities targeted by the policy</a:t>
              </a:r>
              <a:endParaRPr sz="1200">
                <a:latin typeface="Open Sans"/>
                <a:ea typeface="Open Sans"/>
                <a:cs typeface="Open Sans"/>
                <a:sym typeface="Open Sans"/>
              </a:endParaRPr>
            </a:p>
            <a:p>
              <a:pPr indent="-133350" lvl="1" marL="457200" marR="0" rtl="0" algn="l">
                <a:lnSpc>
                  <a:spcPct val="90000"/>
                </a:lnSpc>
                <a:spcBef>
                  <a:spcPts val="600"/>
                </a:spcBef>
                <a:spcAft>
                  <a:spcPts val="0"/>
                </a:spcAft>
                <a:buClr>
                  <a:srgbClr val="000000"/>
                </a:buClr>
                <a:buSzPts val="1200"/>
                <a:buFont typeface="Open Sans"/>
                <a:buChar char="•"/>
              </a:pPr>
              <a:r>
                <a:rPr i="0" lang="en-ZA" sz="1200" u="none" cap="none" strike="noStrike">
                  <a:solidFill>
                    <a:srgbClr val="000000"/>
                  </a:solidFill>
                  <a:latin typeface="Open Sans"/>
                  <a:ea typeface="Open Sans"/>
                  <a:cs typeface="Open Sans"/>
                  <a:sym typeface="Open Sans"/>
                </a:rPr>
                <a:t>Identify other policies that target the same activities</a:t>
              </a:r>
              <a:endParaRPr sz="1200">
                <a:latin typeface="Open Sans"/>
                <a:ea typeface="Open Sans"/>
                <a:cs typeface="Open Sans"/>
                <a:sym typeface="Open Sans"/>
              </a:endParaRPr>
            </a:p>
            <a:p>
              <a:pPr indent="-133350" lvl="1" marL="457200" marR="0" rtl="0" algn="l">
                <a:lnSpc>
                  <a:spcPct val="90000"/>
                </a:lnSpc>
                <a:spcBef>
                  <a:spcPts val="600"/>
                </a:spcBef>
                <a:spcAft>
                  <a:spcPts val="0"/>
                </a:spcAft>
                <a:buClr>
                  <a:srgbClr val="000000"/>
                </a:buClr>
                <a:buSzPts val="1200"/>
                <a:buFont typeface="Open Sans"/>
                <a:buChar char="•"/>
              </a:pPr>
              <a:r>
                <a:rPr i="0" lang="en-ZA" sz="1200" u="none" cap="none" strike="noStrike">
                  <a:solidFill>
                    <a:srgbClr val="000000"/>
                  </a:solidFill>
                  <a:latin typeface="Open Sans"/>
                  <a:ea typeface="Open Sans"/>
                  <a:cs typeface="Open Sans"/>
                  <a:sym typeface="Open Sans"/>
                </a:rPr>
                <a:t>Assess the relationship and degree of interaction between the policies</a:t>
              </a:r>
              <a:endParaRPr sz="1200">
                <a:latin typeface="Open Sans"/>
                <a:ea typeface="Open Sans"/>
                <a:cs typeface="Open Sans"/>
                <a:sym typeface="Open Sans"/>
              </a:endParaRPr>
            </a:p>
          </p:txBody>
        </p:sp>
        <p:sp>
          <p:nvSpPr>
            <p:cNvPr id="301" name="Google Shape;301;p28"/>
            <p:cNvSpPr/>
            <p:nvPr/>
          </p:nvSpPr>
          <p:spPr>
            <a:xfrm>
              <a:off x="409314" y="1276216"/>
              <a:ext cx="2531152" cy="2131414"/>
            </a:xfrm>
            <a:custGeom>
              <a:rect b="b" l="l" r="r" t="t"/>
              <a:pathLst>
                <a:path extrusionOk="0" h="2131414" w="2531152">
                  <a:moveTo>
                    <a:pt x="0" y="355243"/>
                  </a:moveTo>
                  <a:cubicBezTo>
                    <a:pt x="0" y="159048"/>
                    <a:pt x="159048" y="0"/>
                    <a:pt x="355243" y="0"/>
                  </a:cubicBezTo>
                  <a:lnTo>
                    <a:pt x="2175909" y="0"/>
                  </a:lnTo>
                  <a:cubicBezTo>
                    <a:pt x="2372104" y="0"/>
                    <a:pt x="2531152" y="159048"/>
                    <a:pt x="2531152" y="355243"/>
                  </a:cubicBezTo>
                  <a:lnTo>
                    <a:pt x="2531152" y="1776171"/>
                  </a:lnTo>
                  <a:cubicBezTo>
                    <a:pt x="2531152" y="1972366"/>
                    <a:pt x="2372104" y="2131414"/>
                    <a:pt x="2175909" y="2131414"/>
                  </a:cubicBezTo>
                  <a:lnTo>
                    <a:pt x="355243" y="2131414"/>
                  </a:lnTo>
                  <a:cubicBezTo>
                    <a:pt x="159048" y="2131414"/>
                    <a:pt x="0" y="1972366"/>
                    <a:pt x="0" y="1776171"/>
                  </a:cubicBezTo>
                  <a:lnTo>
                    <a:pt x="0" y="355243"/>
                  </a:lnTo>
                  <a:close/>
                </a:path>
              </a:pathLst>
            </a:custGeom>
            <a:solidFill>
              <a:srgbClr val="FF8E00"/>
            </a:solidFill>
            <a:ln cap="flat" cmpd="sng" w="12700">
              <a:solidFill>
                <a:srgbClr val="FFFFFF"/>
              </a:solidFill>
              <a:prstDash val="solid"/>
              <a:miter lim="800000"/>
              <a:headEnd len="sm" w="sm" type="none"/>
              <a:tailEnd len="sm" w="sm" type="none"/>
            </a:ln>
          </p:spPr>
          <p:txBody>
            <a:bodyPr anchorCtr="0" anchor="ctr" bIns="142125" lIns="180225" spcFirstLastPara="1" rIns="180225" wrap="square" tIns="142125">
              <a:noAutofit/>
            </a:bodyPr>
            <a:lstStyle/>
            <a:p>
              <a:pPr indent="0" lvl="0" marL="0" marR="0" rtl="0" algn="ctr">
                <a:lnSpc>
                  <a:spcPct val="90000"/>
                </a:lnSpc>
                <a:spcBef>
                  <a:spcPts val="0"/>
                </a:spcBef>
                <a:spcAft>
                  <a:spcPts val="0"/>
                </a:spcAft>
                <a:buClr>
                  <a:srgbClr val="FFFFFF"/>
                </a:buClr>
                <a:buSzPts val="2000"/>
                <a:buFont typeface="Arial"/>
                <a:buNone/>
              </a:pPr>
              <a:r>
                <a:rPr b="1" lang="en-ZA" sz="1200">
                  <a:solidFill>
                    <a:srgbClr val="FFFFFF"/>
                  </a:solidFill>
                  <a:latin typeface="Open Sans"/>
                  <a:ea typeface="Open Sans"/>
                  <a:cs typeface="Open Sans"/>
                  <a:sym typeface="Open Sans"/>
                </a:rPr>
                <a:t>STEP 1: </a:t>
              </a:r>
              <a:endParaRPr sz="1200">
                <a:latin typeface="Open Sans"/>
                <a:ea typeface="Open Sans"/>
                <a:cs typeface="Open Sans"/>
                <a:sym typeface="Open Sans"/>
              </a:endParaRPr>
            </a:p>
            <a:p>
              <a:pPr indent="0" lvl="0" marL="0" marR="0" rtl="0" algn="ctr">
                <a:lnSpc>
                  <a:spcPct val="90000"/>
                </a:lnSpc>
                <a:spcBef>
                  <a:spcPts val="700"/>
                </a:spcBef>
                <a:spcAft>
                  <a:spcPts val="0"/>
                </a:spcAft>
                <a:buClr>
                  <a:srgbClr val="FFFFFF"/>
                </a:buClr>
                <a:buSzPts val="1800"/>
                <a:buFont typeface="Arial"/>
                <a:buNone/>
              </a:pPr>
              <a:r>
                <a:rPr lang="en-ZA" sz="1200">
                  <a:solidFill>
                    <a:srgbClr val="FFFFFF"/>
                  </a:solidFill>
                  <a:latin typeface="Open Sans"/>
                  <a:ea typeface="Open Sans"/>
                  <a:cs typeface="Open Sans"/>
                  <a:sym typeface="Open Sans"/>
                </a:rPr>
                <a:t>Characterise the type and degree of interaction between the policies</a:t>
              </a:r>
              <a:endParaRPr sz="1200">
                <a:latin typeface="Open Sans"/>
                <a:ea typeface="Open Sans"/>
                <a:cs typeface="Open Sans"/>
                <a:sym typeface="Open Sans"/>
              </a:endParaRPr>
            </a:p>
          </p:txBody>
        </p:sp>
        <p:sp>
          <p:nvSpPr>
            <p:cNvPr id="302" name="Google Shape;302;p28"/>
            <p:cNvSpPr/>
            <p:nvPr/>
          </p:nvSpPr>
          <p:spPr>
            <a:xfrm>
              <a:off x="409314" y="3620772"/>
              <a:ext cx="2531152" cy="2131414"/>
            </a:xfrm>
            <a:custGeom>
              <a:rect b="b" l="l" r="r" t="t"/>
              <a:pathLst>
                <a:path extrusionOk="0" h="2131414" w="2531152">
                  <a:moveTo>
                    <a:pt x="0" y="355243"/>
                  </a:moveTo>
                  <a:cubicBezTo>
                    <a:pt x="0" y="159048"/>
                    <a:pt x="159048" y="0"/>
                    <a:pt x="355243" y="0"/>
                  </a:cubicBezTo>
                  <a:lnTo>
                    <a:pt x="2175909" y="0"/>
                  </a:lnTo>
                  <a:cubicBezTo>
                    <a:pt x="2372104" y="0"/>
                    <a:pt x="2531152" y="159048"/>
                    <a:pt x="2531152" y="355243"/>
                  </a:cubicBezTo>
                  <a:lnTo>
                    <a:pt x="2531152" y="1776171"/>
                  </a:lnTo>
                  <a:cubicBezTo>
                    <a:pt x="2531152" y="1972366"/>
                    <a:pt x="2372104" y="2131414"/>
                    <a:pt x="2175909" y="2131414"/>
                  </a:cubicBezTo>
                  <a:lnTo>
                    <a:pt x="355243" y="2131414"/>
                  </a:lnTo>
                  <a:cubicBezTo>
                    <a:pt x="159048" y="2131414"/>
                    <a:pt x="0" y="1972366"/>
                    <a:pt x="0" y="1776171"/>
                  </a:cubicBezTo>
                  <a:lnTo>
                    <a:pt x="0" y="355243"/>
                  </a:lnTo>
                  <a:close/>
                </a:path>
              </a:pathLst>
            </a:custGeom>
            <a:solidFill>
              <a:srgbClr val="FF8E00"/>
            </a:solidFill>
            <a:ln cap="flat" cmpd="sng" w="12700">
              <a:solidFill>
                <a:srgbClr val="FFFFFF"/>
              </a:solidFill>
              <a:prstDash val="solid"/>
              <a:miter lim="800000"/>
              <a:headEnd len="sm" w="sm" type="none"/>
              <a:tailEnd len="sm" w="sm" type="none"/>
            </a:ln>
          </p:spPr>
          <p:txBody>
            <a:bodyPr anchorCtr="0" anchor="ctr" bIns="142125" lIns="180225" spcFirstLastPara="1" rIns="180225" wrap="square" tIns="142125">
              <a:noAutofit/>
            </a:bodyPr>
            <a:lstStyle/>
            <a:p>
              <a:pPr indent="0" lvl="0" marL="0" marR="0" rtl="0" algn="ctr">
                <a:lnSpc>
                  <a:spcPct val="90000"/>
                </a:lnSpc>
                <a:spcBef>
                  <a:spcPts val="0"/>
                </a:spcBef>
                <a:spcAft>
                  <a:spcPts val="0"/>
                </a:spcAft>
                <a:buClr>
                  <a:srgbClr val="FFFFFF"/>
                </a:buClr>
                <a:buSzPts val="2000"/>
                <a:buFont typeface="Arial"/>
                <a:buNone/>
              </a:pPr>
              <a:r>
                <a:rPr b="1" lang="en-ZA" sz="1200">
                  <a:solidFill>
                    <a:srgbClr val="FFFFFF"/>
                  </a:solidFill>
                  <a:latin typeface="Open Sans"/>
                  <a:ea typeface="Open Sans"/>
                  <a:cs typeface="Open Sans"/>
                  <a:sym typeface="Open Sans"/>
                </a:rPr>
                <a:t>STEP 2: </a:t>
              </a:r>
              <a:endParaRPr sz="1200">
                <a:latin typeface="Open Sans"/>
                <a:ea typeface="Open Sans"/>
                <a:cs typeface="Open Sans"/>
                <a:sym typeface="Open Sans"/>
              </a:endParaRPr>
            </a:p>
            <a:p>
              <a:pPr indent="0" lvl="0" marL="0" marR="0" rtl="0" algn="ctr">
                <a:lnSpc>
                  <a:spcPct val="90000"/>
                </a:lnSpc>
                <a:spcBef>
                  <a:spcPts val="700"/>
                </a:spcBef>
                <a:spcAft>
                  <a:spcPts val="0"/>
                </a:spcAft>
                <a:buClr>
                  <a:srgbClr val="FFFFFF"/>
                </a:buClr>
                <a:buSzPts val="1800"/>
                <a:buFont typeface="Arial"/>
                <a:buNone/>
              </a:pPr>
              <a:r>
                <a:rPr lang="en-ZA" sz="1200">
                  <a:solidFill>
                    <a:srgbClr val="FFFFFF"/>
                  </a:solidFill>
                  <a:latin typeface="Open Sans"/>
                  <a:ea typeface="Open Sans"/>
                  <a:cs typeface="Open Sans"/>
                  <a:sym typeface="Open Sans"/>
                </a:rPr>
                <a:t>Apply criteria to </a:t>
              </a:r>
              <a:br>
                <a:rPr lang="en-ZA" sz="1200">
                  <a:solidFill>
                    <a:srgbClr val="FFFFFF"/>
                  </a:solidFill>
                  <a:latin typeface="Open Sans"/>
                  <a:ea typeface="Open Sans"/>
                  <a:cs typeface="Open Sans"/>
                  <a:sym typeface="Open Sans"/>
                </a:rPr>
              </a:br>
              <a:r>
                <a:rPr lang="en-ZA" sz="1200">
                  <a:solidFill>
                    <a:srgbClr val="FFFFFF"/>
                  </a:solidFill>
                  <a:latin typeface="Open Sans"/>
                  <a:ea typeface="Open Sans"/>
                  <a:cs typeface="Open Sans"/>
                  <a:sym typeface="Open Sans"/>
                </a:rPr>
                <a:t>determine whether to assess an individual policy or a package of policies</a:t>
              </a:r>
              <a:endParaRPr sz="1200">
                <a:latin typeface="Open Sans"/>
                <a:ea typeface="Open Sans"/>
                <a:cs typeface="Open Sans"/>
                <a:sym typeface="Open Sans"/>
              </a:endParaRPr>
            </a:p>
          </p:txBody>
        </p:sp>
      </p:grpSp>
      <p:sp>
        <p:nvSpPr>
          <p:cNvPr id="303" name="Google Shape;303;p28"/>
          <p:cNvSpPr txBox="1"/>
          <p:nvPr>
            <p:ph idx="4294967295" type="body"/>
          </p:nvPr>
        </p:nvSpPr>
        <p:spPr>
          <a:xfrm>
            <a:off x="6270390" y="4702205"/>
            <a:ext cx="681900" cy="153300"/>
          </a:xfrm>
          <a:prstGeom prst="rect">
            <a:avLst/>
          </a:prstGeom>
          <a:solidFill>
            <a:srgbClr val="E7E7E7"/>
          </a:solidFill>
          <a:ln cap="flat" cmpd="sng" w="9525">
            <a:solidFill>
              <a:srgbClr val="BFBFBF"/>
            </a:solidFill>
            <a:prstDash val="solid"/>
            <a:round/>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6</a:t>
            </a:r>
            <a:endParaRPr sz="800"/>
          </a:p>
        </p:txBody>
      </p:sp>
      <p:sp>
        <p:nvSpPr>
          <p:cNvPr id="304" name="Google Shape;304;p28">
            <a:hlinkClick action="ppaction://hlinksldjump" r:id="rId5"/>
          </p:cNvPr>
          <p:cNvSpPr/>
          <p:nvPr/>
        </p:nvSpPr>
        <p:spPr>
          <a:xfrm>
            <a:off x="5502376" y="4701216"/>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305" name="Google Shape;305;p28">
            <a:hlinkClick action="ppaction://hlinksldjump" r:id="rId6"/>
          </p:cNvPr>
          <p:cNvSpPr/>
          <p:nvPr/>
        </p:nvSpPr>
        <p:spPr>
          <a:xfrm>
            <a:off x="6270389" y="4698323"/>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306" name="Google Shape;306;p28"/>
          <p:cNvSpPr txBox="1"/>
          <p:nvPr>
            <p:ph idx="4294967295" type="body"/>
          </p:nvPr>
        </p:nvSpPr>
        <p:spPr>
          <a:xfrm>
            <a:off x="5486546" y="4699082"/>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rtl="0" algn="ctr">
              <a:lnSpc>
                <a:spcPct val="90000"/>
              </a:lnSpc>
              <a:spcBef>
                <a:spcPts val="0"/>
              </a:spcBef>
              <a:spcAft>
                <a:spcPts val="1200"/>
              </a:spcAft>
              <a:buClr>
                <a:srgbClr val="09294E"/>
              </a:buClr>
              <a:buSzPts val="800"/>
              <a:buNone/>
            </a:pPr>
            <a:r>
              <a:rPr lang="en-ZA" sz="800"/>
              <a:t>Chapter 5</a:t>
            </a:r>
            <a:endParaRPr sz="800"/>
          </a:p>
        </p:txBody>
      </p:sp>
      <p:sp>
        <p:nvSpPr>
          <p:cNvPr id="307" name="Google Shape;307;p28">
            <a:hlinkClick action="ppaction://hlinksldjump" r:id="rId7"/>
          </p:cNvPr>
          <p:cNvSpPr/>
          <p:nvPr/>
        </p:nvSpPr>
        <p:spPr>
          <a:xfrm>
            <a:off x="5467716" y="4703351"/>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name="ICAT Slides Template">
  <a:themeElements>
    <a:clrScheme name="Simple Light">
      <a:dk1>
        <a:srgbClr val="9D97F0"/>
      </a:dk1>
      <a:lt1>
        <a:srgbClr val="FAFAFA"/>
      </a:lt1>
      <a:dk2>
        <a:srgbClr val="000A3A"/>
      </a:dk2>
      <a:lt2>
        <a:srgbClr val="E3E3E3"/>
      </a:lt2>
      <a:accent1>
        <a:srgbClr val="FF8E00"/>
      </a:accent1>
      <a:accent2>
        <a:srgbClr val="7E84A1"/>
      </a:accent2>
      <a:accent3>
        <a:srgbClr val="E4DEFF"/>
      </a:accent3>
      <a:accent4>
        <a:srgbClr val="FFF0DA"/>
      </a:accent4>
      <a:accent5>
        <a:srgbClr val="FFC465"/>
      </a:accent5>
      <a:accent6>
        <a:srgbClr val="FFD7B2"/>
      </a:accent6>
      <a:hlink>
        <a:srgbClr val="4A86E8"/>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