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Lst>
  <p:sldSz cy="5143500" cx="9144000"/>
  <p:notesSz cx="6858000" cy="9144000"/>
  <p:embeddedFontLst>
    <p:embeddedFont>
      <p:font typeface="Salsa"/>
      <p:regular r:id="rId48"/>
    </p:embeddedFont>
    <p:embeddedFont>
      <p:font typeface="Open Sans"/>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7450374-A870-4B8F-B82A-779C6D6B3FC7}">
  <a:tblStyle styleId="{97450374-A870-4B8F-B82A-779C6D6B3FC7}" styleName="Table_0">
    <a:wholeTbl>
      <a:tcTxStyle b="off" i="off">
        <a:font>
          <a:latin typeface="Arial"/>
          <a:ea typeface="Arial"/>
          <a:cs typeface="Arial"/>
        </a:font>
        <a:srgbClr val="000000"/>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rgbClr val="E8EEF8"/>
          </a:solidFill>
        </a:fill>
      </a:tcStyle>
    </a:wholeTbl>
    <a:band1H>
      <a:tcTxStyle/>
      <a:tcStyle>
        <a:fill>
          <a:solidFill>
            <a:srgbClr val="CEDBF1"/>
          </a:solidFill>
        </a:fill>
      </a:tcStyle>
    </a:band1H>
    <a:band2H>
      <a:tcTxStyle/>
    </a:band2H>
    <a:band1V>
      <a:tcTxStyle/>
      <a:tcStyle>
        <a:fill>
          <a:solidFill>
            <a:srgbClr val="CEDBF1"/>
          </a:solidFill>
        </a:fill>
      </a:tcStyle>
    </a:band1V>
    <a:band2V>
      <a:tcTxStyle/>
    </a:band2V>
    <a:lastCol>
      <a:tcTxStyle b="on" i="off">
        <a:font>
          <a:latin typeface="Arial"/>
          <a:ea typeface="Arial"/>
          <a:cs typeface="Arial"/>
        </a:font>
        <a:srgbClr val="FFFFFF"/>
      </a:tcTxStyle>
      <a:tcStyle>
        <a:fill>
          <a:solidFill>
            <a:srgbClr val="4A92DB"/>
          </a:solidFill>
        </a:fill>
      </a:tcStyle>
    </a:lastCol>
    <a:firstCol>
      <a:tcTxStyle b="on" i="off">
        <a:font>
          <a:latin typeface="Arial"/>
          <a:ea typeface="Arial"/>
          <a:cs typeface="Arial"/>
        </a:font>
        <a:srgbClr val="FFFFFF"/>
      </a:tcTxStyle>
      <a:tcStyle>
        <a:fill>
          <a:solidFill>
            <a:srgbClr val="4A92DB"/>
          </a:solidFill>
        </a:fill>
      </a:tcStyle>
    </a:firstCol>
    <a:lastRow>
      <a:tcTxStyle b="on" i="off">
        <a:font>
          <a:latin typeface="Arial"/>
          <a:ea typeface="Arial"/>
          <a:cs typeface="Arial"/>
        </a:font>
        <a:srgbClr val="FFFFFF"/>
      </a:tcTxStyle>
      <a:tcStyle>
        <a:tcBdr>
          <a:top>
            <a:ln cap="flat" cmpd="sng" w="38100">
              <a:solidFill>
                <a:srgbClr val="FFFFFF"/>
              </a:solidFill>
              <a:prstDash val="solid"/>
              <a:round/>
              <a:headEnd len="sm" w="sm" type="none"/>
              <a:tailEnd len="sm" w="sm" type="none"/>
            </a:ln>
          </a:top>
        </a:tcBdr>
        <a:fill>
          <a:solidFill>
            <a:srgbClr val="4A92DB"/>
          </a:solidFill>
        </a:fill>
      </a:tcStyle>
    </a:lastRow>
    <a:seCell>
      <a:tcTxStyle/>
    </a:seCell>
    <a:swCell>
      <a:tcTxStyle/>
    </a:swCell>
    <a:firstRow>
      <a:tcTxStyle b="on" i="off">
        <a:font>
          <a:latin typeface="Arial"/>
          <a:ea typeface="Arial"/>
          <a:cs typeface="Arial"/>
        </a:font>
        <a:srgbClr val="FFFFFF"/>
      </a:tcTxStyle>
      <a:tcStyle>
        <a:tcBdr>
          <a:bottom>
            <a:ln cap="flat" cmpd="sng" w="38100">
              <a:solidFill>
                <a:srgbClr val="FFFFFF"/>
              </a:solidFill>
              <a:prstDash val="solid"/>
              <a:round/>
              <a:headEnd len="sm" w="sm" type="none"/>
              <a:tailEnd len="sm" w="sm" type="none"/>
            </a:ln>
          </a:bottom>
        </a:tcBdr>
        <a:fill>
          <a:solidFill>
            <a:srgbClr val="4A92DB"/>
          </a:solidFill>
        </a:fill>
      </a:tcStyle>
    </a:firstRow>
    <a:neCell>
      <a:tcTxStyle/>
    </a:neCell>
    <a:nwCell>
      <a:tcTxStyle/>
    </a:nwCell>
  </a:tblStyle>
  <a:tblStyle styleId="{C579D8AE-A7BF-43D5-84C5-1FC6FB4D9DEA}" styleName="Table_1">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EF8"/>
          </a:solidFill>
        </a:fill>
      </a:tcStyle>
    </a:wholeTbl>
    <a:band1H>
      <a:tcTxStyle/>
      <a:tcStyle>
        <a:fill>
          <a:solidFill>
            <a:srgbClr val="CEDBF1"/>
          </a:solidFill>
        </a:fill>
      </a:tcStyle>
    </a:band1H>
    <a:band2H>
      <a:tcTxStyle/>
    </a:band2H>
    <a:band1V>
      <a:tcTxStyle/>
      <a:tcStyle>
        <a:fill>
          <a:solidFill>
            <a:srgbClr val="CEDBF1"/>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Salsa-regular.fntdata"/><Relationship Id="rId47" Type="http://schemas.openxmlformats.org/officeDocument/2006/relationships/slide" Target="slides/slide42.xml"/><Relationship Id="rId49" Type="http://schemas.openxmlformats.org/officeDocument/2006/relationships/font" Target="fonts/OpenSans-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OpenSans-italic.fntdata"/><Relationship Id="rId50" Type="http://schemas.openxmlformats.org/officeDocument/2006/relationships/font" Target="fonts/OpenSans-bold.fntdata"/><Relationship Id="rId52" Type="http://schemas.openxmlformats.org/officeDocument/2006/relationships/font" Target="fonts/OpenSans-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Z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1fbe1f0e2f_1_214: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11fbe1f0e2f_1_2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g11fbe1f0e2f_1_2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ZA"/>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0: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ZA"/>
              <a:t>PRESENTATION TEXT: </a:t>
            </a:r>
            <a:r>
              <a:rPr lang="en-ZA"/>
              <a:t>The guidance can be applied before, during or after the policy implementation. The most comprehensive approach is to apply the guidance first before implementation, regularly during policy implementation, and again after implementation.</a:t>
            </a:r>
            <a:endParaRPr/>
          </a:p>
        </p:txBody>
      </p:sp>
      <p:sp>
        <p:nvSpPr>
          <p:cNvPr id="299" name="Google Shape;299;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11: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6BD96"/>
              </a:buClr>
              <a:buSzPts val="1200"/>
              <a:buFont typeface="Calibri"/>
              <a:buNone/>
            </a:pPr>
            <a:r>
              <a:rPr b="1" i="1" lang="en-ZA">
                <a:solidFill>
                  <a:srgbClr val="F6BD96"/>
                </a:solidFill>
              </a:rPr>
              <a:t>[SLIDE FUNCTIONALITY NOTES</a:t>
            </a:r>
            <a:r>
              <a:rPr i="1" lang="en-ZA">
                <a:solidFill>
                  <a:srgbClr val="F6BD96"/>
                </a:solidFill>
              </a:rPr>
              <a:t>: Click on the blue boxes to go directly to the relevant sections.]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p>
        </p:txBody>
      </p:sp>
      <p:sp>
        <p:nvSpPr>
          <p:cNvPr id="318" name="Google Shape;318;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2: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7" name="Google Shape;327;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en-ZA" sz="1200" u="none" strike="noStrike">
                <a:solidFill>
                  <a:srgbClr val="595959"/>
                </a:solidFill>
                <a:latin typeface="Calibri"/>
                <a:ea typeface="Calibri"/>
                <a:cs typeface="Calibri"/>
                <a:sym typeface="Calibri"/>
              </a:rPr>
              <a:t>PRESENTATION TEXT: </a:t>
            </a:r>
            <a:r>
              <a:rPr b="0" i="0" lang="en-ZA" sz="1200" u="none" strike="noStrike">
                <a:solidFill>
                  <a:srgbClr val="595959"/>
                </a:solidFill>
                <a:latin typeface="Calibri"/>
                <a:ea typeface="Calibri"/>
                <a:cs typeface="Calibri"/>
                <a:sym typeface="Calibri"/>
              </a:rPr>
              <a:t>Users should identify intended audience of the assessment report. </a:t>
            </a:r>
            <a:r>
              <a:rPr lang="en-ZA">
                <a:latin typeface="Calibri"/>
                <a:ea typeface="Calibri"/>
                <a:cs typeface="Calibri"/>
                <a:sym typeface="Calibri"/>
              </a:rPr>
              <a:t>Possible audience can include policy makers, general public, NGOs, companies, funders, and research institutions. The ICAT Stakeholder Participation Guidance can provide more information on identifying stakeholder.</a:t>
            </a:r>
            <a:endParaRPr/>
          </a:p>
          <a:p>
            <a:pPr indent="0" lvl="0" marL="0" marR="0" rtl="0" algn="l">
              <a:lnSpc>
                <a:spcPct val="100000"/>
              </a:lnSpc>
              <a:spcBef>
                <a:spcPts val="0"/>
              </a:spcBef>
              <a:spcAft>
                <a:spcPts val="0"/>
              </a:spcAft>
              <a:buClr>
                <a:srgbClr val="F6BD96"/>
              </a:buClr>
              <a:buSzPts val="1200"/>
              <a:buFont typeface="Calibri"/>
              <a:buNone/>
            </a:pPr>
            <a:r>
              <a:rPr b="1" i="1" lang="en-ZA">
                <a:solidFill>
                  <a:srgbClr val="F6BD96"/>
                </a:solidFill>
              </a:rPr>
              <a:t>[SLIDE FUNCTIONALITY NOTES</a:t>
            </a:r>
            <a:r>
              <a:rPr i="1" lang="en-ZA">
                <a:solidFill>
                  <a:srgbClr val="F6BD96"/>
                </a:solidFill>
              </a:rPr>
              <a:t>: Click on the blue Stakeholder Participation button at the bottom to go directly to the web page where the ICAT Assessment Guide for Stakeholder Participation can be found.] </a:t>
            </a:r>
            <a:endParaRPr sz="1200">
              <a:solidFill>
                <a:srgbClr val="625852"/>
              </a:solidFill>
            </a:endParaRPr>
          </a:p>
          <a:p>
            <a:pPr indent="0" lvl="0" marL="0" rtl="0" algn="l">
              <a:spcBef>
                <a:spcPts val="0"/>
              </a:spcBef>
              <a:spcAft>
                <a:spcPts val="0"/>
              </a:spcAft>
              <a:buNone/>
            </a:pPr>
            <a:r>
              <a:t/>
            </a:r>
            <a:endParaRPr>
              <a:latin typeface="Calibri"/>
              <a:ea typeface="Calibri"/>
              <a:cs typeface="Calibri"/>
              <a:sym typeface="Calibri"/>
            </a:endParaRPr>
          </a:p>
        </p:txBody>
      </p:sp>
      <p:sp>
        <p:nvSpPr>
          <p:cNvPr id="328" name="Google Shape;328;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13: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7" name="Google Shape;34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ZA"/>
              <a:t>PRESENTATION TEXT: </a:t>
            </a:r>
            <a:r>
              <a:rPr lang="en-ZA"/>
              <a:t>Again the audience for the assessment should be determined and the ICAT Stakeholder Participation Guidance can provide more information on identifying stakeholder.</a:t>
            </a:r>
            <a:endParaRPr/>
          </a:p>
          <a:p>
            <a:pPr indent="0" lvl="0" marL="0" marR="0" rtl="0" algn="l">
              <a:lnSpc>
                <a:spcPct val="100000"/>
              </a:lnSpc>
              <a:spcBef>
                <a:spcPts val="0"/>
              </a:spcBef>
              <a:spcAft>
                <a:spcPts val="0"/>
              </a:spcAft>
              <a:buClr>
                <a:srgbClr val="F6BD96"/>
              </a:buClr>
              <a:buSzPts val="1200"/>
              <a:buFont typeface="Calibri"/>
              <a:buNone/>
            </a:pPr>
            <a:r>
              <a:rPr b="1" i="1" lang="en-ZA">
                <a:solidFill>
                  <a:srgbClr val="F6BD96"/>
                </a:solidFill>
              </a:rPr>
              <a:t>[SLIDE FUNCTIONALITY NOTES</a:t>
            </a:r>
            <a:r>
              <a:rPr i="1" lang="en-ZA">
                <a:solidFill>
                  <a:srgbClr val="F6BD96"/>
                </a:solidFill>
              </a:rPr>
              <a:t>: Click on the blue Stakeholder Participation button at the bottom to go directly to the web page where the ICAT Assessment Guide for Stakeholder Participation can be found.] </a:t>
            </a:r>
            <a:endParaRPr sz="1200">
              <a:solidFill>
                <a:srgbClr val="625852"/>
              </a:solidFill>
            </a:endParaRPr>
          </a:p>
          <a:p>
            <a:pPr indent="0" lvl="0" marL="0" rtl="0" algn="l">
              <a:spcBef>
                <a:spcPts val="0"/>
              </a:spcBef>
              <a:spcAft>
                <a:spcPts val="0"/>
              </a:spcAft>
              <a:buNone/>
            </a:pPr>
            <a:r>
              <a:t/>
            </a:r>
            <a:endParaRPr/>
          </a:p>
        </p:txBody>
      </p:sp>
      <p:sp>
        <p:nvSpPr>
          <p:cNvPr id="348" name="Google Shape;348;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14: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7" name="Google Shape;367;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6BD96"/>
              </a:buClr>
              <a:buSzPts val="1200"/>
              <a:buFont typeface="Calibri"/>
              <a:buNone/>
            </a:pPr>
            <a:r>
              <a:rPr b="1" i="1" lang="en-ZA">
                <a:solidFill>
                  <a:srgbClr val="F6BD96"/>
                </a:solidFill>
              </a:rPr>
              <a:t>[SLIDE FUNCTIONALITY NOTES</a:t>
            </a:r>
            <a:r>
              <a:rPr i="1" lang="en-ZA">
                <a:solidFill>
                  <a:srgbClr val="F6BD96"/>
                </a:solidFill>
              </a:rPr>
              <a:t>: Click on the blue boxes to go directly to the relevant sections.]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p>
        </p:txBody>
      </p:sp>
      <p:sp>
        <p:nvSpPr>
          <p:cNvPr id="368" name="Google Shape;368;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15: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7" name="Google Shape;377;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ZA" sz="1200">
                <a:latin typeface="Calibri"/>
                <a:ea typeface="Calibri"/>
                <a:cs typeface="Calibri"/>
                <a:sym typeface="Calibri"/>
              </a:rPr>
              <a:t>PRESENTATION TEXT:</a:t>
            </a:r>
            <a:endParaRPr/>
          </a:p>
          <a:p>
            <a:pPr indent="0" lvl="0" marL="0" marR="0" rtl="0" algn="l">
              <a:lnSpc>
                <a:spcPct val="100000"/>
              </a:lnSpc>
              <a:spcBef>
                <a:spcPts val="0"/>
              </a:spcBef>
              <a:spcAft>
                <a:spcPts val="0"/>
              </a:spcAft>
              <a:buClr>
                <a:schemeClr val="dk1"/>
              </a:buClr>
              <a:buSzPts val="1200"/>
              <a:buFont typeface="Calibri"/>
              <a:buNone/>
            </a:pPr>
            <a:r>
              <a:rPr b="1" lang="en-ZA" sz="1200">
                <a:latin typeface="Calibri"/>
                <a:ea typeface="Calibri"/>
                <a:cs typeface="Calibri"/>
                <a:sym typeface="Calibri"/>
              </a:rPr>
              <a:t>Regulations and standards</a:t>
            </a:r>
            <a:r>
              <a:rPr lang="en-ZA" sz="1200">
                <a:latin typeface="Calibri"/>
                <a:ea typeface="Calibri"/>
                <a:cs typeface="Calibri"/>
                <a:sym typeface="Calibri"/>
              </a:rPr>
              <a:t>: </a:t>
            </a:r>
            <a:r>
              <a:rPr b="0" i="0" lang="en-ZA" sz="1200" u="none" strike="noStrike">
                <a:solidFill>
                  <a:srgbClr val="000000"/>
                </a:solidFill>
                <a:latin typeface="Calibri"/>
                <a:ea typeface="Calibri"/>
                <a:cs typeface="Calibri"/>
                <a:sym typeface="Calibri"/>
              </a:rPr>
              <a:t>Rules or standards that specify abatement technologies (technology standard) or performance standards (such as minimum requirements for erosion rates, tillage setbacks or nutrient management. They typically include legal penalties for noncompliance. </a:t>
            </a:r>
            <a:endParaRPr/>
          </a:p>
          <a:p>
            <a:pPr indent="0" lvl="0" marL="0" marR="0" rtl="0" algn="l">
              <a:lnSpc>
                <a:spcPct val="100000"/>
              </a:lnSpc>
              <a:spcBef>
                <a:spcPts val="0"/>
              </a:spcBef>
              <a:spcAft>
                <a:spcPts val="0"/>
              </a:spcAft>
              <a:buClr>
                <a:schemeClr val="dk1"/>
              </a:buClr>
              <a:buSzPts val="1200"/>
              <a:buFont typeface="Calibri"/>
              <a:buNone/>
            </a:pPr>
            <a:r>
              <a:rPr b="1" lang="en-ZA" sz="1200">
                <a:latin typeface="Calibri"/>
                <a:ea typeface="Calibri"/>
                <a:cs typeface="Calibri"/>
                <a:sym typeface="Calibri"/>
              </a:rPr>
              <a:t>Subsidies and incentives</a:t>
            </a:r>
            <a:r>
              <a:rPr lang="en-ZA" sz="1200">
                <a:latin typeface="Calibri"/>
                <a:ea typeface="Calibri"/>
                <a:cs typeface="Calibri"/>
                <a:sym typeface="Calibri"/>
              </a:rPr>
              <a:t>: </a:t>
            </a:r>
            <a:r>
              <a:rPr b="0" i="0" lang="en-ZA" sz="1200" u="none" strike="noStrike">
                <a:solidFill>
                  <a:srgbClr val="000000"/>
                </a:solidFill>
                <a:latin typeface="Calibri"/>
                <a:ea typeface="Calibri"/>
                <a:cs typeface="Calibri"/>
                <a:sym typeface="Calibri"/>
              </a:rPr>
              <a:t>Direct payments, tax reductions, price supports or the equivalent thereof from a government to an entity for implementing a practice or performing a specified action. </a:t>
            </a:r>
            <a:endParaRPr/>
          </a:p>
          <a:p>
            <a:pPr indent="0" lvl="0" marL="0" marR="0" rtl="0" algn="l">
              <a:lnSpc>
                <a:spcPct val="100000"/>
              </a:lnSpc>
              <a:spcBef>
                <a:spcPts val="0"/>
              </a:spcBef>
              <a:spcAft>
                <a:spcPts val="0"/>
              </a:spcAft>
              <a:buClr>
                <a:schemeClr val="dk1"/>
              </a:buClr>
              <a:buSzPts val="1200"/>
              <a:buFont typeface="Calibri"/>
              <a:buNone/>
            </a:pPr>
            <a:r>
              <a:rPr b="1" lang="en-ZA" sz="1200">
                <a:latin typeface="Calibri"/>
                <a:ea typeface="Calibri"/>
                <a:cs typeface="Calibri"/>
                <a:sym typeface="Calibri"/>
              </a:rPr>
              <a:t>Voluntary agreements or actions</a:t>
            </a:r>
            <a:r>
              <a:rPr lang="en-ZA" sz="1200">
                <a:latin typeface="Calibri"/>
                <a:ea typeface="Calibri"/>
                <a:cs typeface="Calibri"/>
                <a:sym typeface="Calibri"/>
              </a:rPr>
              <a:t>: </a:t>
            </a:r>
            <a:r>
              <a:rPr b="0" i="0" lang="en-ZA" sz="1200" u="none" strike="noStrike">
                <a:solidFill>
                  <a:srgbClr val="000000"/>
                </a:solidFill>
                <a:latin typeface="Calibri"/>
                <a:ea typeface="Calibri"/>
                <a:cs typeface="Calibri"/>
                <a:sym typeface="Calibri"/>
              </a:rPr>
              <a:t>Agreements, commitments or actions undertaken voluntarily by public or private sector actors, either unilaterally or jointly in a negotiated agreement. Some voluntary agreements include rewards or penalties associated with participating in the agreement or achieving the commitments. 	</a:t>
            </a:r>
            <a:endParaRPr/>
          </a:p>
          <a:p>
            <a:pPr indent="0" lvl="0" marL="0" marR="0" rtl="0" algn="l">
              <a:lnSpc>
                <a:spcPct val="100000"/>
              </a:lnSpc>
              <a:spcBef>
                <a:spcPts val="0"/>
              </a:spcBef>
              <a:spcAft>
                <a:spcPts val="0"/>
              </a:spcAft>
              <a:buClr>
                <a:schemeClr val="dk1"/>
              </a:buClr>
              <a:buSzPts val="1200"/>
              <a:buFont typeface="Calibri"/>
              <a:buNone/>
            </a:pPr>
            <a:r>
              <a:rPr b="1" lang="en-ZA" sz="1200">
                <a:latin typeface="Calibri"/>
                <a:ea typeface="Calibri"/>
                <a:cs typeface="Calibri"/>
                <a:sym typeface="Calibri"/>
              </a:rPr>
              <a:t>Information instructions</a:t>
            </a:r>
            <a:r>
              <a:rPr lang="en-ZA" sz="1200">
                <a:latin typeface="Calibri"/>
                <a:ea typeface="Calibri"/>
                <a:cs typeface="Calibri"/>
                <a:sym typeface="Calibri"/>
              </a:rPr>
              <a:t>: </a:t>
            </a:r>
            <a:r>
              <a:rPr b="0" i="0" lang="en-ZA" sz="1200" u="none" strike="noStrike">
                <a:solidFill>
                  <a:srgbClr val="000000"/>
                </a:solidFill>
                <a:latin typeface="Calibri"/>
                <a:ea typeface="Calibri"/>
                <a:cs typeface="Calibri"/>
                <a:sym typeface="Calibri"/>
              </a:rPr>
              <a:t>Requirements for public disclosure of information. These include labelling programmes, emissions reporting programmes, rating and certification systems, benchmarking, and information or education campaigns aimed at changing behaviour by increasing awareness. 	</a:t>
            </a:r>
            <a:endParaRPr/>
          </a:p>
          <a:p>
            <a:pPr indent="0" lvl="0" marL="0" marR="0" rtl="0" algn="l">
              <a:lnSpc>
                <a:spcPct val="100000"/>
              </a:lnSpc>
              <a:spcBef>
                <a:spcPts val="0"/>
              </a:spcBef>
              <a:spcAft>
                <a:spcPts val="0"/>
              </a:spcAft>
              <a:buClr>
                <a:schemeClr val="dk1"/>
              </a:buClr>
              <a:buSzPts val="1200"/>
              <a:buFont typeface="Calibri"/>
              <a:buNone/>
            </a:pPr>
            <a:r>
              <a:rPr b="1" lang="en-ZA" sz="1200">
                <a:latin typeface="Calibri"/>
                <a:ea typeface="Calibri"/>
                <a:cs typeface="Calibri"/>
                <a:sym typeface="Calibri"/>
              </a:rPr>
              <a:t>Trading programmes</a:t>
            </a:r>
            <a:r>
              <a:rPr lang="en-ZA" sz="1200">
                <a:latin typeface="Calibri"/>
                <a:ea typeface="Calibri"/>
                <a:cs typeface="Calibri"/>
                <a:sym typeface="Calibri"/>
              </a:rPr>
              <a:t>: </a:t>
            </a:r>
            <a:r>
              <a:rPr b="0" i="0" lang="en-ZA" sz="1200" u="none" strike="noStrike">
                <a:solidFill>
                  <a:srgbClr val="000000"/>
                </a:solidFill>
                <a:latin typeface="Calibri"/>
                <a:ea typeface="Calibri"/>
                <a:cs typeface="Calibri"/>
                <a:sym typeface="Calibri"/>
              </a:rPr>
              <a:t>Programmes that establish a limit on aggregate emissions or pollutants from specified sources, requires sources to hold permits, allowances, or other units equal to their actual emissions or pollution, and allows permits to be traded among sources. 	</a:t>
            </a:r>
            <a:endParaRPr/>
          </a:p>
          <a:p>
            <a:pPr indent="0" lvl="0" marL="0" marR="0" rtl="0" algn="l">
              <a:lnSpc>
                <a:spcPct val="100000"/>
              </a:lnSpc>
              <a:spcBef>
                <a:spcPts val="0"/>
              </a:spcBef>
              <a:spcAft>
                <a:spcPts val="0"/>
              </a:spcAft>
              <a:buClr>
                <a:schemeClr val="dk1"/>
              </a:buClr>
              <a:buSzPts val="1200"/>
              <a:buFont typeface="Calibri"/>
              <a:buNone/>
            </a:pPr>
            <a:r>
              <a:rPr b="1" lang="en-ZA" sz="1200">
                <a:latin typeface="Calibri"/>
                <a:ea typeface="Calibri"/>
                <a:cs typeface="Calibri"/>
                <a:sym typeface="Calibri"/>
              </a:rPr>
              <a:t>Research, development and deployment policies</a:t>
            </a:r>
            <a:r>
              <a:rPr lang="en-ZA" sz="1200">
                <a:latin typeface="Calibri"/>
                <a:ea typeface="Calibri"/>
                <a:cs typeface="Calibri"/>
                <a:sym typeface="Calibri"/>
              </a:rPr>
              <a:t>: </a:t>
            </a:r>
            <a:r>
              <a:rPr b="0" i="0" lang="en-ZA" sz="1200" u="none" strike="noStrike">
                <a:solidFill>
                  <a:srgbClr val="000000"/>
                </a:solidFill>
                <a:latin typeface="Calibri"/>
                <a:ea typeface="Calibri"/>
                <a:cs typeface="Calibri"/>
                <a:sym typeface="Calibri"/>
              </a:rPr>
              <a:t>Policies aimed at supporting technological advancement, through direct government funding or investment, or facilitation of investment, in technology research, development, demonstration, and deployment activities. 	</a:t>
            </a:r>
            <a:endParaRPr/>
          </a:p>
          <a:p>
            <a:pPr indent="0" lvl="0" marL="0" marR="0" rtl="0" algn="l">
              <a:lnSpc>
                <a:spcPct val="100000"/>
              </a:lnSpc>
              <a:spcBef>
                <a:spcPts val="0"/>
              </a:spcBef>
              <a:spcAft>
                <a:spcPts val="0"/>
              </a:spcAft>
              <a:buClr>
                <a:schemeClr val="dk1"/>
              </a:buClr>
              <a:buSzPts val="1200"/>
              <a:buFont typeface="Calibri"/>
              <a:buNone/>
            </a:pPr>
            <a:r>
              <a:rPr b="1" lang="en-ZA" sz="1200">
                <a:latin typeface="Calibri"/>
                <a:ea typeface="Calibri"/>
                <a:cs typeface="Calibri"/>
                <a:sym typeface="Calibri"/>
              </a:rPr>
              <a:t>Financing and investment: </a:t>
            </a:r>
            <a:r>
              <a:rPr b="0" i="0" lang="en-ZA" sz="1200" u="none" strike="noStrike">
                <a:solidFill>
                  <a:srgbClr val="000000"/>
                </a:solidFill>
                <a:latin typeface="Calibri"/>
                <a:ea typeface="Calibri"/>
                <a:cs typeface="Calibri"/>
                <a:sym typeface="Calibri"/>
              </a:rPr>
              <a:t>Public or private sector grants or loans (for example, those supporting low-carbon development strategies or policies).</a:t>
            </a:r>
            <a:endParaRPr/>
          </a:p>
          <a:p>
            <a:pPr indent="0" lvl="0" marL="0" marR="0" rtl="0" algn="l">
              <a:lnSpc>
                <a:spcPct val="100000"/>
              </a:lnSpc>
              <a:spcBef>
                <a:spcPts val="0"/>
              </a:spcBef>
              <a:spcAft>
                <a:spcPts val="0"/>
              </a:spcAft>
              <a:buClr>
                <a:srgbClr val="F6BD96"/>
              </a:buClr>
              <a:buSzPts val="1200"/>
              <a:buFont typeface="Calibri"/>
              <a:buNone/>
            </a:pPr>
            <a:r>
              <a:rPr b="1" i="1" lang="en-ZA">
                <a:solidFill>
                  <a:srgbClr val="F6BD96"/>
                </a:solidFill>
              </a:rPr>
              <a:t>[SLIDE FUNCTIONALITY NOTES</a:t>
            </a:r>
            <a:r>
              <a:rPr i="1" lang="en-ZA">
                <a:solidFill>
                  <a:srgbClr val="F6BD96"/>
                </a:solidFill>
              </a:rPr>
              <a:t>: Click on the blue Example arrows to go directly to the examples. The presenter can add their own country specific examples to make the presentation more relevant for that country.] </a:t>
            </a:r>
            <a:endParaRPr sz="1200">
              <a:solidFill>
                <a:srgbClr val="625852"/>
              </a:solidFill>
            </a:endParaRPr>
          </a:p>
          <a:p>
            <a:pPr indent="0" lvl="0" marL="0" marR="0" rtl="0" algn="l">
              <a:lnSpc>
                <a:spcPct val="100000"/>
              </a:lnSpc>
              <a:spcBef>
                <a:spcPts val="0"/>
              </a:spcBef>
              <a:spcAft>
                <a:spcPts val="0"/>
              </a:spcAft>
              <a:buClr>
                <a:schemeClr val="dk1"/>
              </a:buClr>
              <a:buSzPts val="1200"/>
              <a:buFont typeface="Calibri"/>
              <a:buNone/>
            </a:pPr>
            <a:r>
              <a:t/>
            </a:r>
            <a:endParaRPr b="0" i="0" sz="1200" u="none" strike="noStrike">
              <a:solidFill>
                <a:srgbClr val="000000"/>
              </a:solidFill>
              <a:latin typeface="Calibri"/>
              <a:ea typeface="Calibri"/>
              <a:cs typeface="Calibri"/>
              <a:sym typeface="Calibri"/>
            </a:endParaRPr>
          </a:p>
          <a:p>
            <a:pPr indent="0" lvl="0" marL="0" rtl="0" algn="l">
              <a:spcBef>
                <a:spcPts val="0"/>
              </a:spcBef>
              <a:spcAft>
                <a:spcPts val="0"/>
              </a:spcAft>
              <a:buNone/>
            </a:pPr>
            <a:r>
              <a:t/>
            </a:r>
            <a:endParaRPr/>
          </a:p>
        </p:txBody>
      </p:sp>
      <p:sp>
        <p:nvSpPr>
          <p:cNvPr id="378" name="Google Shape;378;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16: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7" name="Google Shape;427;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8" name="Google Shape;428;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17: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3" name="Google Shape;443;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6BD96"/>
              </a:buClr>
              <a:buSzPts val="1200"/>
              <a:buFont typeface="Calibri"/>
              <a:buNone/>
            </a:pPr>
            <a:r>
              <a:rPr b="1" i="1" lang="en-ZA">
                <a:solidFill>
                  <a:srgbClr val="F6BD96"/>
                </a:solidFill>
              </a:rPr>
              <a:t>[SLIDE FUNCTIONALITY NOTES</a:t>
            </a:r>
            <a:r>
              <a:rPr i="1" lang="en-ZA">
                <a:solidFill>
                  <a:srgbClr val="F6BD96"/>
                </a:solidFill>
              </a:rPr>
              <a:t>: Click on the blue boxes to go directly to the relevant sections.]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p>
        </p:txBody>
      </p:sp>
      <p:sp>
        <p:nvSpPr>
          <p:cNvPr id="444" name="Google Shape;444;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18: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5" name="Google Shape;455;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ZA"/>
              <a:t>PRESENTATION TEXT: </a:t>
            </a:r>
            <a:r>
              <a:rPr lang="en-ZA"/>
              <a:t>The overview steps are those which were seen in slide 3.</a:t>
            </a:r>
            <a:endParaRPr/>
          </a:p>
          <a:p>
            <a:pPr indent="0" lvl="0" marL="0" rtl="0" algn="l">
              <a:spcBef>
                <a:spcPts val="0"/>
              </a:spcBef>
              <a:spcAft>
                <a:spcPts val="0"/>
              </a:spcAft>
              <a:buNone/>
            </a:pPr>
            <a:r>
              <a:rPr b="1" i="1" lang="en-ZA"/>
              <a:t>[SLIDE FUNCTIONALITY NOTE: </a:t>
            </a:r>
            <a:r>
              <a:rPr i="1" lang="en-ZA"/>
              <a:t>Click on the “Overview of steps” button to review the steps.]</a:t>
            </a:r>
            <a:endParaRPr/>
          </a:p>
        </p:txBody>
      </p:sp>
      <p:sp>
        <p:nvSpPr>
          <p:cNvPr id="456" name="Google Shape;456;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19: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2" name="Google Shape;472;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6BD96"/>
              </a:buClr>
              <a:buSzPts val="1200"/>
              <a:buFont typeface="Calibri"/>
              <a:buNone/>
            </a:pPr>
            <a:r>
              <a:rPr b="1" i="1" lang="en-ZA">
                <a:solidFill>
                  <a:srgbClr val="F6BD96"/>
                </a:solidFill>
              </a:rPr>
              <a:t>[SLIDE FUNCTIONALITY NOTES</a:t>
            </a:r>
            <a:r>
              <a:rPr i="1" lang="en-ZA">
                <a:solidFill>
                  <a:srgbClr val="F6BD96"/>
                </a:solidFill>
              </a:rPr>
              <a:t>: Click on the light blue boxes to go directly to the relevant sections. Click on the blue Stakeholder Participation button or the blue Technical Review button to go directly to the web page where the ICAT Assessment Guides are found.] </a:t>
            </a:r>
            <a:endParaRPr sz="1200">
              <a:solidFill>
                <a:srgbClr val="625852"/>
              </a:solidFill>
            </a:endParaRPr>
          </a:p>
          <a:p>
            <a:pPr indent="0" lvl="0" marL="0" rtl="0" algn="l">
              <a:spcBef>
                <a:spcPts val="0"/>
              </a:spcBef>
              <a:spcAft>
                <a:spcPts val="0"/>
              </a:spcAft>
              <a:buNone/>
            </a:pPr>
            <a:r>
              <a:t/>
            </a:r>
            <a:endParaRPr/>
          </a:p>
        </p:txBody>
      </p:sp>
      <p:sp>
        <p:nvSpPr>
          <p:cNvPr id="473" name="Google Shape;473;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1fbe1f0e2f_1_231: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1fbe1f0e2f_1_23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ZA"/>
              <a:t>PRESENTATION TEXT: The series of ICAT guidance is intended to enable users that choose to assess GHG impacts, sustainable development impacts and transformational impacts of a policy to do so in an integrated and consistent way within a single impact assessment process. Refer to the ICAT Introductory Guide for more information about the ICAT guidance documents and how to apply them in combination. </a:t>
            </a:r>
            <a:endParaRPr/>
          </a:p>
        </p:txBody>
      </p:sp>
      <p:sp>
        <p:nvSpPr>
          <p:cNvPr id="120" name="Google Shape;120;g11fbe1f0e2f_1_23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ZA"/>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20: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0" name="Google Shape;500;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en-ZA" sz="1200" u="none" strike="noStrike">
                <a:solidFill>
                  <a:srgbClr val="000000"/>
                </a:solidFill>
                <a:latin typeface="Calibri"/>
                <a:ea typeface="Calibri"/>
                <a:cs typeface="Calibri"/>
                <a:sym typeface="Calibri"/>
              </a:rPr>
              <a:t>PRESENTATION TEXT: </a:t>
            </a:r>
            <a:r>
              <a:rPr b="0" i="0" lang="en-ZA" sz="1200" u="none" strike="noStrike">
                <a:solidFill>
                  <a:srgbClr val="000000"/>
                </a:solidFill>
                <a:latin typeface="Calibri"/>
                <a:ea typeface="Calibri"/>
                <a:cs typeface="Calibri"/>
                <a:sym typeface="Calibri"/>
              </a:rPr>
              <a:t>There are a range of options for assessing GHG impacts that allow users to manage trade-offs between the accuracy of the results and the resources, time, and data needed to complete the assessment, based on objectives. </a:t>
            </a:r>
            <a:endParaRPr/>
          </a:p>
          <a:p>
            <a:pPr indent="0" lvl="0" marL="0" rtl="0" algn="l">
              <a:spcBef>
                <a:spcPts val="0"/>
              </a:spcBef>
              <a:spcAft>
                <a:spcPts val="0"/>
              </a:spcAft>
              <a:buNone/>
            </a:pPr>
            <a:r>
              <a:rPr b="0" i="0" lang="en-ZA" sz="1200" u="none" strike="noStrike">
                <a:solidFill>
                  <a:srgbClr val="000000"/>
                </a:solidFill>
                <a:latin typeface="Calibri"/>
                <a:ea typeface="Calibri"/>
                <a:cs typeface="Calibri"/>
                <a:sym typeface="Calibri"/>
              </a:rPr>
              <a:t>Users should choose approaches and methods that are sufficient to accurately meet the stated objectives of the assessment and ensure that the resulting claims are appropriate. </a:t>
            </a:r>
            <a:endParaRPr sz="1200">
              <a:latin typeface="Calibri"/>
              <a:ea typeface="Calibri"/>
              <a:cs typeface="Calibri"/>
              <a:sym typeface="Calibri"/>
            </a:endParaRPr>
          </a:p>
        </p:txBody>
      </p:sp>
      <p:sp>
        <p:nvSpPr>
          <p:cNvPr id="501" name="Google Shape;501;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21: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9" name="Google Shape;529;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ZA"/>
              <a:t>PRESENTATION TEXT:</a:t>
            </a:r>
            <a:endParaRPr/>
          </a:p>
          <a:p>
            <a:pPr indent="0" lvl="0" marL="0" rtl="0" algn="l">
              <a:spcBef>
                <a:spcPts val="0"/>
              </a:spcBef>
              <a:spcAft>
                <a:spcPts val="0"/>
              </a:spcAft>
              <a:buNone/>
            </a:pPr>
            <a:r>
              <a:rPr b="1" lang="en-ZA"/>
              <a:t>Emissions approach: </a:t>
            </a:r>
            <a:r>
              <a:rPr lang="en-ZA"/>
              <a:t>The difference between policy and baseline scenario emissions and removals is the net change in GHG impact resulting from the policy.</a:t>
            </a:r>
            <a:endParaRPr/>
          </a:p>
          <a:p>
            <a:pPr indent="0" lvl="0" marL="0" rtl="0" algn="l">
              <a:spcBef>
                <a:spcPts val="0"/>
              </a:spcBef>
              <a:spcAft>
                <a:spcPts val="0"/>
              </a:spcAft>
              <a:buNone/>
            </a:pPr>
            <a:r>
              <a:rPr b="1" lang="en-ZA"/>
              <a:t>Activity data approach</a:t>
            </a:r>
            <a:r>
              <a:rPr lang="en-ZA"/>
              <a:t>: The emissions associated with the increase or decrease in activity data are estimated to give the expected net change in GHG impact resulting from the policy.</a:t>
            </a:r>
            <a:endParaRPr/>
          </a:p>
        </p:txBody>
      </p:sp>
      <p:sp>
        <p:nvSpPr>
          <p:cNvPr id="530" name="Google Shape;530;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22: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4" name="Google Shape;554;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5" name="Google Shape;555;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p23: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0" name="Google Shape;570;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en-ZA" sz="1200" u="none" strike="noStrike">
                <a:solidFill>
                  <a:srgbClr val="000000"/>
                </a:solidFill>
                <a:latin typeface="Calibri"/>
                <a:ea typeface="Calibri"/>
                <a:cs typeface="Calibri"/>
                <a:sym typeface="Calibri"/>
              </a:rPr>
              <a:t>PRESENTATION TEXT: </a:t>
            </a:r>
            <a:r>
              <a:rPr b="0" i="0" lang="en-ZA" sz="1200" u="none" strike="noStrike">
                <a:solidFill>
                  <a:srgbClr val="000000"/>
                </a:solidFill>
                <a:latin typeface="Calibri"/>
                <a:ea typeface="Calibri"/>
                <a:cs typeface="Calibri"/>
                <a:sym typeface="Calibri"/>
              </a:rPr>
              <a:t>The use of tiers is consistent with IPCC 2006 GL and so it would be helpful to become familiar with basic IPCC 2006 GL best practices and tables available therein. This guidance also sets out a method to estimate a preliminary Tier 2 emission factor for livestock. </a:t>
            </a:r>
            <a:endParaRPr/>
          </a:p>
          <a:p>
            <a:pPr indent="0" lvl="0" marL="0" rtl="0" algn="l">
              <a:spcBef>
                <a:spcPts val="0"/>
              </a:spcBef>
              <a:spcAft>
                <a:spcPts val="0"/>
              </a:spcAft>
              <a:buNone/>
            </a:pPr>
            <a:r>
              <a:rPr b="0" i="0" lang="en-ZA" sz="1200" u="none" strike="noStrike">
                <a:solidFill>
                  <a:srgbClr val="000000"/>
                </a:solidFill>
                <a:latin typeface="Calibri"/>
                <a:ea typeface="Calibri"/>
                <a:cs typeface="Calibri"/>
                <a:sym typeface="Calibri"/>
              </a:rPr>
              <a:t>Users may determine the assessment method based on both their assessment objectives and their capacity, resources and time available to carry out the assessment. For planning purposes, it is helpful for the user to identify the desired estimation method prior to beginning an impact assessment. </a:t>
            </a:r>
            <a:endParaRPr sz="1200">
              <a:latin typeface="Calibri"/>
              <a:ea typeface="Calibri"/>
              <a:cs typeface="Calibri"/>
              <a:sym typeface="Calibri"/>
            </a:endParaRPr>
          </a:p>
        </p:txBody>
      </p:sp>
      <p:sp>
        <p:nvSpPr>
          <p:cNvPr id="571" name="Google Shape;571;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p24: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8" name="Google Shape;588;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6BD96"/>
              </a:buClr>
              <a:buSzPts val="1200"/>
              <a:buFont typeface="Calibri"/>
              <a:buNone/>
            </a:pPr>
            <a:r>
              <a:rPr b="1" i="1" lang="en-ZA">
                <a:solidFill>
                  <a:srgbClr val="F6BD96"/>
                </a:solidFill>
              </a:rPr>
              <a:t>[SLIDE FUNCTIONALITY NOTES</a:t>
            </a:r>
            <a:r>
              <a:rPr i="1" lang="en-ZA">
                <a:solidFill>
                  <a:srgbClr val="F6BD96"/>
                </a:solidFill>
              </a:rPr>
              <a:t>: Click on the blue IPCC button at the bottom to go to the relevant webpage for the IPCC Guidelines. Click on the blue Stakeholder Participation button at the bottom to go directly to the web page where the ICAT Assessment Guide for Stakeholder Participation can be found.] </a:t>
            </a:r>
            <a:endParaRPr sz="1200">
              <a:solidFill>
                <a:srgbClr val="625852"/>
              </a:solidFill>
            </a:endParaRPr>
          </a:p>
          <a:p>
            <a:pPr indent="0" lvl="0" marL="0" rtl="0" algn="l">
              <a:spcBef>
                <a:spcPts val="0"/>
              </a:spcBef>
              <a:spcAft>
                <a:spcPts val="0"/>
              </a:spcAft>
              <a:buNone/>
            </a:pPr>
            <a:r>
              <a:t/>
            </a:r>
            <a:endParaRPr/>
          </a:p>
        </p:txBody>
      </p:sp>
      <p:sp>
        <p:nvSpPr>
          <p:cNvPr id="589" name="Google Shape;589;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25: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7" name="Google Shape;607;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6BD96"/>
              </a:buClr>
              <a:buSzPts val="1200"/>
              <a:buFont typeface="Calibri"/>
              <a:buNone/>
            </a:pPr>
            <a:r>
              <a:rPr b="1" i="1" lang="en-ZA">
                <a:solidFill>
                  <a:srgbClr val="F6BD96"/>
                </a:solidFill>
              </a:rPr>
              <a:t>[SLIDE FUNCTIONALITY NOTES</a:t>
            </a:r>
            <a:r>
              <a:rPr i="1" lang="en-ZA">
                <a:solidFill>
                  <a:srgbClr val="F6BD96"/>
                </a:solidFill>
              </a:rPr>
              <a:t>: Click on the blue Stakeholder Participation button at the bottom to go directly to the web page where the ICAT Assessment Guide for Stakeholder Participation can be found.] </a:t>
            </a:r>
            <a:endParaRPr sz="1200">
              <a:solidFill>
                <a:srgbClr val="625852"/>
              </a:solidFill>
            </a:endParaRPr>
          </a:p>
          <a:p>
            <a:pPr indent="0" lvl="0" marL="0" rtl="0" algn="l">
              <a:spcBef>
                <a:spcPts val="0"/>
              </a:spcBef>
              <a:spcAft>
                <a:spcPts val="0"/>
              </a:spcAft>
              <a:buNone/>
            </a:pPr>
            <a:r>
              <a:t/>
            </a:r>
            <a:endParaRPr/>
          </a:p>
        </p:txBody>
      </p:sp>
      <p:sp>
        <p:nvSpPr>
          <p:cNvPr id="608" name="Google Shape;608;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p26: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5" name="Google Shape;625;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ZA"/>
              <a:t>PRESENTATION TEXT: </a:t>
            </a:r>
            <a:r>
              <a:rPr lang="en-ZA"/>
              <a:t>Access the Technical Review Guide to obtain guidance for planning and conducting technical reviews.</a:t>
            </a:r>
            <a:endParaRPr/>
          </a:p>
          <a:p>
            <a:pPr indent="0" lvl="0" marL="0" marR="0" rtl="0" algn="l">
              <a:lnSpc>
                <a:spcPct val="100000"/>
              </a:lnSpc>
              <a:spcBef>
                <a:spcPts val="0"/>
              </a:spcBef>
              <a:spcAft>
                <a:spcPts val="0"/>
              </a:spcAft>
              <a:buClr>
                <a:srgbClr val="F6BD96"/>
              </a:buClr>
              <a:buSzPts val="1200"/>
              <a:buFont typeface="Calibri"/>
              <a:buNone/>
            </a:pPr>
            <a:r>
              <a:rPr b="1" i="1" lang="en-ZA">
                <a:solidFill>
                  <a:srgbClr val="F6BD96"/>
                </a:solidFill>
              </a:rPr>
              <a:t>[SLIDE FUNCTIONALITY NOTES</a:t>
            </a:r>
            <a:r>
              <a:rPr i="1" lang="en-ZA">
                <a:solidFill>
                  <a:srgbClr val="F6BD96"/>
                </a:solidFill>
              </a:rPr>
              <a:t>: Click on the blue Technical Review button at the bottom to go directly to the web page where the ICAT Guide for Technical Review can be found.] </a:t>
            </a:r>
            <a:endParaRPr sz="1200">
              <a:solidFill>
                <a:srgbClr val="625852"/>
              </a:solidFill>
            </a:endParaRPr>
          </a:p>
          <a:p>
            <a:pPr indent="0" lvl="0" marL="0" marR="0" rtl="0" algn="l">
              <a:lnSpc>
                <a:spcPct val="100000"/>
              </a:lnSpc>
              <a:spcBef>
                <a:spcPts val="0"/>
              </a:spcBef>
              <a:spcAft>
                <a:spcPts val="0"/>
              </a:spcAft>
              <a:buClr>
                <a:schemeClr val="dk1"/>
              </a:buClr>
              <a:buSzPts val="1200"/>
              <a:buFont typeface="Calibri"/>
              <a:buNone/>
            </a:pPr>
            <a:r>
              <a:t/>
            </a:r>
            <a:endParaRPr/>
          </a:p>
        </p:txBody>
      </p:sp>
      <p:sp>
        <p:nvSpPr>
          <p:cNvPr id="626" name="Google Shape;626;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p27: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3" name="Google Shape;643;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en-ZA" sz="1000" u="none" strike="noStrike">
                <a:solidFill>
                  <a:srgbClr val="000000"/>
                </a:solidFill>
                <a:latin typeface="Arial"/>
                <a:ea typeface="Arial"/>
                <a:cs typeface="Arial"/>
                <a:sym typeface="Arial"/>
              </a:rPr>
              <a:t>PRESENTATION TEXT:</a:t>
            </a:r>
            <a:endParaRPr/>
          </a:p>
          <a:p>
            <a:pPr indent="0" lvl="0" marL="0" rtl="0" algn="l">
              <a:spcBef>
                <a:spcPts val="0"/>
              </a:spcBef>
              <a:spcAft>
                <a:spcPts val="0"/>
              </a:spcAft>
              <a:buNone/>
            </a:pPr>
            <a:r>
              <a:rPr b="1" i="0" lang="en-ZA" sz="1000" u="none" strike="noStrike">
                <a:solidFill>
                  <a:srgbClr val="000000"/>
                </a:solidFill>
                <a:latin typeface="Arial"/>
                <a:ea typeface="Arial"/>
                <a:cs typeface="Arial"/>
                <a:sym typeface="Arial"/>
              </a:rPr>
              <a:t>Relevance</a:t>
            </a:r>
            <a:r>
              <a:rPr b="0" i="0" lang="en-ZA" sz="1000" u="none" strike="noStrike">
                <a:solidFill>
                  <a:srgbClr val="000000"/>
                </a:solidFill>
                <a:latin typeface="Arial"/>
                <a:ea typeface="Arial"/>
                <a:cs typeface="Arial"/>
                <a:sym typeface="Arial"/>
              </a:rPr>
              <a:t>: Ensure the assessment appropriately reflects the GHG impacts of the policy and serves the decision-making needs of users and stakeholders, both internal and external to the reporting entity. Applying the principle of relevance depends on the objectives of the assessment, broader policy objectives, national circumstances and stakeholder priorities. </a:t>
            </a:r>
            <a:endParaRPr/>
          </a:p>
          <a:p>
            <a:pPr indent="0" lvl="0" marL="0" rtl="0" algn="l">
              <a:spcBef>
                <a:spcPts val="0"/>
              </a:spcBef>
              <a:spcAft>
                <a:spcPts val="0"/>
              </a:spcAft>
              <a:buNone/>
            </a:pPr>
            <a:r>
              <a:rPr b="1" i="0" lang="en-ZA" sz="1000" u="none" strike="noStrike">
                <a:solidFill>
                  <a:srgbClr val="000000"/>
                </a:solidFill>
                <a:latin typeface="Arial"/>
                <a:ea typeface="Arial"/>
                <a:cs typeface="Arial"/>
                <a:sym typeface="Arial"/>
              </a:rPr>
              <a:t>Completeness</a:t>
            </a:r>
            <a:r>
              <a:rPr b="0" i="0" lang="en-ZA" sz="1000" u="none" strike="noStrike">
                <a:solidFill>
                  <a:srgbClr val="000000"/>
                </a:solidFill>
                <a:latin typeface="Arial"/>
                <a:ea typeface="Arial"/>
                <a:cs typeface="Arial"/>
                <a:sym typeface="Arial"/>
              </a:rPr>
              <a:t>: Include all significant impacts in the GHG assessment boundary, including both positive and negative impacts. Disclose and justify any specific exclusions. </a:t>
            </a:r>
            <a:endParaRPr/>
          </a:p>
          <a:p>
            <a:pPr indent="0" lvl="0" marL="0" rtl="0" algn="l">
              <a:spcBef>
                <a:spcPts val="0"/>
              </a:spcBef>
              <a:spcAft>
                <a:spcPts val="0"/>
              </a:spcAft>
              <a:buNone/>
            </a:pPr>
            <a:r>
              <a:rPr b="1" i="0" lang="en-ZA" sz="1000" u="none" strike="noStrike">
                <a:solidFill>
                  <a:srgbClr val="000000"/>
                </a:solidFill>
                <a:latin typeface="Arial"/>
                <a:ea typeface="Arial"/>
                <a:cs typeface="Arial"/>
                <a:sym typeface="Arial"/>
              </a:rPr>
              <a:t>Consistency</a:t>
            </a:r>
            <a:r>
              <a:rPr b="0" i="0" lang="en-ZA" sz="1000" u="none" strike="noStrike">
                <a:solidFill>
                  <a:srgbClr val="000000"/>
                </a:solidFill>
                <a:latin typeface="Arial"/>
                <a:ea typeface="Arial"/>
                <a:cs typeface="Arial"/>
                <a:sym typeface="Arial"/>
              </a:rPr>
              <a:t>: Use consistent assessment approaches, data collection methods and calculation methods to allow for meaningful performance tracking over time. Document any changes to the data sources, GHG assessment boundary, methods, or any other relevant factors in the time series. </a:t>
            </a:r>
            <a:endParaRPr/>
          </a:p>
          <a:p>
            <a:pPr indent="0" lvl="0" marL="0" rtl="0" algn="l">
              <a:spcBef>
                <a:spcPts val="0"/>
              </a:spcBef>
              <a:spcAft>
                <a:spcPts val="0"/>
              </a:spcAft>
              <a:buNone/>
            </a:pPr>
            <a:r>
              <a:rPr b="1" i="0" lang="en-ZA" sz="1000" u="none" strike="noStrike">
                <a:solidFill>
                  <a:srgbClr val="000000"/>
                </a:solidFill>
                <a:latin typeface="Arial"/>
                <a:ea typeface="Arial"/>
                <a:cs typeface="Arial"/>
                <a:sym typeface="Arial"/>
              </a:rPr>
              <a:t>Transparency</a:t>
            </a:r>
            <a:r>
              <a:rPr b="0" i="0" lang="en-ZA" sz="1000" u="none" strike="noStrike">
                <a:solidFill>
                  <a:srgbClr val="000000"/>
                </a:solidFill>
                <a:latin typeface="Arial"/>
                <a:ea typeface="Arial"/>
                <a:cs typeface="Arial"/>
                <a:sym typeface="Arial"/>
              </a:rPr>
              <a:t>: Provide clear and complete information for stakeholders to assess the credibility and reliability of the results. Disclose and document all relevant methods, data sources, calculations, assumptions and uncertainties. Disclose the processes, procedures and limitations of the assessment in a clear, factual, neutral, and understandable manner with clear documentation. The information should be sufficient to enable a party external to the assessment process to derive the same results if provided with the same source data. Chapter 11 provides a list of recommended information to report to ensure transparency. </a:t>
            </a:r>
            <a:endParaRPr/>
          </a:p>
          <a:p>
            <a:pPr indent="0" lvl="0" marL="0" rtl="0" algn="l">
              <a:spcBef>
                <a:spcPts val="0"/>
              </a:spcBef>
              <a:spcAft>
                <a:spcPts val="0"/>
              </a:spcAft>
              <a:buNone/>
            </a:pPr>
            <a:r>
              <a:rPr b="1" i="0" lang="en-ZA" sz="1000" u="none" strike="noStrike">
                <a:solidFill>
                  <a:srgbClr val="000000"/>
                </a:solidFill>
                <a:latin typeface="Arial"/>
                <a:ea typeface="Arial"/>
                <a:cs typeface="Arial"/>
                <a:sym typeface="Arial"/>
              </a:rPr>
              <a:t>Accuracy</a:t>
            </a:r>
            <a:r>
              <a:rPr b="0" i="0" lang="en-ZA" sz="1000" u="none" strike="noStrike">
                <a:solidFill>
                  <a:srgbClr val="000000"/>
                </a:solidFill>
                <a:latin typeface="Arial"/>
                <a:ea typeface="Arial"/>
                <a:cs typeface="Arial"/>
                <a:sym typeface="Arial"/>
              </a:rPr>
              <a:t>: Ensure that the estimated impacts are systematically neither over nor under actual values, as far as can be judged, and that uncertainties are reduced as far as practicable. Achieve sufficient accuracy to enable users and stakeholders to make appropriate and informed decisions with reasonable confidence as to the integrity of the reported information. If accurate data for a given impact category is not currently available, users should strive to improve accuracy over time as better data becomes available. Accuracy should be pursued as far as possible, but once uncertainty can no longer be practically reduced, conservative estimates should be used. </a:t>
            </a:r>
            <a:endParaRPr sz="1000"/>
          </a:p>
        </p:txBody>
      </p:sp>
      <p:sp>
        <p:nvSpPr>
          <p:cNvPr id="644" name="Google Shape;644;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p28: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8" name="Google Shape;678;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ZA"/>
              <a:t>[SLIDE FUNCTIONALITY NOTE: </a:t>
            </a:r>
            <a:r>
              <a:rPr i="1" lang="en-ZA"/>
              <a:t>Click on the “Answer” button to reveal the answer.]</a:t>
            </a:r>
            <a:endParaRPr/>
          </a:p>
          <a:p>
            <a:pPr indent="0" lvl="0" marL="0" marR="0" rtl="0" algn="l">
              <a:lnSpc>
                <a:spcPct val="100000"/>
              </a:lnSpc>
              <a:spcBef>
                <a:spcPts val="0"/>
              </a:spcBef>
              <a:spcAft>
                <a:spcPts val="0"/>
              </a:spcAft>
              <a:buClr>
                <a:schemeClr val="dk1"/>
              </a:buClr>
              <a:buSzPts val="1200"/>
              <a:buFont typeface="Calibri"/>
              <a:buNone/>
            </a:pPr>
            <a:r>
              <a:rPr b="1" i="1" lang="en-ZA" sz="1200">
                <a:solidFill>
                  <a:schemeClr val="dk1"/>
                </a:solidFill>
                <a:latin typeface="Calibri"/>
                <a:ea typeface="Calibri"/>
                <a:cs typeface="Calibri"/>
                <a:sym typeface="Calibri"/>
              </a:rPr>
              <a:t>[COUNTRY SPECIFIC SLIDE ADAPTATION NOTE: </a:t>
            </a:r>
            <a:r>
              <a:rPr b="0" i="1" lang="en-ZA" sz="1200">
                <a:solidFill>
                  <a:schemeClr val="dk1"/>
                </a:solidFill>
                <a:latin typeface="Calibri"/>
                <a:ea typeface="Calibri"/>
                <a:cs typeface="Calibri"/>
                <a:sym typeface="Calibri"/>
              </a:rPr>
              <a:t>The quiz can be removed if preferred, or the questions could be altered or added to</a:t>
            </a:r>
            <a:r>
              <a:rPr b="1" i="1" lang="en-ZA" sz="1200">
                <a:solidFill>
                  <a:schemeClr val="dk1"/>
                </a:solidFill>
                <a:latin typeface="Calibri"/>
                <a:ea typeface="Calibri"/>
                <a:cs typeface="Calibri"/>
                <a:sym typeface="Calibri"/>
              </a:rPr>
              <a:t>. </a:t>
            </a:r>
            <a:r>
              <a:rPr b="0" i="1" lang="en-ZA" sz="1200">
                <a:solidFill>
                  <a:schemeClr val="dk1"/>
                </a:solidFill>
                <a:latin typeface="Calibri"/>
                <a:ea typeface="Calibri"/>
                <a:cs typeface="Calibri"/>
                <a:sym typeface="Calibri"/>
              </a:rPr>
              <a:t>Further, the quiz questions could be put into Mentimeter to make it more interactive for the audience</a:t>
            </a:r>
            <a:r>
              <a:rPr b="1" i="1" lang="en-ZA" sz="1200">
                <a:solidFill>
                  <a:schemeClr val="dk1"/>
                </a:solidFill>
                <a:latin typeface="Calibri"/>
                <a:ea typeface="Calibri"/>
                <a:cs typeface="Calibri"/>
                <a:sym typeface="Calibri"/>
              </a:rPr>
              <a:t>]</a:t>
            </a:r>
            <a:endParaRPr/>
          </a:p>
          <a:p>
            <a:pPr indent="0" lvl="0" marL="0" rtl="0" algn="l">
              <a:spcBef>
                <a:spcPts val="0"/>
              </a:spcBef>
              <a:spcAft>
                <a:spcPts val="0"/>
              </a:spcAft>
              <a:buNone/>
            </a:pPr>
            <a:r>
              <a:t/>
            </a:r>
            <a:endParaRPr i="1"/>
          </a:p>
        </p:txBody>
      </p:sp>
      <p:sp>
        <p:nvSpPr>
          <p:cNvPr id="679" name="Google Shape;679;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p29: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8" name="Google Shape;688;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ZA"/>
              <a:t>[SLIDE FUNCTIONALITY NOTE: </a:t>
            </a:r>
            <a:r>
              <a:rPr i="1" lang="en-ZA"/>
              <a:t>Click on the “Answer” button to reveal the answer.]</a:t>
            </a:r>
            <a:endParaRPr/>
          </a:p>
          <a:p>
            <a:pPr indent="0" lvl="0" marL="0" marR="0" rtl="0" algn="l">
              <a:lnSpc>
                <a:spcPct val="100000"/>
              </a:lnSpc>
              <a:spcBef>
                <a:spcPts val="0"/>
              </a:spcBef>
              <a:spcAft>
                <a:spcPts val="0"/>
              </a:spcAft>
              <a:buClr>
                <a:schemeClr val="dk1"/>
              </a:buClr>
              <a:buSzPts val="1200"/>
              <a:buFont typeface="Calibri"/>
              <a:buNone/>
            </a:pPr>
            <a:r>
              <a:rPr b="1" i="1" lang="en-ZA" sz="1200">
                <a:solidFill>
                  <a:schemeClr val="dk1"/>
                </a:solidFill>
                <a:latin typeface="Calibri"/>
                <a:ea typeface="Calibri"/>
                <a:cs typeface="Calibri"/>
                <a:sym typeface="Calibri"/>
              </a:rPr>
              <a:t>[COUNTRY SPECIFIC SLIDE ADAPTATION NOTE: </a:t>
            </a:r>
            <a:r>
              <a:rPr b="0" i="1" lang="en-ZA" sz="1200">
                <a:solidFill>
                  <a:schemeClr val="dk1"/>
                </a:solidFill>
                <a:latin typeface="Calibri"/>
                <a:ea typeface="Calibri"/>
                <a:cs typeface="Calibri"/>
                <a:sym typeface="Calibri"/>
              </a:rPr>
              <a:t>The quiz can be removed if preferred, or the questions could be altered or added to</a:t>
            </a:r>
            <a:r>
              <a:rPr b="1" i="1" lang="en-ZA" sz="1200">
                <a:solidFill>
                  <a:schemeClr val="dk1"/>
                </a:solidFill>
                <a:latin typeface="Calibri"/>
                <a:ea typeface="Calibri"/>
                <a:cs typeface="Calibri"/>
                <a:sym typeface="Calibri"/>
              </a:rPr>
              <a:t>.</a:t>
            </a:r>
            <a:r>
              <a:rPr b="0" i="1" lang="en-ZA" sz="1200">
                <a:solidFill>
                  <a:schemeClr val="dk1"/>
                </a:solidFill>
                <a:latin typeface="Calibri"/>
                <a:ea typeface="Calibri"/>
                <a:cs typeface="Calibri"/>
                <a:sym typeface="Calibri"/>
              </a:rPr>
              <a:t> Further, the quiz questions could be put into Mentimeter to make it more interactive for the audience</a:t>
            </a:r>
            <a:r>
              <a:rPr b="1" i="1" lang="en-ZA" sz="1200">
                <a:solidFill>
                  <a:schemeClr val="dk1"/>
                </a:solidFill>
                <a:latin typeface="Calibri"/>
                <a:ea typeface="Calibri"/>
                <a:cs typeface="Calibri"/>
                <a:sym typeface="Calibri"/>
              </a:rPr>
              <a:t>]</a:t>
            </a:r>
            <a:endParaRPr/>
          </a:p>
          <a:p>
            <a:pPr indent="0" lvl="0" marL="0" rtl="0" algn="l">
              <a:spcBef>
                <a:spcPts val="0"/>
              </a:spcBef>
              <a:spcAft>
                <a:spcPts val="0"/>
              </a:spcAft>
              <a:buNone/>
            </a:pPr>
            <a:r>
              <a:t/>
            </a:r>
            <a:endParaRPr/>
          </a:p>
        </p:txBody>
      </p:sp>
      <p:sp>
        <p:nvSpPr>
          <p:cNvPr id="689" name="Google Shape;689;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1fbe1f0e2f_1_268: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11fbe1f0e2f_1_26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ZA"/>
              <a:t>PRESENTATION TEXT: These are the various steps outlined in the Guidance document. This presentation covers part I.</a:t>
            </a:r>
            <a:endParaRPr/>
          </a:p>
        </p:txBody>
      </p:sp>
      <p:sp>
        <p:nvSpPr>
          <p:cNvPr id="155" name="Google Shape;155;g11fbe1f0e2f_1_26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ZA"/>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p30: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8" name="Google Shape;698;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ZA"/>
              <a:t>[SLIDE FUNCTIONALITY NOTE: </a:t>
            </a:r>
            <a:r>
              <a:rPr i="1" lang="en-ZA"/>
              <a:t>Click on the “Answer” button to reveal the answer.]</a:t>
            </a:r>
            <a:endParaRPr/>
          </a:p>
          <a:p>
            <a:pPr indent="0" lvl="0" marL="0" marR="0" rtl="0" algn="l">
              <a:lnSpc>
                <a:spcPct val="100000"/>
              </a:lnSpc>
              <a:spcBef>
                <a:spcPts val="0"/>
              </a:spcBef>
              <a:spcAft>
                <a:spcPts val="0"/>
              </a:spcAft>
              <a:buClr>
                <a:schemeClr val="dk1"/>
              </a:buClr>
              <a:buSzPts val="1200"/>
              <a:buFont typeface="Calibri"/>
              <a:buNone/>
            </a:pPr>
            <a:r>
              <a:rPr b="1" i="1" lang="en-ZA" sz="1200">
                <a:solidFill>
                  <a:schemeClr val="dk1"/>
                </a:solidFill>
                <a:latin typeface="Calibri"/>
                <a:ea typeface="Calibri"/>
                <a:cs typeface="Calibri"/>
                <a:sym typeface="Calibri"/>
              </a:rPr>
              <a:t>[COUNTRY SPECIFIC SLIDE ADAPTATION NOTE: </a:t>
            </a:r>
            <a:r>
              <a:rPr b="0" i="1" lang="en-ZA" sz="1200">
                <a:solidFill>
                  <a:schemeClr val="dk1"/>
                </a:solidFill>
                <a:latin typeface="Calibri"/>
                <a:ea typeface="Calibri"/>
                <a:cs typeface="Calibri"/>
                <a:sym typeface="Calibri"/>
              </a:rPr>
              <a:t>The quiz can be removed if preferred, or the questions could be altered or added to</a:t>
            </a:r>
            <a:r>
              <a:rPr b="1" i="1" lang="en-ZA" sz="1200">
                <a:solidFill>
                  <a:schemeClr val="dk1"/>
                </a:solidFill>
                <a:latin typeface="Calibri"/>
                <a:ea typeface="Calibri"/>
                <a:cs typeface="Calibri"/>
                <a:sym typeface="Calibri"/>
              </a:rPr>
              <a:t>.</a:t>
            </a:r>
            <a:r>
              <a:rPr b="0" i="1" lang="en-ZA" sz="1200">
                <a:solidFill>
                  <a:schemeClr val="dk1"/>
                </a:solidFill>
                <a:latin typeface="Calibri"/>
                <a:ea typeface="Calibri"/>
                <a:cs typeface="Calibri"/>
                <a:sym typeface="Calibri"/>
              </a:rPr>
              <a:t> Further, the quiz questions could be put into Mentimeter to make it more interactive for the audience</a:t>
            </a:r>
            <a:r>
              <a:rPr b="1" i="1" lang="en-ZA" sz="1200">
                <a:solidFill>
                  <a:schemeClr val="dk1"/>
                </a:solidFill>
                <a:latin typeface="Calibri"/>
                <a:ea typeface="Calibri"/>
                <a:cs typeface="Calibri"/>
                <a:sym typeface="Calibri"/>
              </a:rPr>
              <a:t>]</a:t>
            </a:r>
            <a:endParaRPr/>
          </a:p>
          <a:p>
            <a:pPr indent="0" lvl="0" marL="0" rtl="0" algn="l">
              <a:spcBef>
                <a:spcPts val="0"/>
              </a:spcBef>
              <a:spcAft>
                <a:spcPts val="0"/>
              </a:spcAft>
              <a:buNone/>
            </a:pPr>
            <a:r>
              <a:t/>
            </a:r>
            <a:endParaRPr/>
          </a:p>
        </p:txBody>
      </p:sp>
      <p:sp>
        <p:nvSpPr>
          <p:cNvPr id="699" name="Google Shape;699;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p31: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8" name="Google Shape;708;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ZA"/>
              <a:t>[SLIDE FUNCTIONALITY NOTE: </a:t>
            </a:r>
            <a:r>
              <a:rPr i="1" lang="en-ZA"/>
              <a:t>Click on the “Answer” button to reveal the answer.]</a:t>
            </a:r>
            <a:endParaRPr/>
          </a:p>
          <a:p>
            <a:pPr indent="0" lvl="0" marL="0" marR="0" rtl="0" algn="l">
              <a:lnSpc>
                <a:spcPct val="100000"/>
              </a:lnSpc>
              <a:spcBef>
                <a:spcPts val="0"/>
              </a:spcBef>
              <a:spcAft>
                <a:spcPts val="0"/>
              </a:spcAft>
              <a:buClr>
                <a:schemeClr val="dk1"/>
              </a:buClr>
              <a:buSzPts val="1200"/>
              <a:buFont typeface="Calibri"/>
              <a:buNone/>
            </a:pPr>
            <a:r>
              <a:rPr b="1" i="1" lang="en-ZA" sz="1200">
                <a:solidFill>
                  <a:schemeClr val="dk1"/>
                </a:solidFill>
                <a:latin typeface="Calibri"/>
                <a:ea typeface="Calibri"/>
                <a:cs typeface="Calibri"/>
                <a:sym typeface="Calibri"/>
              </a:rPr>
              <a:t>[COUNTRY SPECIFIC SLIDE ADAPTATION NOTE: </a:t>
            </a:r>
            <a:r>
              <a:rPr b="0" i="1" lang="en-ZA" sz="1200">
                <a:solidFill>
                  <a:schemeClr val="dk1"/>
                </a:solidFill>
                <a:latin typeface="Calibri"/>
                <a:ea typeface="Calibri"/>
                <a:cs typeface="Calibri"/>
                <a:sym typeface="Calibri"/>
              </a:rPr>
              <a:t>The quiz can be removed if preferred, or the questions could be altered or added to</a:t>
            </a:r>
            <a:r>
              <a:rPr b="1" i="1" lang="en-ZA" sz="1200">
                <a:solidFill>
                  <a:schemeClr val="dk1"/>
                </a:solidFill>
                <a:latin typeface="Calibri"/>
                <a:ea typeface="Calibri"/>
                <a:cs typeface="Calibri"/>
                <a:sym typeface="Calibri"/>
              </a:rPr>
              <a:t>.</a:t>
            </a:r>
            <a:r>
              <a:rPr b="0" i="1" lang="en-ZA" sz="1200">
                <a:solidFill>
                  <a:schemeClr val="dk1"/>
                </a:solidFill>
                <a:latin typeface="Calibri"/>
                <a:ea typeface="Calibri"/>
                <a:cs typeface="Calibri"/>
                <a:sym typeface="Calibri"/>
              </a:rPr>
              <a:t> Further, the quiz questions could be put into Mentimeter to make it more interactive for the audience</a:t>
            </a:r>
            <a:r>
              <a:rPr b="1" i="1" lang="en-ZA" sz="1200">
                <a:solidFill>
                  <a:schemeClr val="dk1"/>
                </a:solidFill>
                <a:latin typeface="Calibri"/>
                <a:ea typeface="Calibri"/>
                <a:cs typeface="Calibri"/>
                <a:sym typeface="Calibri"/>
              </a:rPr>
              <a:t>]</a:t>
            </a:r>
            <a:endParaRPr/>
          </a:p>
          <a:p>
            <a:pPr indent="0" lvl="0" marL="0" marR="0" rtl="0" algn="l">
              <a:lnSpc>
                <a:spcPct val="100000"/>
              </a:lnSpc>
              <a:spcBef>
                <a:spcPts val="0"/>
              </a:spcBef>
              <a:spcAft>
                <a:spcPts val="0"/>
              </a:spcAft>
              <a:buClr>
                <a:schemeClr val="dk1"/>
              </a:buClr>
              <a:buSzPts val="1200"/>
              <a:buFont typeface="Calibri"/>
              <a:buNone/>
            </a:pPr>
            <a:r>
              <a:t/>
            </a:r>
            <a:endParaRPr b="1" i="1"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709" name="Google Shape;709;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6" name="Shape 716"/>
        <p:cNvGrpSpPr/>
        <p:nvPr/>
      </p:nvGrpSpPr>
      <p:grpSpPr>
        <a:xfrm>
          <a:off x="0" y="0"/>
          <a:ext cx="0" cy="0"/>
          <a:chOff x="0" y="0"/>
          <a:chExt cx="0" cy="0"/>
        </a:xfrm>
      </p:grpSpPr>
      <p:sp>
        <p:nvSpPr>
          <p:cNvPr id="717" name="Google Shape;717;p32: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8" name="Google Shape;718;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ZA"/>
              <a:t>[SLIDE FUNCTIONALITY NOTE: </a:t>
            </a:r>
            <a:r>
              <a:rPr i="1" lang="en-ZA"/>
              <a:t>Click on the “Answer” button to reveal the answer.]</a:t>
            </a:r>
            <a:endParaRPr/>
          </a:p>
          <a:p>
            <a:pPr indent="0" lvl="0" marL="0" marR="0" rtl="0" algn="l">
              <a:lnSpc>
                <a:spcPct val="100000"/>
              </a:lnSpc>
              <a:spcBef>
                <a:spcPts val="0"/>
              </a:spcBef>
              <a:spcAft>
                <a:spcPts val="0"/>
              </a:spcAft>
              <a:buClr>
                <a:schemeClr val="dk1"/>
              </a:buClr>
              <a:buSzPts val="1200"/>
              <a:buFont typeface="Calibri"/>
              <a:buNone/>
            </a:pPr>
            <a:r>
              <a:rPr b="1" i="1" lang="en-ZA" sz="1200">
                <a:solidFill>
                  <a:schemeClr val="dk1"/>
                </a:solidFill>
                <a:latin typeface="Calibri"/>
                <a:ea typeface="Calibri"/>
                <a:cs typeface="Calibri"/>
                <a:sym typeface="Calibri"/>
              </a:rPr>
              <a:t>[COUNTRY SPECIFIC SLIDE ADAPTATION NOTE: </a:t>
            </a:r>
            <a:r>
              <a:rPr b="0" i="1" lang="en-ZA" sz="1200">
                <a:solidFill>
                  <a:schemeClr val="dk1"/>
                </a:solidFill>
                <a:latin typeface="Calibri"/>
                <a:ea typeface="Calibri"/>
                <a:cs typeface="Calibri"/>
                <a:sym typeface="Calibri"/>
              </a:rPr>
              <a:t>The quiz can be removed if preferred, or the questions could be altered or added to</a:t>
            </a:r>
            <a:r>
              <a:rPr b="1" i="1" lang="en-ZA" sz="1200">
                <a:solidFill>
                  <a:schemeClr val="dk1"/>
                </a:solidFill>
                <a:latin typeface="Calibri"/>
                <a:ea typeface="Calibri"/>
                <a:cs typeface="Calibri"/>
                <a:sym typeface="Calibri"/>
              </a:rPr>
              <a:t>.</a:t>
            </a:r>
            <a:r>
              <a:rPr b="0" i="1" lang="en-ZA" sz="1200">
                <a:solidFill>
                  <a:schemeClr val="dk1"/>
                </a:solidFill>
                <a:latin typeface="Calibri"/>
                <a:ea typeface="Calibri"/>
                <a:cs typeface="Calibri"/>
                <a:sym typeface="Calibri"/>
              </a:rPr>
              <a:t> Further, the quiz questions could be put into Mentimeter to make it more interactive for the audience</a:t>
            </a:r>
            <a:r>
              <a:rPr b="1" i="1" lang="en-ZA" sz="1200">
                <a:solidFill>
                  <a:schemeClr val="dk1"/>
                </a:solidFill>
                <a:latin typeface="Calibri"/>
                <a:ea typeface="Calibri"/>
                <a:cs typeface="Calibri"/>
                <a:sym typeface="Calibri"/>
              </a:rPr>
              <a:t>]</a:t>
            </a:r>
            <a:endParaRPr/>
          </a:p>
          <a:p>
            <a:pPr indent="0" lvl="0" marL="0" marR="0" rtl="0" algn="l">
              <a:lnSpc>
                <a:spcPct val="100000"/>
              </a:lnSpc>
              <a:spcBef>
                <a:spcPts val="0"/>
              </a:spcBef>
              <a:spcAft>
                <a:spcPts val="0"/>
              </a:spcAft>
              <a:buClr>
                <a:schemeClr val="dk1"/>
              </a:buClr>
              <a:buSzPts val="1200"/>
              <a:buFont typeface="Calibri"/>
              <a:buNone/>
            </a:pPr>
            <a:r>
              <a:t/>
            </a:r>
            <a:endParaRPr b="1" i="1"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719" name="Google Shape;719;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g11fbe1f0e2f_1_6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8" name="Google Shape;728;g11fbe1f0e2f_1_6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800"/>
              <a:buFont typeface="Calibri"/>
              <a:buNone/>
            </a:pPr>
            <a:r>
              <a:rPr b="1" i="1" lang="en-ZA" sz="800">
                <a:solidFill>
                  <a:schemeClr val="dk1"/>
                </a:solidFill>
                <a:latin typeface="Calibri"/>
                <a:ea typeface="Calibri"/>
                <a:cs typeface="Calibri"/>
                <a:sym typeface="Calibri"/>
              </a:rPr>
              <a:t>[COUNTRY SPECIFIC SLIDE ADAPTATION NOTE: </a:t>
            </a:r>
            <a:r>
              <a:rPr i="1" lang="en-ZA" sz="800">
                <a:solidFill>
                  <a:schemeClr val="dk1"/>
                </a:solidFill>
                <a:latin typeface="Calibri"/>
                <a:ea typeface="Calibri"/>
                <a:cs typeface="Calibri"/>
                <a:sym typeface="Calibri"/>
              </a:rPr>
              <a:t>Add the presenters contact details and any other relevant contacts]</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b="1" i="1" sz="1000">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3" name="Shape 733"/>
        <p:cNvGrpSpPr/>
        <p:nvPr/>
      </p:nvGrpSpPr>
      <p:grpSpPr>
        <a:xfrm>
          <a:off x="0" y="0"/>
          <a:ext cx="0" cy="0"/>
          <a:chOff x="0" y="0"/>
          <a:chExt cx="0" cy="0"/>
        </a:xfrm>
      </p:grpSpPr>
      <p:sp>
        <p:nvSpPr>
          <p:cNvPr id="734" name="Google Shape;734;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5" name="Google Shape;735;p34: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p35: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3" name="Google Shape;743;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1" lang="en-ZA"/>
              <a:t>[COUNTRY SPECIFIC SLIDE ADAPTATION NOTE: </a:t>
            </a:r>
            <a:r>
              <a:rPr i="1" lang="en-ZA"/>
              <a:t>Country specific examples can be added to the list by the presenter.]</a:t>
            </a:r>
            <a:endParaRPr/>
          </a:p>
          <a:p>
            <a:pPr indent="0" lvl="0" marL="0" rtl="0" algn="l">
              <a:spcBef>
                <a:spcPts val="0"/>
              </a:spcBef>
              <a:spcAft>
                <a:spcPts val="0"/>
              </a:spcAft>
              <a:buNone/>
            </a:pPr>
            <a:r>
              <a:t/>
            </a:r>
            <a:endParaRPr/>
          </a:p>
        </p:txBody>
      </p:sp>
      <p:sp>
        <p:nvSpPr>
          <p:cNvPr id="744" name="Google Shape;744;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p36: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5" name="Google Shape;755;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1" lang="en-ZA"/>
              <a:t>[COUNTRY SPECIFIC SLIDE ADAPTATION NOTE: </a:t>
            </a:r>
            <a:r>
              <a:rPr i="1" lang="en-ZA"/>
              <a:t>Country specific examples can be added to the list by the presenter.]</a:t>
            </a:r>
            <a:endParaRPr/>
          </a:p>
          <a:p>
            <a:pPr indent="0" lvl="0" marL="0" rtl="0" algn="l">
              <a:spcBef>
                <a:spcPts val="0"/>
              </a:spcBef>
              <a:spcAft>
                <a:spcPts val="0"/>
              </a:spcAft>
              <a:buNone/>
            </a:pPr>
            <a:r>
              <a:t/>
            </a:r>
            <a:endParaRPr/>
          </a:p>
        </p:txBody>
      </p:sp>
      <p:sp>
        <p:nvSpPr>
          <p:cNvPr id="756" name="Google Shape;756;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p37: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7" name="Google Shape;767;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1" lang="en-ZA"/>
              <a:t>[COUNTRY SPECIFIC SLIDE ADAPTATION NOTE: </a:t>
            </a:r>
            <a:r>
              <a:rPr i="1" lang="en-ZA"/>
              <a:t>Country specific examples can be added to the list by the presenter.]</a:t>
            </a:r>
            <a:endParaRPr/>
          </a:p>
          <a:p>
            <a:pPr indent="0" lvl="0" marL="0" rtl="0" algn="l">
              <a:spcBef>
                <a:spcPts val="0"/>
              </a:spcBef>
              <a:spcAft>
                <a:spcPts val="0"/>
              </a:spcAft>
              <a:buNone/>
            </a:pPr>
            <a:r>
              <a:t/>
            </a:r>
            <a:endParaRPr/>
          </a:p>
        </p:txBody>
      </p:sp>
      <p:sp>
        <p:nvSpPr>
          <p:cNvPr id="768" name="Google Shape;768;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7" name="Shape 777"/>
        <p:cNvGrpSpPr/>
        <p:nvPr/>
      </p:nvGrpSpPr>
      <p:grpSpPr>
        <a:xfrm>
          <a:off x="0" y="0"/>
          <a:ext cx="0" cy="0"/>
          <a:chOff x="0" y="0"/>
          <a:chExt cx="0" cy="0"/>
        </a:xfrm>
      </p:grpSpPr>
      <p:sp>
        <p:nvSpPr>
          <p:cNvPr id="778" name="Google Shape;778;p38: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9" name="Google Shape;779;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1" lang="en-ZA"/>
              <a:t>[COUNTRY SPECIFIC SLIDE ADAPTATION NOTE: </a:t>
            </a:r>
            <a:r>
              <a:rPr i="1" lang="en-ZA"/>
              <a:t>Country specific examples can be added to the list by the presenter.]</a:t>
            </a:r>
            <a:endParaRPr/>
          </a:p>
          <a:p>
            <a:pPr indent="0" lvl="0" marL="0" rtl="0" algn="l">
              <a:spcBef>
                <a:spcPts val="0"/>
              </a:spcBef>
              <a:spcAft>
                <a:spcPts val="0"/>
              </a:spcAft>
              <a:buNone/>
            </a:pPr>
            <a:r>
              <a:t/>
            </a:r>
            <a:endParaRPr/>
          </a:p>
        </p:txBody>
      </p:sp>
      <p:sp>
        <p:nvSpPr>
          <p:cNvPr id="780" name="Google Shape;780;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 name="Shape 789"/>
        <p:cNvGrpSpPr/>
        <p:nvPr/>
      </p:nvGrpSpPr>
      <p:grpSpPr>
        <a:xfrm>
          <a:off x="0" y="0"/>
          <a:ext cx="0" cy="0"/>
          <a:chOff x="0" y="0"/>
          <a:chExt cx="0" cy="0"/>
        </a:xfrm>
      </p:grpSpPr>
      <p:sp>
        <p:nvSpPr>
          <p:cNvPr id="790" name="Google Shape;790;p39: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1" name="Google Shape;791;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1" lang="en-ZA"/>
              <a:t>[COUNTRY SPECIFIC SLIDE ADAPTATION NOTE: </a:t>
            </a:r>
            <a:r>
              <a:rPr i="1" lang="en-ZA"/>
              <a:t>Country specific examples can be added to the list by the presenter.]</a:t>
            </a:r>
            <a:endParaRPr/>
          </a:p>
          <a:p>
            <a:pPr indent="0" lvl="0" marL="0" rtl="0" algn="l">
              <a:spcBef>
                <a:spcPts val="0"/>
              </a:spcBef>
              <a:spcAft>
                <a:spcPts val="0"/>
              </a:spcAft>
              <a:buNone/>
            </a:pPr>
            <a:r>
              <a:t/>
            </a:r>
            <a:endParaRPr/>
          </a:p>
        </p:txBody>
      </p:sp>
      <p:sp>
        <p:nvSpPr>
          <p:cNvPr id="792" name="Google Shape;792;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4: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ZA">
                <a:solidFill>
                  <a:srgbClr val="F6BD96"/>
                </a:solidFill>
              </a:rPr>
              <a:t>[SLIDE FUNCTIONALITY NOTES</a:t>
            </a:r>
            <a:r>
              <a:rPr i="1" lang="en-ZA">
                <a:solidFill>
                  <a:srgbClr val="F6BD96"/>
                </a:solidFill>
              </a:rPr>
              <a:t>: In the interactive panel, there are button to lead the presenter to different chapters or back to a previous slide. In addition, it also highlights specific guides (and provides links) that are related to the content discussed and provide further information on the topic. Click on the relevant chapters to go directly to them.]</a:t>
            </a:r>
            <a:endParaRPr/>
          </a:p>
        </p:txBody>
      </p:sp>
      <p:sp>
        <p:nvSpPr>
          <p:cNvPr id="173" name="Google Shape;17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1" name="Shape 801"/>
        <p:cNvGrpSpPr/>
        <p:nvPr/>
      </p:nvGrpSpPr>
      <p:grpSpPr>
        <a:xfrm>
          <a:off x="0" y="0"/>
          <a:ext cx="0" cy="0"/>
          <a:chOff x="0" y="0"/>
          <a:chExt cx="0" cy="0"/>
        </a:xfrm>
      </p:grpSpPr>
      <p:sp>
        <p:nvSpPr>
          <p:cNvPr id="802" name="Google Shape;802;p40: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3" name="Google Shape;803;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1" lang="en-ZA"/>
              <a:t>[COUNTRY SPECIFIC SLIDE ADAPTATION NOTE: </a:t>
            </a:r>
            <a:r>
              <a:rPr i="1" lang="en-ZA"/>
              <a:t>Country specific examples can be added to the list by the presenter.]</a:t>
            </a:r>
            <a:endParaRPr/>
          </a:p>
          <a:p>
            <a:pPr indent="0" lvl="0" marL="0" rtl="0" algn="l">
              <a:spcBef>
                <a:spcPts val="0"/>
              </a:spcBef>
              <a:spcAft>
                <a:spcPts val="0"/>
              </a:spcAft>
              <a:buNone/>
            </a:pPr>
            <a:r>
              <a:t/>
            </a:r>
            <a:endParaRPr/>
          </a:p>
        </p:txBody>
      </p:sp>
      <p:sp>
        <p:nvSpPr>
          <p:cNvPr id="804" name="Google Shape;804;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3" name="Shape 813"/>
        <p:cNvGrpSpPr/>
        <p:nvPr/>
      </p:nvGrpSpPr>
      <p:grpSpPr>
        <a:xfrm>
          <a:off x="0" y="0"/>
          <a:ext cx="0" cy="0"/>
          <a:chOff x="0" y="0"/>
          <a:chExt cx="0" cy="0"/>
        </a:xfrm>
      </p:grpSpPr>
      <p:sp>
        <p:nvSpPr>
          <p:cNvPr id="814" name="Google Shape;814;p41: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5" name="Google Shape;815;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1" lang="en-ZA"/>
              <a:t>[COUNTRY SPECIFIC SLIDE ADAPTATION NOTE: </a:t>
            </a:r>
            <a:r>
              <a:rPr i="1" lang="en-ZA"/>
              <a:t>Country specific examples can be added to the list by the presenter.]</a:t>
            </a:r>
            <a:endParaRPr/>
          </a:p>
          <a:p>
            <a:pPr indent="0" lvl="0" marL="0" rtl="0" algn="l">
              <a:spcBef>
                <a:spcPts val="0"/>
              </a:spcBef>
              <a:spcAft>
                <a:spcPts val="0"/>
              </a:spcAft>
              <a:buNone/>
            </a:pPr>
            <a:r>
              <a:t/>
            </a:r>
            <a:endParaRPr/>
          </a:p>
        </p:txBody>
      </p:sp>
      <p:sp>
        <p:nvSpPr>
          <p:cNvPr id="816" name="Google Shape;816;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5" name="Shape 825"/>
        <p:cNvGrpSpPr/>
        <p:nvPr/>
      </p:nvGrpSpPr>
      <p:grpSpPr>
        <a:xfrm>
          <a:off x="0" y="0"/>
          <a:ext cx="0" cy="0"/>
          <a:chOff x="0" y="0"/>
          <a:chExt cx="0" cy="0"/>
        </a:xfrm>
      </p:grpSpPr>
      <p:sp>
        <p:nvSpPr>
          <p:cNvPr id="826" name="Google Shape;826;p42: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7" name="Google Shape;827;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8" name="Google Shape;828;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5: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ZA" sz="1200">
                <a:solidFill>
                  <a:schemeClr val="dk1"/>
                </a:solidFill>
                <a:latin typeface="Calibri"/>
                <a:ea typeface="Calibri"/>
                <a:cs typeface="Calibri"/>
                <a:sym typeface="Calibri"/>
              </a:rPr>
              <a:t>PRESENTATION TEXT: </a:t>
            </a:r>
            <a:r>
              <a:rPr lang="en-ZA" sz="1200">
                <a:solidFill>
                  <a:schemeClr val="dk1"/>
                </a:solidFill>
                <a:latin typeface="Calibri"/>
                <a:ea typeface="Calibri"/>
                <a:cs typeface="Calibri"/>
                <a:sym typeface="Calibri"/>
              </a:rPr>
              <a:t>With the adoption of the Paris Agreement in 2015, governments around the world are increasingly focused on implementing policies and actions that achieve greenhouse gas (GHG) mitigation objectives. The agriculture, forestry and other land use (AFOLU) sector contributes to approximately one quarter of anthropogenic GHG emissions. In the agriculture sector, emissions are mainly from soil, livestock and nutrient management. Cost effective mitigation options in agriculture are cropland management, grazing land management and restoration of organic soils. There is an increasing need to assess and communicate the impacts of agriculture policies to ensure they are effective in delivering GHG mitigation and helping countries meet their sectoral targets and commitments.</a:t>
            </a:r>
            <a:endParaRPr/>
          </a:p>
          <a:p>
            <a:pPr indent="0" lvl="0" marL="0" marR="0" rtl="0" algn="l">
              <a:lnSpc>
                <a:spcPct val="100000"/>
              </a:lnSpc>
              <a:spcBef>
                <a:spcPts val="0"/>
              </a:spcBef>
              <a:spcAft>
                <a:spcPts val="0"/>
              </a:spcAft>
              <a:buClr>
                <a:srgbClr val="F6BD96"/>
              </a:buClr>
              <a:buSzPts val="1200"/>
              <a:buFont typeface="Calibri"/>
              <a:buNone/>
            </a:pPr>
            <a:r>
              <a:rPr b="1" i="1" lang="en-ZA">
                <a:solidFill>
                  <a:srgbClr val="F6BD96"/>
                </a:solidFill>
              </a:rPr>
              <a:t>[SLIDE FUNCTIONALITY NOTES</a:t>
            </a:r>
            <a:r>
              <a:rPr i="1" lang="en-ZA">
                <a:solidFill>
                  <a:srgbClr val="F6BD96"/>
                </a:solidFill>
              </a:rPr>
              <a:t>: Click on the blue boxes to go directly to the relevant sections.]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p>
        </p:txBody>
      </p:sp>
      <p:sp>
        <p:nvSpPr>
          <p:cNvPr id="194" name="Google Shape;194;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6: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en-ZA" sz="1200" u="none" strike="noStrike">
                <a:solidFill>
                  <a:srgbClr val="000000"/>
                </a:solidFill>
                <a:latin typeface="Calibri"/>
                <a:ea typeface="Calibri"/>
                <a:cs typeface="Calibri"/>
                <a:sym typeface="Calibri"/>
              </a:rPr>
              <a:t>PRESENTATION TEXT: </a:t>
            </a:r>
            <a:r>
              <a:rPr b="0" i="0" lang="en-ZA" sz="1200" u="none" strike="noStrike">
                <a:solidFill>
                  <a:srgbClr val="000000"/>
                </a:solidFill>
                <a:latin typeface="Calibri"/>
                <a:ea typeface="Calibri"/>
                <a:cs typeface="Calibri"/>
                <a:sym typeface="Calibri"/>
              </a:rPr>
              <a:t>This document provides methodological guidance for assessing the GHG impacts of agriculture policies that enable or incentivise mitigation practices or technologies that reduce emissions from enteric fermentation and increase soil carbon sequestration in pasture, grazing lands and croplands. </a:t>
            </a:r>
            <a:endParaRPr/>
          </a:p>
          <a:p>
            <a:pPr indent="0" lvl="0" marL="0" rtl="0" algn="l">
              <a:spcBef>
                <a:spcPts val="0"/>
              </a:spcBef>
              <a:spcAft>
                <a:spcPts val="0"/>
              </a:spcAft>
              <a:buNone/>
            </a:pPr>
            <a:r>
              <a:rPr b="0" i="0" lang="en-ZA" sz="1200" u="none" strike="noStrike">
                <a:solidFill>
                  <a:srgbClr val="000000"/>
                </a:solidFill>
                <a:latin typeface="Calibri"/>
                <a:ea typeface="Calibri"/>
                <a:cs typeface="Calibri"/>
                <a:sym typeface="Calibri"/>
              </a:rPr>
              <a:t>It is intended to be used in combination with any other ICAT guidance documents that users choose to apply.</a:t>
            </a:r>
            <a:endParaRPr/>
          </a:p>
        </p:txBody>
      </p:sp>
      <p:sp>
        <p:nvSpPr>
          <p:cNvPr id="208" name="Google Shape;20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7: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rPr b="1" i="0" lang="en-ZA" sz="1200" u="none" strike="noStrike">
                <a:solidFill>
                  <a:schemeClr val="dk1"/>
                </a:solidFill>
                <a:latin typeface="Calibri"/>
                <a:ea typeface="Calibri"/>
                <a:cs typeface="Calibri"/>
                <a:sym typeface="Calibri"/>
              </a:rPr>
              <a:t>PRESENTER TEXT:</a:t>
            </a:r>
            <a:endParaRPr/>
          </a:p>
          <a:p>
            <a:pPr indent="-171450" lvl="0" marL="171450" rtl="0" algn="l">
              <a:spcBef>
                <a:spcPts val="0"/>
              </a:spcBef>
              <a:spcAft>
                <a:spcPts val="0"/>
              </a:spcAft>
              <a:buClr>
                <a:schemeClr val="dk1"/>
              </a:buClr>
              <a:buSzPts val="1200"/>
              <a:buFont typeface="Arial"/>
              <a:buChar char="•"/>
            </a:pPr>
            <a:r>
              <a:rPr b="1" i="0" lang="en-ZA" sz="1200" u="none" strike="noStrike">
                <a:solidFill>
                  <a:schemeClr val="dk1"/>
                </a:solidFill>
                <a:latin typeface="Calibri"/>
                <a:ea typeface="Calibri"/>
                <a:cs typeface="Calibri"/>
                <a:sym typeface="Calibri"/>
              </a:rPr>
              <a:t>Governments: </a:t>
            </a:r>
            <a:r>
              <a:rPr b="0" i="0" lang="en-ZA" sz="1200" u="none" strike="noStrike">
                <a:solidFill>
                  <a:schemeClr val="dk1"/>
                </a:solidFill>
                <a:latin typeface="Calibri"/>
                <a:ea typeface="Calibri"/>
                <a:cs typeface="Calibri"/>
                <a:sym typeface="Calibri"/>
              </a:rPr>
              <a:t>Assess the expected impacts of policies or actions to inform the design of transformational policies, and monitor progress and evaluate impacts of implemented policies or actions to learn from experience.</a:t>
            </a:r>
            <a:endParaRPr/>
          </a:p>
          <a:p>
            <a:pPr indent="-171450" lvl="0" marL="171450" rtl="0" algn="l">
              <a:spcBef>
                <a:spcPts val="0"/>
              </a:spcBef>
              <a:spcAft>
                <a:spcPts val="0"/>
              </a:spcAft>
              <a:buClr>
                <a:schemeClr val="dk1"/>
              </a:buClr>
              <a:buSzPts val="1200"/>
              <a:buFont typeface="Arial"/>
              <a:buChar char="•"/>
            </a:pPr>
            <a:r>
              <a:rPr b="1" i="0" lang="en-ZA" sz="1200" u="none" strike="noStrike">
                <a:solidFill>
                  <a:schemeClr val="dk1"/>
                </a:solidFill>
                <a:latin typeface="Calibri"/>
                <a:ea typeface="Calibri"/>
                <a:cs typeface="Calibri"/>
                <a:sym typeface="Calibri"/>
              </a:rPr>
              <a:t>Stakeholders affected by policies and actions</a:t>
            </a:r>
            <a:r>
              <a:rPr b="0" i="0" lang="en-ZA" sz="1200" u="none" strike="noStrike">
                <a:solidFill>
                  <a:schemeClr val="dk1"/>
                </a:solidFill>
                <a:latin typeface="Calibri"/>
                <a:ea typeface="Calibri"/>
                <a:cs typeface="Calibri"/>
                <a:sym typeface="Calibri"/>
              </a:rPr>
              <a:t>, such as local communities and civil society organisations: Participate more effectively in and influence the design, implementation and assessment of policies and actions to ensure their concerns and interests are addressed. </a:t>
            </a:r>
            <a:endParaRPr/>
          </a:p>
          <a:p>
            <a:pPr indent="-171450" lvl="0" marL="171450" rtl="0" algn="l">
              <a:spcBef>
                <a:spcPts val="0"/>
              </a:spcBef>
              <a:spcAft>
                <a:spcPts val="0"/>
              </a:spcAft>
              <a:buClr>
                <a:schemeClr val="dk1"/>
              </a:buClr>
              <a:buSzPts val="1200"/>
              <a:buFont typeface="Arial"/>
              <a:buChar char="•"/>
            </a:pPr>
            <a:r>
              <a:rPr b="1" i="0" lang="en-ZA" sz="1200" u="none" strike="noStrike">
                <a:solidFill>
                  <a:schemeClr val="dk1"/>
                </a:solidFill>
                <a:latin typeface="Calibri"/>
                <a:ea typeface="Calibri"/>
                <a:cs typeface="Calibri"/>
                <a:sym typeface="Calibri"/>
              </a:rPr>
              <a:t>Donor agencies and financial institutions</a:t>
            </a:r>
            <a:r>
              <a:rPr b="0" i="0" lang="en-ZA" sz="1200" u="none" strike="noStrike">
                <a:solidFill>
                  <a:schemeClr val="dk1"/>
                </a:solidFill>
                <a:latin typeface="Calibri"/>
                <a:ea typeface="Calibri"/>
                <a:cs typeface="Calibri"/>
                <a:sym typeface="Calibri"/>
              </a:rPr>
              <a:t>: Assess the impacts of financial support provided, such as grants or loans, to support transformational policies or actions.</a:t>
            </a:r>
            <a:endParaRPr/>
          </a:p>
          <a:p>
            <a:pPr indent="-171450" lvl="0" marL="171450" rtl="0" algn="l">
              <a:spcBef>
                <a:spcPts val="0"/>
              </a:spcBef>
              <a:spcAft>
                <a:spcPts val="0"/>
              </a:spcAft>
              <a:buClr>
                <a:schemeClr val="dk1"/>
              </a:buClr>
              <a:buSzPts val="1200"/>
              <a:buFont typeface="Arial"/>
              <a:buChar char="•"/>
            </a:pPr>
            <a:r>
              <a:rPr b="1" i="0" lang="en-ZA" sz="1200" u="none" strike="noStrike">
                <a:solidFill>
                  <a:schemeClr val="dk1"/>
                </a:solidFill>
                <a:latin typeface="Calibri"/>
                <a:ea typeface="Calibri"/>
                <a:cs typeface="Calibri"/>
                <a:sym typeface="Calibri"/>
              </a:rPr>
              <a:t>Businesses:</a:t>
            </a:r>
            <a:r>
              <a:rPr b="0" i="0" lang="en-ZA" sz="1200" u="none" strike="noStrike">
                <a:solidFill>
                  <a:schemeClr val="dk1"/>
                </a:solidFill>
                <a:latin typeface="Calibri"/>
                <a:ea typeface="Calibri"/>
                <a:cs typeface="Calibri"/>
                <a:sym typeface="Calibri"/>
              </a:rPr>
              <a:t> Assess impacts of private sector actions such as voluntary commitments and implementation of new technologies, private sector financing, or the impacts of government policies or actions on businesses and the economy.</a:t>
            </a:r>
            <a:endParaRPr/>
          </a:p>
          <a:p>
            <a:pPr indent="-171450" lvl="0" marL="171450" rtl="0" algn="l">
              <a:spcBef>
                <a:spcPts val="0"/>
              </a:spcBef>
              <a:spcAft>
                <a:spcPts val="0"/>
              </a:spcAft>
              <a:buClr>
                <a:schemeClr val="dk1"/>
              </a:buClr>
              <a:buSzPts val="1200"/>
              <a:buFont typeface="Arial"/>
              <a:buChar char="•"/>
            </a:pPr>
            <a:r>
              <a:rPr b="1" i="0" lang="en-ZA" sz="1200" u="none" strike="noStrike">
                <a:solidFill>
                  <a:schemeClr val="dk1"/>
                </a:solidFill>
                <a:latin typeface="Calibri"/>
                <a:ea typeface="Calibri"/>
                <a:cs typeface="Calibri"/>
                <a:sym typeface="Calibri"/>
              </a:rPr>
              <a:t>Research institutions and NGOs: </a:t>
            </a:r>
            <a:r>
              <a:rPr b="0" i="0" lang="en-ZA" sz="1200" u="none" strike="noStrike">
                <a:solidFill>
                  <a:schemeClr val="dk1"/>
                </a:solidFill>
                <a:latin typeface="Calibri"/>
                <a:ea typeface="Calibri"/>
                <a:cs typeface="Calibri"/>
                <a:sym typeface="Calibri"/>
              </a:rPr>
              <a:t>Assess the extent to which policies or actions are transformational to generate new information to increase stakeholder awareness and support decision makers.</a:t>
            </a:r>
            <a:endParaRPr/>
          </a:p>
          <a:p>
            <a:pPr indent="0" lvl="0" marL="0" rtl="0" algn="l">
              <a:spcBef>
                <a:spcPts val="0"/>
              </a:spcBef>
              <a:spcAft>
                <a:spcPts val="0"/>
              </a:spcAft>
              <a:buNone/>
            </a:pPr>
            <a:r>
              <a:t/>
            </a:r>
            <a:endParaRPr/>
          </a:p>
        </p:txBody>
      </p:sp>
      <p:sp>
        <p:nvSpPr>
          <p:cNvPr id="235" name="Google Shape;235;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8: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en-ZA" sz="1200" u="none" strike="noStrike">
                <a:solidFill>
                  <a:srgbClr val="000000"/>
                </a:solidFill>
                <a:latin typeface="Calibri"/>
                <a:ea typeface="Calibri"/>
                <a:cs typeface="Calibri"/>
                <a:sym typeface="Calibri"/>
              </a:rPr>
              <a:t>PRESENTATION TEXT: </a:t>
            </a:r>
            <a:r>
              <a:rPr b="0" i="0" lang="en-ZA" sz="1200" u="none" strike="noStrike">
                <a:solidFill>
                  <a:srgbClr val="000000"/>
                </a:solidFill>
                <a:latin typeface="Calibri"/>
                <a:ea typeface="Calibri"/>
                <a:cs typeface="Calibri"/>
                <a:sym typeface="Calibri"/>
              </a:rPr>
              <a:t>This guidance provides general principles, concepts and procedures for estimating GHG impacts of agricultural policies that mitigate GHG emissions from enteric fermentation and soil carbon sequestration. It details a process for users to follow when conducting GHG assessment of agriculture policies. </a:t>
            </a:r>
            <a:endParaRPr sz="1200">
              <a:latin typeface="Calibri"/>
              <a:ea typeface="Calibri"/>
              <a:cs typeface="Calibri"/>
              <a:sym typeface="Calibri"/>
            </a:endParaRPr>
          </a:p>
        </p:txBody>
      </p:sp>
      <p:sp>
        <p:nvSpPr>
          <p:cNvPr id="266" name="Google Shape;266;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9: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Calibri"/>
              <a:buNone/>
            </a:pPr>
            <a:r>
              <a:rPr b="1" i="0" lang="en-ZA" sz="1200" u="none" strike="noStrike">
                <a:solidFill>
                  <a:srgbClr val="000000"/>
                </a:solidFill>
                <a:latin typeface="Calibri"/>
                <a:ea typeface="Calibri"/>
                <a:cs typeface="Calibri"/>
                <a:sym typeface="Calibri"/>
              </a:rPr>
              <a:t>PRESENTATION TEXT: </a:t>
            </a:r>
            <a:r>
              <a:rPr b="0" i="0" lang="en-ZA" sz="1200" u="none" strike="noStrike">
                <a:solidFill>
                  <a:srgbClr val="000000"/>
                </a:solidFill>
                <a:latin typeface="Calibri"/>
                <a:ea typeface="Calibri"/>
                <a:cs typeface="Calibri"/>
                <a:sym typeface="Calibri"/>
              </a:rPr>
              <a:t>The guidance is applicable to users that have defined the individual policy instruments and mitigation practices and/or technologies that could be implemented to reduce GHG emissions. </a:t>
            </a:r>
            <a:r>
              <a:rPr lang="en-ZA" sz="1200">
                <a:solidFill>
                  <a:srgbClr val="625852"/>
                </a:solidFill>
              </a:rPr>
              <a:t>More details about the intended users, the types of policies and actions, and when to use the methodology is found in the Introductory Guide.  </a:t>
            </a:r>
            <a:endParaRPr/>
          </a:p>
          <a:p>
            <a:pPr indent="0" lvl="0" marL="0" marR="0" rtl="0" algn="l">
              <a:lnSpc>
                <a:spcPct val="100000"/>
              </a:lnSpc>
              <a:spcBef>
                <a:spcPts val="0"/>
              </a:spcBef>
              <a:spcAft>
                <a:spcPts val="0"/>
              </a:spcAft>
              <a:buClr>
                <a:srgbClr val="F6BD96"/>
              </a:buClr>
              <a:buSzPts val="1200"/>
              <a:buFont typeface="Calibri"/>
              <a:buNone/>
            </a:pPr>
            <a:r>
              <a:rPr b="1" i="1" lang="en-ZA">
                <a:solidFill>
                  <a:srgbClr val="F6BD96"/>
                </a:solidFill>
              </a:rPr>
              <a:t>[SLIDE FUNCTIONALITY NOTES</a:t>
            </a:r>
            <a:r>
              <a:rPr i="1" lang="en-ZA">
                <a:solidFill>
                  <a:srgbClr val="F6BD96"/>
                </a:solidFill>
              </a:rPr>
              <a:t>: Click on the green Introductory Guide button at the bottom to go directly to the web page where the ICAT Introductory Guide can be found.] </a:t>
            </a:r>
            <a:endParaRPr sz="1200">
              <a:solidFill>
                <a:srgbClr val="625852"/>
              </a:solidFill>
            </a:endParaRPr>
          </a:p>
          <a:p>
            <a:pPr indent="0" lvl="0" marL="0" rtl="0" algn="l">
              <a:spcBef>
                <a:spcPts val="0"/>
              </a:spcBef>
              <a:spcAft>
                <a:spcPts val="0"/>
              </a:spcAft>
              <a:buNone/>
            </a:pPr>
            <a:r>
              <a:t/>
            </a:r>
            <a:endParaRPr b="0" i="0" sz="1800" u="none" strike="noStrike">
              <a:solidFill>
                <a:srgbClr val="000000"/>
              </a:solidFill>
              <a:latin typeface="Arial"/>
              <a:ea typeface="Arial"/>
              <a:cs typeface="Arial"/>
              <a:sym typeface="Arial"/>
            </a:endParaRPr>
          </a:p>
          <a:p>
            <a:pPr indent="0" lvl="0" marL="0" rtl="0" algn="l">
              <a:spcBef>
                <a:spcPts val="0"/>
              </a:spcBef>
              <a:spcAft>
                <a:spcPts val="0"/>
              </a:spcAft>
              <a:buNone/>
            </a:pPr>
            <a:r>
              <a:t/>
            </a:r>
            <a:endParaRPr/>
          </a:p>
        </p:txBody>
      </p:sp>
      <p:sp>
        <p:nvSpPr>
          <p:cNvPr id="282" name="Google Shape;282;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CUSTOM_2">
    <p:bg>
      <p:bgPr>
        <a:solidFill>
          <a:schemeClr val="dk2"/>
        </a:solidFill>
      </p:bgPr>
    </p:bg>
    <p:spTree>
      <p:nvGrpSpPr>
        <p:cNvPr id="13" name="Shape 13"/>
        <p:cNvGrpSpPr/>
        <p:nvPr/>
      </p:nvGrpSpPr>
      <p:grpSpPr>
        <a:xfrm>
          <a:off x="0" y="0"/>
          <a:ext cx="0" cy="0"/>
          <a:chOff x="0" y="0"/>
          <a:chExt cx="0" cy="0"/>
        </a:xfrm>
      </p:grpSpPr>
      <p:sp>
        <p:nvSpPr>
          <p:cNvPr id="14" name="Google Shape;14;p2"/>
          <p:cNvSpPr/>
          <p:nvPr/>
        </p:nvSpPr>
        <p:spPr>
          <a:xfrm>
            <a:off x="0" y="4399850"/>
            <a:ext cx="9144000" cy="7437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txBox="1"/>
          <p:nvPr>
            <p:ph type="title"/>
          </p:nvPr>
        </p:nvSpPr>
        <p:spPr>
          <a:xfrm>
            <a:off x="4848300" y="445025"/>
            <a:ext cx="4212600" cy="11241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Font typeface="Open Sans"/>
              <a:buNone/>
              <a:defRPr b="1" sz="2800">
                <a:latin typeface="Open Sans"/>
                <a:ea typeface="Open Sans"/>
                <a:cs typeface="Open Sans"/>
                <a:sym typeface="Ope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6" name="Google Shape;16;p2"/>
          <p:cNvSpPr txBox="1"/>
          <p:nvPr>
            <p:ph idx="1" type="subTitle"/>
          </p:nvPr>
        </p:nvSpPr>
        <p:spPr>
          <a:xfrm>
            <a:off x="4848300" y="1407375"/>
            <a:ext cx="3985200" cy="6678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1400"/>
              <a:buNone/>
              <a:defRPr b="1" sz="1400">
                <a:solidFill>
                  <a:schemeClr val="lt1"/>
                </a:solidFill>
              </a:defRPr>
            </a:lvl1pPr>
            <a:lvl2pPr lvl="1" rtl="0">
              <a:spcBef>
                <a:spcPts val="0"/>
              </a:spcBef>
              <a:spcAft>
                <a:spcPts val="0"/>
              </a:spcAft>
              <a:buSzPts val="1800"/>
              <a:buNone/>
              <a:defRPr/>
            </a:lvl2pPr>
            <a:lvl3pPr lvl="2" rtl="0">
              <a:spcBef>
                <a:spcPts val="0"/>
              </a:spcBef>
              <a:spcAft>
                <a:spcPts val="0"/>
              </a:spcAft>
              <a:buSzPts val="15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 name="Google Shape;17;p2"/>
          <p:cNvSpPr/>
          <p:nvPr>
            <p:ph idx="2" type="pic"/>
          </p:nvPr>
        </p:nvSpPr>
        <p:spPr>
          <a:xfrm>
            <a:off x="-317325" y="-39675"/>
            <a:ext cx="4649100" cy="4629300"/>
          </a:xfrm>
          <a:prstGeom prst="ellipse">
            <a:avLst/>
          </a:prstGeom>
          <a:noFill/>
          <a:ln>
            <a:noFill/>
          </a:ln>
        </p:spPr>
      </p:sp>
      <p:pic>
        <p:nvPicPr>
          <p:cNvPr id="18" name="Google Shape;18;p2"/>
          <p:cNvPicPr preferRelativeResize="0"/>
          <p:nvPr/>
        </p:nvPicPr>
        <p:blipFill>
          <a:blip r:embed="rId2">
            <a:alphaModFix/>
          </a:blip>
          <a:stretch>
            <a:fillRect/>
          </a:stretch>
        </p:blipFill>
        <p:spPr>
          <a:xfrm>
            <a:off x="7143775" y="4418775"/>
            <a:ext cx="1570232" cy="601110"/>
          </a:xfrm>
          <a:prstGeom prst="rect">
            <a:avLst/>
          </a:prstGeom>
          <a:noFill/>
          <a:ln>
            <a:noFill/>
          </a:ln>
        </p:spPr>
      </p:pic>
      <p:sp>
        <p:nvSpPr>
          <p:cNvPr id="19" name="Google Shape;19;p2"/>
          <p:cNvSpPr/>
          <p:nvPr/>
        </p:nvSpPr>
        <p:spPr>
          <a:xfrm>
            <a:off x="8501975" y="167475"/>
            <a:ext cx="251100" cy="277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out website (grey)">
  <p:cSld name="SECTION_HEADER_1_2">
    <p:bg>
      <p:bgPr>
        <a:solidFill>
          <a:schemeClr val="lt2"/>
        </a:solidFill>
      </p:bgPr>
    </p:bg>
    <p:spTree>
      <p:nvGrpSpPr>
        <p:cNvPr id="73" name="Shape 73"/>
        <p:cNvGrpSpPr/>
        <p:nvPr/>
      </p:nvGrpSpPr>
      <p:grpSpPr>
        <a:xfrm>
          <a:off x="0" y="0"/>
          <a:ext cx="0" cy="0"/>
          <a:chOff x="0" y="0"/>
          <a:chExt cx="0" cy="0"/>
        </a:xfrm>
      </p:grpSpPr>
      <p:pic>
        <p:nvPicPr>
          <p:cNvPr id="74" name="Google Shape;74;p11"/>
          <p:cNvPicPr preferRelativeResize="0"/>
          <p:nvPr/>
        </p:nvPicPr>
        <p:blipFill>
          <a:blip r:embed="rId2">
            <a:alphaModFix/>
          </a:blip>
          <a:stretch>
            <a:fillRect/>
          </a:stretch>
        </p:blipFill>
        <p:spPr>
          <a:xfrm>
            <a:off x="7143775" y="4418775"/>
            <a:ext cx="1570232" cy="601110"/>
          </a:xfrm>
          <a:prstGeom prst="rect">
            <a:avLst/>
          </a:prstGeom>
          <a:noFill/>
          <a:ln>
            <a:noFill/>
          </a:ln>
        </p:spPr>
      </p:pic>
      <p:sp>
        <p:nvSpPr>
          <p:cNvPr id="75" name="Google Shape;75;p11"/>
          <p:cNvSpPr txBox="1"/>
          <p:nvPr>
            <p:ph type="title"/>
          </p:nvPr>
        </p:nvSpPr>
        <p:spPr>
          <a:xfrm>
            <a:off x="311700" y="216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1"/>
              </a:buClr>
              <a:buSzPts val="2800"/>
              <a:buFont typeface="Open Sans"/>
              <a:buNone/>
              <a:defRPr b="1" sz="2800">
                <a:solidFill>
                  <a:schemeClr val="dk1"/>
                </a:solidFill>
                <a:latin typeface="Open Sans"/>
                <a:ea typeface="Open Sans"/>
                <a:cs typeface="Open Sans"/>
                <a:sym typeface="Ope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out website (white)">
  <p:cSld name="SECTION_HEADER_1_1">
    <p:bg>
      <p:bgPr>
        <a:solidFill>
          <a:srgbClr val="FFFFFF"/>
        </a:solidFill>
      </p:bgPr>
    </p:bg>
    <p:spTree>
      <p:nvGrpSpPr>
        <p:cNvPr id="76" name="Shape 76"/>
        <p:cNvGrpSpPr/>
        <p:nvPr/>
      </p:nvGrpSpPr>
      <p:grpSpPr>
        <a:xfrm>
          <a:off x="0" y="0"/>
          <a:ext cx="0" cy="0"/>
          <a:chOff x="0" y="0"/>
          <a:chExt cx="0" cy="0"/>
        </a:xfrm>
      </p:grpSpPr>
      <p:pic>
        <p:nvPicPr>
          <p:cNvPr id="77" name="Google Shape;77;p12"/>
          <p:cNvPicPr preferRelativeResize="0"/>
          <p:nvPr/>
        </p:nvPicPr>
        <p:blipFill>
          <a:blip r:embed="rId2">
            <a:alphaModFix/>
          </a:blip>
          <a:stretch>
            <a:fillRect/>
          </a:stretch>
        </p:blipFill>
        <p:spPr>
          <a:xfrm>
            <a:off x="7143775" y="4418775"/>
            <a:ext cx="1570232" cy="601110"/>
          </a:xfrm>
          <a:prstGeom prst="rect">
            <a:avLst/>
          </a:prstGeom>
          <a:noFill/>
          <a:ln>
            <a:noFill/>
          </a:ln>
        </p:spPr>
      </p:pic>
      <p:sp>
        <p:nvSpPr>
          <p:cNvPr id="78" name="Google Shape;78;p12"/>
          <p:cNvSpPr txBox="1"/>
          <p:nvPr>
            <p:ph type="title"/>
          </p:nvPr>
        </p:nvSpPr>
        <p:spPr>
          <a:xfrm>
            <a:off x="311700" y="216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1"/>
              </a:buClr>
              <a:buSzPts val="2800"/>
              <a:buFont typeface="Open Sans"/>
              <a:buNone/>
              <a:defRPr b="1" sz="2800">
                <a:solidFill>
                  <a:schemeClr val="dk1"/>
                </a:solidFill>
                <a:latin typeface="Open Sans"/>
                <a:ea typeface="Open Sans"/>
                <a:cs typeface="Open Sans"/>
                <a:sym typeface="Ope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Purple)" type="tx">
  <p:cSld name="TITLE_AND_BODY">
    <p:bg>
      <p:bgPr>
        <a:solidFill>
          <a:schemeClr val="dk1"/>
        </a:solidFill>
      </p:bgPr>
    </p:bg>
    <p:spTree>
      <p:nvGrpSpPr>
        <p:cNvPr id="79" name="Shape 79"/>
        <p:cNvGrpSpPr/>
        <p:nvPr/>
      </p:nvGrpSpPr>
      <p:grpSpPr>
        <a:xfrm>
          <a:off x="0" y="0"/>
          <a:ext cx="0" cy="0"/>
          <a:chOff x="0" y="0"/>
          <a:chExt cx="0" cy="0"/>
        </a:xfrm>
      </p:grpSpPr>
      <p:sp>
        <p:nvSpPr>
          <p:cNvPr id="80" name="Google Shape;80;p13"/>
          <p:cNvSpPr/>
          <p:nvPr>
            <p:ph idx="2" type="pic"/>
          </p:nvPr>
        </p:nvSpPr>
        <p:spPr>
          <a:xfrm>
            <a:off x="0" y="0"/>
            <a:ext cx="3707700" cy="3760200"/>
          </a:xfrm>
          <a:prstGeom prst="rect">
            <a:avLst/>
          </a:prstGeom>
          <a:noFill/>
          <a:ln>
            <a:noFill/>
          </a:ln>
        </p:spPr>
      </p:sp>
      <p:sp>
        <p:nvSpPr>
          <p:cNvPr id="81" name="Google Shape;81;p13"/>
          <p:cNvSpPr txBox="1"/>
          <p:nvPr>
            <p:ph type="title"/>
          </p:nvPr>
        </p:nvSpPr>
        <p:spPr>
          <a:xfrm>
            <a:off x="4619700" y="445025"/>
            <a:ext cx="4212600" cy="11241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2"/>
              </a:buClr>
              <a:buSzPts val="2800"/>
              <a:buFont typeface="Open Sans"/>
              <a:buNone/>
              <a:defRPr b="1" sz="2800">
                <a:solidFill>
                  <a:schemeClr val="dk2"/>
                </a:solidFill>
                <a:latin typeface="Open Sans"/>
                <a:ea typeface="Open Sans"/>
                <a:cs typeface="Open Sans"/>
                <a:sym typeface="Ope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pic>
        <p:nvPicPr>
          <p:cNvPr id="82" name="Google Shape;82;p13"/>
          <p:cNvPicPr preferRelativeResize="0"/>
          <p:nvPr/>
        </p:nvPicPr>
        <p:blipFill rotWithShape="1">
          <a:blip r:embed="rId2">
            <a:alphaModFix/>
          </a:blip>
          <a:srcRect b="0" l="0" r="0" t="0"/>
          <a:stretch/>
        </p:blipFill>
        <p:spPr>
          <a:xfrm>
            <a:off x="7143775" y="4418775"/>
            <a:ext cx="1570232" cy="601110"/>
          </a:xfrm>
          <a:prstGeom prst="rect">
            <a:avLst/>
          </a:prstGeom>
          <a:noFill/>
          <a:ln>
            <a:noFill/>
          </a:ln>
        </p:spPr>
      </p:pic>
      <p:sp>
        <p:nvSpPr>
          <p:cNvPr id="83" name="Google Shape;83;p13"/>
          <p:cNvSpPr txBox="1"/>
          <p:nvPr>
            <p:ph idx="1" type="subTitle"/>
          </p:nvPr>
        </p:nvSpPr>
        <p:spPr>
          <a:xfrm>
            <a:off x="4619700" y="1407375"/>
            <a:ext cx="3985200" cy="6678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1400"/>
              <a:buNone/>
              <a:defRPr b="1" sz="1400">
                <a:solidFill>
                  <a:schemeClr val="lt1"/>
                </a:solidFill>
              </a:defRPr>
            </a:lvl1pPr>
            <a:lvl2pPr lvl="1" rtl="0">
              <a:spcBef>
                <a:spcPts val="0"/>
              </a:spcBef>
              <a:spcAft>
                <a:spcPts val="0"/>
              </a:spcAft>
              <a:buSzPts val="1800"/>
              <a:buNone/>
              <a:defRPr/>
            </a:lvl2pPr>
            <a:lvl3pPr lvl="2" rtl="0">
              <a:spcBef>
                <a:spcPts val="0"/>
              </a:spcBef>
              <a:spcAft>
                <a:spcPts val="0"/>
              </a:spcAft>
              <a:buSzPts val="15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sand)">
  <p:cSld name="TITLE_AND_BODY_1">
    <p:bg>
      <p:bgPr>
        <a:solidFill>
          <a:schemeClr val="accent6"/>
        </a:solidFill>
      </p:bgPr>
    </p:bg>
    <p:spTree>
      <p:nvGrpSpPr>
        <p:cNvPr id="84" name="Shape 84"/>
        <p:cNvGrpSpPr/>
        <p:nvPr/>
      </p:nvGrpSpPr>
      <p:grpSpPr>
        <a:xfrm>
          <a:off x="0" y="0"/>
          <a:ext cx="0" cy="0"/>
          <a:chOff x="0" y="0"/>
          <a:chExt cx="0" cy="0"/>
        </a:xfrm>
      </p:grpSpPr>
      <p:sp>
        <p:nvSpPr>
          <p:cNvPr id="85" name="Google Shape;85;p14"/>
          <p:cNvSpPr txBox="1"/>
          <p:nvPr>
            <p:ph type="title"/>
          </p:nvPr>
        </p:nvSpPr>
        <p:spPr>
          <a:xfrm>
            <a:off x="4619700" y="445025"/>
            <a:ext cx="4212600" cy="11241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Font typeface="Open Sans"/>
              <a:buNone/>
              <a:defRPr b="1" sz="2800">
                <a:latin typeface="Open Sans"/>
                <a:ea typeface="Open Sans"/>
                <a:cs typeface="Open Sans"/>
                <a:sym typeface="Ope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pic>
        <p:nvPicPr>
          <p:cNvPr id="86" name="Google Shape;86;p14"/>
          <p:cNvPicPr preferRelativeResize="0"/>
          <p:nvPr/>
        </p:nvPicPr>
        <p:blipFill rotWithShape="1">
          <a:blip r:embed="rId2">
            <a:alphaModFix/>
          </a:blip>
          <a:srcRect b="0" l="0" r="0" t="0"/>
          <a:stretch/>
        </p:blipFill>
        <p:spPr>
          <a:xfrm>
            <a:off x="7143775" y="4418775"/>
            <a:ext cx="1570232" cy="601110"/>
          </a:xfrm>
          <a:prstGeom prst="rect">
            <a:avLst/>
          </a:prstGeom>
          <a:noFill/>
          <a:ln>
            <a:noFill/>
          </a:ln>
        </p:spPr>
      </p:pic>
      <p:sp>
        <p:nvSpPr>
          <p:cNvPr id="87" name="Google Shape;87;p14"/>
          <p:cNvSpPr/>
          <p:nvPr>
            <p:ph idx="2" type="pic"/>
          </p:nvPr>
        </p:nvSpPr>
        <p:spPr>
          <a:xfrm>
            <a:off x="0" y="0"/>
            <a:ext cx="3707700" cy="3760200"/>
          </a:xfrm>
          <a:prstGeom prst="rect">
            <a:avLst/>
          </a:prstGeom>
          <a:noFill/>
          <a:ln>
            <a:noFill/>
          </a:ln>
        </p:spPr>
      </p:sp>
      <p:sp>
        <p:nvSpPr>
          <p:cNvPr id="88" name="Google Shape;88;p14"/>
          <p:cNvSpPr txBox="1"/>
          <p:nvPr>
            <p:ph idx="1" type="subTitle"/>
          </p:nvPr>
        </p:nvSpPr>
        <p:spPr>
          <a:xfrm>
            <a:off x="4619700" y="1407375"/>
            <a:ext cx="3985200" cy="6678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1400"/>
              <a:buNone/>
              <a:defRPr b="1" sz="1400">
                <a:solidFill>
                  <a:schemeClr val="lt1"/>
                </a:solidFill>
              </a:defRPr>
            </a:lvl1pPr>
            <a:lvl2pPr lvl="1">
              <a:spcBef>
                <a:spcPts val="0"/>
              </a:spcBef>
              <a:spcAft>
                <a:spcPts val="0"/>
              </a:spcAft>
              <a:buSzPts val="1800"/>
              <a:buNone/>
              <a:defRPr/>
            </a:lvl2pPr>
            <a:lvl3pPr lvl="2">
              <a:spcBef>
                <a:spcPts val="0"/>
              </a:spcBef>
              <a:spcAft>
                <a:spcPts val="0"/>
              </a:spcAft>
              <a:buSzPts val="15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orange) 1">
  <p:cSld name="TITLE_AND_BODY_1_2_1">
    <p:bg>
      <p:bgPr>
        <a:solidFill>
          <a:schemeClr val="dk2"/>
        </a:solidFill>
      </p:bgPr>
    </p:bg>
    <p:spTree>
      <p:nvGrpSpPr>
        <p:cNvPr id="89" name="Shape 89"/>
        <p:cNvGrpSpPr/>
        <p:nvPr/>
      </p:nvGrpSpPr>
      <p:grpSpPr>
        <a:xfrm>
          <a:off x="0" y="0"/>
          <a:ext cx="0" cy="0"/>
          <a:chOff x="0" y="0"/>
          <a:chExt cx="0" cy="0"/>
        </a:xfrm>
      </p:grpSpPr>
      <p:sp>
        <p:nvSpPr>
          <p:cNvPr id="90" name="Google Shape;90;p15"/>
          <p:cNvSpPr txBox="1"/>
          <p:nvPr>
            <p:ph type="title"/>
          </p:nvPr>
        </p:nvSpPr>
        <p:spPr>
          <a:xfrm>
            <a:off x="4619700" y="445025"/>
            <a:ext cx="4212600" cy="11241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Font typeface="Open Sans"/>
              <a:buNone/>
              <a:defRPr b="1" sz="2800">
                <a:latin typeface="Open Sans"/>
                <a:ea typeface="Open Sans"/>
                <a:cs typeface="Open Sans"/>
                <a:sym typeface="Ope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pic>
        <p:nvPicPr>
          <p:cNvPr id="91" name="Google Shape;91;p15"/>
          <p:cNvPicPr preferRelativeResize="0"/>
          <p:nvPr/>
        </p:nvPicPr>
        <p:blipFill rotWithShape="1">
          <a:blip r:embed="rId2">
            <a:alphaModFix/>
          </a:blip>
          <a:srcRect b="0" l="0" r="0" t="0"/>
          <a:stretch/>
        </p:blipFill>
        <p:spPr>
          <a:xfrm>
            <a:off x="7143775" y="4418775"/>
            <a:ext cx="1570232" cy="601110"/>
          </a:xfrm>
          <a:prstGeom prst="rect">
            <a:avLst/>
          </a:prstGeom>
          <a:noFill/>
          <a:ln>
            <a:noFill/>
          </a:ln>
        </p:spPr>
      </p:pic>
      <p:sp>
        <p:nvSpPr>
          <p:cNvPr id="92" name="Google Shape;92;p15"/>
          <p:cNvSpPr/>
          <p:nvPr>
            <p:ph idx="2" type="pic"/>
          </p:nvPr>
        </p:nvSpPr>
        <p:spPr>
          <a:xfrm>
            <a:off x="0" y="0"/>
            <a:ext cx="3707700" cy="3760200"/>
          </a:xfrm>
          <a:prstGeom prst="rect">
            <a:avLst/>
          </a:prstGeom>
          <a:noFill/>
          <a:ln>
            <a:noFill/>
          </a:ln>
        </p:spPr>
      </p:sp>
      <p:sp>
        <p:nvSpPr>
          <p:cNvPr id="93" name="Google Shape;93;p15"/>
          <p:cNvSpPr txBox="1"/>
          <p:nvPr>
            <p:ph idx="1" type="subTitle"/>
          </p:nvPr>
        </p:nvSpPr>
        <p:spPr>
          <a:xfrm>
            <a:off x="4619700" y="1407375"/>
            <a:ext cx="3985200" cy="6678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1400"/>
              <a:buNone/>
              <a:defRPr b="1" sz="1400">
                <a:solidFill>
                  <a:schemeClr val="lt1"/>
                </a:solidFill>
              </a:defRPr>
            </a:lvl1pPr>
            <a:lvl2pPr lvl="1" rtl="0">
              <a:spcBef>
                <a:spcPts val="0"/>
              </a:spcBef>
              <a:spcAft>
                <a:spcPts val="0"/>
              </a:spcAft>
              <a:buSzPts val="1800"/>
              <a:buNone/>
              <a:defRPr/>
            </a:lvl2pPr>
            <a:lvl3pPr lvl="2" rtl="0">
              <a:spcBef>
                <a:spcPts val="0"/>
              </a:spcBef>
              <a:spcAft>
                <a:spcPts val="0"/>
              </a:spcAft>
              <a:buSzPts val="15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orange)">
  <p:cSld name="TITLE_AND_BODY_1_2">
    <p:bg>
      <p:bgPr>
        <a:solidFill>
          <a:schemeClr val="accent1"/>
        </a:solidFill>
      </p:bgPr>
    </p:bg>
    <p:spTree>
      <p:nvGrpSpPr>
        <p:cNvPr id="94" name="Shape 94"/>
        <p:cNvGrpSpPr/>
        <p:nvPr/>
      </p:nvGrpSpPr>
      <p:grpSpPr>
        <a:xfrm>
          <a:off x="0" y="0"/>
          <a:ext cx="0" cy="0"/>
          <a:chOff x="0" y="0"/>
          <a:chExt cx="0" cy="0"/>
        </a:xfrm>
      </p:grpSpPr>
      <p:sp>
        <p:nvSpPr>
          <p:cNvPr id="95" name="Google Shape;95;p16"/>
          <p:cNvSpPr txBox="1"/>
          <p:nvPr>
            <p:ph type="title"/>
          </p:nvPr>
        </p:nvSpPr>
        <p:spPr>
          <a:xfrm>
            <a:off x="4619700" y="445025"/>
            <a:ext cx="4212600" cy="11241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2"/>
              </a:buClr>
              <a:buSzPts val="2800"/>
              <a:buFont typeface="Open Sans"/>
              <a:buNone/>
              <a:defRPr b="1" sz="2800">
                <a:solidFill>
                  <a:schemeClr val="dk2"/>
                </a:solidFill>
                <a:latin typeface="Open Sans"/>
                <a:ea typeface="Open Sans"/>
                <a:cs typeface="Open Sans"/>
                <a:sym typeface="Ope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pic>
        <p:nvPicPr>
          <p:cNvPr id="96" name="Google Shape;96;p16"/>
          <p:cNvPicPr preferRelativeResize="0"/>
          <p:nvPr/>
        </p:nvPicPr>
        <p:blipFill rotWithShape="1">
          <a:blip r:embed="rId2">
            <a:alphaModFix/>
          </a:blip>
          <a:srcRect b="0" l="0" r="0" t="0"/>
          <a:stretch/>
        </p:blipFill>
        <p:spPr>
          <a:xfrm>
            <a:off x="7143775" y="4418775"/>
            <a:ext cx="1570232" cy="601110"/>
          </a:xfrm>
          <a:prstGeom prst="rect">
            <a:avLst/>
          </a:prstGeom>
          <a:noFill/>
          <a:ln>
            <a:noFill/>
          </a:ln>
        </p:spPr>
      </p:pic>
      <p:sp>
        <p:nvSpPr>
          <p:cNvPr id="97" name="Google Shape;97;p16"/>
          <p:cNvSpPr/>
          <p:nvPr>
            <p:ph idx="2" type="pic"/>
          </p:nvPr>
        </p:nvSpPr>
        <p:spPr>
          <a:xfrm>
            <a:off x="0" y="0"/>
            <a:ext cx="3707700" cy="3760200"/>
          </a:xfrm>
          <a:prstGeom prst="rect">
            <a:avLst/>
          </a:prstGeom>
          <a:noFill/>
          <a:ln>
            <a:noFill/>
          </a:ln>
        </p:spPr>
      </p:sp>
      <p:sp>
        <p:nvSpPr>
          <p:cNvPr id="98" name="Google Shape;98;p16"/>
          <p:cNvSpPr txBox="1"/>
          <p:nvPr>
            <p:ph idx="1" type="subTitle"/>
          </p:nvPr>
        </p:nvSpPr>
        <p:spPr>
          <a:xfrm>
            <a:off x="4619700" y="1407375"/>
            <a:ext cx="3985200" cy="6678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1400"/>
              <a:buNone/>
              <a:defRPr b="1" sz="1400">
                <a:solidFill>
                  <a:schemeClr val="lt1"/>
                </a:solidFill>
              </a:defRPr>
            </a:lvl1pPr>
            <a:lvl2pPr lvl="1" rtl="0">
              <a:spcBef>
                <a:spcPts val="0"/>
              </a:spcBef>
              <a:spcAft>
                <a:spcPts val="0"/>
              </a:spcAft>
              <a:buSzPts val="1800"/>
              <a:buNone/>
              <a:defRPr/>
            </a:lvl2pPr>
            <a:lvl3pPr lvl="2" rtl="0">
              <a:spcBef>
                <a:spcPts val="0"/>
              </a:spcBef>
              <a:spcAft>
                <a:spcPts val="0"/>
              </a:spcAft>
              <a:buSzPts val="15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CUSTOM_3">
    <p:spTree>
      <p:nvGrpSpPr>
        <p:cNvPr id="99" name="Shape 99"/>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bg>
      <p:bgPr>
        <a:solidFill>
          <a:schemeClr val="lt1"/>
        </a:solidFill>
      </p:bgPr>
    </p:bg>
    <p:spTree>
      <p:nvGrpSpPr>
        <p:cNvPr id="100" name="Shape 100"/>
        <p:cNvGrpSpPr/>
        <p:nvPr/>
      </p:nvGrpSpPr>
      <p:grpSpPr>
        <a:xfrm>
          <a:off x="0" y="0"/>
          <a:ext cx="0" cy="0"/>
          <a:chOff x="0" y="0"/>
          <a:chExt cx="0" cy="0"/>
        </a:xfrm>
      </p:grpSpPr>
      <p:sp>
        <p:nvSpPr>
          <p:cNvPr id="101" name="Google Shape;101;p18"/>
          <p:cNvSpPr txBox="1"/>
          <p:nvPr>
            <p:ph idx="1" type="body"/>
          </p:nvPr>
        </p:nvSpPr>
        <p:spPr>
          <a:xfrm>
            <a:off x="324000" y="1434465"/>
            <a:ext cx="7607400" cy="3209100"/>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800"/>
              </a:spcBef>
              <a:spcAft>
                <a:spcPts val="0"/>
              </a:spcAft>
              <a:buClr>
                <a:srgbClr val="3F3F3F"/>
              </a:buClr>
              <a:buSzPts val="1400"/>
              <a:buFont typeface="Salsa"/>
              <a:buNone/>
              <a:defRPr b="0" i="0" sz="1100" u="none" cap="none" strike="noStrike">
                <a:solidFill>
                  <a:schemeClr val="dk1"/>
                </a:solidFill>
                <a:latin typeface="Salsa"/>
                <a:ea typeface="Salsa"/>
                <a:cs typeface="Salsa"/>
                <a:sym typeface="Salsa"/>
              </a:defRPr>
            </a:lvl1pPr>
            <a:lvl2pPr indent="-304800" lvl="1" marL="914400" marR="0" rtl="0" algn="l">
              <a:lnSpc>
                <a:spcPct val="90000"/>
              </a:lnSpc>
              <a:spcBef>
                <a:spcPts val="400"/>
              </a:spcBef>
              <a:spcAft>
                <a:spcPts val="0"/>
              </a:spcAft>
              <a:buClr>
                <a:srgbClr val="3F3F3F"/>
              </a:buClr>
              <a:buSzPts val="1200"/>
              <a:buFont typeface="Arial"/>
              <a:buChar char="•"/>
              <a:defRPr b="0" i="0" sz="1100" u="none" cap="none" strike="noStrike">
                <a:solidFill>
                  <a:srgbClr val="3F3F3F"/>
                </a:solidFill>
                <a:latin typeface="Arial"/>
                <a:ea typeface="Arial"/>
                <a:cs typeface="Arial"/>
                <a:sym typeface="Arial"/>
              </a:defRPr>
            </a:lvl2pPr>
            <a:lvl3pPr indent="-298450" lvl="2" marL="1371600" marR="0" rtl="0" algn="l">
              <a:lnSpc>
                <a:spcPct val="90000"/>
              </a:lnSpc>
              <a:spcBef>
                <a:spcPts val="400"/>
              </a:spcBef>
              <a:spcAft>
                <a:spcPts val="0"/>
              </a:spcAft>
              <a:buClr>
                <a:srgbClr val="3F3F3F"/>
              </a:buClr>
              <a:buSzPts val="1100"/>
              <a:buFont typeface="Arial"/>
              <a:buChar char="•"/>
              <a:defRPr b="0" i="0" sz="1100" u="none" cap="none" strike="noStrike">
                <a:solidFill>
                  <a:srgbClr val="3F3F3F"/>
                </a:solidFill>
                <a:latin typeface="Arial"/>
                <a:ea typeface="Arial"/>
                <a:cs typeface="Arial"/>
                <a:sym typeface="Arial"/>
              </a:defRPr>
            </a:lvl3pPr>
            <a:lvl4pPr indent="-298450" lvl="3" marL="1828800" marR="0" rtl="0" algn="l">
              <a:lnSpc>
                <a:spcPct val="90000"/>
              </a:lnSpc>
              <a:spcBef>
                <a:spcPts val="400"/>
              </a:spcBef>
              <a:spcAft>
                <a:spcPts val="0"/>
              </a:spcAft>
              <a:buClr>
                <a:srgbClr val="3F3F3F"/>
              </a:buClr>
              <a:buSzPts val="1100"/>
              <a:buFont typeface="Arial"/>
              <a:buChar char="•"/>
              <a:defRPr b="0" i="0" sz="1100" u="none" cap="none" strike="noStrike">
                <a:solidFill>
                  <a:srgbClr val="3F3F3F"/>
                </a:solidFill>
                <a:latin typeface="Arial"/>
                <a:ea typeface="Arial"/>
                <a:cs typeface="Arial"/>
                <a:sym typeface="Arial"/>
              </a:defRPr>
            </a:lvl4pPr>
            <a:lvl5pPr indent="-298450" lvl="4" marL="2286000" marR="0" rtl="0" algn="l">
              <a:lnSpc>
                <a:spcPct val="90000"/>
              </a:lnSpc>
              <a:spcBef>
                <a:spcPts val="400"/>
              </a:spcBef>
              <a:spcAft>
                <a:spcPts val="0"/>
              </a:spcAft>
              <a:buClr>
                <a:srgbClr val="3F3F3F"/>
              </a:buClr>
              <a:buSzPts val="1100"/>
              <a:buFont typeface="Arial"/>
              <a:buChar char="•"/>
              <a:defRPr b="0" i="0" sz="1100" u="none" cap="none" strike="noStrike">
                <a:solidFill>
                  <a:srgbClr val="3F3F3F"/>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100" u="none" cap="none" strike="noStrike">
                <a:solidFill>
                  <a:srgbClr val="000000"/>
                </a:solidFill>
                <a:latin typeface="Arial"/>
                <a:ea typeface="Arial"/>
                <a:cs typeface="Arial"/>
                <a:sym typeface="Arial"/>
              </a:defRPr>
            </a:lvl9pPr>
          </a:lstStyle>
          <a:p/>
        </p:txBody>
      </p:sp>
      <p:sp>
        <p:nvSpPr>
          <p:cNvPr id="102" name="Google Shape;102;p18"/>
          <p:cNvSpPr txBox="1"/>
          <p:nvPr>
            <p:ph type="title"/>
          </p:nvPr>
        </p:nvSpPr>
        <p:spPr>
          <a:xfrm>
            <a:off x="324000" y="199045"/>
            <a:ext cx="5145300" cy="812400"/>
          </a:xfrm>
          <a:prstGeom prst="rect">
            <a:avLst/>
          </a:prstGeom>
          <a:noFill/>
          <a:ln>
            <a:noFill/>
          </a:ln>
        </p:spPr>
        <p:txBody>
          <a:bodyPr anchorCtr="0" anchor="t" bIns="34275" lIns="68575" spcFirstLastPara="1" rIns="68575" wrap="square" tIns="3427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103" name="Shape 103"/>
        <p:cNvGrpSpPr/>
        <p:nvPr/>
      </p:nvGrpSpPr>
      <p:grpSpPr>
        <a:xfrm>
          <a:off x="0" y="0"/>
          <a:ext cx="0" cy="0"/>
          <a:chOff x="0" y="0"/>
          <a:chExt cx="0" cy="0"/>
        </a:xfrm>
      </p:grpSpPr>
      <p:sp>
        <p:nvSpPr>
          <p:cNvPr id="104" name="Google Shape;104;p19"/>
          <p:cNvSpPr txBox="1"/>
          <p:nvPr>
            <p:ph type="title"/>
          </p:nvPr>
        </p:nvSpPr>
        <p:spPr>
          <a:xfrm>
            <a:off x="324000" y="324000"/>
            <a:ext cx="7607400" cy="324000"/>
          </a:xfrm>
          <a:prstGeom prst="rect">
            <a:avLst/>
          </a:prstGeom>
          <a:noFill/>
          <a:ln>
            <a:noFill/>
          </a:ln>
        </p:spPr>
        <p:txBody>
          <a:bodyPr anchorCtr="0" anchor="ctr" bIns="0" lIns="0" spcFirstLastPara="1" rIns="0" wrap="square" tIns="0">
            <a:normAutofit/>
          </a:bodyPr>
          <a:lstStyle>
            <a:lvl1pPr lvl="0" rtl="0" algn="l">
              <a:lnSpc>
                <a:spcPct val="90000"/>
              </a:lnSpc>
              <a:spcBef>
                <a:spcPts val="0"/>
              </a:spcBef>
              <a:spcAft>
                <a:spcPts val="0"/>
              </a:spcAft>
              <a:buClr>
                <a:srgbClr val="3F3F3F"/>
              </a:buClr>
              <a:buSzPts val="2400"/>
              <a:buFont typeface="Arial"/>
              <a:buNone/>
              <a:defRPr>
                <a:solidFill>
                  <a:srgbClr val="3F3F3F"/>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5" name="Google Shape;105;p19"/>
          <p:cNvSpPr txBox="1"/>
          <p:nvPr>
            <p:ph idx="1" type="body"/>
          </p:nvPr>
        </p:nvSpPr>
        <p:spPr>
          <a:xfrm>
            <a:off x="324000" y="864000"/>
            <a:ext cx="7607400" cy="3779400"/>
          </a:xfrm>
          <a:prstGeom prst="rect">
            <a:avLst/>
          </a:prstGeom>
          <a:noFill/>
          <a:ln>
            <a:noFill/>
          </a:ln>
        </p:spPr>
        <p:txBody>
          <a:bodyPr anchorCtr="0" anchor="t" bIns="0" lIns="0" spcFirstLastPara="1" rIns="0" wrap="square" tIns="0">
            <a:normAutofit/>
          </a:bodyPr>
          <a:lstStyle>
            <a:lvl1pPr indent="-317500" lvl="0" marL="457200" rtl="0" algn="l">
              <a:lnSpc>
                <a:spcPct val="90000"/>
              </a:lnSpc>
              <a:spcBef>
                <a:spcPts val="800"/>
              </a:spcBef>
              <a:spcAft>
                <a:spcPts val="0"/>
              </a:spcAft>
              <a:buClr>
                <a:srgbClr val="3F3F3F"/>
              </a:buClr>
              <a:buSzPts val="1400"/>
              <a:buChar char="•"/>
              <a:defRPr>
                <a:solidFill>
                  <a:srgbClr val="3F3F3F"/>
                </a:solidFill>
              </a:defRPr>
            </a:lvl1pPr>
            <a:lvl2pPr indent="-304800" lvl="1" marL="914400" rtl="0" algn="l">
              <a:lnSpc>
                <a:spcPct val="90000"/>
              </a:lnSpc>
              <a:spcBef>
                <a:spcPts val="400"/>
              </a:spcBef>
              <a:spcAft>
                <a:spcPts val="0"/>
              </a:spcAft>
              <a:buClr>
                <a:srgbClr val="3F3F3F"/>
              </a:buClr>
              <a:buSzPts val="1200"/>
              <a:buChar char="•"/>
              <a:defRPr>
                <a:solidFill>
                  <a:srgbClr val="3F3F3F"/>
                </a:solidFill>
              </a:defRPr>
            </a:lvl2pPr>
            <a:lvl3pPr indent="-298450" lvl="2" marL="1371600" rtl="0" algn="l">
              <a:lnSpc>
                <a:spcPct val="90000"/>
              </a:lnSpc>
              <a:spcBef>
                <a:spcPts val="400"/>
              </a:spcBef>
              <a:spcAft>
                <a:spcPts val="0"/>
              </a:spcAft>
              <a:buClr>
                <a:srgbClr val="3F3F3F"/>
              </a:buClr>
              <a:buSzPts val="1100"/>
              <a:buChar char="•"/>
              <a:defRPr>
                <a:solidFill>
                  <a:srgbClr val="3F3F3F"/>
                </a:solidFill>
              </a:defRPr>
            </a:lvl3pPr>
            <a:lvl4pPr indent="-298450" lvl="3" marL="1828800" rtl="0" algn="l">
              <a:lnSpc>
                <a:spcPct val="90000"/>
              </a:lnSpc>
              <a:spcBef>
                <a:spcPts val="400"/>
              </a:spcBef>
              <a:spcAft>
                <a:spcPts val="0"/>
              </a:spcAft>
              <a:buClr>
                <a:srgbClr val="3F3F3F"/>
              </a:buClr>
              <a:buSzPts val="1100"/>
              <a:buChar char="•"/>
              <a:defRPr>
                <a:solidFill>
                  <a:srgbClr val="3F3F3F"/>
                </a:solidFill>
              </a:defRPr>
            </a:lvl4pPr>
            <a:lvl5pPr indent="-298450" lvl="4" marL="2286000" rtl="0" algn="l">
              <a:lnSpc>
                <a:spcPct val="90000"/>
              </a:lnSpc>
              <a:spcBef>
                <a:spcPts val="400"/>
              </a:spcBef>
              <a:spcAft>
                <a:spcPts val="0"/>
              </a:spcAft>
              <a:buClr>
                <a:srgbClr val="3F3F3F"/>
              </a:buClr>
              <a:buSzPts val="1100"/>
              <a:buChar char="•"/>
              <a:defRPr>
                <a:solidFill>
                  <a:srgbClr val="3F3F3F"/>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6" name="Google Shape;106;p19"/>
          <p:cNvSpPr txBox="1"/>
          <p:nvPr>
            <p:ph idx="11" type="ftr"/>
          </p:nvPr>
        </p:nvSpPr>
        <p:spPr>
          <a:xfrm>
            <a:off x="195731" y="4774420"/>
            <a:ext cx="3086100" cy="170100"/>
          </a:xfrm>
          <a:prstGeom prst="rect">
            <a:avLst/>
          </a:prstGeom>
          <a:noFill/>
          <a:ln>
            <a:noFill/>
          </a:ln>
        </p:spPr>
        <p:txBody>
          <a:bodyPr anchorCtr="0" anchor="ctr" bIns="0" lIns="0" spcFirstLastPara="1" rIns="0" wrap="square" tIns="0">
            <a:noAutofit/>
          </a:bodyPr>
          <a:lstStyle>
            <a:lvl1pPr lvl="0" rtl="0" algn="l">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107" name="Google Shape;107;p19"/>
          <p:cNvSpPr txBox="1"/>
          <p:nvPr>
            <p:ph idx="12" type="sldNum"/>
          </p:nvPr>
        </p:nvSpPr>
        <p:spPr>
          <a:xfrm>
            <a:off x="8318725" y="4842272"/>
            <a:ext cx="722100" cy="198300"/>
          </a:xfrm>
          <a:prstGeom prst="rect">
            <a:avLst/>
          </a:prstGeom>
          <a:noFill/>
          <a:ln cap="flat" cmpd="sng" w="9525">
            <a:solidFill>
              <a:srgbClr val="F2F2F2"/>
            </a:solidFill>
            <a:prstDash val="solid"/>
            <a:round/>
            <a:headEnd len="sm" w="sm" type="none"/>
            <a:tailEnd len="sm" w="sm" type="none"/>
          </a:ln>
        </p:spPr>
        <p:txBody>
          <a:bodyPr anchorCtr="0" anchor="ctr" bIns="0" lIns="0" spcFirstLastPara="1" rIns="0" wrap="square" tIns="0">
            <a:noAutofit/>
          </a:bodyPr>
          <a:lstStyle>
            <a:lvl1pPr indent="0" lvl="0" marL="0" marR="0" rtl="0" algn="ctr">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800"/>
              <a:buFont typeface="Arial"/>
              <a:buNone/>
              <a:defRPr b="0" i="0" sz="800" u="none" cap="none" strike="noStrike">
                <a:solidFill>
                  <a:srgbClr val="A5A5A5"/>
                </a:solidFill>
                <a:latin typeface="Arial"/>
                <a:ea typeface="Arial"/>
                <a:cs typeface="Arial"/>
                <a:sym typeface="Arial"/>
              </a:defRPr>
            </a:lvl9pPr>
          </a:lstStyle>
          <a:p>
            <a:pPr indent="0" lvl="0" marL="0" rtl="0" algn="ctr">
              <a:spcBef>
                <a:spcPts val="0"/>
              </a:spcBef>
              <a:spcAft>
                <a:spcPts val="0"/>
              </a:spcAft>
              <a:buNone/>
            </a:pPr>
            <a:r>
              <a:rPr lang="en-ZA"/>
              <a:t>page </a:t>
            </a:r>
            <a:fld id="{00000000-1234-1234-1234-123412341234}" type="slidenum">
              <a:rPr b="1" i="1" lang="en-ZA"/>
              <a:t>‹#›</a:t>
            </a:fld>
            <a:endParaRPr b="1" i="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CUSTOM_2_1">
    <p:bg>
      <p:bgPr>
        <a:solidFill>
          <a:schemeClr val="accent6"/>
        </a:solidFill>
      </p:bgPr>
    </p:bg>
    <p:spTree>
      <p:nvGrpSpPr>
        <p:cNvPr id="20" name="Shape 20"/>
        <p:cNvGrpSpPr/>
        <p:nvPr/>
      </p:nvGrpSpPr>
      <p:grpSpPr>
        <a:xfrm>
          <a:off x="0" y="0"/>
          <a:ext cx="0" cy="0"/>
          <a:chOff x="0" y="0"/>
          <a:chExt cx="0" cy="0"/>
        </a:xfrm>
      </p:grpSpPr>
      <p:sp>
        <p:nvSpPr>
          <p:cNvPr id="21" name="Google Shape;21;p3"/>
          <p:cNvSpPr txBox="1"/>
          <p:nvPr>
            <p:ph type="title"/>
          </p:nvPr>
        </p:nvSpPr>
        <p:spPr>
          <a:xfrm>
            <a:off x="4467300" y="445025"/>
            <a:ext cx="4212600" cy="11241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Font typeface="Open Sans"/>
              <a:buNone/>
              <a:defRPr b="1" sz="2800">
                <a:latin typeface="Open Sans"/>
                <a:ea typeface="Open Sans"/>
                <a:cs typeface="Open Sans"/>
                <a:sym typeface="Ope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pic>
        <p:nvPicPr>
          <p:cNvPr id="22" name="Google Shape;22;p3"/>
          <p:cNvPicPr preferRelativeResize="0"/>
          <p:nvPr/>
        </p:nvPicPr>
        <p:blipFill rotWithShape="1">
          <a:blip r:embed="rId2">
            <a:alphaModFix/>
          </a:blip>
          <a:srcRect b="0" l="0" r="0" t="0"/>
          <a:stretch/>
        </p:blipFill>
        <p:spPr>
          <a:xfrm>
            <a:off x="7143775" y="4418775"/>
            <a:ext cx="1570232" cy="601110"/>
          </a:xfrm>
          <a:prstGeom prst="rect">
            <a:avLst/>
          </a:prstGeom>
          <a:noFill/>
          <a:ln>
            <a:noFill/>
          </a:ln>
        </p:spPr>
      </p:pic>
      <p:sp>
        <p:nvSpPr>
          <p:cNvPr id="23" name="Google Shape;23;p3"/>
          <p:cNvSpPr/>
          <p:nvPr/>
        </p:nvSpPr>
        <p:spPr>
          <a:xfrm>
            <a:off x="8301850" y="94900"/>
            <a:ext cx="679800" cy="633600"/>
          </a:xfrm>
          <a:prstGeom prst="rect">
            <a:avLst/>
          </a:pr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ph idx="2" type="pic"/>
          </p:nvPr>
        </p:nvSpPr>
        <p:spPr>
          <a:xfrm>
            <a:off x="0" y="0"/>
            <a:ext cx="3707700" cy="3760200"/>
          </a:xfrm>
          <a:prstGeom prst="rect">
            <a:avLst/>
          </a:prstGeom>
          <a:noFill/>
          <a:ln>
            <a:noFill/>
          </a:ln>
        </p:spPr>
      </p:sp>
      <p:sp>
        <p:nvSpPr>
          <p:cNvPr id="25" name="Google Shape;25;p3"/>
          <p:cNvSpPr txBox="1"/>
          <p:nvPr>
            <p:ph idx="1" type="subTitle"/>
          </p:nvPr>
        </p:nvSpPr>
        <p:spPr>
          <a:xfrm>
            <a:off x="4467300" y="1407375"/>
            <a:ext cx="3985200" cy="6678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1400"/>
              <a:buNone/>
              <a:defRPr b="1" sz="1400">
                <a:solidFill>
                  <a:schemeClr val="lt1"/>
                </a:solidFill>
              </a:defRPr>
            </a:lvl1pPr>
            <a:lvl2pPr lvl="1" rtl="0">
              <a:spcBef>
                <a:spcPts val="0"/>
              </a:spcBef>
              <a:spcAft>
                <a:spcPts val="0"/>
              </a:spcAft>
              <a:buSzPts val="1800"/>
              <a:buNone/>
              <a:defRPr/>
            </a:lvl2pPr>
            <a:lvl3pPr lvl="2" rtl="0">
              <a:spcBef>
                <a:spcPts val="0"/>
              </a:spcBef>
              <a:spcAft>
                <a:spcPts val="0"/>
              </a:spcAft>
              <a:buSzPts val="15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6" name="Google Shape;26;p3"/>
          <p:cNvSpPr/>
          <p:nvPr>
            <p:ph idx="3" type="pic"/>
          </p:nvPr>
        </p:nvSpPr>
        <p:spPr>
          <a:xfrm>
            <a:off x="4638750" y="3230175"/>
            <a:ext cx="1291200" cy="440100"/>
          </a:xfrm>
          <a:prstGeom prst="rect">
            <a:avLst/>
          </a:prstGeom>
          <a:noFill/>
          <a:ln>
            <a:noFill/>
          </a:ln>
        </p:spPr>
      </p:sp>
      <p:sp>
        <p:nvSpPr>
          <p:cNvPr id="27" name="Google Shape;27;p3"/>
          <p:cNvSpPr/>
          <p:nvPr>
            <p:ph idx="4" type="pic"/>
          </p:nvPr>
        </p:nvSpPr>
        <p:spPr>
          <a:xfrm>
            <a:off x="6004200" y="3230175"/>
            <a:ext cx="1291200" cy="440100"/>
          </a:xfrm>
          <a:prstGeom prst="rect">
            <a:avLst/>
          </a:prstGeom>
          <a:noFill/>
          <a:ln>
            <a:noFill/>
          </a:ln>
        </p:spPr>
      </p:sp>
      <p:sp>
        <p:nvSpPr>
          <p:cNvPr id="28" name="Google Shape;28;p3"/>
          <p:cNvSpPr/>
          <p:nvPr>
            <p:ph idx="5" type="pic"/>
          </p:nvPr>
        </p:nvSpPr>
        <p:spPr>
          <a:xfrm>
            <a:off x="4638750" y="3738000"/>
            <a:ext cx="1291200" cy="440100"/>
          </a:xfrm>
          <a:prstGeom prst="rect">
            <a:avLst/>
          </a:prstGeom>
          <a:noFill/>
          <a:ln>
            <a:noFill/>
          </a:ln>
        </p:spPr>
      </p:sp>
      <p:sp>
        <p:nvSpPr>
          <p:cNvPr id="29" name="Google Shape;29;p3"/>
          <p:cNvSpPr/>
          <p:nvPr>
            <p:ph idx="6" type="pic"/>
          </p:nvPr>
        </p:nvSpPr>
        <p:spPr>
          <a:xfrm>
            <a:off x="6004200" y="3738000"/>
            <a:ext cx="1291200" cy="440100"/>
          </a:xfrm>
          <a:prstGeom prst="rect">
            <a:avLst/>
          </a:prstGeom>
          <a:noFill/>
          <a:ln>
            <a:noFill/>
          </a:ln>
        </p:spPr>
      </p:sp>
      <p:sp>
        <p:nvSpPr>
          <p:cNvPr id="30" name="Google Shape;30;p3"/>
          <p:cNvSpPr/>
          <p:nvPr>
            <p:ph idx="7" type="pic"/>
          </p:nvPr>
        </p:nvSpPr>
        <p:spPr>
          <a:xfrm>
            <a:off x="7369650" y="3230175"/>
            <a:ext cx="1291200" cy="440100"/>
          </a:xfrm>
          <a:prstGeom prst="rect">
            <a:avLst/>
          </a:prstGeom>
          <a:noFill/>
          <a:ln>
            <a:noFill/>
          </a:ln>
        </p:spPr>
      </p:sp>
      <p:sp>
        <p:nvSpPr>
          <p:cNvPr id="31" name="Google Shape;31;p3"/>
          <p:cNvSpPr/>
          <p:nvPr>
            <p:ph idx="8" type="pic"/>
          </p:nvPr>
        </p:nvSpPr>
        <p:spPr>
          <a:xfrm>
            <a:off x="7369650" y="3738000"/>
            <a:ext cx="1291200" cy="440100"/>
          </a:xfrm>
          <a:prstGeom prst="rect">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1">
  <p:cSld name="CUSTOM_2_1_1">
    <p:bg>
      <p:bgPr>
        <a:solidFill>
          <a:schemeClr val="lt1"/>
        </a:solidFill>
      </p:bgPr>
    </p:bg>
    <p:spTree>
      <p:nvGrpSpPr>
        <p:cNvPr id="32" name="Shape 32"/>
        <p:cNvGrpSpPr/>
        <p:nvPr/>
      </p:nvGrpSpPr>
      <p:grpSpPr>
        <a:xfrm>
          <a:off x="0" y="0"/>
          <a:ext cx="0" cy="0"/>
          <a:chOff x="0" y="0"/>
          <a:chExt cx="0" cy="0"/>
        </a:xfrm>
      </p:grpSpPr>
      <p:sp>
        <p:nvSpPr>
          <p:cNvPr id="33" name="Google Shape;33;p4"/>
          <p:cNvSpPr txBox="1"/>
          <p:nvPr>
            <p:ph type="title"/>
          </p:nvPr>
        </p:nvSpPr>
        <p:spPr>
          <a:xfrm>
            <a:off x="4467300" y="445025"/>
            <a:ext cx="4212600" cy="11241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Font typeface="Open Sans"/>
              <a:buNone/>
              <a:defRPr b="1" sz="2800">
                <a:latin typeface="Open Sans"/>
                <a:ea typeface="Open Sans"/>
                <a:cs typeface="Open Sans"/>
                <a:sym typeface="Ope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pic>
        <p:nvPicPr>
          <p:cNvPr id="34" name="Google Shape;34;p4"/>
          <p:cNvPicPr preferRelativeResize="0"/>
          <p:nvPr/>
        </p:nvPicPr>
        <p:blipFill rotWithShape="1">
          <a:blip r:embed="rId2">
            <a:alphaModFix/>
          </a:blip>
          <a:srcRect b="0" l="0" r="0" t="0"/>
          <a:stretch/>
        </p:blipFill>
        <p:spPr>
          <a:xfrm>
            <a:off x="7143775" y="4418775"/>
            <a:ext cx="1570232" cy="601110"/>
          </a:xfrm>
          <a:prstGeom prst="rect">
            <a:avLst/>
          </a:prstGeom>
          <a:noFill/>
          <a:ln>
            <a:noFill/>
          </a:ln>
        </p:spPr>
      </p:pic>
      <p:sp>
        <p:nvSpPr>
          <p:cNvPr id="35" name="Google Shape;35;p4"/>
          <p:cNvSpPr/>
          <p:nvPr/>
        </p:nvSpPr>
        <p:spPr>
          <a:xfrm>
            <a:off x="8301850" y="94900"/>
            <a:ext cx="679800" cy="633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4"/>
          <p:cNvSpPr/>
          <p:nvPr>
            <p:ph idx="2" type="pic"/>
          </p:nvPr>
        </p:nvSpPr>
        <p:spPr>
          <a:xfrm>
            <a:off x="0" y="0"/>
            <a:ext cx="3707700" cy="3760200"/>
          </a:xfrm>
          <a:prstGeom prst="rect">
            <a:avLst/>
          </a:prstGeom>
          <a:noFill/>
          <a:ln>
            <a:noFill/>
          </a:ln>
        </p:spPr>
      </p:sp>
      <p:sp>
        <p:nvSpPr>
          <p:cNvPr id="37" name="Google Shape;37;p4"/>
          <p:cNvSpPr txBox="1"/>
          <p:nvPr>
            <p:ph idx="1" type="subTitle"/>
          </p:nvPr>
        </p:nvSpPr>
        <p:spPr>
          <a:xfrm>
            <a:off x="4467300" y="1407375"/>
            <a:ext cx="3985200" cy="667800"/>
          </a:xfrm>
          <a:prstGeom prst="rect">
            <a:avLst/>
          </a:prstGeom>
        </p:spPr>
        <p:txBody>
          <a:bodyPr anchorCtr="0" anchor="t" bIns="91425" lIns="91425" spcFirstLastPara="1" rIns="91425" wrap="square" tIns="91425">
            <a:normAutofit/>
          </a:bodyPr>
          <a:lstStyle>
            <a:lvl1pPr lvl="0" rtl="0">
              <a:spcBef>
                <a:spcPts val="0"/>
              </a:spcBef>
              <a:spcAft>
                <a:spcPts val="0"/>
              </a:spcAft>
              <a:buSzPts val="1400"/>
              <a:buNone/>
              <a:defRPr b="1" sz="1400">
                <a:highlight>
                  <a:schemeClr val="lt1"/>
                </a:highlight>
              </a:defRPr>
            </a:lvl1pPr>
            <a:lvl2pPr lvl="1" rtl="0">
              <a:spcBef>
                <a:spcPts val="0"/>
              </a:spcBef>
              <a:spcAft>
                <a:spcPts val="0"/>
              </a:spcAft>
              <a:buSzPts val="1800"/>
              <a:buNone/>
              <a:defRPr/>
            </a:lvl2pPr>
            <a:lvl3pPr lvl="2" rtl="0">
              <a:spcBef>
                <a:spcPts val="0"/>
              </a:spcBef>
              <a:spcAft>
                <a:spcPts val="0"/>
              </a:spcAft>
              <a:buSzPts val="15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8" name="Google Shape;38;p4"/>
          <p:cNvSpPr/>
          <p:nvPr>
            <p:ph idx="3" type="pic"/>
          </p:nvPr>
        </p:nvSpPr>
        <p:spPr>
          <a:xfrm>
            <a:off x="4638750" y="3230175"/>
            <a:ext cx="1291200" cy="440100"/>
          </a:xfrm>
          <a:prstGeom prst="rect">
            <a:avLst/>
          </a:prstGeom>
          <a:noFill/>
          <a:ln>
            <a:noFill/>
          </a:ln>
        </p:spPr>
      </p:sp>
      <p:sp>
        <p:nvSpPr>
          <p:cNvPr id="39" name="Google Shape;39;p4"/>
          <p:cNvSpPr/>
          <p:nvPr>
            <p:ph idx="4" type="pic"/>
          </p:nvPr>
        </p:nvSpPr>
        <p:spPr>
          <a:xfrm>
            <a:off x="6004200" y="3230175"/>
            <a:ext cx="1291200" cy="440100"/>
          </a:xfrm>
          <a:prstGeom prst="rect">
            <a:avLst/>
          </a:prstGeom>
          <a:noFill/>
          <a:ln>
            <a:noFill/>
          </a:ln>
        </p:spPr>
      </p:sp>
      <p:sp>
        <p:nvSpPr>
          <p:cNvPr id="40" name="Google Shape;40;p4"/>
          <p:cNvSpPr/>
          <p:nvPr>
            <p:ph idx="5" type="pic"/>
          </p:nvPr>
        </p:nvSpPr>
        <p:spPr>
          <a:xfrm>
            <a:off x="4638750" y="3738000"/>
            <a:ext cx="1291200" cy="440100"/>
          </a:xfrm>
          <a:prstGeom prst="rect">
            <a:avLst/>
          </a:prstGeom>
          <a:noFill/>
          <a:ln>
            <a:noFill/>
          </a:ln>
        </p:spPr>
      </p:sp>
      <p:sp>
        <p:nvSpPr>
          <p:cNvPr id="41" name="Google Shape;41;p4"/>
          <p:cNvSpPr/>
          <p:nvPr>
            <p:ph idx="6" type="pic"/>
          </p:nvPr>
        </p:nvSpPr>
        <p:spPr>
          <a:xfrm>
            <a:off x="6004200" y="3738000"/>
            <a:ext cx="1291200" cy="440100"/>
          </a:xfrm>
          <a:prstGeom prst="rect">
            <a:avLst/>
          </a:prstGeom>
          <a:noFill/>
          <a:ln>
            <a:noFill/>
          </a:ln>
        </p:spPr>
      </p:sp>
      <p:sp>
        <p:nvSpPr>
          <p:cNvPr id="42" name="Google Shape;42;p4"/>
          <p:cNvSpPr/>
          <p:nvPr>
            <p:ph idx="7" type="pic"/>
          </p:nvPr>
        </p:nvSpPr>
        <p:spPr>
          <a:xfrm>
            <a:off x="7369650" y="3230175"/>
            <a:ext cx="1291200" cy="440100"/>
          </a:xfrm>
          <a:prstGeom prst="rect">
            <a:avLst/>
          </a:prstGeom>
          <a:noFill/>
          <a:ln>
            <a:noFill/>
          </a:ln>
        </p:spPr>
      </p:sp>
      <p:sp>
        <p:nvSpPr>
          <p:cNvPr id="43" name="Google Shape;43;p4"/>
          <p:cNvSpPr/>
          <p:nvPr>
            <p:ph idx="8" type="pic"/>
          </p:nvPr>
        </p:nvSpPr>
        <p:spPr>
          <a:xfrm>
            <a:off x="7369650" y="3738000"/>
            <a:ext cx="1291200" cy="440100"/>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1)" type="title">
  <p:cSld name="TITLE">
    <p:bg>
      <p:bgPr>
        <a:solidFill>
          <a:schemeClr val="lt1"/>
        </a:solidFill>
      </p:bgPr>
    </p:bg>
    <p:spTree>
      <p:nvGrpSpPr>
        <p:cNvPr id="44" name="Shape 44"/>
        <p:cNvGrpSpPr/>
        <p:nvPr/>
      </p:nvGrpSpPr>
      <p:grpSpPr>
        <a:xfrm>
          <a:off x="0" y="0"/>
          <a:ext cx="0" cy="0"/>
          <a:chOff x="0" y="0"/>
          <a:chExt cx="0" cy="0"/>
        </a:xfrm>
      </p:grpSpPr>
      <p:sp>
        <p:nvSpPr>
          <p:cNvPr id="45" name="Google Shape;45;p5"/>
          <p:cNvSpPr txBox="1"/>
          <p:nvPr>
            <p:ph type="title"/>
          </p:nvPr>
        </p:nvSpPr>
        <p:spPr>
          <a:xfrm>
            <a:off x="311700" y="216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1"/>
              </a:buClr>
              <a:buSzPts val="2800"/>
              <a:buFont typeface="Open Sans"/>
              <a:buNone/>
              <a:defRPr b="1" sz="2800">
                <a:solidFill>
                  <a:schemeClr val="dk1"/>
                </a:solidFill>
                <a:latin typeface="Open Sans"/>
                <a:ea typeface="Open Sans"/>
                <a:cs typeface="Open Sans"/>
                <a:sym typeface="Ope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pic>
        <p:nvPicPr>
          <p:cNvPr id="46" name="Google Shape;46;p5"/>
          <p:cNvPicPr preferRelativeResize="0"/>
          <p:nvPr/>
        </p:nvPicPr>
        <p:blipFill>
          <a:blip r:embed="rId2">
            <a:alphaModFix/>
          </a:blip>
          <a:stretch>
            <a:fillRect/>
          </a:stretch>
        </p:blipFill>
        <p:spPr>
          <a:xfrm>
            <a:off x="7143775" y="4418775"/>
            <a:ext cx="1570232" cy="601110"/>
          </a:xfrm>
          <a:prstGeom prst="rect">
            <a:avLst/>
          </a:prstGeom>
          <a:noFill/>
          <a:ln>
            <a:noFill/>
          </a:ln>
        </p:spPr>
      </p:pic>
      <p:pic>
        <p:nvPicPr>
          <p:cNvPr id="47" name="Google Shape;47;p5"/>
          <p:cNvPicPr preferRelativeResize="0"/>
          <p:nvPr/>
        </p:nvPicPr>
        <p:blipFill rotWithShape="1">
          <a:blip r:embed="rId3">
            <a:alphaModFix/>
          </a:blip>
          <a:srcRect b="41826" l="43207" r="0" t="0"/>
          <a:stretch/>
        </p:blipFill>
        <p:spPr>
          <a:xfrm>
            <a:off x="0" y="1871700"/>
            <a:ext cx="2709200" cy="32718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p:cSld name="CUSTOM_1">
    <p:bg>
      <p:bgPr>
        <a:solidFill>
          <a:schemeClr val="accent6"/>
        </a:solidFill>
      </p:bgPr>
    </p:bg>
    <p:spTree>
      <p:nvGrpSpPr>
        <p:cNvPr id="48" name="Shape 48"/>
        <p:cNvGrpSpPr/>
        <p:nvPr/>
      </p:nvGrpSpPr>
      <p:grpSpPr>
        <a:xfrm>
          <a:off x="0" y="0"/>
          <a:ext cx="0" cy="0"/>
          <a:chOff x="0" y="0"/>
          <a:chExt cx="0" cy="0"/>
        </a:xfrm>
      </p:grpSpPr>
      <p:sp>
        <p:nvSpPr>
          <p:cNvPr id="49" name="Google Shape;49;p6"/>
          <p:cNvSpPr txBox="1"/>
          <p:nvPr>
            <p:ph type="title"/>
          </p:nvPr>
        </p:nvSpPr>
        <p:spPr>
          <a:xfrm>
            <a:off x="311700" y="2164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pic>
        <p:nvPicPr>
          <p:cNvPr id="50" name="Google Shape;50;p6"/>
          <p:cNvPicPr preferRelativeResize="0"/>
          <p:nvPr/>
        </p:nvPicPr>
        <p:blipFill rotWithShape="1">
          <a:blip r:embed="rId2">
            <a:alphaModFix/>
          </a:blip>
          <a:srcRect b="0" l="0" r="0" t="0"/>
          <a:stretch/>
        </p:blipFill>
        <p:spPr>
          <a:xfrm>
            <a:off x="7143775" y="4418775"/>
            <a:ext cx="1570232" cy="601110"/>
          </a:xfrm>
          <a:prstGeom prst="rect">
            <a:avLst/>
          </a:prstGeom>
          <a:noFill/>
          <a:ln>
            <a:noFill/>
          </a:ln>
        </p:spPr>
      </p:pic>
      <p:sp>
        <p:nvSpPr>
          <p:cNvPr id="51" name="Google Shape;51;p6"/>
          <p:cNvSpPr txBox="1"/>
          <p:nvPr>
            <p:ph idx="2" type="title"/>
          </p:nvPr>
        </p:nvSpPr>
        <p:spPr>
          <a:xfrm>
            <a:off x="311700" y="216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1"/>
              </a:buClr>
              <a:buSzPts val="2800"/>
              <a:buFont typeface="Open Sans"/>
              <a:buNone/>
              <a:defRPr b="1" sz="2800">
                <a:solidFill>
                  <a:schemeClr val="dk1"/>
                </a:solidFill>
                <a:latin typeface="Open Sans"/>
                <a:ea typeface="Open Sans"/>
                <a:cs typeface="Open Sans"/>
                <a:sym typeface="Ope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2" name="Google Shape;52;p6"/>
          <p:cNvSpPr txBox="1"/>
          <p:nvPr/>
        </p:nvSpPr>
        <p:spPr>
          <a:xfrm>
            <a:off x="324001" y="4705913"/>
            <a:ext cx="3177600" cy="246600"/>
          </a:xfrm>
          <a:prstGeom prst="rect">
            <a:avLst/>
          </a:prstGeom>
          <a:noFill/>
          <a:ln>
            <a:noFill/>
          </a:ln>
        </p:spPr>
        <p:txBody>
          <a:bodyPr anchorCtr="0" anchor="t" bIns="0" lIns="0" spcFirstLastPara="1" rIns="0" wrap="square" tIns="0">
            <a:noAutofit/>
          </a:bodyPr>
          <a:lstStyle/>
          <a:p>
            <a:pPr indent="0" lvl="0" marL="88900" marR="0" rtl="0" algn="l">
              <a:lnSpc>
                <a:spcPct val="90000"/>
              </a:lnSpc>
              <a:spcBef>
                <a:spcPts val="800"/>
              </a:spcBef>
              <a:spcAft>
                <a:spcPts val="0"/>
              </a:spcAft>
              <a:buClr>
                <a:srgbClr val="FFFFFF"/>
              </a:buClr>
              <a:buSzPts val="1400"/>
              <a:buFont typeface="Arial"/>
              <a:buNone/>
            </a:pPr>
            <a:r>
              <a:rPr i="0" lang="en-ZA" sz="800" u="none" cap="none" strike="noStrike">
                <a:solidFill>
                  <a:srgbClr val="AAAAAA"/>
                </a:solidFill>
                <a:latin typeface="Open Sans"/>
                <a:ea typeface="Open Sans"/>
                <a:cs typeface="Open Sans"/>
                <a:sym typeface="Open Sans"/>
              </a:rPr>
              <a:t>climateactiontransparency.org</a:t>
            </a:r>
            <a:endParaRPr i="0" sz="800" u="none" cap="none" strike="noStrike">
              <a:solidFill>
                <a:srgbClr val="AAAAAA"/>
              </a:solidFill>
              <a:latin typeface="Open Sans"/>
              <a:ea typeface="Open Sans"/>
              <a:cs typeface="Open Sans"/>
              <a:sym typeface="Open Sans"/>
            </a:endParaRPr>
          </a:p>
        </p:txBody>
      </p:sp>
      <p:pic>
        <p:nvPicPr>
          <p:cNvPr id="53" name="Google Shape;53;p6"/>
          <p:cNvPicPr preferRelativeResize="0"/>
          <p:nvPr/>
        </p:nvPicPr>
        <p:blipFill rotWithShape="1">
          <a:blip r:embed="rId3">
            <a:alphaModFix/>
          </a:blip>
          <a:srcRect b="0" l="0" r="50000" t="71103"/>
          <a:stretch/>
        </p:blipFill>
        <p:spPr>
          <a:xfrm>
            <a:off x="5949625" y="0"/>
            <a:ext cx="3194375" cy="214462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website (white)" type="secHead">
  <p:cSld name="SECTION_HEADER">
    <p:bg>
      <p:bgPr>
        <a:solidFill>
          <a:srgbClr val="FFFFFF"/>
        </a:solidFill>
      </p:bgPr>
    </p:bg>
    <p:spTree>
      <p:nvGrpSpPr>
        <p:cNvPr id="54" name="Shape 54"/>
        <p:cNvGrpSpPr/>
        <p:nvPr/>
      </p:nvGrpSpPr>
      <p:grpSpPr>
        <a:xfrm>
          <a:off x="0" y="0"/>
          <a:ext cx="0" cy="0"/>
          <a:chOff x="0" y="0"/>
          <a:chExt cx="0" cy="0"/>
        </a:xfrm>
      </p:grpSpPr>
      <p:pic>
        <p:nvPicPr>
          <p:cNvPr id="55" name="Google Shape;55;p7"/>
          <p:cNvPicPr preferRelativeResize="0"/>
          <p:nvPr/>
        </p:nvPicPr>
        <p:blipFill>
          <a:blip r:embed="rId2">
            <a:alphaModFix/>
          </a:blip>
          <a:stretch>
            <a:fillRect/>
          </a:stretch>
        </p:blipFill>
        <p:spPr>
          <a:xfrm>
            <a:off x="7143775" y="4418775"/>
            <a:ext cx="1570232" cy="601110"/>
          </a:xfrm>
          <a:prstGeom prst="rect">
            <a:avLst/>
          </a:prstGeom>
          <a:noFill/>
          <a:ln>
            <a:noFill/>
          </a:ln>
        </p:spPr>
      </p:pic>
      <p:sp>
        <p:nvSpPr>
          <p:cNvPr id="56" name="Google Shape;56;p7"/>
          <p:cNvSpPr txBox="1"/>
          <p:nvPr>
            <p:ph type="title"/>
          </p:nvPr>
        </p:nvSpPr>
        <p:spPr>
          <a:xfrm>
            <a:off x="311700" y="216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1"/>
              </a:buClr>
              <a:buSzPts val="2800"/>
              <a:buFont typeface="Open Sans"/>
              <a:buNone/>
              <a:defRPr b="1" sz="2800">
                <a:solidFill>
                  <a:schemeClr val="dk1"/>
                </a:solidFill>
                <a:latin typeface="Open Sans"/>
                <a:ea typeface="Open Sans"/>
                <a:cs typeface="Open Sans"/>
                <a:sym typeface="Ope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7" name="Google Shape;57;p7"/>
          <p:cNvSpPr txBox="1"/>
          <p:nvPr/>
        </p:nvSpPr>
        <p:spPr>
          <a:xfrm>
            <a:off x="324001" y="4705913"/>
            <a:ext cx="3177600" cy="246600"/>
          </a:xfrm>
          <a:prstGeom prst="rect">
            <a:avLst/>
          </a:prstGeom>
          <a:noFill/>
          <a:ln>
            <a:noFill/>
          </a:ln>
        </p:spPr>
        <p:txBody>
          <a:bodyPr anchorCtr="0" anchor="t" bIns="0" lIns="0" spcFirstLastPara="1" rIns="0" wrap="square" tIns="0">
            <a:noAutofit/>
          </a:bodyPr>
          <a:lstStyle/>
          <a:p>
            <a:pPr indent="0" lvl="0" marL="88900" marR="0" rtl="0" algn="l">
              <a:lnSpc>
                <a:spcPct val="90000"/>
              </a:lnSpc>
              <a:spcBef>
                <a:spcPts val="800"/>
              </a:spcBef>
              <a:spcAft>
                <a:spcPts val="0"/>
              </a:spcAft>
              <a:buClr>
                <a:srgbClr val="FFFFFF"/>
              </a:buClr>
              <a:buSzPts val="1400"/>
              <a:buFont typeface="Arial"/>
              <a:buNone/>
            </a:pPr>
            <a:r>
              <a:rPr i="0" lang="en-ZA" sz="800" u="none" cap="none" strike="noStrike">
                <a:solidFill>
                  <a:srgbClr val="AAAAAA"/>
                </a:solidFill>
                <a:latin typeface="Open Sans"/>
                <a:ea typeface="Open Sans"/>
                <a:cs typeface="Open Sans"/>
                <a:sym typeface="Open Sans"/>
              </a:rPr>
              <a:t>climateactiontransparency.org</a:t>
            </a:r>
            <a:endParaRPr i="0" sz="800" u="none" cap="none" strike="noStrike">
              <a:solidFill>
                <a:srgbClr val="AAAAAA"/>
              </a:solidFill>
              <a:latin typeface="Open Sans"/>
              <a:ea typeface="Open Sans"/>
              <a:cs typeface="Open Sans"/>
              <a:sym typeface="Open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website (white) 1">
  <p:cSld name="SECTION_HEADER_2">
    <p:bg>
      <p:bgPr>
        <a:solidFill>
          <a:srgbClr val="FFFFFF"/>
        </a:solidFill>
      </p:bgPr>
    </p:bg>
    <p:spTree>
      <p:nvGrpSpPr>
        <p:cNvPr id="58" name="Shape 58"/>
        <p:cNvGrpSpPr/>
        <p:nvPr/>
      </p:nvGrpSpPr>
      <p:grpSpPr>
        <a:xfrm>
          <a:off x="0" y="0"/>
          <a:ext cx="0" cy="0"/>
          <a:chOff x="0" y="0"/>
          <a:chExt cx="0" cy="0"/>
        </a:xfrm>
      </p:grpSpPr>
      <p:pic>
        <p:nvPicPr>
          <p:cNvPr id="59" name="Google Shape;59;p8"/>
          <p:cNvPicPr preferRelativeResize="0"/>
          <p:nvPr/>
        </p:nvPicPr>
        <p:blipFill>
          <a:blip r:embed="rId2">
            <a:alphaModFix/>
          </a:blip>
          <a:stretch>
            <a:fillRect/>
          </a:stretch>
        </p:blipFill>
        <p:spPr>
          <a:xfrm>
            <a:off x="7143775" y="4418775"/>
            <a:ext cx="1570232" cy="601110"/>
          </a:xfrm>
          <a:prstGeom prst="rect">
            <a:avLst/>
          </a:prstGeom>
          <a:noFill/>
          <a:ln>
            <a:noFill/>
          </a:ln>
        </p:spPr>
      </p:pic>
      <p:sp>
        <p:nvSpPr>
          <p:cNvPr id="60" name="Google Shape;60;p8"/>
          <p:cNvSpPr txBox="1"/>
          <p:nvPr>
            <p:ph type="title"/>
          </p:nvPr>
        </p:nvSpPr>
        <p:spPr>
          <a:xfrm>
            <a:off x="311700" y="216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1"/>
              </a:buClr>
              <a:buSzPts val="2800"/>
              <a:buFont typeface="Open Sans"/>
              <a:buNone/>
              <a:defRPr b="1" sz="2800">
                <a:solidFill>
                  <a:schemeClr val="dk1"/>
                </a:solidFill>
                <a:latin typeface="Open Sans"/>
                <a:ea typeface="Open Sans"/>
                <a:cs typeface="Open Sans"/>
                <a:sym typeface="Ope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61" name="Google Shape;61;p8"/>
          <p:cNvSpPr txBox="1"/>
          <p:nvPr/>
        </p:nvSpPr>
        <p:spPr>
          <a:xfrm>
            <a:off x="324001" y="4705913"/>
            <a:ext cx="3177600" cy="246600"/>
          </a:xfrm>
          <a:prstGeom prst="rect">
            <a:avLst/>
          </a:prstGeom>
          <a:noFill/>
          <a:ln>
            <a:noFill/>
          </a:ln>
        </p:spPr>
        <p:txBody>
          <a:bodyPr anchorCtr="0" anchor="t" bIns="0" lIns="0" spcFirstLastPara="1" rIns="0" wrap="square" tIns="0">
            <a:noAutofit/>
          </a:bodyPr>
          <a:lstStyle/>
          <a:p>
            <a:pPr indent="0" lvl="0" marL="88900" marR="0" rtl="0" algn="l">
              <a:lnSpc>
                <a:spcPct val="90000"/>
              </a:lnSpc>
              <a:spcBef>
                <a:spcPts val="800"/>
              </a:spcBef>
              <a:spcAft>
                <a:spcPts val="0"/>
              </a:spcAft>
              <a:buClr>
                <a:srgbClr val="FFFFFF"/>
              </a:buClr>
              <a:buSzPts val="1400"/>
              <a:buFont typeface="Arial"/>
              <a:buNone/>
            </a:pPr>
            <a:r>
              <a:rPr i="0" lang="en-ZA" sz="800" u="none" cap="none" strike="noStrike">
                <a:solidFill>
                  <a:srgbClr val="AAAAAA"/>
                </a:solidFill>
                <a:latin typeface="Open Sans"/>
                <a:ea typeface="Open Sans"/>
                <a:cs typeface="Open Sans"/>
                <a:sym typeface="Open Sans"/>
              </a:rPr>
              <a:t>climateactiontransparency.org</a:t>
            </a:r>
            <a:endParaRPr i="0" sz="800" u="none" cap="none" strike="noStrike">
              <a:solidFill>
                <a:srgbClr val="AAAAAA"/>
              </a:solidFill>
              <a:latin typeface="Open Sans"/>
              <a:ea typeface="Open Sans"/>
              <a:cs typeface="Open Sans"/>
              <a:sym typeface="Open Sans"/>
            </a:endParaRPr>
          </a:p>
        </p:txBody>
      </p:sp>
      <p:pic>
        <p:nvPicPr>
          <p:cNvPr id="62" name="Google Shape;62;p8"/>
          <p:cNvPicPr preferRelativeResize="0"/>
          <p:nvPr/>
        </p:nvPicPr>
        <p:blipFill rotWithShape="1">
          <a:blip r:embed="rId3">
            <a:alphaModFix/>
          </a:blip>
          <a:srcRect b="73202" l="0" r="32872" t="0"/>
          <a:stretch/>
        </p:blipFill>
        <p:spPr>
          <a:xfrm>
            <a:off x="4855400" y="3154650"/>
            <a:ext cx="4288601" cy="198885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website (grey)">
  <p:cSld name="SECTION_HEADER_1">
    <p:bg>
      <p:bgPr>
        <a:solidFill>
          <a:schemeClr val="lt2"/>
        </a:solidFill>
      </p:bgPr>
    </p:bg>
    <p:spTree>
      <p:nvGrpSpPr>
        <p:cNvPr id="63" name="Shape 63"/>
        <p:cNvGrpSpPr/>
        <p:nvPr/>
      </p:nvGrpSpPr>
      <p:grpSpPr>
        <a:xfrm>
          <a:off x="0" y="0"/>
          <a:ext cx="0" cy="0"/>
          <a:chOff x="0" y="0"/>
          <a:chExt cx="0" cy="0"/>
        </a:xfrm>
      </p:grpSpPr>
      <p:pic>
        <p:nvPicPr>
          <p:cNvPr id="64" name="Google Shape;64;p9"/>
          <p:cNvPicPr preferRelativeResize="0"/>
          <p:nvPr/>
        </p:nvPicPr>
        <p:blipFill>
          <a:blip r:embed="rId2">
            <a:alphaModFix/>
          </a:blip>
          <a:stretch>
            <a:fillRect/>
          </a:stretch>
        </p:blipFill>
        <p:spPr>
          <a:xfrm>
            <a:off x="7143775" y="4418775"/>
            <a:ext cx="1570232" cy="601110"/>
          </a:xfrm>
          <a:prstGeom prst="rect">
            <a:avLst/>
          </a:prstGeom>
          <a:noFill/>
          <a:ln>
            <a:noFill/>
          </a:ln>
        </p:spPr>
      </p:pic>
      <p:sp>
        <p:nvSpPr>
          <p:cNvPr id="65" name="Google Shape;65;p9"/>
          <p:cNvSpPr txBox="1"/>
          <p:nvPr>
            <p:ph type="title"/>
          </p:nvPr>
        </p:nvSpPr>
        <p:spPr>
          <a:xfrm>
            <a:off x="311700" y="216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1"/>
              </a:buClr>
              <a:buSzPts val="2800"/>
              <a:buFont typeface="Open Sans"/>
              <a:buNone/>
              <a:defRPr b="1" sz="2800">
                <a:solidFill>
                  <a:schemeClr val="dk1"/>
                </a:solidFill>
                <a:latin typeface="Open Sans"/>
                <a:ea typeface="Open Sans"/>
                <a:cs typeface="Open Sans"/>
                <a:sym typeface="Ope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66" name="Google Shape;66;p9"/>
          <p:cNvSpPr txBox="1"/>
          <p:nvPr/>
        </p:nvSpPr>
        <p:spPr>
          <a:xfrm>
            <a:off x="324001" y="4705913"/>
            <a:ext cx="3177600" cy="246600"/>
          </a:xfrm>
          <a:prstGeom prst="rect">
            <a:avLst/>
          </a:prstGeom>
          <a:noFill/>
          <a:ln>
            <a:noFill/>
          </a:ln>
        </p:spPr>
        <p:txBody>
          <a:bodyPr anchorCtr="0" anchor="t" bIns="0" lIns="0" spcFirstLastPara="1" rIns="0" wrap="square" tIns="0">
            <a:noAutofit/>
          </a:bodyPr>
          <a:lstStyle/>
          <a:p>
            <a:pPr indent="0" lvl="0" marL="88900" marR="0" rtl="0" algn="l">
              <a:lnSpc>
                <a:spcPct val="90000"/>
              </a:lnSpc>
              <a:spcBef>
                <a:spcPts val="800"/>
              </a:spcBef>
              <a:spcAft>
                <a:spcPts val="0"/>
              </a:spcAft>
              <a:buClr>
                <a:srgbClr val="FFFFFF"/>
              </a:buClr>
              <a:buSzPts val="1400"/>
              <a:buFont typeface="Arial"/>
              <a:buNone/>
            </a:pPr>
            <a:r>
              <a:rPr i="0" lang="en-ZA" sz="800" u="none" cap="none" strike="noStrike">
                <a:solidFill>
                  <a:srgbClr val="AAAAAA"/>
                </a:solidFill>
                <a:latin typeface="Open Sans"/>
                <a:ea typeface="Open Sans"/>
                <a:cs typeface="Open Sans"/>
                <a:sym typeface="Open Sans"/>
              </a:rPr>
              <a:t>climateactiontransparency.org</a:t>
            </a:r>
            <a:endParaRPr i="0" sz="800" u="none" cap="none" strike="noStrike">
              <a:solidFill>
                <a:srgbClr val="AAAAAA"/>
              </a:solidFill>
              <a:latin typeface="Open Sans"/>
              <a:ea typeface="Open Sans"/>
              <a:cs typeface="Open Sans"/>
              <a:sym typeface="Open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website (sand)">
  <p:cSld name="SECTION_HEADER_1_3">
    <p:bg>
      <p:bgPr>
        <a:solidFill>
          <a:schemeClr val="accent6"/>
        </a:solidFill>
      </p:bgPr>
    </p:bg>
    <p:spTree>
      <p:nvGrpSpPr>
        <p:cNvPr id="67" name="Shape 67"/>
        <p:cNvGrpSpPr/>
        <p:nvPr/>
      </p:nvGrpSpPr>
      <p:grpSpPr>
        <a:xfrm>
          <a:off x="0" y="0"/>
          <a:ext cx="0" cy="0"/>
          <a:chOff x="0" y="0"/>
          <a:chExt cx="0" cy="0"/>
        </a:xfrm>
      </p:grpSpPr>
      <p:pic>
        <p:nvPicPr>
          <p:cNvPr id="68" name="Google Shape;68;p10"/>
          <p:cNvPicPr preferRelativeResize="0"/>
          <p:nvPr/>
        </p:nvPicPr>
        <p:blipFill rotWithShape="1">
          <a:blip r:embed="rId2">
            <a:alphaModFix/>
          </a:blip>
          <a:srcRect b="0" l="0" r="0" t="0"/>
          <a:stretch/>
        </p:blipFill>
        <p:spPr>
          <a:xfrm>
            <a:off x="7143775" y="4418775"/>
            <a:ext cx="1570232" cy="601110"/>
          </a:xfrm>
          <a:prstGeom prst="rect">
            <a:avLst/>
          </a:prstGeom>
          <a:noFill/>
          <a:ln>
            <a:noFill/>
          </a:ln>
        </p:spPr>
      </p:pic>
      <p:sp>
        <p:nvSpPr>
          <p:cNvPr id="69" name="Google Shape;69;p10"/>
          <p:cNvSpPr txBox="1"/>
          <p:nvPr>
            <p:ph type="title"/>
          </p:nvPr>
        </p:nvSpPr>
        <p:spPr>
          <a:xfrm>
            <a:off x="311700" y="216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1"/>
              </a:buClr>
              <a:buSzPts val="2800"/>
              <a:buFont typeface="Open Sans"/>
              <a:buNone/>
              <a:defRPr b="1" sz="2800">
                <a:solidFill>
                  <a:schemeClr val="dk1"/>
                </a:solidFill>
                <a:latin typeface="Open Sans"/>
                <a:ea typeface="Open Sans"/>
                <a:cs typeface="Open Sans"/>
                <a:sym typeface="Ope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0" name="Google Shape;70;p10"/>
          <p:cNvSpPr txBox="1"/>
          <p:nvPr/>
        </p:nvSpPr>
        <p:spPr>
          <a:xfrm>
            <a:off x="324001" y="4705913"/>
            <a:ext cx="3177600" cy="246600"/>
          </a:xfrm>
          <a:prstGeom prst="rect">
            <a:avLst/>
          </a:prstGeom>
          <a:noFill/>
          <a:ln>
            <a:noFill/>
          </a:ln>
        </p:spPr>
        <p:txBody>
          <a:bodyPr anchorCtr="0" anchor="t" bIns="0" lIns="0" spcFirstLastPara="1" rIns="0" wrap="square" tIns="0">
            <a:noAutofit/>
          </a:bodyPr>
          <a:lstStyle/>
          <a:p>
            <a:pPr indent="0" lvl="0" marL="88900" marR="0" rtl="0" algn="l">
              <a:lnSpc>
                <a:spcPct val="90000"/>
              </a:lnSpc>
              <a:spcBef>
                <a:spcPts val="800"/>
              </a:spcBef>
              <a:spcAft>
                <a:spcPts val="0"/>
              </a:spcAft>
              <a:buClr>
                <a:srgbClr val="FFFFFF"/>
              </a:buClr>
              <a:buSzPts val="1400"/>
              <a:buFont typeface="Arial"/>
              <a:buNone/>
            </a:pPr>
            <a:r>
              <a:rPr i="0" lang="en-ZA" sz="800" u="none" cap="none" strike="noStrike">
                <a:solidFill>
                  <a:srgbClr val="AAAAAA"/>
                </a:solidFill>
                <a:latin typeface="Open Sans"/>
                <a:ea typeface="Open Sans"/>
                <a:cs typeface="Open Sans"/>
                <a:sym typeface="Open Sans"/>
              </a:rPr>
              <a:t>climateactiontransparency.org</a:t>
            </a:r>
            <a:endParaRPr i="0" sz="800" u="none" cap="none" strike="noStrike">
              <a:solidFill>
                <a:srgbClr val="AAAAAA"/>
              </a:solidFill>
              <a:latin typeface="Open Sans"/>
              <a:ea typeface="Open Sans"/>
              <a:cs typeface="Open Sans"/>
              <a:sym typeface="Open Sans"/>
            </a:endParaRPr>
          </a:p>
        </p:txBody>
      </p:sp>
      <p:pic>
        <p:nvPicPr>
          <p:cNvPr id="71" name="Google Shape;71;p10"/>
          <p:cNvPicPr preferRelativeResize="0"/>
          <p:nvPr/>
        </p:nvPicPr>
        <p:blipFill rotWithShape="1">
          <a:blip r:embed="rId3">
            <a:alphaModFix/>
          </a:blip>
          <a:srcRect b="73202" l="0" r="32872" t="0"/>
          <a:stretch/>
        </p:blipFill>
        <p:spPr>
          <a:xfrm>
            <a:off x="4855400" y="3154650"/>
            <a:ext cx="4288601" cy="1988851"/>
          </a:xfrm>
          <a:prstGeom prst="rect">
            <a:avLst/>
          </a:prstGeom>
          <a:noFill/>
          <a:ln>
            <a:noFill/>
          </a:ln>
        </p:spPr>
      </p:pic>
      <p:sp>
        <p:nvSpPr>
          <p:cNvPr id="72" name="Google Shape;72;p10"/>
          <p:cNvSpPr/>
          <p:nvPr/>
        </p:nvSpPr>
        <p:spPr>
          <a:xfrm>
            <a:off x="8501975" y="167475"/>
            <a:ext cx="251100" cy="277500"/>
          </a:xfrm>
          <a:prstGeom prst="rect">
            <a:avLst/>
          </a:pr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2.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311700" y="2164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Open Sans"/>
              <a:buNone/>
              <a:defRPr b="1" sz="2800">
                <a:solidFill>
                  <a:schemeClr val="dk1"/>
                </a:solidFill>
                <a:latin typeface="Open Sans"/>
                <a:ea typeface="Open Sans"/>
                <a:cs typeface="Open Sans"/>
                <a:sym typeface="Open Sa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11" name="Google Shape;11;p1"/>
          <p:cNvSpPr txBox="1"/>
          <p:nvPr>
            <p:ph idx="1" type="body"/>
          </p:nvPr>
        </p:nvSpPr>
        <p:spPr>
          <a:xfrm>
            <a:off x="284525" y="1179650"/>
            <a:ext cx="8520600" cy="3416400"/>
          </a:xfrm>
          <a:prstGeom prst="rect">
            <a:avLst/>
          </a:prstGeom>
          <a:noFill/>
          <a:ln>
            <a:noFill/>
          </a:ln>
        </p:spPr>
        <p:txBody>
          <a:bodyPr anchorCtr="0" anchor="t" bIns="91425" lIns="91425" spcFirstLastPara="1" rIns="91425" wrap="square" tIns="91425">
            <a:normAutofit/>
          </a:bodyPr>
          <a:lstStyle>
            <a:lvl1pPr indent="-361950" lvl="0" marL="457200" rtl="0">
              <a:lnSpc>
                <a:spcPct val="115000"/>
              </a:lnSpc>
              <a:spcBef>
                <a:spcPts val="0"/>
              </a:spcBef>
              <a:spcAft>
                <a:spcPts val="0"/>
              </a:spcAft>
              <a:buClr>
                <a:schemeClr val="dk2"/>
              </a:buClr>
              <a:buSzPts val="2100"/>
              <a:buFont typeface="Open Sans"/>
              <a:buChar char="●"/>
              <a:defRPr sz="2100">
                <a:solidFill>
                  <a:schemeClr val="dk2"/>
                </a:solidFill>
                <a:latin typeface="Open Sans"/>
                <a:ea typeface="Open Sans"/>
                <a:cs typeface="Open Sans"/>
                <a:sym typeface="Open Sans"/>
              </a:defRPr>
            </a:lvl1pPr>
            <a:lvl2pPr indent="-342900" lvl="1" marL="914400" rtl="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2pPr>
            <a:lvl3pPr indent="-323850" lvl="2" marL="1371600" rtl="0">
              <a:lnSpc>
                <a:spcPct val="115000"/>
              </a:lnSpc>
              <a:spcBef>
                <a:spcPts val="0"/>
              </a:spcBef>
              <a:spcAft>
                <a:spcPts val="0"/>
              </a:spcAft>
              <a:buClr>
                <a:schemeClr val="dk2"/>
              </a:buClr>
              <a:buSzPts val="1500"/>
              <a:buFont typeface="Open Sans"/>
              <a:buChar char="●"/>
              <a:defRPr sz="1500">
                <a:solidFill>
                  <a:schemeClr val="dk2"/>
                </a:solidFill>
                <a:latin typeface="Open Sans"/>
                <a:ea typeface="Open Sans"/>
                <a:cs typeface="Open Sans"/>
                <a:sym typeface="Open Sans"/>
              </a:defRPr>
            </a:lvl3pPr>
            <a:lvl4pPr indent="-317500" lvl="3" marL="18288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12" name="Google Shape;12;p1"/>
          <p:cNvSpPr txBox="1"/>
          <p:nvPr/>
        </p:nvSpPr>
        <p:spPr>
          <a:xfrm>
            <a:off x="8211920" y="242183"/>
            <a:ext cx="722100" cy="1983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800"/>
              <a:buFont typeface="Arial"/>
              <a:buNone/>
            </a:pPr>
            <a:fld id="{00000000-1234-1234-1234-123412341234}" type="slidenum">
              <a:rPr i="0" lang="en-ZA" sz="800" u="none" cap="none" strike="noStrike">
                <a:solidFill>
                  <a:srgbClr val="A5A5A5"/>
                </a:solidFill>
                <a:latin typeface="Open Sans"/>
                <a:ea typeface="Open Sans"/>
                <a:cs typeface="Open Sans"/>
                <a:sym typeface="Open Sans"/>
              </a:rPr>
              <a:t>‹#›</a:t>
            </a:fld>
            <a:endParaRPr i="0" sz="800" u="none" cap="none" strike="noStrike">
              <a:solidFill>
                <a:srgbClr val="A5A5A5"/>
              </a:solidFill>
              <a:latin typeface="Open Sans"/>
              <a:ea typeface="Open Sans"/>
              <a:cs typeface="Open Sans"/>
              <a:sym typeface="Open Sans"/>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slide" Target="/ppt/slides/slide5.xml"/><Relationship Id="rId4" Type="http://schemas.openxmlformats.org/officeDocument/2006/relationships/slide" Target="/ppt/slides/slide5.xml"/><Relationship Id="rId5" Type="http://schemas.openxmlformats.org/officeDocument/2006/relationships/slide" Target="/ppt/slides/slide11.xml"/><Relationship Id="rId6" Type="http://schemas.openxmlformats.org/officeDocument/2006/relationships/slide" Target="/ppt/slides/slide14.xml"/><Relationship Id="rId7" Type="http://schemas.openxmlformats.org/officeDocument/2006/relationships/slide" Target="/ppt/slides/slide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slide" Target="/ppt/slides/slide12.xml"/><Relationship Id="rId4" Type="http://schemas.openxmlformats.org/officeDocument/2006/relationships/slide" Target="/ppt/slides/slide13.xml"/></Relationships>
</file>

<file path=ppt/slides/_rels/slide12.xml.rels><?xml version="1.0" encoding="UTF-8" standalone="yes"?><Relationships xmlns="http://schemas.openxmlformats.org/package/2006/relationships"><Relationship Id="rId10" Type="http://schemas.openxmlformats.org/officeDocument/2006/relationships/image" Target="../media/image32.png"/><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slide" Target="/ppt/slides/slide5.xml"/><Relationship Id="rId4" Type="http://schemas.openxmlformats.org/officeDocument/2006/relationships/slide" Target="/ppt/slides/slide5.xml"/><Relationship Id="rId9" Type="http://schemas.openxmlformats.org/officeDocument/2006/relationships/hyperlink" Target="https://climateactiontransparency.org/our-work/icat-toolbox/assessment-guides/stakeholder-participation/" TargetMode="External"/><Relationship Id="rId5" Type="http://schemas.openxmlformats.org/officeDocument/2006/relationships/slide" Target="/ppt/slides/slide11.xml"/><Relationship Id="rId6" Type="http://schemas.openxmlformats.org/officeDocument/2006/relationships/slide" Target="/ppt/slides/slide14.xml"/><Relationship Id="rId7" Type="http://schemas.openxmlformats.org/officeDocument/2006/relationships/slide" Target="/ppt/slides/slide17.xml"/><Relationship Id="rId8" Type="http://schemas.openxmlformats.org/officeDocument/2006/relationships/image" Target="../media/image16.png"/></Relationships>
</file>

<file path=ppt/slides/_rels/slide13.xml.rels><?xml version="1.0" encoding="UTF-8" standalone="yes"?><Relationships xmlns="http://schemas.openxmlformats.org/package/2006/relationships"><Relationship Id="rId10" Type="http://schemas.openxmlformats.org/officeDocument/2006/relationships/image" Target="../media/image32.png"/><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slide" Target="/ppt/slides/slide5.xml"/><Relationship Id="rId4" Type="http://schemas.openxmlformats.org/officeDocument/2006/relationships/slide" Target="/ppt/slides/slide5.xml"/><Relationship Id="rId9" Type="http://schemas.openxmlformats.org/officeDocument/2006/relationships/hyperlink" Target="https://climateactiontransparency.org/our-work/icat-toolbox/assessment-guides/stakeholder-participation/" TargetMode="External"/><Relationship Id="rId5" Type="http://schemas.openxmlformats.org/officeDocument/2006/relationships/slide" Target="/ppt/slides/slide11.xml"/><Relationship Id="rId6" Type="http://schemas.openxmlformats.org/officeDocument/2006/relationships/slide" Target="/ppt/slides/slide14.xml"/><Relationship Id="rId7" Type="http://schemas.openxmlformats.org/officeDocument/2006/relationships/slide" Target="/ppt/slides/slide17.xml"/><Relationship Id="rId8"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slide" Target="/ppt/slides/slide15.xml"/><Relationship Id="rId4" Type="http://schemas.openxmlformats.org/officeDocument/2006/relationships/slide" Target="/ppt/slides/slide16.xml"/></Relationships>
</file>

<file path=ppt/slides/_rels/slide15.xml.rels><?xml version="1.0" encoding="UTF-8" standalone="yes"?><Relationships xmlns="http://schemas.openxmlformats.org/package/2006/relationships"><Relationship Id="rId20" Type="http://schemas.openxmlformats.org/officeDocument/2006/relationships/slide" Target="/ppt/slides/slide14.xml"/><Relationship Id="rId11" Type="http://schemas.openxmlformats.org/officeDocument/2006/relationships/slide" Target="/ppt/slides/slide36.xml"/><Relationship Id="rId10" Type="http://schemas.openxmlformats.org/officeDocument/2006/relationships/slide" Target="/ppt/slides/slide35.xml"/><Relationship Id="rId21" Type="http://schemas.openxmlformats.org/officeDocument/2006/relationships/slide" Target="/ppt/slides/slide17.xml"/><Relationship Id="rId13" Type="http://schemas.openxmlformats.org/officeDocument/2006/relationships/slide" Target="/ppt/slides/slide38.xml"/><Relationship Id="rId12" Type="http://schemas.openxmlformats.org/officeDocument/2006/relationships/slide" Target="/ppt/slides/slide37.xml"/><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27.png"/><Relationship Id="rId4" Type="http://schemas.openxmlformats.org/officeDocument/2006/relationships/image" Target="../media/image30.png"/><Relationship Id="rId9" Type="http://schemas.openxmlformats.org/officeDocument/2006/relationships/image" Target="../media/image31.png"/><Relationship Id="rId15" Type="http://schemas.openxmlformats.org/officeDocument/2006/relationships/slide" Target="/ppt/slides/slide40.xml"/><Relationship Id="rId14" Type="http://schemas.openxmlformats.org/officeDocument/2006/relationships/slide" Target="/ppt/slides/slide39.xml"/><Relationship Id="rId17" Type="http://schemas.openxmlformats.org/officeDocument/2006/relationships/slide" Target="/ppt/slides/slide5.xml"/><Relationship Id="rId16" Type="http://schemas.openxmlformats.org/officeDocument/2006/relationships/slide" Target="/ppt/slides/slide41.xml"/><Relationship Id="rId5" Type="http://schemas.openxmlformats.org/officeDocument/2006/relationships/image" Target="../media/image26.png"/><Relationship Id="rId19" Type="http://schemas.openxmlformats.org/officeDocument/2006/relationships/slide" Target="/ppt/slides/slide11.xml"/><Relationship Id="rId6" Type="http://schemas.openxmlformats.org/officeDocument/2006/relationships/image" Target="../media/image29.png"/><Relationship Id="rId18" Type="http://schemas.openxmlformats.org/officeDocument/2006/relationships/slide" Target="/ppt/slides/slide5.xml"/><Relationship Id="rId7" Type="http://schemas.openxmlformats.org/officeDocument/2006/relationships/image" Target="../media/image28.png"/><Relationship Id="rId8" Type="http://schemas.openxmlformats.org/officeDocument/2006/relationships/image" Target="../media/image3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slide" Target="/ppt/slides/slide5.xml"/><Relationship Id="rId4" Type="http://schemas.openxmlformats.org/officeDocument/2006/relationships/slide" Target="/ppt/slides/slide5.xml"/><Relationship Id="rId5" Type="http://schemas.openxmlformats.org/officeDocument/2006/relationships/slide" Target="/ppt/slides/slide11.xml"/><Relationship Id="rId6" Type="http://schemas.openxmlformats.org/officeDocument/2006/relationships/slide" Target="/ppt/slides/slide14.xml"/><Relationship Id="rId7" Type="http://schemas.openxmlformats.org/officeDocument/2006/relationships/slide" Target="/ppt/slides/slide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slide" Target="/ppt/slides/slide18.xml"/><Relationship Id="rId4" Type="http://schemas.openxmlformats.org/officeDocument/2006/relationships/slide" Target="/ppt/slides/slide19.xml"/><Relationship Id="rId5" Type="http://schemas.openxmlformats.org/officeDocument/2006/relationships/slide" Target="/ppt/slides/slide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slide" Target="/ppt/slides/slide5.xml"/><Relationship Id="rId4" Type="http://schemas.openxmlformats.org/officeDocument/2006/relationships/slide" Target="/ppt/slides/slide5.xml"/><Relationship Id="rId5" Type="http://schemas.openxmlformats.org/officeDocument/2006/relationships/slide" Target="/ppt/slides/slide11.xml"/><Relationship Id="rId6" Type="http://schemas.openxmlformats.org/officeDocument/2006/relationships/slide" Target="/ppt/slides/slide14.xml"/><Relationship Id="rId7" Type="http://schemas.openxmlformats.org/officeDocument/2006/relationships/slide" Target="/ppt/slides/slide17.xml"/><Relationship Id="rId8" Type="http://schemas.openxmlformats.org/officeDocument/2006/relationships/slide" Target="/ppt/slides/slide42.xml"/></Relationships>
</file>

<file path=ppt/slides/_rels/slide19.xml.rels><?xml version="1.0" encoding="UTF-8" standalone="yes"?><Relationships xmlns="http://schemas.openxmlformats.org/package/2006/relationships"><Relationship Id="rId11" Type="http://schemas.openxmlformats.org/officeDocument/2006/relationships/hyperlink" Target="https://climateactiontransparency.org/our-work/icat-toolbox/assessment-guides/technical-review/" TargetMode="External"/><Relationship Id="rId10" Type="http://schemas.openxmlformats.org/officeDocument/2006/relationships/image" Target="../media/image37.png"/><Relationship Id="rId13" Type="http://schemas.openxmlformats.org/officeDocument/2006/relationships/slide" Target="/ppt/slides/slide5.xml"/><Relationship Id="rId12" Type="http://schemas.openxmlformats.org/officeDocument/2006/relationships/image" Target="../media/image34.png"/><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slide" Target="/ppt/slides/slide21.xml"/><Relationship Id="rId4" Type="http://schemas.openxmlformats.org/officeDocument/2006/relationships/slide" Target="/ppt/slides/slide24.xml"/><Relationship Id="rId9" Type="http://schemas.openxmlformats.org/officeDocument/2006/relationships/hyperlink" Target="https://climateactiontransparency.org/our-work/icat-toolbox/assessment-guides/stakeholder-participation/" TargetMode="External"/><Relationship Id="rId15" Type="http://schemas.openxmlformats.org/officeDocument/2006/relationships/slide" Target="/ppt/slides/slide11.xml"/><Relationship Id="rId14" Type="http://schemas.openxmlformats.org/officeDocument/2006/relationships/slide" Target="/ppt/slides/slide5.xml"/><Relationship Id="rId17" Type="http://schemas.openxmlformats.org/officeDocument/2006/relationships/slide" Target="/ppt/slides/slide17.xml"/><Relationship Id="rId16" Type="http://schemas.openxmlformats.org/officeDocument/2006/relationships/slide" Target="/ppt/slides/slide14.xml"/><Relationship Id="rId5" Type="http://schemas.openxmlformats.org/officeDocument/2006/relationships/slide" Target="/ppt/slides/slide20.xml"/><Relationship Id="rId6" Type="http://schemas.openxmlformats.org/officeDocument/2006/relationships/slide" Target="/ppt/slides/slide23.xml"/><Relationship Id="rId7" Type="http://schemas.openxmlformats.org/officeDocument/2006/relationships/slide" Target="/ppt/slides/slide25.xml"/><Relationship Id="rId8" Type="http://schemas.openxmlformats.org/officeDocument/2006/relationships/slide" Target="/ppt/slides/slide26.xml"/></Relationships>
</file>

<file path=ppt/slides/_rels/slide2.xml.rels><?xml version="1.0" encoding="UTF-8" standalone="yes"?><Relationships xmlns="http://schemas.openxmlformats.org/package/2006/relationships"><Relationship Id="rId11" Type="http://schemas.openxmlformats.org/officeDocument/2006/relationships/image" Target="../media/image15.png"/><Relationship Id="rId10" Type="http://schemas.openxmlformats.org/officeDocument/2006/relationships/image" Target="../media/image13.png"/><Relationship Id="rId12" Type="http://schemas.openxmlformats.org/officeDocument/2006/relationships/image" Target="../media/image20.png"/><Relationship Id="rId1" Type="http://schemas.openxmlformats.org/officeDocument/2006/relationships/slideLayout" Target="../slideLayouts/slideLayout16.xml"/><Relationship Id="rId2" Type="http://schemas.openxmlformats.org/officeDocument/2006/relationships/notesSlide" Target="../notesSlides/notesSlide2.xml"/><Relationship Id="rId3"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49.png"/><Relationship Id="rId5" Type="http://schemas.openxmlformats.org/officeDocument/2006/relationships/image" Target="../media/image53.png"/><Relationship Id="rId6" Type="http://schemas.openxmlformats.org/officeDocument/2006/relationships/image" Target="../media/image51.png"/><Relationship Id="rId7" Type="http://schemas.openxmlformats.org/officeDocument/2006/relationships/image" Target="../media/image52.png"/><Relationship Id="rId8" Type="http://schemas.openxmlformats.org/officeDocument/2006/relationships/image" Target="../media/image5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slide" Target="/ppt/slides/slide5.xml"/><Relationship Id="rId4" Type="http://schemas.openxmlformats.org/officeDocument/2006/relationships/slide" Target="/ppt/slides/slide5.xml"/><Relationship Id="rId5" Type="http://schemas.openxmlformats.org/officeDocument/2006/relationships/slide" Target="/ppt/slides/slide11.xml"/><Relationship Id="rId6" Type="http://schemas.openxmlformats.org/officeDocument/2006/relationships/slide" Target="/ppt/slides/slide14.xml"/><Relationship Id="rId7" Type="http://schemas.openxmlformats.org/officeDocument/2006/relationships/slide" Target="/ppt/slides/slide17.xml"/></Relationships>
</file>

<file path=ppt/slides/_rels/slide21.xml.rels><?xml version="1.0" encoding="UTF-8" standalone="yes"?><Relationships xmlns="http://schemas.openxmlformats.org/package/2006/relationships"><Relationship Id="rId10" Type="http://schemas.openxmlformats.org/officeDocument/2006/relationships/slide" Target="/ppt/slides/slide17.xml"/><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35.png"/><Relationship Id="rId4" Type="http://schemas.openxmlformats.org/officeDocument/2006/relationships/image" Target="../media/image36.png"/><Relationship Id="rId9" Type="http://schemas.openxmlformats.org/officeDocument/2006/relationships/slide" Target="/ppt/slides/slide14.xml"/><Relationship Id="rId5" Type="http://schemas.openxmlformats.org/officeDocument/2006/relationships/image" Target="../media/image39.png"/><Relationship Id="rId6" Type="http://schemas.openxmlformats.org/officeDocument/2006/relationships/slide" Target="/ppt/slides/slide5.xml"/><Relationship Id="rId7" Type="http://schemas.openxmlformats.org/officeDocument/2006/relationships/slide" Target="/ppt/slides/slide5.xml"/><Relationship Id="rId8" Type="http://schemas.openxmlformats.org/officeDocument/2006/relationships/slide" Target="/ppt/slides/slide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slide" Target="/ppt/slides/slide5.xml"/><Relationship Id="rId4" Type="http://schemas.openxmlformats.org/officeDocument/2006/relationships/slide" Target="/ppt/slides/slide5.xml"/><Relationship Id="rId5" Type="http://schemas.openxmlformats.org/officeDocument/2006/relationships/slide" Target="/ppt/slides/slide11.xml"/><Relationship Id="rId6" Type="http://schemas.openxmlformats.org/officeDocument/2006/relationships/slide" Target="/ppt/slides/slide14.xml"/><Relationship Id="rId7" Type="http://schemas.openxmlformats.org/officeDocument/2006/relationships/slide" Target="/ppt/slid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image" Target="../media/image46.png"/><Relationship Id="rId4" Type="http://schemas.openxmlformats.org/officeDocument/2006/relationships/slide" Target="/ppt/slides/slide5.xml"/><Relationship Id="rId5" Type="http://schemas.openxmlformats.org/officeDocument/2006/relationships/slide" Target="/ppt/slides/slide5.xml"/><Relationship Id="rId6" Type="http://schemas.openxmlformats.org/officeDocument/2006/relationships/slide" Target="/ppt/slides/slide11.xml"/><Relationship Id="rId7" Type="http://schemas.openxmlformats.org/officeDocument/2006/relationships/slide" Target="/ppt/slides/slide14.xml"/><Relationship Id="rId8" Type="http://schemas.openxmlformats.org/officeDocument/2006/relationships/slide" Target="/ppt/slides/slide17.xml"/></Relationships>
</file>

<file path=ppt/slides/_rels/slide24.xml.rels><?xml version="1.0" encoding="UTF-8" standalone="yes"?><Relationships xmlns="http://schemas.openxmlformats.org/package/2006/relationships"><Relationship Id="rId11" Type="http://schemas.openxmlformats.org/officeDocument/2006/relationships/image" Target="../media/image40.jpg"/><Relationship Id="rId10" Type="http://schemas.openxmlformats.org/officeDocument/2006/relationships/hyperlink" Target="https://www.ipcc-nggip.iges.or.jp/public/2006gl/" TargetMode="External"/><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slide" Target="/ppt/slides/slide5.xml"/><Relationship Id="rId4" Type="http://schemas.openxmlformats.org/officeDocument/2006/relationships/slide" Target="/ppt/slides/slide5.xml"/><Relationship Id="rId9" Type="http://schemas.openxmlformats.org/officeDocument/2006/relationships/image" Target="../media/image38.png"/><Relationship Id="rId5" Type="http://schemas.openxmlformats.org/officeDocument/2006/relationships/slide" Target="/ppt/slides/slide11.xml"/><Relationship Id="rId6" Type="http://schemas.openxmlformats.org/officeDocument/2006/relationships/slide" Target="/ppt/slides/slide14.xml"/><Relationship Id="rId7" Type="http://schemas.openxmlformats.org/officeDocument/2006/relationships/slide" Target="/ppt/slides/slide17.xml"/><Relationship Id="rId8" Type="http://schemas.openxmlformats.org/officeDocument/2006/relationships/hyperlink" Target="https://climateactiontransparency.org/our-work/icat-toolbox/assessment-guides/stakeholder-participation/"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slide" Target="/ppt/slides/slide5.xml"/><Relationship Id="rId4" Type="http://schemas.openxmlformats.org/officeDocument/2006/relationships/slide" Target="/ppt/slides/slide5.xml"/><Relationship Id="rId9" Type="http://schemas.openxmlformats.org/officeDocument/2006/relationships/image" Target="../media/image38.png"/><Relationship Id="rId5" Type="http://schemas.openxmlformats.org/officeDocument/2006/relationships/slide" Target="/ppt/slides/slide11.xml"/><Relationship Id="rId6" Type="http://schemas.openxmlformats.org/officeDocument/2006/relationships/slide" Target="/ppt/slides/slide14.xml"/><Relationship Id="rId7" Type="http://schemas.openxmlformats.org/officeDocument/2006/relationships/slide" Target="/ppt/slides/slide17.xml"/><Relationship Id="rId8" Type="http://schemas.openxmlformats.org/officeDocument/2006/relationships/hyperlink" Target="https://climateactiontransparency.org/our-work/icat-toolbox/assessment-guides/stakeholder-participation/" TargetMode="External"/></Relationships>
</file>

<file path=ppt/slides/_rels/slide26.xml.rels><?xml version="1.0" encoding="UTF-8" standalone="yes"?><Relationships xmlns="http://schemas.openxmlformats.org/package/2006/relationships"><Relationship Id="rId10" Type="http://schemas.openxmlformats.org/officeDocument/2006/relationships/image" Target="../media/image42.png"/><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image" Target="../media/image43.jpg"/><Relationship Id="rId4" Type="http://schemas.openxmlformats.org/officeDocument/2006/relationships/slide" Target="/ppt/slides/slide5.xml"/><Relationship Id="rId9" Type="http://schemas.openxmlformats.org/officeDocument/2006/relationships/hyperlink" Target="https://climateactiontransparency.org/our-work/icat-toolbox/assessment-guides/technical-review/" TargetMode="External"/><Relationship Id="rId5" Type="http://schemas.openxmlformats.org/officeDocument/2006/relationships/slide" Target="/ppt/slides/slide5.xml"/><Relationship Id="rId6" Type="http://schemas.openxmlformats.org/officeDocument/2006/relationships/slide" Target="/ppt/slides/slide11.xml"/><Relationship Id="rId7" Type="http://schemas.openxmlformats.org/officeDocument/2006/relationships/slide" Target="/ppt/slides/slide14.xml"/><Relationship Id="rId8" Type="http://schemas.openxmlformats.org/officeDocument/2006/relationships/slide" Target="/ppt/slides/slide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 Id="rId3" Type="http://schemas.openxmlformats.org/officeDocument/2006/relationships/image" Target="../media/image41.png"/><Relationship Id="rId4" Type="http://schemas.openxmlformats.org/officeDocument/2006/relationships/slide" Target="/ppt/slides/slide5.xml"/><Relationship Id="rId5" Type="http://schemas.openxmlformats.org/officeDocument/2006/relationships/slide" Target="/ppt/slides/slide5.xml"/><Relationship Id="rId6" Type="http://schemas.openxmlformats.org/officeDocument/2006/relationships/slide" Target="/ppt/slides/slide11.xml"/><Relationship Id="rId7" Type="http://schemas.openxmlformats.org/officeDocument/2006/relationships/slide" Target="/ppt/slides/slide14.xml"/><Relationship Id="rId8" Type="http://schemas.openxmlformats.org/officeDocument/2006/relationships/slide" Target="/ppt/slides/slide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hyperlink" Target="http://www.climateactiontransparency.org/" TargetMode="External"/><Relationship Id="rId4" Type="http://schemas.openxmlformats.org/officeDocument/2006/relationships/hyperlink" Target="mailto:icat@unops.org" TargetMode="External"/><Relationship Id="rId5" Type="http://schemas.openxmlformats.org/officeDocument/2006/relationships/image" Target="../media/image4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xml"/><Relationship Id="rId3" Type="http://schemas.openxmlformats.org/officeDocument/2006/relationships/image" Target="../media/image44.png"/><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5.xml"/><Relationship Id="rId3" Type="http://schemas.openxmlformats.org/officeDocument/2006/relationships/slide" Target="/ppt/slides/slide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6.xml"/><Relationship Id="rId3" Type="http://schemas.openxmlformats.org/officeDocument/2006/relationships/slide" Target="/ppt/slides/slide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7.xml"/><Relationship Id="rId3" Type="http://schemas.openxmlformats.org/officeDocument/2006/relationships/slide" Target="/ppt/slides/slide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8.xml"/><Relationship Id="rId3" Type="http://schemas.openxmlformats.org/officeDocument/2006/relationships/slide" Target="/ppt/slides/slide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9.xml"/><Relationship Id="rId3" Type="http://schemas.openxmlformats.org/officeDocument/2006/relationships/slide" Target="/ppt/slides/slide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slide" Target="/ppt/slides/slide5.xml"/><Relationship Id="rId4" Type="http://schemas.openxmlformats.org/officeDocument/2006/relationships/slide" Target="/ppt/slides/slide11.xml"/><Relationship Id="rId5" Type="http://schemas.openxmlformats.org/officeDocument/2006/relationships/slide" Target="/ppt/slides/slide14.xml"/><Relationship Id="rId6" Type="http://schemas.openxmlformats.org/officeDocument/2006/relationships/slide" Target="/ppt/slides/slide17.xml"/><Relationship Id="rId7" Type="http://schemas.openxmlformats.org/officeDocument/2006/relationships/image" Target="../media/image1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0.xml"/><Relationship Id="rId3" Type="http://schemas.openxmlformats.org/officeDocument/2006/relationships/slide" Target="/ppt/slides/slide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1.xml"/><Relationship Id="rId3" Type="http://schemas.openxmlformats.org/officeDocument/2006/relationships/slide" Target="/ppt/slides/slide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2.xml"/><Relationship Id="rId3" Type="http://schemas.openxmlformats.org/officeDocument/2006/relationships/slide" Target="/ppt/slides/slide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slide" Target="/ppt/slides/slide6.xml"/><Relationship Id="rId4" Type="http://schemas.openxmlformats.org/officeDocument/2006/relationships/slide" Target="/ppt/slides/slide7.xml"/><Relationship Id="rId5" Type="http://schemas.openxmlformats.org/officeDocument/2006/relationships/slide" Target="/ppt/slides/slide8.xml"/><Relationship Id="rId6" Type="http://schemas.openxmlformats.org/officeDocument/2006/relationships/slide" Target="/ppt/slides/slide10.xml"/></Relationships>
</file>

<file path=ppt/slides/_rels/slide6.xml.rels><?xml version="1.0" encoding="UTF-8" standalone="yes"?><Relationships xmlns="http://schemas.openxmlformats.org/package/2006/relationships"><Relationship Id="rId11" Type="http://schemas.openxmlformats.org/officeDocument/2006/relationships/slide" Target="/ppt/slides/slide17.xml"/><Relationship Id="rId10" Type="http://schemas.openxmlformats.org/officeDocument/2006/relationships/slide" Target="/ppt/slides/slide14.xml"/><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4.jpg"/><Relationship Id="rId4" Type="http://schemas.openxmlformats.org/officeDocument/2006/relationships/image" Target="../media/image23.jpg"/><Relationship Id="rId9" Type="http://schemas.openxmlformats.org/officeDocument/2006/relationships/slide" Target="/ppt/slides/slide11.xml"/><Relationship Id="rId5" Type="http://schemas.openxmlformats.org/officeDocument/2006/relationships/image" Target="../media/image18.jpg"/><Relationship Id="rId6" Type="http://schemas.openxmlformats.org/officeDocument/2006/relationships/image" Target="../media/image17.png"/><Relationship Id="rId7" Type="http://schemas.openxmlformats.org/officeDocument/2006/relationships/slide" Target="/ppt/slides/slide5.xml"/><Relationship Id="rId8" Type="http://schemas.openxmlformats.org/officeDocument/2006/relationships/slide" Target="/ppt/slides/slide5.xml"/></Relationships>
</file>

<file path=ppt/slides/_rels/slide7.xml.rels><?xml version="1.0" encoding="UTF-8" standalone="yes"?><Relationships xmlns="http://schemas.openxmlformats.org/package/2006/relationships"><Relationship Id="rId11" Type="http://schemas.openxmlformats.org/officeDocument/2006/relationships/slide" Target="/ppt/slides/slide14.xml"/><Relationship Id="rId10" Type="http://schemas.openxmlformats.org/officeDocument/2006/relationships/slide" Target="/ppt/slides/slide11.xml"/><Relationship Id="rId12" Type="http://schemas.openxmlformats.org/officeDocument/2006/relationships/slide" Target="/ppt/slides/slide17.xml"/><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9.png"/><Relationship Id="rId4" Type="http://schemas.openxmlformats.org/officeDocument/2006/relationships/image" Target="../media/image21.png"/><Relationship Id="rId9" Type="http://schemas.openxmlformats.org/officeDocument/2006/relationships/slide" Target="/ppt/slides/slide5.xml"/><Relationship Id="rId5" Type="http://schemas.openxmlformats.org/officeDocument/2006/relationships/image" Target="../media/image22.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slide" Target="/ppt/slid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slide" Target="/ppt/slides/slide5.xml"/><Relationship Id="rId4" Type="http://schemas.openxmlformats.org/officeDocument/2006/relationships/slide" Target="/ppt/slides/slide5.xml"/><Relationship Id="rId5" Type="http://schemas.openxmlformats.org/officeDocument/2006/relationships/slide" Target="/ppt/slides/slide11.xml"/><Relationship Id="rId6" Type="http://schemas.openxmlformats.org/officeDocument/2006/relationships/slide" Target="/ppt/slides/slide14.xml"/><Relationship Id="rId7" Type="http://schemas.openxmlformats.org/officeDocument/2006/relationships/slide" Target="/ppt/slides/slide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hyperlink" Target="https://climateactiontransparency.org/our-work/icat-toolbox/assessment-guides/introduction-to-the-icat-assessment-guides/" TargetMode="External"/><Relationship Id="rId4" Type="http://schemas.openxmlformats.org/officeDocument/2006/relationships/slide" Target="/ppt/slides/slide5.xml"/><Relationship Id="rId5" Type="http://schemas.openxmlformats.org/officeDocument/2006/relationships/slide" Target="/ppt/slides/slide5.xml"/><Relationship Id="rId6" Type="http://schemas.openxmlformats.org/officeDocument/2006/relationships/slide" Target="/ppt/slides/slide11.xml"/><Relationship Id="rId7" Type="http://schemas.openxmlformats.org/officeDocument/2006/relationships/slide" Target="/ppt/slides/slide14.xml"/><Relationship Id="rId8" Type="http://schemas.openxmlformats.org/officeDocument/2006/relationships/slide" Target="/ppt/slides/slide1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0"/>
          <p:cNvSpPr txBox="1"/>
          <p:nvPr>
            <p:ph type="title"/>
          </p:nvPr>
        </p:nvSpPr>
        <p:spPr>
          <a:xfrm>
            <a:off x="4848300" y="445025"/>
            <a:ext cx="4212600" cy="112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ZA"/>
              <a:t>Agriculture </a:t>
            </a:r>
            <a:r>
              <a:rPr lang="en-ZA"/>
              <a:t>methodology</a:t>
            </a:r>
            <a:endParaRPr/>
          </a:p>
        </p:txBody>
      </p:sp>
      <p:sp>
        <p:nvSpPr>
          <p:cNvPr id="114" name="Google Shape;114;p20"/>
          <p:cNvSpPr txBox="1"/>
          <p:nvPr>
            <p:ph idx="1" type="subTitle"/>
          </p:nvPr>
        </p:nvSpPr>
        <p:spPr>
          <a:xfrm>
            <a:off x="4848300" y="1407375"/>
            <a:ext cx="3985200" cy="15357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b="0" lang="en-ZA" sz="2000"/>
              <a:t>PART I: INTRODUCTION, OBJECTIVES, OVERVIEW OF AGRICULTURE POLICIES AND KEY STEPS</a:t>
            </a:r>
            <a:endParaRPr b="0" sz="2000"/>
          </a:p>
        </p:txBody>
      </p:sp>
      <p:pic>
        <p:nvPicPr>
          <p:cNvPr id="115" name="Google Shape;115;p20"/>
          <p:cNvPicPr preferRelativeResize="0"/>
          <p:nvPr>
            <p:ph idx="2" type="pic"/>
          </p:nvPr>
        </p:nvPicPr>
        <p:blipFill rotWithShape="1">
          <a:blip r:embed="rId3">
            <a:alphaModFix/>
          </a:blip>
          <a:srcRect b="0" l="12338" r="12338" t="0"/>
          <a:stretch/>
        </p:blipFill>
        <p:spPr>
          <a:xfrm>
            <a:off x="-317325" y="-39675"/>
            <a:ext cx="4649100" cy="4629300"/>
          </a:xfrm>
          <a:prstGeom prst="ellipse">
            <a:avLst/>
          </a:prstGeom>
        </p:spPr>
      </p:pic>
      <p:sp>
        <p:nvSpPr>
          <p:cNvPr id="116" name="Google Shape;116;p20"/>
          <p:cNvSpPr txBox="1"/>
          <p:nvPr/>
        </p:nvSpPr>
        <p:spPr>
          <a:xfrm>
            <a:off x="4848300" y="2981610"/>
            <a:ext cx="3985200" cy="860400"/>
          </a:xfrm>
          <a:prstGeom prst="rect">
            <a:avLst/>
          </a:prstGeom>
          <a:noFill/>
          <a:ln>
            <a:noFill/>
          </a:ln>
        </p:spPr>
        <p:txBody>
          <a:bodyPr anchorCtr="0" anchor="t" bIns="91425" lIns="91425" spcFirstLastPara="1" rIns="91425" wrap="square" tIns="91425">
            <a:normAutofit fontScale="85000" lnSpcReduction="20000"/>
          </a:bodyPr>
          <a:lstStyle/>
          <a:p>
            <a:pPr indent="0" lvl="0" marL="0" rtl="0" algn="l">
              <a:lnSpc>
                <a:spcPct val="115000"/>
              </a:lnSpc>
              <a:spcBef>
                <a:spcPts val="0"/>
              </a:spcBef>
              <a:spcAft>
                <a:spcPts val="0"/>
              </a:spcAft>
              <a:buNone/>
            </a:pPr>
            <a:r>
              <a:rPr lang="en-ZA" sz="2000">
                <a:solidFill>
                  <a:srgbClr val="FFFFFF"/>
                </a:solidFill>
                <a:latin typeface="Open Sans"/>
                <a:ea typeface="Open Sans"/>
                <a:cs typeface="Open Sans"/>
                <a:sym typeface="Open Sans"/>
              </a:rPr>
              <a:t>Date</a:t>
            </a:r>
            <a:endParaRPr sz="2000">
              <a:solidFill>
                <a:srgbClr val="FFFFFF"/>
              </a:solidFill>
              <a:latin typeface="Open Sans"/>
              <a:ea typeface="Open Sans"/>
              <a:cs typeface="Open Sans"/>
              <a:sym typeface="Open Sans"/>
            </a:endParaRPr>
          </a:p>
          <a:p>
            <a:pPr indent="0" lvl="0" marL="0" rtl="0" algn="l">
              <a:lnSpc>
                <a:spcPct val="115000"/>
              </a:lnSpc>
              <a:spcBef>
                <a:spcPts val="1200"/>
              </a:spcBef>
              <a:spcAft>
                <a:spcPts val="1200"/>
              </a:spcAft>
              <a:buNone/>
            </a:pPr>
            <a:r>
              <a:rPr lang="en-ZA" sz="2000">
                <a:solidFill>
                  <a:srgbClr val="FFFFFF"/>
                </a:solidFill>
                <a:latin typeface="Open Sans"/>
                <a:ea typeface="Open Sans"/>
                <a:cs typeface="Open Sans"/>
                <a:sym typeface="Open Sans"/>
              </a:rPr>
              <a:t>Presenter’s name</a:t>
            </a:r>
            <a:endParaRPr sz="2000">
              <a:solidFill>
                <a:srgbClr val="FFFFFF"/>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29"/>
          <p:cNvSpPr txBox="1"/>
          <p:nvPr/>
        </p:nvSpPr>
        <p:spPr>
          <a:xfrm>
            <a:off x="311700" y="194782"/>
            <a:ext cx="8520600" cy="515400"/>
          </a:xfrm>
          <a:prstGeom prst="rect">
            <a:avLst/>
          </a:prstGeom>
          <a:noFill/>
          <a:ln>
            <a:noFill/>
          </a:ln>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b="1" lang="en-ZA" sz="2800">
                <a:solidFill>
                  <a:srgbClr val="9D97F0"/>
                </a:solidFill>
                <a:latin typeface="Open Sans"/>
                <a:ea typeface="Open Sans"/>
                <a:cs typeface="Open Sans"/>
                <a:sym typeface="Open Sans"/>
              </a:rPr>
              <a:t>When to use the guidance</a:t>
            </a:r>
            <a:endParaRPr b="1" sz="2800">
              <a:solidFill>
                <a:srgbClr val="9D97F0"/>
              </a:solidFill>
              <a:latin typeface="Open Sans"/>
              <a:ea typeface="Open Sans"/>
              <a:cs typeface="Open Sans"/>
              <a:sym typeface="Open Sans"/>
            </a:endParaRPr>
          </a:p>
        </p:txBody>
      </p:sp>
      <p:graphicFrame>
        <p:nvGraphicFramePr>
          <p:cNvPr id="302" name="Google Shape;302;p29"/>
          <p:cNvGraphicFramePr/>
          <p:nvPr/>
        </p:nvGraphicFramePr>
        <p:xfrm>
          <a:off x="762401" y="1339818"/>
          <a:ext cx="3000000" cy="3000000"/>
        </p:xfrm>
        <a:graphic>
          <a:graphicData uri="http://schemas.openxmlformats.org/drawingml/2006/table">
            <a:tbl>
              <a:tblPr bandRow="1" firstRow="1">
                <a:noFill/>
                <a:tableStyleId>{97450374-A870-4B8F-B82A-779C6D6B3FC7}</a:tableStyleId>
              </a:tblPr>
              <a:tblGrid>
                <a:gridCol w="2022825"/>
                <a:gridCol w="1782925"/>
                <a:gridCol w="2029025"/>
                <a:gridCol w="1784450"/>
              </a:tblGrid>
              <a:tr h="391075">
                <a:tc gridSpan="4">
                  <a:txBody>
                    <a:bodyPr/>
                    <a:lstStyle/>
                    <a:p>
                      <a:pPr indent="0" lvl="0" marL="0" marR="0" rtl="0" algn="ctr">
                        <a:spcBef>
                          <a:spcPts val="0"/>
                        </a:spcBef>
                        <a:spcAft>
                          <a:spcPts val="0"/>
                        </a:spcAft>
                        <a:buNone/>
                      </a:pPr>
                      <a:r>
                        <a:rPr b="0" lang="en-ZA" sz="1200">
                          <a:latin typeface="Open Sans"/>
                          <a:ea typeface="Open Sans"/>
                          <a:cs typeface="Open Sans"/>
                          <a:sym typeface="Open Sans"/>
                        </a:rPr>
                        <a:t>Define the policy</a:t>
                      </a:r>
                      <a:endParaRPr b="0" sz="12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9D97F0"/>
                    </a:solidFill>
                  </a:tcPr>
                </a:tc>
                <a:tc hMerge="1"/>
                <a:tc hMerge="1"/>
                <a:tc hMerge="1"/>
              </a:tr>
              <a:tr h="391075">
                <a:tc gridSpan="2">
                  <a:txBody>
                    <a:bodyPr/>
                    <a:lstStyle/>
                    <a:p>
                      <a:pPr indent="0" lvl="0" marL="0" marR="0" rtl="0" algn="l">
                        <a:spcBef>
                          <a:spcPts val="0"/>
                        </a:spcBef>
                        <a:spcAft>
                          <a:spcPts val="0"/>
                        </a:spcAft>
                        <a:buNone/>
                      </a:pPr>
                      <a:r>
                        <a:rPr lang="en-ZA" sz="900">
                          <a:latin typeface="Open Sans"/>
                          <a:ea typeface="Open Sans"/>
                          <a:cs typeface="Open Sans"/>
                          <a:sym typeface="Open Sans"/>
                        </a:rPr>
                        <a:t>   Assess </a:t>
                      </a:r>
                      <a:r>
                        <a:rPr b="1" lang="en-ZA" sz="900">
                          <a:latin typeface="Open Sans"/>
                          <a:ea typeface="Open Sans"/>
                          <a:cs typeface="Open Sans"/>
                          <a:sym typeface="Open Sans"/>
                        </a:rPr>
                        <a:t>before </a:t>
                      </a:r>
                      <a:r>
                        <a:rPr lang="en-ZA" sz="900">
                          <a:latin typeface="Open Sans"/>
                          <a:ea typeface="Open Sans"/>
                          <a:cs typeface="Open Sans"/>
                          <a:sym typeface="Open Sans"/>
                        </a:rPr>
                        <a:t>policy implementation</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C465"/>
                    </a:solidFill>
                  </a:tcPr>
                </a:tc>
                <a:tc hMerge="1"/>
                <a:tc gridSpan="2">
                  <a:txBody>
                    <a:bodyPr/>
                    <a:lstStyle/>
                    <a:p>
                      <a:pPr indent="0" lvl="0" marL="0" marR="0" rtl="0" algn="l">
                        <a:spcBef>
                          <a:spcPts val="0"/>
                        </a:spcBef>
                        <a:spcAft>
                          <a:spcPts val="0"/>
                        </a:spcAft>
                        <a:buNone/>
                      </a:pPr>
                      <a:r>
                        <a:rPr lang="en-ZA" sz="900">
                          <a:latin typeface="Open Sans"/>
                          <a:ea typeface="Open Sans"/>
                          <a:cs typeface="Open Sans"/>
                          <a:sym typeface="Open Sans"/>
                        </a:rPr>
                        <a:t>To assess the expected future impacts of a policy through </a:t>
                      </a:r>
                      <a:r>
                        <a:rPr b="1" lang="en-ZA" sz="900">
                          <a:latin typeface="Open Sans"/>
                          <a:ea typeface="Open Sans"/>
                          <a:cs typeface="Open Sans"/>
                          <a:sym typeface="Open Sans"/>
                        </a:rPr>
                        <a:t>ex-ante assessment</a:t>
                      </a:r>
                      <a:endParaRPr b="1"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c hMerge="1"/>
              </a:tr>
              <a:tr h="225250">
                <a:tc gridSpan="4">
                  <a:txBody>
                    <a:bodyPr/>
                    <a:lstStyle/>
                    <a:p>
                      <a:pPr indent="0" lvl="0" marL="0" rtl="0" algn="l">
                        <a:spcBef>
                          <a:spcPts val="0"/>
                        </a:spcBef>
                        <a:spcAft>
                          <a:spcPts val="0"/>
                        </a:spcAft>
                        <a:buNone/>
                      </a:pPr>
                      <a:r>
                        <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FFF"/>
                    </a:solidFill>
                  </a:tcPr>
                </a:tc>
                <a:tc hMerge="1"/>
                <a:tc hMerge="1"/>
                <a:tc hMerge="1"/>
              </a:tr>
              <a:tr h="391075">
                <a:tc gridSpan="4">
                  <a:txBody>
                    <a:bodyPr/>
                    <a:lstStyle/>
                    <a:p>
                      <a:pPr indent="0" lvl="0" marL="0" rtl="0" algn="ctr">
                        <a:spcBef>
                          <a:spcPts val="0"/>
                        </a:spcBef>
                        <a:spcAft>
                          <a:spcPts val="0"/>
                        </a:spcAft>
                        <a:buNone/>
                      </a:pPr>
                      <a:r>
                        <a:rPr lang="en-ZA" sz="1200">
                          <a:solidFill>
                            <a:srgbClr val="FFFFFF"/>
                          </a:solidFill>
                          <a:latin typeface="Open Sans"/>
                          <a:ea typeface="Open Sans"/>
                          <a:cs typeface="Open Sans"/>
                          <a:sym typeface="Open Sans"/>
                        </a:rPr>
                        <a:t>Implement the policy</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9D97F0"/>
                    </a:solidFill>
                  </a:tcPr>
                </a:tc>
                <a:tc hMerge="1"/>
                <a:tc hMerge="1"/>
                <a:tc hMerge="1"/>
              </a:tr>
              <a:tr h="358625">
                <a:tc>
                  <a:txBody>
                    <a:bodyPr/>
                    <a:lstStyle/>
                    <a:p>
                      <a:pPr indent="0" lvl="0" marL="0" marR="0" rtl="0" algn="l">
                        <a:spcBef>
                          <a:spcPts val="0"/>
                        </a:spcBef>
                        <a:spcAft>
                          <a:spcPts val="0"/>
                        </a:spcAft>
                        <a:buNone/>
                      </a:pPr>
                      <a:r>
                        <a:rPr lang="en-ZA" sz="900">
                          <a:latin typeface="Open Sans"/>
                          <a:ea typeface="Open Sans"/>
                          <a:cs typeface="Open Sans"/>
                          <a:sym typeface="Open Sans"/>
                        </a:rPr>
                        <a:t>Assess </a:t>
                      </a:r>
                      <a:r>
                        <a:rPr b="1" lang="en-ZA" sz="900">
                          <a:latin typeface="Open Sans"/>
                          <a:ea typeface="Open Sans"/>
                          <a:cs typeface="Open Sans"/>
                          <a:sym typeface="Open Sans"/>
                        </a:rPr>
                        <a:t>during </a:t>
                      </a:r>
                      <a:r>
                        <a:rPr lang="en-ZA" sz="900">
                          <a:latin typeface="Open Sans"/>
                          <a:ea typeface="Open Sans"/>
                          <a:cs typeface="Open Sans"/>
                          <a:sym typeface="Open Sans"/>
                        </a:rPr>
                        <a:t>policy implementation</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C465"/>
                    </a:solidFill>
                  </a:tcPr>
                </a:tc>
                <a:tc>
                  <a:txBody>
                    <a:bodyPr/>
                    <a:lstStyle/>
                    <a:p>
                      <a:pPr indent="0" lvl="0" marL="0" marR="0" rtl="0" algn="l">
                        <a:spcBef>
                          <a:spcPts val="0"/>
                        </a:spcBef>
                        <a:spcAft>
                          <a:spcPts val="0"/>
                        </a:spcAft>
                        <a:buNone/>
                      </a:pPr>
                      <a:r>
                        <a:rPr lang="en-ZA" sz="900">
                          <a:latin typeface="Open Sans"/>
                          <a:ea typeface="Open Sans"/>
                          <a:cs typeface="Open Sans"/>
                          <a:sym typeface="Open Sans"/>
                        </a:rPr>
                        <a:t>To assess the achieved impacts to date</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c>
                  <a:txBody>
                    <a:bodyPr/>
                    <a:lstStyle/>
                    <a:p>
                      <a:pPr indent="0" lvl="0" marL="0" marR="0" rtl="0" algn="l">
                        <a:spcBef>
                          <a:spcPts val="0"/>
                        </a:spcBef>
                        <a:spcAft>
                          <a:spcPts val="0"/>
                        </a:spcAft>
                        <a:buNone/>
                      </a:pPr>
                      <a:r>
                        <a:rPr lang="en-ZA" sz="900">
                          <a:latin typeface="Open Sans"/>
                          <a:ea typeface="Open Sans"/>
                          <a:cs typeface="Open Sans"/>
                          <a:sym typeface="Open Sans"/>
                        </a:rPr>
                        <a:t>To assess ongoing performance of key performance indicators</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c>
                  <a:txBody>
                    <a:bodyPr/>
                    <a:lstStyle/>
                    <a:p>
                      <a:pPr indent="0" lvl="0" marL="0" marR="0" rtl="0" algn="l">
                        <a:spcBef>
                          <a:spcPts val="0"/>
                        </a:spcBef>
                        <a:spcAft>
                          <a:spcPts val="0"/>
                        </a:spcAft>
                        <a:buNone/>
                      </a:pPr>
                      <a:r>
                        <a:rPr lang="en-ZA" sz="900">
                          <a:latin typeface="Open Sans"/>
                          <a:ea typeface="Open Sans"/>
                          <a:cs typeface="Open Sans"/>
                          <a:sym typeface="Open Sans"/>
                        </a:rPr>
                        <a:t>To assess expected future impacts of a policy</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r h="192825">
                <a:tc gridSpan="4">
                  <a:txBody>
                    <a:bodyPr/>
                    <a:lstStyle/>
                    <a:p>
                      <a:pPr indent="0" lvl="0" marL="0" rtl="0" algn="l">
                        <a:spcBef>
                          <a:spcPts val="0"/>
                        </a:spcBef>
                        <a:spcAft>
                          <a:spcPts val="0"/>
                        </a:spcAft>
                        <a:buNone/>
                      </a:pPr>
                      <a:r>
                        <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FFF"/>
                    </a:solidFill>
                  </a:tcPr>
                </a:tc>
                <a:tc hMerge="1"/>
                <a:tc hMerge="1"/>
                <a:tc hMerge="1"/>
              </a:tr>
              <a:tr h="400100">
                <a:tc gridSpan="4">
                  <a:txBody>
                    <a:bodyPr/>
                    <a:lstStyle/>
                    <a:p>
                      <a:pPr indent="0" lvl="0" marL="0" rtl="0" algn="ctr">
                        <a:spcBef>
                          <a:spcPts val="0"/>
                        </a:spcBef>
                        <a:spcAft>
                          <a:spcPts val="0"/>
                        </a:spcAft>
                        <a:buNone/>
                      </a:pPr>
                      <a:r>
                        <a:rPr lang="en-ZA" sz="1200">
                          <a:solidFill>
                            <a:srgbClr val="FFFFFF"/>
                          </a:solidFill>
                          <a:latin typeface="Open Sans"/>
                          <a:ea typeface="Open Sans"/>
                          <a:cs typeface="Open Sans"/>
                          <a:sym typeface="Open Sans"/>
                        </a:rPr>
                        <a:t>Monitor progress</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9D97F0"/>
                    </a:solidFill>
                  </a:tcPr>
                </a:tc>
                <a:tc hMerge="1"/>
                <a:tc hMerge="1"/>
                <a:tc hMerge="1"/>
              </a:tr>
              <a:tr h="400100">
                <a:tc gridSpan="2">
                  <a:txBody>
                    <a:bodyPr/>
                    <a:lstStyle/>
                    <a:p>
                      <a:pPr indent="0" lvl="0" marL="0" marR="0" rtl="0" algn="l">
                        <a:spcBef>
                          <a:spcPts val="0"/>
                        </a:spcBef>
                        <a:spcAft>
                          <a:spcPts val="0"/>
                        </a:spcAft>
                        <a:buNone/>
                      </a:pPr>
                      <a:r>
                        <a:rPr lang="en-ZA" sz="900">
                          <a:latin typeface="Open Sans"/>
                          <a:ea typeface="Open Sans"/>
                          <a:cs typeface="Open Sans"/>
                          <a:sym typeface="Open Sans"/>
                        </a:rPr>
                        <a:t>Assess </a:t>
                      </a:r>
                      <a:r>
                        <a:rPr b="1" lang="en-ZA" sz="900">
                          <a:latin typeface="Open Sans"/>
                          <a:ea typeface="Open Sans"/>
                          <a:cs typeface="Open Sans"/>
                          <a:sym typeface="Open Sans"/>
                        </a:rPr>
                        <a:t>after </a:t>
                      </a:r>
                      <a:r>
                        <a:rPr lang="en-ZA" sz="900">
                          <a:latin typeface="Open Sans"/>
                          <a:ea typeface="Open Sans"/>
                          <a:cs typeface="Open Sans"/>
                          <a:sym typeface="Open Sans"/>
                        </a:rPr>
                        <a:t>policy implementation</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C465"/>
                    </a:solidFill>
                  </a:tcPr>
                </a:tc>
                <a:tc hMerge="1"/>
                <a:tc gridSpan="2">
                  <a:txBody>
                    <a:bodyPr/>
                    <a:lstStyle/>
                    <a:p>
                      <a:pPr indent="0" lvl="0" marL="0" rtl="0" algn="l">
                        <a:spcBef>
                          <a:spcPts val="0"/>
                        </a:spcBef>
                        <a:spcAft>
                          <a:spcPts val="0"/>
                        </a:spcAft>
                        <a:buNone/>
                      </a:pPr>
                      <a:r>
                        <a:rPr lang="en-ZA" sz="900">
                          <a:latin typeface="Open Sans"/>
                          <a:ea typeface="Open Sans"/>
                          <a:cs typeface="Open Sans"/>
                          <a:sym typeface="Open Sans"/>
                        </a:rPr>
                        <a:t>To assess what impacts have occurred as a result of a policy through </a:t>
                      </a:r>
                      <a:r>
                        <a:rPr b="1" lang="en-ZA" sz="900">
                          <a:latin typeface="Open Sans"/>
                          <a:ea typeface="Open Sans"/>
                          <a:cs typeface="Open Sans"/>
                          <a:sym typeface="Open Sans"/>
                        </a:rPr>
                        <a:t>ex-post assessment</a:t>
                      </a:r>
                      <a:endParaRPr b="1"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c hMerge="1"/>
              </a:tr>
            </a:tbl>
          </a:graphicData>
        </a:graphic>
      </p:graphicFrame>
      <p:sp>
        <p:nvSpPr>
          <p:cNvPr id="303" name="Google Shape;303;p29"/>
          <p:cNvSpPr/>
          <p:nvPr/>
        </p:nvSpPr>
        <p:spPr>
          <a:xfrm rot="5400000">
            <a:off x="4483658" y="2152751"/>
            <a:ext cx="176700" cy="186600"/>
          </a:xfrm>
          <a:prstGeom prst="rightArrow">
            <a:avLst>
              <a:gd fmla="val 50000" name="adj1"/>
              <a:gd fmla="val 50000" name="adj2"/>
            </a:avLst>
          </a:prstGeom>
          <a:solidFill>
            <a:srgbClr val="000A3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04" name="Google Shape;304;p29"/>
          <p:cNvSpPr/>
          <p:nvPr/>
        </p:nvSpPr>
        <p:spPr>
          <a:xfrm rot="5400000">
            <a:off x="4483658" y="3250031"/>
            <a:ext cx="176700" cy="186600"/>
          </a:xfrm>
          <a:prstGeom prst="rightArrow">
            <a:avLst>
              <a:gd fmla="val 50000" name="adj1"/>
              <a:gd fmla="val 50000" name="adj2"/>
            </a:avLst>
          </a:prstGeom>
          <a:solidFill>
            <a:srgbClr val="000A3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05" name="Google Shape;305;p29"/>
          <p:cNvSpPr txBox="1"/>
          <p:nvPr/>
        </p:nvSpPr>
        <p:spPr>
          <a:xfrm>
            <a:off x="311700" y="818910"/>
            <a:ext cx="8070000" cy="208320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None/>
            </a:pPr>
            <a:r>
              <a:rPr lang="en-ZA">
                <a:solidFill>
                  <a:srgbClr val="000A3A"/>
                </a:solidFill>
                <a:latin typeface="Open Sans"/>
                <a:ea typeface="Open Sans"/>
                <a:cs typeface="Open Sans"/>
                <a:sym typeface="Open Sans"/>
              </a:rPr>
              <a:t>Guidance can be applied at any of the stages below or a combination</a:t>
            </a:r>
            <a:endParaRPr>
              <a:solidFill>
                <a:srgbClr val="000A3A"/>
              </a:solidFill>
              <a:latin typeface="Open Sans"/>
              <a:ea typeface="Open Sans"/>
              <a:cs typeface="Open Sans"/>
              <a:sym typeface="Open Sans"/>
            </a:endParaRPr>
          </a:p>
        </p:txBody>
      </p:sp>
      <p:sp>
        <p:nvSpPr>
          <p:cNvPr id="306" name="Google Shape;306;p29"/>
          <p:cNvSpPr txBox="1"/>
          <p:nvPr>
            <p:ph idx="4294967295" type="body"/>
          </p:nvPr>
        </p:nvSpPr>
        <p:spPr>
          <a:xfrm>
            <a:off x="3886401" y="46568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1</a:t>
            </a:r>
            <a:endParaRPr sz="800"/>
          </a:p>
        </p:txBody>
      </p:sp>
      <p:sp>
        <p:nvSpPr>
          <p:cNvPr id="307" name="Google Shape;307;p29"/>
          <p:cNvSpPr txBox="1"/>
          <p:nvPr>
            <p:ph idx="4294967295" type="body"/>
          </p:nvPr>
        </p:nvSpPr>
        <p:spPr>
          <a:xfrm>
            <a:off x="4654415" y="4658405"/>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2</a:t>
            </a:r>
            <a:endParaRPr sz="800"/>
          </a:p>
        </p:txBody>
      </p:sp>
      <p:sp>
        <p:nvSpPr>
          <p:cNvPr id="308" name="Google Shape;308;p29"/>
          <p:cNvSpPr txBox="1"/>
          <p:nvPr>
            <p:ph idx="4294967295" type="body"/>
          </p:nvPr>
        </p:nvSpPr>
        <p:spPr>
          <a:xfrm>
            <a:off x="5422429" y="46568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3</a:t>
            </a:r>
            <a:endParaRPr sz="800"/>
          </a:p>
        </p:txBody>
      </p:sp>
      <p:sp>
        <p:nvSpPr>
          <p:cNvPr id="309" name="Google Shape;309;p29"/>
          <p:cNvSpPr txBox="1"/>
          <p:nvPr>
            <p:ph idx="4294967295" type="body"/>
          </p:nvPr>
        </p:nvSpPr>
        <p:spPr>
          <a:xfrm>
            <a:off x="6190443" y="4658330"/>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4</a:t>
            </a:r>
            <a:endParaRPr sz="800"/>
          </a:p>
        </p:txBody>
      </p:sp>
      <p:sp>
        <p:nvSpPr>
          <p:cNvPr id="310" name="Google Shape;310;p29">
            <a:hlinkClick action="ppaction://hlinksldjump" r:id="rId3"/>
          </p:cNvPr>
          <p:cNvSpPr/>
          <p:nvPr/>
        </p:nvSpPr>
        <p:spPr>
          <a:xfrm>
            <a:off x="3865211" y="4651187"/>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311" name="Google Shape;311;p29">
            <a:hlinkClick action="ppaction://hlinksldjump" r:id="rId4"/>
          </p:cNvPr>
          <p:cNvSpPr/>
          <p:nvPr/>
        </p:nvSpPr>
        <p:spPr>
          <a:xfrm>
            <a:off x="3886401" y="4651187"/>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312" name="Google Shape;312;p29">
            <a:hlinkClick action="ppaction://hlinksldjump" r:id="rId5"/>
          </p:cNvPr>
          <p:cNvSpPr/>
          <p:nvPr/>
        </p:nvSpPr>
        <p:spPr>
          <a:xfrm>
            <a:off x="4654414" y="4649591"/>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313" name="Google Shape;313;p29">
            <a:hlinkClick action="ppaction://hlinksldjump" r:id="rId6"/>
          </p:cNvPr>
          <p:cNvSpPr/>
          <p:nvPr/>
        </p:nvSpPr>
        <p:spPr>
          <a:xfrm>
            <a:off x="5422427" y="4656809"/>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314" name="Google Shape;314;p29">
            <a:hlinkClick action="ppaction://hlinksldjump" r:id="rId7"/>
          </p:cNvPr>
          <p:cNvSpPr/>
          <p:nvPr/>
        </p:nvSpPr>
        <p:spPr>
          <a:xfrm>
            <a:off x="6190443" y="4656735"/>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30">
            <a:hlinkClick action="ppaction://hlinksldjump" r:id="rId3"/>
          </p:cNvPr>
          <p:cNvSpPr/>
          <p:nvPr/>
        </p:nvSpPr>
        <p:spPr>
          <a:xfrm>
            <a:off x="536700" y="1890071"/>
            <a:ext cx="1998600" cy="1352100"/>
          </a:xfrm>
          <a:prstGeom prst="roundRect">
            <a:avLst>
              <a:gd fmla="val 16667" name="adj"/>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ZA" sz="1400">
                <a:solidFill>
                  <a:schemeClr val="dk2"/>
                </a:solidFill>
                <a:latin typeface="Open Sans"/>
                <a:ea typeface="Open Sans"/>
                <a:cs typeface="Open Sans"/>
                <a:sym typeface="Open Sans"/>
              </a:rPr>
              <a:t>Objectives of assessing impacts before policy implementation</a:t>
            </a:r>
            <a:endParaRPr>
              <a:solidFill>
                <a:schemeClr val="dk2"/>
              </a:solidFill>
              <a:latin typeface="Open Sans"/>
              <a:ea typeface="Open Sans"/>
              <a:cs typeface="Open Sans"/>
              <a:sym typeface="Open Sans"/>
            </a:endParaRPr>
          </a:p>
        </p:txBody>
      </p:sp>
      <p:sp>
        <p:nvSpPr>
          <p:cNvPr id="321" name="Google Shape;321;p30">
            <a:hlinkClick action="ppaction://hlinksldjump" r:id="rId4"/>
          </p:cNvPr>
          <p:cNvSpPr/>
          <p:nvPr/>
        </p:nvSpPr>
        <p:spPr>
          <a:xfrm>
            <a:off x="2851232" y="1890071"/>
            <a:ext cx="2192700" cy="1352100"/>
          </a:xfrm>
          <a:prstGeom prst="roundRect">
            <a:avLst>
              <a:gd fmla="val 16667" name="adj"/>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ZA" sz="1400">
                <a:solidFill>
                  <a:schemeClr val="dk2"/>
                </a:solidFill>
                <a:latin typeface="Open Sans"/>
                <a:ea typeface="Open Sans"/>
                <a:cs typeface="Open Sans"/>
                <a:sym typeface="Open Sans"/>
              </a:rPr>
              <a:t>Objectives of assessing impacts during or after policy implementation</a:t>
            </a:r>
            <a:endParaRPr>
              <a:solidFill>
                <a:schemeClr val="dk2"/>
              </a:solidFill>
              <a:latin typeface="Open Sans"/>
              <a:ea typeface="Open Sans"/>
              <a:cs typeface="Open Sans"/>
              <a:sym typeface="Open Sans"/>
            </a:endParaRPr>
          </a:p>
        </p:txBody>
      </p:sp>
      <p:sp>
        <p:nvSpPr>
          <p:cNvPr id="322" name="Google Shape;322;p30"/>
          <p:cNvSpPr txBox="1"/>
          <p:nvPr/>
        </p:nvSpPr>
        <p:spPr>
          <a:xfrm>
            <a:off x="311700" y="1154944"/>
            <a:ext cx="74919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sz="1800">
                <a:solidFill>
                  <a:schemeClr val="dk2"/>
                </a:solidFill>
                <a:latin typeface="Open Sans"/>
                <a:ea typeface="Open Sans"/>
                <a:cs typeface="Open Sans"/>
                <a:sym typeface="Open Sans"/>
              </a:rPr>
              <a:t>Understand the objectives of estimating GHG impacts</a:t>
            </a:r>
            <a:endParaRPr sz="1800">
              <a:solidFill>
                <a:schemeClr val="dk2"/>
              </a:solidFill>
              <a:latin typeface="Open Sans"/>
              <a:ea typeface="Open Sans"/>
              <a:cs typeface="Open Sans"/>
              <a:sym typeface="Open Sans"/>
            </a:endParaRPr>
          </a:p>
        </p:txBody>
      </p:sp>
      <p:sp>
        <p:nvSpPr>
          <p:cNvPr id="323" name="Google Shape;323;p30"/>
          <p:cNvSpPr txBox="1"/>
          <p:nvPr>
            <p:ph type="title"/>
          </p:nvPr>
        </p:nvSpPr>
        <p:spPr>
          <a:xfrm>
            <a:off x="311700" y="2164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ZA"/>
              <a:t>Chapter 2. Determine the objectives of the assessment</a:t>
            </a:r>
            <a:endParaRPr/>
          </a:p>
        </p:txBody>
      </p:sp>
      <p:cxnSp>
        <p:nvCxnSpPr>
          <p:cNvPr id="324" name="Google Shape;324;p30"/>
          <p:cNvCxnSpPr>
            <a:stCxn id="320" idx="3"/>
            <a:endCxn id="321" idx="1"/>
          </p:cNvCxnSpPr>
          <p:nvPr/>
        </p:nvCxnSpPr>
        <p:spPr>
          <a:xfrm>
            <a:off x="2535300" y="2566121"/>
            <a:ext cx="315900" cy="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31"/>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595959"/>
              </a:buClr>
              <a:buSzPts val="3200"/>
              <a:buFont typeface="Arial"/>
              <a:buNone/>
            </a:pPr>
            <a:r>
              <a:rPr lang="en-ZA"/>
              <a:t>Objectives of assessing GHG impacts</a:t>
            </a:r>
            <a:endParaRPr/>
          </a:p>
        </p:txBody>
      </p:sp>
      <p:sp>
        <p:nvSpPr>
          <p:cNvPr id="331" name="Google Shape;331;p31"/>
          <p:cNvSpPr txBox="1"/>
          <p:nvPr/>
        </p:nvSpPr>
        <p:spPr>
          <a:xfrm>
            <a:off x="448180" y="889600"/>
            <a:ext cx="8476200" cy="3820500"/>
          </a:xfrm>
          <a:prstGeom prst="rect">
            <a:avLst/>
          </a:prstGeom>
          <a:noFill/>
          <a:ln>
            <a:noFill/>
          </a:ln>
        </p:spPr>
        <p:txBody>
          <a:bodyPr anchorCtr="0" anchor="t" bIns="45700" lIns="91425" spcFirstLastPara="1" rIns="91425" wrap="square" tIns="45700">
            <a:normAutofit/>
          </a:bodyPr>
          <a:lstStyle/>
          <a:p>
            <a:pPr indent="0" lvl="0" marL="0" marR="0" rtl="0" algn="l">
              <a:lnSpc>
                <a:spcPct val="120000"/>
              </a:lnSpc>
              <a:spcBef>
                <a:spcPts val="0"/>
              </a:spcBef>
              <a:spcAft>
                <a:spcPts val="0"/>
              </a:spcAft>
              <a:buClr>
                <a:srgbClr val="595959"/>
              </a:buClr>
              <a:buSzPts val="2000"/>
              <a:buFont typeface="Arial"/>
              <a:buNone/>
            </a:pPr>
            <a:r>
              <a:rPr i="0" lang="en-ZA" u="none" strike="noStrike">
                <a:solidFill>
                  <a:schemeClr val="dk2"/>
                </a:solidFill>
                <a:latin typeface="Open Sans"/>
                <a:ea typeface="Open Sans"/>
                <a:cs typeface="Open Sans"/>
                <a:sym typeface="Open Sans"/>
              </a:rPr>
              <a:t>Objectives of assessing impacts </a:t>
            </a:r>
            <a:r>
              <a:rPr b="1" i="1" lang="en-ZA" u="none" strike="noStrike">
                <a:solidFill>
                  <a:schemeClr val="dk2"/>
                </a:solidFill>
                <a:latin typeface="Open Sans"/>
                <a:ea typeface="Open Sans"/>
                <a:cs typeface="Open Sans"/>
                <a:sym typeface="Open Sans"/>
              </a:rPr>
              <a:t>before</a:t>
            </a:r>
            <a:r>
              <a:rPr i="0" lang="en-ZA" u="none" strike="noStrike">
                <a:solidFill>
                  <a:schemeClr val="dk2"/>
                </a:solidFill>
                <a:latin typeface="Open Sans"/>
                <a:ea typeface="Open Sans"/>
                <a:cs typeface="Open Sans"/>
                <a:sym typeface="Open Sans"/>
              </a:rPr>
              <a:t> </a:t>
            </a:r>
            <a:r>
              <a:rPr b="1" i="1" lang="en-ZA" u="none" strike="noStrike">
                <a:solidFill>
                  <a:schemeClr val="accent1"/>
                </a:solidFill>
                <a:latin typeface="Open Sans"/>
                <a:ea typeface="Open Sans"/>
                <a:cs typeface="Open Sans"/>
                <a:sym typeface="Open Sans"/>
              </a:rPr>
              <a:t>(ex-ante)</a:t>
            </a:r>
            <a:r>
              <a:rPr b="1" i="1" lang="en-ZA" u="none" strike="noStrike">
                <a:solidFill>
                  <a:schemeClr val="dk2"/>
                </a:solidFill>
                <a:latin typeface="Open Sans"/>
                <a:ea typeface="Open Sans"/>
                <a:cs typeface="Open Sans"/>
                <a:sym typeface="Open Sans"/>
              </a:rPr>
              <a:t> </a:t>
            </a:r>
            <a:r>
              <a:rPr i="0" lang="en-ZA" u="none" strike="noStrike">
                <a:solidFill>
                  <a:schemeClr val="dk2"/>
                </a:solidFill>
                <a:latin typeface="Open Sans"/>
                <a:ea typeface="Open Sans"/>
                <a:cs typeface="Open Sans"/>
                <a:sym typeface="Open Sans"/>
              </a:rPr>
              <a:t>policy </a:t>
            </a:r>
            <a:r>
              <a:rPr lang="en-ZA">
                <a:solidFill>
                  <a:schemeClr val="dk2"/>
                </a:solidFill>
                <a:latin typeface="Open Sans"/>
                <a:ea typeface="Open Sans"/>
                <a:cs typeface="Open Sans"/>
                <a:sym typeface="Open Sans"/>
              </a:rPr>
              <a:t>implementation</a:t>
            </a:r>
            <a:r>
              <a:rPr i="0" lang="en-ZA" u="none" strike="noStrike">
                <a:solidFill>
                  <a:schemeClr val="dk2"/>
                </a:solidFill>
                <a:latin typeface="Open Sans"/>
                <a:ea typeface="Open Sans"/>
                <a:cs typeface="Open Sans"/>
                <a:sym typeface="Open Sans"/>
              </a:rPr>
              <a:t>:</a:t>
            </a:r>
            <a:endParaRPr>
              <a:solidFill>
                <a:schemeClr val="dk2"/>
              </a:solidFill>
              <a:latin typeface="Open Sans"/>
              <a:ea typeface="Open Sans"/>
              <a:cs typeface="Open Sans"/>
              <a:sym typeface="Open Sans"/>
            </a:endParaRPr>
          </a:p>
          <a:p>
            <a:pPr indent="-203200" lvl="0" marL="808038" marR="0" rtl="0" algn="l">
              <a:lnSpc>
                <a:spcPct val="100000"/>
              </a:lnSpc>
              <a:spcBef>
                <a:spcPts val="600"/>
              </a:spcBef>
              <a:spcAft>
                <a:spcPts val="0"/>
              </a:spcAft>
              <a:buClr>
                <a:schemeClr val="dk2"/>
              </a:buClr>
              <a:buSzPts val="1400"/>
              <a:buFont typeface="Arial"/>
              <a:buChar char="•"/>
            </a:pPr>
            <a:r>
              <a:rPr b="1" i="0" lang="en-ZA" u="none" strike="noStrike">
                <a:solidFill>
                  <a:schemeClr val="dk2"/>
                </a:solidFill>
                <a:latin typeface="Open Sans"/>
                <a:ea typeface="Open Sans"/>
                <a:cs typeface="Open Sans"/>
                <a:sym typeface="Open Sans"/>
              </a:rPr>
              <a:t>Inform policy selection </a:t>
            </a:r>
            <a:r>
              <a:rPr i="0" lang="en-ZA" u="none" strike="noStrike">
                <a:solidFill>
                  <a:schemeClr val="dk2"/>
                </a:solidFill>
                <a:latin typeface="Open Sans"/>
                <a:ea typeface="Open Sans"/>
                <a:cs typeface="Open Sans"/>
                <a:sym typeface="Open Sans"/>
              </a:rPr>
              <a:t>by comparing policy options based on their expected future impacts </a:t>
            </a:r>
            <a:endParaRPr>
              <a:solidFill>
                <a:schemeClr val="dk2"/>
              </a:solidFill>
              <a:latin typeface="Open Sans"/>
              <a:ea typeface="Open Sans"/>
              <a:cs typeface="Open Sans"/>
              <a:sym typeface="Open Sans"/>
            </a:endParaRPr>
          </a:p>
          <a:p>
            <a:pPr indent="-203200" lvl="0" marL="808038" marR="0" rtl="0" algn="l">
              <a:lnSpc>
                <a:spcPct val="100000"/>
              </a:lnSpc>
              <a:spcBef>
                <a:spcPts val="600"/>
              </a:spcBef>
              <a:spcAft>
                <a:spcPts val="0"/>
              </a:spcAft>
              <a:buClr>
                <a:schemeClr val="dk2"/>
              </a:buClr>
              <a:buSzPts val="1400"/>
              <a:buFont typeface="Arial"/>
              <a:buChar char="•"/>
            </a:pPr>
            <a:r>
              <a:rPr b="1" i="0" lang="en-ZA" u="none" strike="noStrike">
                <a:solidFill>
                  <a:schemeClr val="dk2"/>
                </a:solidFill>
                <a:latin typeface="Open Sans"/>
                <a:ea typeface="Open Sans"/>
                <a:cs typeface="Open Sans"/>
                <a:sym typeface="Open Sans"/>
              </a:rPr>
              <a:t>Improve policy design and implementation </a:t>
            </a:r>
            <a:r>
              <a:rPr i="0" lang="en-ZA" u="none" strike="noStrike">
                <a:solidFill>
                  <a:schemeClr val="dk2"/>
                </a:solidFill>
                <a:latin typeface="Open Sans"/>
                <a:ea typeface="Open Sans"/>
                <a:cs typeface="Open Sans"/>
                <a:sym typeface="Open Sans"/>
              </a:rPr>
              <a:t>by understanding the impacts of different design and implementation choices </a:t>
            </a:r>
            <a:endParaRPr>
              <a:solidFill>
                <a:schemeClr val="dk2"/>
              </a:solidFill>
              <a:latin typeface="Open Sans"/>
              <a:ea typeface="Open Sans"/>
              <a:cs typeface="Open Sans"/>
              <a:sym typeface="Open Sans"/>
            </a:endParaRPr>
          </a:p>
          <a:p>
            <a:pPr indent="-203200" lvl="0" marL="808038" marR="0" rtl="0" algn="l">
              <a:lnSpc>
                <a:spcPct val="100000"/>
              </a:lnSpc>
              <a:spcBef>
                <a:spcPts val="600"/>
              </a:spcBef>
              <a:spcAft>
                <a:spcPts val="0"/>
              </a:spcAft>
              <a:buClr>
                <a:schemeClr val="dk2"/>
              </a:buClr>
              <a:buSzPts val="1400"/>
              <a:buFont typeface="Arial"/>
              <a:buChar char="•"/>
            </a:pPr>
            <a:r>
              <a:rPr b="1" i="0" lang="en-ZA" u="none" strike="noStrike">
                <a:solidFill>
                  <a:schemeClr val="dk2"/>
                </a:solidFill>
                <a:latin typeface="Open Sans"/>
                <a:ea typeface="Open Sans"/>
                <a:cs typeface="Open Sans"/>
                <a:sym typeface="Open Sans"/>
              </a:rPr>
              <a:t>Inform goal setting </a:t>
            </a:r>
            <a:r>
              <a:rPr i="0" lang="en-ZA" u="none" strike="noStrike">
                <a:solidFill>
                  <a:schemeClr val="dk2"/>
                </a:solidFill>
                <a:latin typeface="Open Sans"/>
                <a:ea typeface="Open Sans"/>
                <a:cs typeface="Open Sans"/>
                <a:sym typeface="Open Sans"/>
              </a:rPr>
              <a:t>by assessing the potential contribution of policy options to national goals, such as NDCs and NAMAs </a:t>
            </a:r>
            <a:endParaRPr>
              <a:solidFill>
                <a:schemeClr val="dk2"/>
              </a:solidFill>
              <a:latin typeface="Open Sans"/>
              <a:ea typeface="Open Sans"/>
              <a:cs typeface="Open Sans"/>
              <a:sym typeface="Open Sans"/>
            </a:endParaRPr>
          </a:p>
          <a:p>
            <a:pPr indent="-203200" lvl="0" marL="808038" marR="0" rtl="0" algn="l">
              <a:lnSpc>
                <a:spcPct val="100000"/>
              </a:lnSpc>
              <a:spcBef>
                <a:spcPts val="600"/>
              </a:spcBef>
              <a:spcAft>
                <a:spcPts val="0"/>
              </a:spcAft>
              <a:buClr>
                <a:schemeClr val="dk2"/>
              </a:buClr>
              <a:buSzPts val="1400"/>
              <a:buFont typeface="Arial"/>
              <a:buChar char="•"/>
            </a:pPr>
            <a:r>
              <a:rPr b="1" i="0" lang="en-ZA" u="none" strike="noStrike">
                <a:solidFill>
                  <a:schemeClr val="dk2"/>
                </a:solidFill>
                <a:latin typeface="Open Sans"/>
                <a:ea typeface="Open Sans"/>
                <a:cs typeface="Open Sans"/>
                <a:sym typeface="Open Sans"/>
              </a:rPr>
              <a:t>Report </a:t>
            </a:r>
            <a:r>
              <a:rPr i="0" lang="en-ZA" u="none" strike="noStrike">
                <a:solidFill>
                  <a:schemeClr val="dk2"/>
                </a:solidFill>
                <a:latin typeface="Open Sans"/>
                <a:ea typeface="Open Sans"/>
                <a:cs typeface="Open Sans"/>
                <a:sym typeface="Open Sans"/>
              </a:rPr>
              <a:t>on the multiple expected future impacts of policies, domestically and/or internationally </a:t>
            </a:r>
            <a:endParaRPr>
              <a:solidFill>
                <a:schemeClr val="dk2"/>
              </a:solidFill>
              <a:latin typeface="Open Sans"/>
              <a:ea typeface="Open Sans"/>
              <a:cs typeface="Open Sans"/>
              <a:sym typeface="Open Sans"/>
            </a:endParaRPr>
          </a:p>
          <a:p>
            <a:pPr indent="-203200" lvl="0" marL="808038" marR="0" rtl="0" algn="l">
              <a:lnSpc>
                <a:spcPct val="100000"/>
              </a:lnSpc>
              <a:spcBef>
                <a:spcPts val="600"/>
              </a:spcBef>
              <a:spcAft>
                <a:spcPts val="0"/>
              </a:spcAft>
              <a:buClr>
                <a:schemeClr val="dk2"/>
              </a:buClr>
              <a:buSzPts val="1400"/>
              <a:buFont typeface="Arial"/>
              <a:buChar char="•"/>
            </a:pPr>
            <a:r>
              <a:rPr b="1" i="0" lang="en-ZA" u="none" strike="noStrike">
                <a:solidFill>
                  <a:schemeClr val="dk2"/>
                </a:solidFill>
                <a:latin typeface="Open Sans"/>
                <a:ea typeface="Open Sans"/>
                <a:cs typeface="Open Sans"/>
                <a:sym typeface="Open Sans"/>
              </a:rPr>
              <a:t>Access financing </a:t>
            </a:r>
            <a:r>
              <a:rPr i="0" lang="en-ZA" u="none" strike="noStrike">
                <a:solidFill>
                  <a:schemeClr val="dk2"/>
                </a:solidFill>
                <a:latin typeface="Open Sans"/>
                <a:ea typeface="Open Sans"/>
                <a:cs typeface="Open Sans"/>
                <a:sym typeface="Open Sans"/>
              </a:rPr>
              <a:t>for policies under consideration by demonstrating expected future results </a:t>
            </a:r>
            <a:endParaRPr>
              <a:solidFill>
                <a:schemeClr val="dk2"/>
              </a:solidFill>
              <a:latin typeface="Open Sans"/>
              <a:ea typeface="Open Sans"/>
              <a:cs typeface="Open Sans"/>
              <a:sym typeface="Open Sans"/>
            </a:endParaRPr>
          </a:p>
          <a:p>
            <a:pPr indent="0" lvl="0" marL="0" marR="0" rtl="0" algn="l">
              <a:lnSpc>
                <a:spcPct val="100000"/>
              </a:lnSpc>
              <a:spcBef>
                <a:spcPts val="600"/>
              </a:spcBef>
              <a:spcAft>
                <a:spcPts val="0"/>
              </a:spcAft>
              <a:buClr>
                <a:srgbClr val="595959"/>
              </a:buClr>
              <a:buSzPts val="2000"/>
              <a:buFont typeface="Arial"/>
              <a:buNone/>
            </a:pPr>
            <a:r>
              <a:rPr i="0" lang="en-ZA" u="none" strike="noStrike">
                <a:solidFill>
                  <a:schemeClr val="dk2"/>
                </a:solidFill>
                <a:latin typeface="Open Sans"/>
                <a:ea typeface="Open Sans"/>
                <a:cs typeface="Open Sans"/>
                <a:sym typeface="Open Sans"/>
              </a:rPr>
              <a:t>Users should identify intended audience of the assessment report and can refer to the Stakeholder Participation Guidance.</a:t>
            </a:r>
            <a:endParaRPr>
              <a:solidFill>
                <a:schemeClr val="dk2"/>
              </a:solidFill>
              <a:latin typeface="Open Sans"/>
              <a:ea typeface="Open Sans"/>
              <a:cs typeface="Open Sans"/>
              <a:sym typeface="Open Sans"/>
            </a:endParaRPr>
          </a:p>
        </p:txBody>
      </p:sp>
      <p:sp>
        <p:nvSpPr>
          <p:cNvPr id="332" name="Google Shape;332;p31"/>
          <p:cNvSpPr txBox="1"/>
          <p:nvPr>
            <p:ph idx="4294967295" type="body"/>
          </p:nvPr>
        </p:nvSpPr>
        <p:spPr>
          <a:xfrm>
            <a:off x="3886401" y="46568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1</a:t>
            </a:r>
            <a:endParaRPr sz="800"/>
          </a:p>
        </p:txBody>
      </p:sp>
      <p:sp>
        <p:nvSpPr>
          <p:cNvPr id="333" name="Google Shape;333;p31"/>
          <p:cNvSpPr txBox="1"/>
          <p:nvPr>
            <p:ph idx="4294967295" type="body"/>
          </p:nvPr>
        </p:nvSpPr>
        <p:spPr>
          <a:xfrm>
            <a:off x="4654415" y="4658405"/>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2</a:t>
            </a:r>
            <a:endParaRPr sz="800"/>
          </a:p>
        </p:txBody>
      </p:sp>
      <p:sp>
        <p:nvSpPr>
          <p:cNvPr id="334" name="Google Shape;334;p31"/>
          <p:cNvSpPr txBox="1"/>
          <p:nvPr>
            <p:ph idx="4294967295" type="body"/>
          </p:nvPr>
        </p:nvSpPr>
        <p:spPr>
          <a:xfrm>
            <a:off x="5422429" y="46568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3</a:t>
            </a:r>
            <a:endParaRPr sz="800"/>
          </a:p>
        </p:txBody>
      </p:sp>
      <p:sp>
        <p:nvSpPr>
          <p:cNvPr id="335" name="Google Shape;335;p31"/>
          <p:cNvSpPr txBox="1"/>
          <p:nvPr>
            <p:ph idx="4294967295" type="body"/>
          </p:nvPr>
        </p:nvSpPr>
        <p:spPr>
          <a:xfrm>
            <a:off x="6190443" y="4658330"/>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4</a:t>
            </a:r>
            <a:endParaRPr sz="800"/>
          </a:p>
        </p:txBody>
      </p:sp>
      <p:sp>
        <p:nvSpPr>
          <p:cNvPr id="336" name="Google Shape;336;p31">
            <a:hlinkClick action="ppaction://hlinksldjump" r:id="rId3"/>
          </p:cNvPr>
          <p:cNvSpPr/>
          <p:nvPr/>
        </p:nvSpPr>
        <p:spPr>
          <a:xfrm>
            <a:off x="3865211" y="4651187"/>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337" name="Google Shape;337;p31">
            <a:hlinkClick action="ppaction://hlinksldjump" r:id="rId4"/>
          </p:cNvPr>
          <p:cNvSpPr/>
          <p:nvPr/>
        </p:nvSpPr>
        <p:spPr>
          <a:xfrm>
            <a:off x="3886401" y="4651187"/>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338" name="Google Shape;338;p31">
            <a:hlinkClick action="ppaction://hlinksldjump" r:id="rId5"/>
          </p:cNvPr>
          <p:cNvSpPr/>
          <p:nvPr/>
        </p:nvSpPr>
        <p:spPr>
          <a:xfrm>
            <a:off x="4654414" y="4649591"/>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339" name="Google Shape;339;p31">
            <a:hlinkClick action="ppaction://hlinksldjump" r:id="rId6"/>
          </p:cNvPr>
          <p:cNvSpPr/>
          <p:nvPr/>
        </p:nvSpPr>
        <p:spPr>
          <a:xfrm>
            <a:off x="5422427" y="4656809"/>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340" name="Google Shape;340;p31">
            <a:hlinkClick action="ppaction://hlinksldjump" r:id="rId7"/>
          </p:cNvPr>
          <p:cNvSpPr/>
          <p:nvPr/>
        </p:nvSpPr>
        <p:spPr>
          <a:xfrm>
            <a:off x="6190443" y="4656735"/>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pic>
        <p:nvPicPr>
          <p:cNvPr id="341" name="Google Shape;341;p31"/>
          <p:cNvPicPr preferRelativeResize="0"/>
          <p:nvPr/>
        </p:nvPicPr>
        <p:blipFill rotWithShape="1">
          <a:blip r:embed="rId8">
            <a:alphaModFix/>
          </a:blip>
          <a:srcRect b="0" l="0" r="0" t="0"/>
          <a:stretch/>
        </p:blipFill>
        <p:spPr>
          <a:xfrm>
            <a:off x="490800" y="4562100"/>
            <a:ext cx="342900" cy="342900"/>
          </a:xfrm>
          <a:prstGeom prst="ellipse">
            <a:avLst/>
          </a:prstGeom>
          <a:noFill/>
          <a:ln cap="flat" cmpd="sng" w="38100">
            <a:solidFill>
              <a:srgbClr val="9D97F0"/>
            </a:solidFill>
            <a:prstDash val="solid"/>
            <a:round/>
            <a:headEnd len="sm" w="sm" type="none"/>
            <a:tailEnd len="sm" w="sm" type="none"/>
          </a:ln>
        </p:spPr>
      </p:pic>
      <p:sp>
        <p:nvSpPr>
          <p:cNvPr id="342" name="Google Shape;342;p31"/>
          <p:cNvSpPr txBox="1"/>
          <p:nvPr/>
        </p:nvSpPr>
        <p:spPr>
          <a:xfrm>
            <a:off x="1073875" y="4330278"/>
            <a:ext cx="2349000" cy="572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None/>
            </a:pPr>
            <a:r>
              <a:rPr i="1" lang="en-ZA" sz="1000">
                <a:solidFill>
                  <a:srgbClr val="09294E"/>
                </a:solidFill>
                <a:latin typeface="Open Sans"/>
                <a:ea typeface="Open Sans"/>
                <a:cs typeface="Open Sans"/>
                <a:sym typeface="Open Sans"/>
              </a:rPr>
              <a:t>Determine the objectives of the assessment at the beginning of the impact assessment progress.</a:t>
            </a:r>
            <a:endParaRPr i="1" sz="1000">
              <a:solidFill>
                <a:srgbClr val="09294E"/>
              </a:solidFill>
              <a:latin typeface="Open Sans"/>
              <a:ea typeface="Open Sans"/>
              <a:cs typeface="Open Sans"/>
              <a:sym typeface="Open Sans"/>
            </a:endParaRPr>
          </a:p>
        </p:txBody>
      </p:sp>
      <p:cxnSp>
        <p:nvCxnSpPr>
          <p:cNvPr id="343" name="Google Shape;343;p31"/>
          <p:cNvCxnSpPr>
            <a:stCxn id="341" idx="6"/>
            <a:endCxn id="342" idx="1"/>
          </p:cNvCxnSpPr>
          <p:nvPr/>
        </p:nvCxnSpPr>
        <p:spPr>
          <a:xfrm flipH="1" rot="10800000">
            <a:off x="833700" y="4616550"/>
            <a:ext cx="240300" cy="117000"/>
          </a:xfrm>
          <a:prstGeom prst="straightConnector1">
            <a:avLst/>
          </a:prstGeom>
          <a:noFill/>
          <a:ln cap="flat" cmpd="sng" w="9525">
            <a:solidFill>
              <a:srgbClr val="9D97F0"/>
            </a:solidFill>
            <a:prstDash val="solid"/>
            <a:round/>
            <a:headEnd len="med" w="med" type="none"/>
            <a:tailEnd len="med" w="med" type="oval"/>
          </a:ln>
        </p:spPr>
      </p:cxnSp>
      <p:pic>
        <p:nvPicPr>
          <p:cNvPr id="344" name="Google Shape;344;p31">
            <a:hlinkClick r:id="rId9"/>
          </p:cNvPr>
          <p:cNvPicPr preferRelativeResize="0"/>
          <p:nvPr/>
        </p:nvPicPr>
        <p:blipFill rotWithShape="1">
          <a:blip r:embed="rId10">
            <a:alphaModFix/>
          </a:blip>
          <a:srcRect b="0" l="0" r="0" t="0"/>
          <a:stretch/>
        </p:blipFill>
        <p:spPr>
          <a:xfrm>
            <a:off x="7457188" y="3995497"/>
            <a:ext cx="1225200" cy="462000"/>
          </a:xfrm>
          <a:prstGeom prst="roundRect">
            <a:avLst>
              <a:gd fmla="val 16667" name="adj"/>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32"/>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595959"/>
              </a:buClr>
              <a:buSzPts val="3200"/>
              <a:buFont typeface="Arial"/>
              <a:buNone/>
            </a:pPr>
            <a:r>
              <a:rPr lang="en-ZA"/>
              <a:t>Objectives of assessing GHG impacts</a:t>
            </a:r>
            <a:endParaRPr/>
          </a:p>
        </p:txBody>
      </p:sp>
      <p:sp>
        <p:nvSpPr>
          <p:cNvPr id="351" name="Google Shape;351;p32"/>
          <p:cNvSpPr txBox="1"/>
          <p:nvPr/>
        </p:nvSpPr>
        <p:spPr>
          <a:xfrm>
            <a:off x="567654" y="974558"/>
            <a:ext cx="8287500" cy="3435600"/>
          </a:xfrm>
          <a:prstGeom prst="rect">
            <a:avLst/>
          </a:prstGeom>
          <a:noFill/>
          <a:ln>
            <a:noFill/>
          </a:ln>
        </p:spPr>
        <p:txBody>
          <a:bodyPr anchorCtr="0" anchor="t" bIns="45700" lIns="91425" spcFirstLastPara="1" rIns="91425" wrap="square" tIns="45700">
            <a:normAutofit/>
          </a:bodyPr>
          <a:lstStyle/>
          <a:p>
            <a:pPr indent="0" lvl="0" marL="0" marR="0" rtl="0" algn="l">
              <a:lnSpc>
                <a:spcPct val="110000"/>
              </a:lnSpc>
              <a:spcBef>
                <a:spcPts val="0"/>
              </a:spcBef>
              <a:spcAft>
                <a:spcPts val="0"/>
              </a:spcAft>
              <a:buClr>
                <a:srgbClr val="595959"/>
              </a:buClr>
              <a:buSzPts val="2000"/>
              <a:buFont typeface="Arial"/>
              <a:buNone/>
            </a:pPr>
            <a:r>
              <a:rPr i="0" lang="en-ZA" u="none" strike="noStrike">
                <a:solidFill>
                  <a:schemeClr val="dk2"/>
                </a:solidFill>
                <a:latin typeface="Open Sans"/>
                <a:ea typeface="Open Sans"/>
                <a:cs typeface="Open Sans"/>
                <a:sym typeface="Open Sans"/>
              </a:rPr>
              <a:t>Objectives of assessing impacts </a:t>
            </a:r>
            <a:r>
              <a:rPr b="1" i="1" lang="en-ZA" u="none" strike="noStrike">
                <a:solidFill>
                  <a:schemeClr val="dk2"/>
                </a:solidFill>
                <a:latin typeface="Open Sans"/>
                <a:ea typeface="Open Sans"/>
                <a:cs typeface="Open Sans"/>
                <a:sym typeface="Open Sans"/>
              </a:rPr>
              <a:t>during or after </a:t>
            </a:r>
            <a:r>
              <a:rPr b="1" i="1" lang="en-ZA" u="none" strike="noStrike">
                <a:solidFill>
                  <a:schemeClr val="accent1"/>
                </a:solidFill>
                <a:latin typeface="Open Sans"/>
                <a:ea typeface="Open Sans"/>
                <a:cs typeface="Open Sans"/>
                <a:sym typeface="Open Sans"/>
              </a:rPr>
              <a:t>(ex-post)</a:t>
            </a:r>
            <a:r>
              <a:rPr b="1" i="1" lang="en-ZA" u="none" strike="noStrike">
                <a:solidFill>
                  <a:schemeClr val="dk2"/>
                </a:solidFill>
                <a:latin typeface="Open Sans"/>
                <a:ea typeface="Open Sans"/>
                <a:cs typeface="Open Sans"/>
                <a:sym typeface="Open Sans"/>
              </a:rPr>
              <a:t> </a:t>
            </a:r>
            <a:r>
              <a:rPr i="0" lang="en-ZA" u="none" strike="noStrike">
                <a:solidFill>
                  <a:schemeClr val="dk2"/>
                </a:solidFill>
                <a:latin typeface="Open Sans"/>
                <a:ea typeface="Open Sans"/>
                <a:cs typeface="Open Sans"/>
                <a:sym typeface="Open Sans"/>
              </a:rPr>
              <a:t>policy </a:t>
            </a:r>
            <a:r>
              <a:rPr lang="en-ZA">
                <a:solidFill>
                  <a:schemeClr val="dk2"/>
                </a:solidFill>
                <a:latin typeface="Open Sans"/>
                <a:ea typeface="Open Sans"/>
                <a:cs typeface="Open Sans"/>
                <a:sym typeface="Open Sans"/>
              </a:rPr>
              <a:t>implementation</a:t>
            </a:r>
            <a:r>
              <a:rPr i="0" lang="en-ZA" u="none" strike="noStrike">
                <a:solidFill>
                  <a:schemeClr val="dk2"/>
                </a:solidFill>
                <a:latin typeface="Open Sans"/>
                <a:ea typeface="Open Sans"/>
                <a:cs typeface="Open Sans"/>
                <a:sym typeface="Open Sans"/>
              </a:rPr>
              <a:t>:</a:t>
            </a:r>
            <a:endParaRPr>
              <a:solidFill>
                <a:schemeClr val="dk2"/>
              </a:solidFill>
              <a:latin typeface="Open Sans"/>
              <a:ea typeface="Open Sans"/>
              <a:cs typeface="Open Sans"/>
              <a:sym typeface="Open Sans"/>
            </a:endParaRPr>
          </a:p>
          <a:p>
            <a:pPr indent="-203200" lvl="0" marL="808038" marR="0" rtl="0" algn="l">
              <a:lnSpc>
                <a:spcPct val="110000"/>
              </a:lnSpc>
              <a:spcBef>
                <a:spcPts val="500"/>
              </a:spcBef>
              <a:spcAft>
                <a:spcPts val="0"/>
              </a:spcAft>
              <a:buClr>
                <a:schemeClr val="dk2"/>
              </a:buClr>
              <a:buSzPts val="1400"/>
              <a:buFont typeface="Arial"/>
              <a:buChar char="•"/>
            </a:pPr>
            <a:r>
              <a:rPr b="1" i="0" lang="en-ZA" u="none" strike="noStrike">
                <a:solidFill>
                  <a:schemeClr val="dk2"/>
                </a:solidFill>
                <a:latin typeface="Open Sans"/>
                <a:ea typeface="Open Sans"/>
                <a:cs typeface="Open Sans"/>
                <a:sym typeface="Open Sans"/>
              </a:rPr>
              <a:t>Assess policy effectiveness </a:t>
            </a:r>
            <a:r>
              <a:rPr i="0" lang="en-ZA" u="none" strike="noStrike">
                <a:solidFill>
                  <a:schemeClr val="dk2"/>
                </a:solidFill>
                <a:latin typeface="Open Sans"/>
                <a:ea typeface="Open Sans"/>
                <a:cs typeface="Open Sans"/>
                <a:sym typeface="Open Sans"/>
              </a:rPr>
              <a:t> </a:t>
            </a:r>
            <a:endParaRPr>
              <a:solidFill>
                <a:schemeClr val="dk2"/>
              </a:solidFill>
              <a:latin typeface="Open Sans"/>
              <a:ea typeface="Open Sans"/>
              <a:cs typeface="Open Sans"/>
              <a:sym typeface="Open Sans"/>
            </a:endParaRPr>
          </a:p>
          <a:p>
            <a:pPr indent="-203200" lvl="0" marL="808038" marR="0" rtl="0" algn="l">
              <a:lnSpc>
                <a:spcPct val="110000"/>
              </a:lnSpc>
              <a:spcBef>
                <a:spcPts val="500"/>
              </a:spcBef>
              <a:spcAft>
                <a:spcPts val="0"/>
              </a:spcAft>
              <a:buClr>
                <a:schemeClr val="dk2"/>
              </a:buClr>
              <a:buSzPts val="1400"/>
              <a:buFont typeface="Arial"/>
              <a:buChar char="•"/>
            </a:pPr>
            <a:r>
              <a:rPr b="1" i="0" lang="en-ZA" u="none" strike="noStrike">
                <a:solidFill>
                  <a:schemeClr val="dk2"/>
                </a:solidFill>
                <a:latin typeface="Open Sans"/>
                <a:ea typeface="Open Sans"/>
                <a:cs typeface="Open Sans"/>
                <a:sym typeface="Open Sans"/>
              </a:rPr>
              <a:t>Improve policy implementation </a:t>
            </a:r>
            <a:r>
              <a:rPr i="0" lang="en-ZA" u="none" strike="noStrike">
                <a:solidFill>
                  <a:schemeClr val="dk2"/>
                </a:solidFill>
                <a:latin typeface="Open Sans"/>
                <a:ea typeface="Open Sans"/>
                <a:cs typeface="Open Sans"/>
                <a:sym typeface="Open Sans"/>
              </a:rPr>
              <a:t> </a:t>
            </a:r>
            <a:endParaRPr>
              <a:solidFill>
                <a:schemeClr val="dk2"/>
              </a:solidFill>
              <a:latin typeface="Open Sans"/>
              <a:ea typeface="Open Sans"/>
              <a:cs typeface="Open Sans"/>
              <a:sym typeface="Open Sans"/>
            </a:endParaRPr>
          </a:p>
          <a:p>
            <a:pPr indent="-203200" lvl="0" marL="808038" marR="0" rtl="0" algn="l">
              <a:lnSpc>
                <a:spcPct val="110000"/>
              </a:lnSpc>
              <a:spcBef>
                <a:spcPts val="500"/>
              </a:spcBef>
              <a:spcAft>
                <a:spcPts val="0"/>
              </a:spcAft>
              <a:buClr>
                <a:schemeClr val="dk2"/>
              </a:buClr>
              <a:buSzPts val="1400"/>
              <a:buFont typeface="Arial"/>
              <a:buChar char="•"/>
            </a:pPr>
            <a:r>
              <a:rPr b="1" i="0" lang="en-ZA" u="none" strike="noStrike">
                <a:solidFill>
                  <a:schemeClr val="dk2"/>
                </a:solidFill>
                <a:latin typeface="Open Sans"/>
                <a:ea typeface="Open Sans"/>
                <a:cs typeface="Open Sans"/>
                <a:sym typeface="Open Sans"/>
              </a:rPr>
              <a:t>Inform future policy design </a:t>
            </a:r>
            <a:r>
              <a:rPr i="0" lang="en-ZA" u="none" strike="noStrike">
                <a:solidFill>
                  <a:schemeClr val="dk2"/>
                </a:solidFill>
                <a:latin typeface="Open Sans"/>
                <a:ea typeface="Open Sans"/>
                <a:cs typeface="Open Sans"/>
                <a:sym typeface="Open Sans"/>
              </a:rPr>
              <a:t>and decide whether to continue current actions, enhance current actions or implement new actions </a:t>
            </a:r>
            <a:endParaRPr>
              <a:solidFill>
                <a:schemeClr val="dk2"/>
              </a:solidFill>
              <a:latin typeface="Open Sans"/>
              <a:ea typeface="Open Sans"/>
              <a:cs typeface="Open Sans"/>
              <a:sym typeface="Open Sans"/>
            </a:endParaRPr>
          </a:p>
          <a:p>
            <a:pPr indent="-203200" lvl="0" marL="808038" marR="0" rtl="0" algn="l">
              <a:lnSpc>
                <a:spcPct val="110000"/>
              </a:lnSpc>
              <a:spcBef>
                <a:spcPts val="500"/>
              </a:spcBef>
              <a:spcAft>
                <a:spcPts val="0"/>
              </a:spcAft>
              <a:buClr>
                <a:schemeClr val="dk2"/>
              </a:buClr>
              <a:buSzPts val="1400"/>
              <a:buFont typeface="Arial"/>
              <a:buChar char="•"/>
            </a:pPr>
            <a:r>
              <a:rPr b="1" i="0" lang="en-ZA" u="none" strike="noStrike">
                <a:solidFill>
                  <a:schemeClr val="dk2"/>
                </a:solidFill>
                <a:latin typeface="Open Sans"/>
                <a:ea typeface="Open Sans"/>
                <a:cs typeface="Open Sans"/>
                <a:sym typeface="Open Sans"/>
              </a:rPr>
              <a:t>Learn from experience </a:t>
            </a:r>
            <a:r>
              <a:rPr i="0" lang="en-ZA" u="none" strike="noStrike">
                <a:solidFill>
                  <a:schemeClr val="dk2"/>
                </a:solidFill>
                <a:latin typeface="Open Sans"/>
                <a:ea typeface="Open Sans"/>
                <a:cs typeface="Open Sans"/>
                <a:sym typeface="Open Sans"/>
              </a:rPr>
              <a:t>and share best practices </a:t>
            </a:r>
            <a:endParaRPr>
              <a:solidFill>
                <a:schemeClr val="dk2"/>
              </a:solidFill>
              <a:latin typeface="Open Sans"/>
              <a:ea typeface="Open Sans"/>
              <a:cs typeface="Open Sans"/>
              <a:sym typeface="Open Sans"/>
            </a:endParaRPr>
          </a:p>
          <a:p>
            <a:pPr indent="-203200" lvl="0" marL="808038" marR="0" rtl="0" algn="l">
              <a:lnSpc>
                <a:spcPct val="110000"/>
              </a:lnSpc>
              <a:spcBef>
                <a:spcPts val="500"/>
              </a:spcBef>
              <a:spcAft>
                <a:spcPts val="0"/>
              </a:spcAft>
              <a:buClr>
                <a:schemeClr val="dk2"/>
              </a:buClr>
              <a:buSzPts val="1400"/>
              <a:buFont typeface="Arial"/>
              <a:buChar char="•"/>
            </a:pPr>
            <a:r>
              <a:rPr b="1" i="0" lang="en-ZA" u="none" strike="noStrike">
                <a:solidFill>
                  <a:schemeClr val="dk2"/>
                </a:solidFill>
                <a:latin typeface="Open Sans"/>
                <a:ea typeface="Open Sans"/>
                <a:cs typeface="Open Sans"/>
                <a:sym typeface="Open Sans"/>
              </a:rPr>
              <a:t>Track progress toward national goals </a:t>
            </a:r>
            <a:r>
              <a:rPr i="0" lang="en-ZA" u="none" strike="noStrike">
                <a:solidFill>
                  <a:schemeClr val="dk2"/>
                </a:solidFill>
                <a:latin typeface="Open Sans"/>
                <a:ea typeface="Open Sans"/>
                <a:cs typeface="Open Sans"/>
                <a:sym typeface="Open Sans"/>
              </a:rPr>
              <a:t>(e.g. NDCs and SDGs) and understand the contribution of policies toward achieving them </a:t>
            </a:r>
            <a:endParaRPr>
              <a:solidFill>
                <a:schemeClr val="dk2"/>
              </a:solidFill>
              <a:latin typeface="Open Sans"/>
              <a:ea typeface="Open Sans"/>
              <a:cs typeface="Open Sans"/>
              <a:sym typeface="Open Sans"/>
            </a:endParaRPr>
          </a:p>
          <a:p>
            <a:pPr indent="-203200" lvl="0" marL="808038" marR="0" rtl="0" algn="l">
              <a:lnSpc>
                <a:spcPct val="110000"/>
              </a:lnSpc>
              <a:spcBef>
                <a:spcPts val="500"/>
              </a:spcBef>
              <a:spcAft>
                <a:spcPts val="0"/>
              </a:spcAft>
              <a:buClr>
                <a:schemeClr val="dk2"/>
              </a:buClr>
              <a:buSzPts val="1400"/>
              <a:buFont typeface="Arial"/>
              <a:buChar char="•"/>
            </a:pPr>
            <a:r>
              <a:rPr b="1" i="0" lang="en-ZA" u="none" strike="noStrike">
                <a:solidFill>
                  <a:schemeClr val="dk2"/>
                </a:solidFill>
                <a:latin typeface="Open Sans"/>
                <a:ea typeface="Open Sans"/>
                <a:cs typeface="Open Sans"/>
                <a:sym typeface="Open Sans"/>
              </a:rPr>
              <a:t>Report </a:t>
            </a:r>
            <a:r>
              <a:rPr i="0" lang="en-ZA" u="none" strike="noStrike">
                <a:solidFill>
                  <a:schemeClr val="dk2"/>
                </a:solidFill>
                <a:latin typeface="Open Sans"/>
                <a:ea typeface="Open Sans"/>
                <a:cs typeface="Open Sans"/>
                <a:sym typeface="Open Sans"/>
              </a:rPr>
              <a:t>domestically or internationally on the impacts of policies achieved to date </a:t>
            </a:r>
            <a:endParaRPr>
              <a:solidFill>
                <a:schemeClr val="dk2"/>
              </a:solidFill>
              <a:latin typeface="Open Sans"/>
              <a:ea typeface="Open Sans"/>
              <a:cs typeface="Open Sans"/>
              <a:sym typeface="Open Sans"/>
            </a:endParaRPr>
          </a:p>
          <a:p>
            <a:pPr indent="-203200" lvl="0" marL="808038" marR="0" rtl="0" algn="l">
              <a:lnSpc>
                <a:spcPct val="110000"/>
              </a:lnSpc>
              <a:spcBef>
                <a:spcPts val="500"/>
              </a:spcBef>
              <a:spcAft>
                <a:spcPts val="0"/>
              </a:spcAft>
              <a:buClr>
                <a:schemeClr val="dk2"/>
              </a:buClr>
              <a:buSzPts val="1400"/>
              <a:buFont typeface="Arial"/>
              <a:buChar char="•"/>
            </a:pPr>
            <a:r>
              <a:rPr b="1" i="0" lang="en-ZA" u="none" strike="noStrike">
                <a:solidFill>
                  <a:schemeClr val="dk2"/>
                </a:solidFill>
                <a:latin typeface="Open Sans"/>
                <a:ea typeface="Open Sans"/>
                <a:cs typeface="Open Sans"/>
                <a:sym typeface="Open Sans"/>
              </a:rPr>
              <a:t>Meet funder requirements </a:t>
            </a:r>
            <a:r>
              <a:rPr i="0" lang="en-ZA" u="none" strike="noStrike">
                <a:solidFill>
                  <a:schemeClr val="dk2"/>
                </a:solidFill>
                <a:latin typeface="Open Sans"/>
                <a:ea typeface="Open Sans"/>
                <a:cs typeface="Open Sans"/>
                <a:sym typeface="Open Sans"/>
              </a:rPr>
              <a:t>to report on impacts of policies </a:t>
            </a:r>
            <a:endParaRPr>
              <a:solidFill>
                <a:schemeClr val="dk2"/>
              </a:solidFill>
              <a:latin typeface="Open Sans"/>
              <a:ea typeface="Open Sans"/>
              <a:cs typeface="Open Sans"/>
              <a:sym typeface="Open Sans"/>
            </a:endParaRPr>
          </a:p>
        </p:txBody>
      </p:sp>
      <p:sp>
        <p:nvSpPr>
          <p:cNvPr id="352" name="Google Shape;352;p32"/>
          <p:cNvSpPr txBox="1"/>
          <p:nvPr>
            <p:ph idx="4294967295" type="body"/>
          </p:nvPr>
        </p:nvSpPr>
        <p:spPr>
          <a:xfrm>
            <a:off x="3886401" y="46568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1</a:t>
            </a:r>
            <a:endParaRPr sz="800"/>
          </a:p>
        </p:txBody>
      </p:sp>
      <p:sp>
        <p:nvSpPr>
          <p:cNvPr id="353" name="Google Shape;353;p32"/>
          <p:cNvSpPr txBox="1"/>
          <p:nvPr>
            <p:ph idx="4294967295" type="body"/>
          </p:nvPr>
        </p:nvSpPr>
        <p:spPr>
          <a:xfrm>
            <a:off x="4654415" y="4658405"/>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2</a:t>
            </a:r>
            <a:endParaRPr sz="800"/>
          </a:p>
        </p:txBody>
      </p:sp>
      <p:sp>
        <p:nvSpPr>
          <p:cNvPr id="354" name="Google Shape;354;p32"/>
          <p:cNvSpPr txBox="1"/>
          <p:nvPr>
            <p:ph idx="4294967295" type="body"/>
          </p:nvPr>
        </p:nvSpPr>
        <p:spPr>
          <a:xfrm>
            <a:off x="5422429" y="46568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3</a:t>
            </a:r>
            <a:endParaRPr sz="800"/>
          </a:p>
        </p:txBody>
      </p:sp>
      <p:sp>
        <p:nvSpPr>
          <p:cNvPr id="355" name="Google Shape;355;p32"/>
          <p:cNvSpPr txBox="1"/>
          <p:nvPr>
            <p:ph idx="4294967295" type="body"/>
          </p:nvPr>
        </p:nvSpPr>
        <p:spPr>
          <a:xfrm>
            <a:off x="6190443" y="4658330"/>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4</a:t>
            </a:r>
            <a:endParaRPr sz="800"/>
          </a:p>
        </p:txBody>
      </p:sp>
      <p:sp>
        <p:nvSpPr>
          <p:cNvPr id="356" name="Google Shape;356;p32">
            <a:hlinkClick action="ppaction://hlinksldjump" r:id="rId3"/>
          </p:cNvPr>
          <p:cNvSpPr/>
          <p:nvPr/>
        </p:nvSpPr>
        <p:spPr>
          <a:xfrm>
            <a:off x="3865211" y="4651187"/>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357" name="Google Shape;357;p32">
            <a:hlinkClick action="ppaction://hlinksldjump" r:id="rId4"/>
          </p:cNvPr>
          <p:cNvSpPr/>
          <p:nvPr/>
        </p:nvSpPr>
        <p:spPr>
          <a:xfrm>
            <a:off x="3886401" y="4651187"/>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358" name="Google Shape;358;p32">
            <a:hlinkClick action="ppaction://hlinksldjump" r:id="rId5"/>
          </p:cNvPr>
          <p:cNvSpPr/>
          <p:nvPr/>
        </p:nvSpPr>
        <p:spPr>
          <a:xfrm>
            <a:off x="4654414" y="4649591"/>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359" name="Google Shape;359;p32">
            <a:hlinkClick action="ppaction://hlinksldjump" r:id="rId6"/>
          </p:cNvPr>
          <p:cNvSpPr/>
          <p:nvPr/>
        </p:nvSpPr>
        <p:spPr>
          <a:xfrm>
            <a:off x="5422427" y="4656809"/>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360" name="Google Shape;360;p32">
            <a:hlinkClick action="ppaction://hlinksldjump" r:id="rId7"/>
          </p:cNvPr>
          <p:cNvSpPr/>
          <p:nvPr/>
        </p:nvSpPr>
        <p:spPr>
          <a:xfrm>
            <a:off x="6190443" y="4656735"/>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pic>
        <p:nvPicPr>
          <p:cNvPr id="361" name="Google Shape;361;p32"/>
          <p:cNvPicPr preferRelativeResize="0"/>
          <p:nvPr/>
        </p:nvPicPr>
        <p:blipFill rotWithShape="1">
          <a:blip r:embed="rId8">
            <a:alphaModFix/>
          </a:blip>
          <a:srcRect b="0" l="0" r="0" t="0"/>
          <a:stretch/>
        </p:blipFill>
        <p:spPr>
          <a:xfrm>
            <a:off x="490800" y="4562100"/>
            <a:ext cx="342900" cy="342900"/>
          </a:xfrm>
          <a:prstGeom prst="ellipse">
            <a:avLst/>
          </a:prstGeom>
          <a:noFill/>
          <a:ln cap="flat" cmpd="sng" w="38100">
            <a:solidFill>
              <a:srgbClr val="9D97F0"/>
            </a:solidFill>
            <a:prstDash val="solid"/>
            <a:round/>
            <a:headEnd len="sm" w="sm" type="none"/>
            <a:tailEnd len="sm" w="sm" type="none"/>
          </a:ln>
        </p:spPr>
      </p:pic>
      <p:sp>
        <p:nvSpPr>
          <p:cNvPr id="362" name="Google Shape;362;p32"/>
          <p:cNvSpPr txBox="1"/>
          <p:nvPr/>
        </p:nvSpPr>
        <p:spPr>
          <a:xfrm>
            <a:off x="1073875" y="4330278"/>
            <a:ext cx="2349000" cy="572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None/>
            </a:pPr>
            <a:r>
              <a:rPr i="1" lang="en-ZA" sz="1000">
                <a:solidFill>
                  <a:srgbClr val="09294E"/>
                </a:solidFill>
                <a:latin typeface="Open Sans"/>
                <a:ea typeface="Open Sans"/>
                <a:cs typeface="Open Sans"/>
                <a:sym typeface="Open Sans"/>
              </a:rPr>
              <a:t>Determine the objectives of the assessment at the beginning of the impact assessment progress.</a:t>
            </a:r>
            <a:endParaRPr i="1" sz="1000">
              <a:solidFill>
                <a:srgbClr val="09294E"/>
              </a:solidFill>
              <a:latin typeface="Open Sans"/>
              <a:ea typeface="Open Sans"/>
              <a:cs typeface="Open Sans"/>
              <a:sym typeface="Open Sans"/>
            </a:endParaRPr>
          </a:p>
        </p:txBody>
      </p:sp>
      <p:cxnSp>
        <p:nvCxnSpPr>
          <p:cNvPr id="363" name="Google Shape;363;p32"/>
          <p:cNvCxnSpPr>
            <a:stCxn id="361" idx="6"/>
            <a:endCxn id="362" idx="1"/>
          </p:cNvCxnSpPr>
          <p:nvPr/>
        </p:nvCxnSpPr>
        <p:spPr>
          <a:xfrm flipH="1" rot="10800000">
            <a:off x="833700" y="4616550"/>
            <a:ext cx="240300" cy="117000"/>
          </a:xfrm>
          <a:prstGeom prst="straightConnector1">
            <a:avLst/>
          </a:prstGeom>
          <a:noFill/>
          <a:ln cap="flat" cmpd="sng" w="9525">
            <a:solidFill>
              <a:srgbClr val="9D97F0"/>
            </a:solidFill>
            <a:prstDash val="solid"/>
            <a:round/>
            <a:headEnd len="med" w="med" type="none"/>
            <a:tailEnd len="med" w="med" type="oval"/>
          </a:ln>
        </p:spPr>
      </p:cxnSp>
      <p:pic>
        <p:nvPicPr>
          <p:cNvPr id="364" name="Google Shape;364;p32">
            <a:hlinkClick r:id="rId9"/>
          </p:cNvPr>
          <p:cNvPicPr preferRelativeResize="0"/>
          <p:nvPr/>
        </p:nvPicPr>
        <p:blipFill rotWithShape="1">
          <a:blip r:embed="rId10">
            <a:alphaModFix/>
          </a:blip>
          <a:srcRect b="0" l="0" r="0" t="0"/>
          <a:stretch/>
        </p:blipFill>
        <p:spPr>
          <a:xfrm>
            <a:off x="7457163" y="3948147"/>
            <a:ext cx="1225200" cy="462000"/>
          </a:xfrm>
          <a:prstGeom prst="roundRect">
            <a:avLst>
              <a:gd fmla="val 16667" name="adj"/>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33">
            <a:hlinkClick action="ppaction://hlinksldjump" r:id="rId3"/>
          </p:cNvPr>
          <p:cNvSpPr/>
          <p:nvPr/>
        </p:nvSpPr>
        <p:spPr>
          <a:xfrm>
            <a:off x="311700" y="1899563"/>
            <a:ext cx="1998600" cy="1422000"/>
          </a:xfrm>
          <a:prstGeom prst="roundRect">
            <a:avLst>
              <a:gd fmla="val 16667" name="adj"/>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ZA" sz="1400">
                <a:solidFill>
                  <a:schemeClr val="dk2"/>
                </a:solidFill>
                <a:latin typeface="Open Sans"/>
                <a:ea typeface="Open Sans"/>
                <a:cs typeface="Open Sans"/>
                <a:sym typeface="Open Sans"/>
              </a:rPr>
              <a:t>Agriculture policy instrument</a:t>
            </a:r>
            <a:endParaRPr>
              <a:solidFill>
                <a:schemeClr val="dk2"/>
              </a:solidFill>
              <a:latin typeface="Open Sans"/>
              <a:ea typeface="Open Sans"/>
              <a:cs typeface="Open Sans"/>
              <a:sym typeface="Open Sans"/>
            </a:endParaRPr>
          </a:p>
          <a:p>
            <a:pPr indent="0" lvl="0" marL="0" marR="0" rtl="0" algn="ctr">
              <a:spcBef>
                <a:spcPts val="0"/>
              </a:spcBef>
              <a:spcAft>
                <a:spcPts val="0"/>
              </a:spcAft>
              <a:buNone/>
            </a:pPr>
            <a:r>
              <a:rPr lang="en-ZA" sz="1400">
                <a:solidFill>
                  <a:schemeClr val="dk2"/>
                </a:solidFill>
                <a:latin typeface="Open Sans"/>
                <a:ea typeface="Open Sans"/>
                <a:cs typeface="Open Sans"/>
                <a:sym typeface="Open Sans"/>
              </a:rPr>
              <a:t>(Section 3.1)</a:t>
            </a:r>
            <a:endParaRPr>
              <a:solidFill>
                <a:schemeClr val="dk2"/>
              </a:solidFill>
              <a:latin typeface="Open Sans"/>
              <a:ea typeface="Open Sans"/>
              <a:cs typeface="Open Sans"/>
              <a:sym typeface="Open Sans"/>
            </a:endParaRPr>
          </a:p>
        </p:txBody>
      </p:sp>
      <p:sp>
        <p:nvSpPr>
          <p:cNvPr id="371" name="Google Shape;371;p33">
            <a:hlinkClick action="ppaction://hlinksldjump" r:id="rId4"/>
          </p:cNvPr>
          <p:cNvSpPr/>
          <p:nvPr/>
        </p:nvSpPr>
        <p:spPr>
          <a:xfrm>
            <a:off x="2685223" y="1899563"/>
            <a:ext cx="2192700" cy="1422000"/>
          </a:xfrm>
          <a:prstGeom prst="roundRect">
            <a:avLst>
              <a:gd fmla="val 16667" name="adj"/>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ZA" sz="1400">
                <a:solidFill>
                  <a:schemeClr val="dk2"/>
                </a:solidFill>
                <a:latin typeface="Open Sans"/>
                <a:ea typeface="Open Sans"/>
                <a:cs typeface="Open Sans"/>
                <a:sym typeface="Open Sans"/>
              </a:rPr>
              <a:t>Mitigation practices or technologies</a:t>
            </a:r>
            <a:endParaRPr>
              <a:solidFill>
                <a:schemeClr val="dk2"/>
              </a:solidFill>
              <a:latin typeface="Open Sans"/>
              <a:ea typeface="Open Sans"/>
              <a:cs typeface="Open Sans"/>
              <a:sym typeface="Open Sans"/>
            </a:endParaRPr>
          </a:p>
          <a:p>
            <a:pPr indent="0" lvl="0" marL="0" marR="0" rtl="0" algn="ctr">
              <a:spcBef>
                <a:spcPts val="0"/>
              </a:spcBef>
              <a:spcAft>
                <a:spcPts val="0"/>
              </a:spcAft>
              <a:buNone/>
            </a:pPr>
            <a:r>
              <a:rPr lang="en-ZA" sz="1400">
                <a:solidFill>
                  <a:schemeClr val="dk2"/>
                </a:solidFill>
                <a:latin typeface="Open Sans"/>
                <a:ea typeface="Open Sans"/>
                <a:cs typeface="Open Sans"/>
                <a:sym typeface="Open Sans"/>
              </a:rPr>
              <a:t>(Section 3.2)</a:t>
            </a:r>
            <a:endParaRPr>
              <a:solidFill>
                <a:schemeClr val="dk2"/>
              </a:solidFill>
              <a:latin typeface="Open Sans"/>
              <a:ea typeface="Open Sans"/>
              <a:cs typeface="Open Sans"/>
              <a:sym typeface="Open Sans"/>
            </a:endParaRPr>
          </a:p>
        </p:txBody>
      </p:sp>
      <p:sp>
        <p:nvSpPr>
          <p:cNvPr id="372" name="Google Shape;372;p33"/>
          <p:cNvSpPr txBox="1"/>
          <p:nvPr/>
        </p:nvSpPr>
        <p:spPr>
          <a:xfrm>
            <a:off x="311700" y="1081083"/>
            <a:ext cx="74919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sz="1600">
                <a:solidFill>
                  <a:schemeClr val="dk2"/>
                </a:solidFill>
                <a:latin typeface="Open Sans"/>
                <a:ea typeface="Open Sans"/>
                <a:cs typeface="Open Sans"/>
                <a:sym typeface="Open Sans"/>
              </a:rPr>
              <a:t>Overview of the types of agriculture policies, and mitigation practices and technologies, to which this guidance can be applied.</a:t>
            </a:r>
            <a:endParaRPr sz="1600">
              <a:solidFill>
                <a:schemeClr val="dk2"/>
              </a:solidFill>
              <a:latin typeface="Open Sans"/>
              <a:ea typeface="Open Sans"/>
              <a:cs typeface="Open Sans"/>
              <a:sym typeface="Open Sans"/>
            </a:endParaRPr>
          </a:p>
        </p:txBody>
      </p:sp>
      <p:sp>
        <p:nvSpPr>
          <p:cNvPr id="373" name="Google Shape;373;p33"/>
          <p:cNvSpPr txBox="1"/>
          <p:nvPr>
            <p:ph type="title"/>
          </p:nvPr>
        </p:nvSpPr>
        <p:spPr>
          <a:xfrm>
            <a:off x="311700" y="2164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ZA"/>
              <a:t>Chapter 3. Understand agriculture policies </a:t>
            </a:r>
            <a:endParaRPr/>
          </a:p>
        </p:txBody>
      </p:sp>
      <p:cxnSp>
        <p:nvCxnSpPr>
          <p:cNvPr id="374" name="Google Shape;374;p33"/>
          <p:cNvCxnSpPr>
            <a:stCxn id="370" idx="3"/>
            <a:endCxn id="371" idx="1"/>
          </p:cNvCxnSpPr>
          <p:nvPr/>
        </p:nvCxnSpPr>
        <p:spPr>
          <a:xfrm>
            <a:off x="2310300" y="2610563"/>
            <a:ext cx="375000" cy="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34"/>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625852"/>
              </a:buClr>
              <a:buSzPts val="3200"/>
              <a:buFont typeface="Arial"/>
              <a:buNone/>
            </a:pPr>
            <a:r>
              <a:rPr lang="en-ZA"/>
              <a:t>3.1 Agriculture policy instruments</a:t>
            </a:r>
            <a:endParaRPr/>
          </a:p>
        </p:txBody>
      </p:sp>
      <p:sp>
        <p:nvSpPr>
          <p:cNvPr id="381" name="Google Shape;381;p34"/>
          <p:cNvSpPr/>
          <p:nvPr/>
        </p:nvSpPr>
        <p:spPr>
          <a:xfrm>
            <a:off x="1815000" y="1291751"/>
            <a:ext cx="1078200" cy="1007400"/>
          </a:xfrm>
          <a:prstGeom prst="flowChartConnector">
            <a:avLst/>
          </a:prstGeom>
          <a:solidFill>
            <a:schemeClr val="lt1"/>
          </a:solidFill>
          <a:ln cap="flat" cmpd="sng" w="12700">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34"/>
          <p:cNvSpPr/>
          <p:nvPr/>
        </p:nvSpPr>
        <p:spPr>
          <a:xfrm>
            <a:off x="3406875" y="1305875"/>
            <a:ext cx="1038000" cy="969600"/>
          </a:xfrm>
          <a:prstGeom prst="ellipse">
            <a:avLst/>
          </a:prstGeom>
          <a:solidFill>
            <a:schemeClr val="lt1"/>
          </a:solidFill>
          <a:ln cap="flat" cmpd="sng" w="12700">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34"/>
          <p:cNvSpPr/>
          <p:nvPr/>
        </p:nvSpPr>
        <p:spPr>
          <a:xfrm>
            <a:off x="4919125" y="1291725"/>
            <a:ext cx="1038000" cy="969600"/>
          </a:xfrm>
          <a:prstGeom prst="ellipse">
            <a:avLst/>
          </a:prstGeom>
          <a:solidFill>
            <a:schemeClr val="lt1"/>
          </a:solidFill>
          <a:ln cap="flat" cmpd="sng" w="12700">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34"/>
          <p:cNvSpPr/>
          <p:nvPr/>
        </p:nvSpPr>
        <p:spPr>
          <a:xfrm>
            <a:off x="6431350" y="1305850"/>
            <a:ext cx="1038000" cy="969600"/>
          </a:xfrm>
          <a:prstGeom prst="ellipse">
            <a:avLst/>
          </a:prstGeom>
          <a:solidFill>
            <a:schemeClr val="lt1"/>
          </a:solidFill>
          <a:ln cap="flat" cmpd="sng" w="12700">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34"/>
          <p:cNvSpPr/>
          <p:nvPr/>
        </p:nvSpPr>
        <p:spPr>
          <a:xfrm>
            <a:off x="2461525" y="3007400"/>
            <a:ext cx="1038000" cy="969600"/>
          </a:xfrm>
          <a:prstGeom prst="ellipse">
            <a:avLst/>
          </a:prstGeom>
          <a:solidFill>
            <a:schemeClr val="lt1"/>
          </a:solidFill>
          <a:ln cap="flat" cmpd="sng" w="12700">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34"/>
          <p:cNvSpPr/>
          <p:nvPr/>
        </p:nvSpPr>
        <p:spPr>
          <a:xfrm>
            <a:off x="4082650" y="3007025"/>
            <a:ext cx="1038000" cy="969600"/>
          </a:xfrm>
          <a:prstGeom prst="ellipse">
            <a:avLst/>
          </a:prstGeom>
          <a:solidFill>
            <a:schemeClr val="lt1"/>
          </a:solidFill>
          <a:ln cap="flat" cmpd="sng" w="12700">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34"/>
          <p:cNvSpPr/>
          <p:nvPr/>
        </p:nvSpPr>
        <p:spPr>
          <a:xfrm>
            <a:off x="5779975" y="3007024"/>
            <a:ext cx="1038000" cy="969600"/>
          </a:xfrm>
          <a:prstGeom prst="ellipse">
            <a:avLst/>
          </a:prstGeom>
          <a:solidFill>
            <a:schemeClr val="lt1"/>
          </a:solidFill>
          <a:ln cap="flat" cmpd="sng" w="12700">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34"/>
          <p:cNvSpPr/>
          <p:nvPr/>
        </p:nvSpPr>
        <p:spPr>
          <a:xfrm>
            <a:off x="1935443" y="1439418"/>
            <a:ext cx="797100" cy="694800"/>
          </a:xfrm>
          <a:prstGeom prst="ellipse">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9" name="Google Shape;389;p34"/>
          <p:cNvSpPr/>
          <p:nvPr/>
        </p:nvSpPr>
        <p:spPr>
          <a:xfrm>
            <a:off x="3507614" y="1452319"/>
            <a:ext cx="797100" cy="69480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34"/>
          <p:cNvSpPr/>
          <p:nvPr/>
        </p:nvSpPr>
        <p:spPr>
          <a:xfrm>
            <a:off x="5039571" y="1431454"/>
            <a:ext cx="797100" cy="694800"/>
          </a:xfrm>
          <a:prstGeom prst="ellipse">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34"/>
          <p:cNvSpPr/>
          <p:nvPr/>
        </p:nvSpPr>
        <p:spPr>
          <a:xfrm>
            <a:off x="2554513" y="3088397"/>
            <a:ext cx="852000" cy="742800"/>
          </a:xfrm>
          <a:prstGeom prst="ellipse">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34"/>
          <p:cNvSpPr/>
          <p:nvPr/>
        </p:nvSpPr>
        <p:spPr>
          <a:xfrm>
            <a:off x="6551747" y="1451578"/>
            <a:ext cx="797100" cy="694800"/>
          </a:xfrm>
          <a:prstGeom prst="ellipse">
            <a:avLst/>
          </a:prstGeom>
          <a:blipFill rotWithShape="1">
            <a:blip r:embed="rId7">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34"/>
          <p:cNvSpPr/>
          <p:nvPr/>
        </p:nvSpPr>
        <p:spPr>
          <a:xfrm>
            <a:off x="4167239" y="3159453"/>
            <a:ext cx="852000" cy="742800"/>
          </a:xfrm>
          <a:prstGeom prst="ellipse">
            <a:avLst/>
          </a:prstGeom>
          <a:blipFill rotWithShape="1">
            <a:blip r:embed="rId8">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34"/>
          <p:cNvSpPr/>
          <p:nvPr/>
        </p:nvSpPr>
        <p:spPr>
          <a:xfrm>
            <a:off x="5873001" y="3088043"/>
            <a:ext cx="852000" cy="742800"/>
          </a:xfrm>
          <a:prstGeom prst="ellipse">
            <a:avLst/>
          </a:prstGeom>
          <a:blipFill rotWithShape="1">
            <a:blip r:embed="rId9">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34"/>
          <p:cNvSpPr txBox="1"/>
          <p:nvPr/>
        </p:nvSpPr>
        <p:spPr>
          <a:xfrm>
            <a:off x="1630203" y="2299298"/>
            <a:ext cx="1407600" cy="468300"/>
          </a:xfrm>
          <a:prstGeom prst="rect">
            <a:avLst/>
          </a:prstGeom>
          <a:noFill/>
          <a:ln>
            <a:noFill/>
          </a:ln>
        </p:spPr>
        <p:txBody>
          <a:bodyPr anchorCtr="0" anchor="t" bIns="45700" lIns="91425" spcFirstLastPara="1" rIns="91425" wrap="square" tIns="45700">
            <a:normAutofit/>
          </a:bodyPr>
          <a:lstStyle/>
          <a:p>
            <a:pPr indent="0" lvl="0" marL="0" marR="0" rtl="0" algn="ctr">
              <a:lnSpc>
                <a:spcPct val="120000"/>
              </a:lnSpc>
              <a:spcBef>
                <a:spcPts val="800"/>
              </a:spcBef>
              <a:spcAft>
                <a:spcPts val="0"/>
              </a:spcAft>
              <a:buNone/>
            </a:pPr>
            <a:r>
              <a:rPr lang="en-ZA" sz="1000">
                <a:solidFill>
                  <a:srgbClr val="9D97F0"/>
                </a:solidFill>
                <a:latin typeface="Open Sans"/>
                <a:ea typeface="Open Sans"/>
                <a:cs typeface="Open Sans"/>
                <a:sym typeface="Open Sans"/>
              </a:rPr>
              <a:t>   Regulations and standards</a:t>
            </a:r>
            <a:endParaRPr sz="1000">
              <a:solidFill>
                <a:srgbClr val="9D97F0"/>
              </a:solidFill>
              <a:latin typeface="Open Sans"/>
              <a:ea typeface="Open Sans"/>
              <a:cs typeface="Open Sans"/>
              <a:sym typeface="Open Sans"/>
            </a:endParaRPr>
          </a:p>
        </p:txBody>
      </p:sp>
      <p:sp>
        <p:nvSpPr>
          <p:cNvPr id="396" name="Google Shape;396;p34"/>
          <p:cNvSpPr txBox="1"/>
          <p:nvPr/>
        </p:nvSpPr>
        <p:spPr>
          <a:xfrm>
            <a:off x="3222153" y="2306341"/>
            <a:ext cx="1407600" cy="468300"/>
          </a:xfrm>
          <a:prstGeom prst="rect">
            <a:avLst/>
          </a:prstGeom>
          <a:noFill/>
          <a:ln>
            <a:noFill/>
          </a:ln>
        </p:spPr>
        <p:txBody>
          <a:bodyPr anchorCtr="0" anchor="t" bIns="45700" lIns="91425" spcFirstLastPara="1" rIns="91425" wrap="square" tIns="45700">
            <a:normAutofit/>
          </a:bodyPr>
          <a:lstStyle/>
          <a:p>
            <a:pPr indent="0" lvl="0" marL="0" marR="0" rtl="0" algn="ctr">
              <a:lnSpc>
                <a:spcPct val="120000"/>
              </a:lnSpc>
              <a:spcBef>
                <a:spcPts val="800"/>
              </a:spcBef>
              <a:spcAft>
                <a:spcPts val="0"/>
              </a:spcAft>
              <a:buNone/>
            </a:pPr>
            <a:r>
              <a:rPr lang="en-ZA" sz="1000">
                <a:solidFill>
                  <a:srgbClr val="9D97F0"/>
                </a:solidFill>
                <a:latin typeface="Open Sans"/>
                <a:ea typeface="Open Sans"/>
                <a:cs typeface="Open Sans"/>
                <a:sym typeface="Open Sans"/>
              </a:rPr>
              <a:t>   Subsidies and incentives</a:t>
            </a:r>
            <a:endParaRPr sz="1000">
              <a:solidFill>
                <a:srgbClr val="9D97F0"/>
              </a:solidFill>
              <a:latin typeface="Open Sans"/>
              <a:ea typeface="Open Sans"/>
              <a:cs typeface="Open Sans"/>
              <a:sym typeface="Open Sans"/>
            </a:endParaRPr>
          </a:p>
        </p:txBody>
      </p:sp>
      <p:sp>
        <p:nvSpPr>
          <p:cNvPr id="397" name="Google Shape;397;p34"/>
          <p:cNvSpPr txBox="1"/>
          <p:nvPr/>
        </p:nvSpPr>
        <p:spPr>
          <a:xfrm>
            <a:off x="4734403" y="2299096"/>
            <a:ext cx="1407600" cy="468300"/>
          </a:xfrm>
          <a:prstGeom prst="rect">
            <a:avLst/>
          </a:prstGeom>
          <a:noFill/>
          <a:ln>
            <a:noFill/>
          </a:ln>
        </p:spPr>
        <p:txBody>
          <a:bodyPr anchorCtr="0" anchor="t" bIns="45700" lIns="91425" spcFirstLastPara="1" rIns="91425" wrap="square" tIns="45700">
            <a:normAutofit fontScale="85000"/>
          </a:bodyPr>
          <a:lstStyle/>
          <a:p>
            <a:pPr indent="0" lvl="0" marL="0" marR="0" rtl="0" algn="ctr">
              <a:lnSpc>
                <a:spcPct val="120000"/>
              </a:lnSpc>
              <a:spcBef>
                <a:spcPts val="800"/>
              </a:spcBef>
              <a:spcAft>
                <a:spcPts val="0"/>
              </a:spcAft>
              <a:buNone/>
            </a:pPr>
            <a:r>
              <a:rPr lang="en-ZA" sz="1000">
                <a:solidFill>
                  <a:srgbClr val="9D97F0"/>
                </a:solidFill>
                <a:latin typeface="Open Sans"/>
                <a:ea typeface="Open Sans"/>
                <a:cs typeface="Open Sans"/>
                <a:sym typeface="Open Sans"/>
              </a:rPr>
              <a:t>   Voluntary agreements or action</a:t>
            </a:r>
            <a:r>
              <a:rPr lang="en-ZA" sz="1000">
                <a:solidFill>
                  <a:srgbClr val="9D97F0"/>
                </a:solidFill>
                <a:latin typeface="Open Sans"/>
                <a:ea typeface="Open Sans"/>
                <a:cs typeface="Open Sans"/>
                <a:sym typeface="Open Sans"/>
              </a:rPr>
              <a:t>s</a:t>
            </a:r>
            <a:endParaRPr sz="1000">
              <a:solidFill>
                <a:srgbClr val="9D97F0"/>
              </a:solidFill>
              <a:latin typeface="Open Sans"/>
              <a:ea typeface="Open Sans"/>
              <a:cs typeface="Open Sans"/>
              <a:sym typeface="Open Sans"/>
            </a:endParaRPr>
          </a:p>
        </p:txBody>
      </p:sp>
      <p:sp>
        <p:nvSpPr>
          <p:cNvPr id="398" name="Google Shape;398;p34"/>
          <p:cNvSpPr txBox="1"/>
          <p:nvPr/>
        </p:nvSpPr>
        <p:spPr>
          <a:xfrm>
            <a:off x="6246653" y="2306161"/>
            <a:ext cx="1407600" cy="468300"/>
          </a:xfrm>
          <a:prstGeom prst="rect">
            <a:avLst/>
          </a:prstGeom>
          <a:noFill/>
          <a:ln>
            <a:noFill/>
          </a:ln>
        </p:spPr>
        <p:txBody>
          <a:bodyPr anchorCtr="0" anchor="t" bIns="45700" lIns="91425" spcFirstLastPara="1" rIns="91425" wrap="square" tIns="45700">
            <a:normAutofit/>
          </a:bodyPr>
          <a:lstStyle/>
          <a:p>
            <a:pPr indent="0" lvl="0" marL="0" marR="0" rtl="0" algn="ctr">
              <a:lnSpc>
                <a:spcPct val="120000"/>
              </a:lnSpc>
              <a:spcBef>
                <a:spcPts val="800"/>
              </a:spcBef>
              <a:spcAft>
                <a:spcPts val="0"/>
              </a:spcAft>
              <a:buNone/>
            </a:pPr>
            <a:r>
              <a:rPr lang="en-ZA" sz="1000">
                <a:solidFill>
                  <a:srgbClr val="9D97F0"/>
                </a:solidFill>
                <a:latin typeface="Open Sans"/>
                <a:ea typeface="Open Sans"/>
                <a:cs typeface="Open Sans"/>
                <a:sym typeface="Open Sans"/>
              </a:rPr>
              <a:t>   Information instruments</a:t>
            </a:r>
            <a:endParaRPr sz="1000">
              <a:solidFill>
                <a:srgbClr val="9D97F0"/>
              </a:solidFill>
              <a:latin typeface="Open Sans"/>
              <a:ea typeface="Open Sans"/>
              <a:cs typeface="Open Sans"/>
              <a:sym typeface="Open Sans"/>
            </a:endParaRPr>
          </a:p>
        </p:txBody>
      </p:sp>
      <p:sp>
        <p:nvSpPr>
          <p:cNvPr id="399" name="Google Shape;399;p34"/>
          <p:cNvSpPr txBox="1"/>
          <p:nvPr/>
        </p:nvSpPr>
        <p:spPr>
          <a:xfrm>
            <a:off x="2233203" y="3946591"/>
            <a:ext cx="1407600" cy="468300"/>
          </a:xfrm>
          <a:prstGeom prst="rect">
            <a:avLst/>
          </a:prstGeom>
          <a:noFill/>
          <a:ln>
            <a:noFill/>
          </a:ln>
        </p:spPr>
        <p:txBody>
          <a:bodyPr anchorCtr="0" anchor="t" bIns="45700" lIns="91425" spcFirstLastPara="1" rIns="91425" wrap="square" tIns="45700">
            <a:normAutofit/>
          </a:bodyPr>
          <a:lstStyle/>
          <a:p>
            <a:pPr indent="0" lvl="0" marL="0" marR="0" rtl="0" algn="ctr">
              <a:lnSpc>
                <a:spcPct val="120000"/>
              </a:lnSpc>
              <a:spcBef>
                <a:spcPts val="800"/>
              </a:spcBef>
              <a:spcAft>
                <a:spcPts val="0"/>
              </a:spcAft>
              <a:buNone/>
            </a:pPr>
            <a:r>
              <a:rPr lang="en-ZA" sz="1000">
                <a:solidFill>
                  <a:srgbClr val="9D97F0"/>
                </a:solidFill>
                <a:latin typeface="Open Sans"/>
                <a:ea typeface="Open Sans"/>
                <a:cs typeface="Open Sans"/>
                <a:sym typeface="Open Sans"/>
              </a:rPr>
              <a:t>   Trading programmes</a:t>
            </a:r>
            <a:endParaRPr sz="1000">
              <a:solidFill>
                <a:srgbClr val="9D97F0"/>
              </a:solidFill>
              <a:latin typeface="Open Sans"/>
              <a:ea typeface="Open Sans"/>
              <a:cs typeface="Open Sans"/>
              <a:sym typeface="Open Sans"/>
            </a:endParaRPr>
          </a:p>
        </p:txBody>
      </p:sp>
      <p:sp>
        <p:nvSpPr>
          <p:cNvPr id="400" name="Google Shape;400;p34"/>
          <p:cNvSpPr txBox="1"/>
          <p:nvPr/>
        </p:nvSpPr>
        <p:spPr>
          <a:xfrm>
            <a:off x="3897850" y="3939345"/>
            <a:ext cx="1407600" cy="632700"/>
          </a:xfrm>
          <a:prstGeom prst="rect">
            <a:avLst/>
          </a:prstGeom>
          <a:noFill/>
          <a:ln>
            <a:noFill/>
          </a:ln>
        </p:spPr>
        <p:txBody>
          <a:bodyPr anchorCtr="0" anchor="t" bIns="45700" lIns="91425" spcFirstLastPara="1" rIns="91425" wrap="square" tIns="45700">
            <a:normAutofit/>
          </a:bodyPr>
          <a:lstStyle/>
          <a:p>
            <a:pPr indent="0" lvl="0" marL="0" marR="0" rtl="0" algn="ctr">
              <a:lnSpc>
                <a:spcPct val="120000"/>
              </a:lnSpc>
              <a:spcBef>
                <a:spcPts val="800"/>
              </a:spcBef>
              <a:spcAft>
                <a:spcPts val="0"/>
              </a:spcAft>
              <a:buNone/>
            </a:pPr>
            <a:r>
              <a:rPr lang="en-ZA" sz="1000">
                <a:solidFill>
                  <a:srgbClr val="9D97F0"/>
                </a:solidFill>
                <a:latin typeface="Open Sans"/>
                <a:ea typeface="Open Sans"/>
                <a:cs typeface="Open Sans"/>
                <a:sym typeface="Open Sans"/>
              </a:rPr>
              <a:t> Research, development and deployment policies</a:t>
            </a:r>
            <a:endParaRPr sz="1000">
              <a:solidFill>
                <a:srgbClr val="9D97F0"/>
              </a:solidFill>
              <a:latin typeface="Open Sans"/>
              <a:ea typeface="Open Sans"/>
              <a:cs typeface="Open Sans"/>
              <a:sym typeface="Open Sans"/>
            </a:endParaRPr>
          </a:p>
        </p:txBody>
      </p:sp>
      <p:sp>
        <p:nvSpPr>
          <p:cNvPr id="401" name="Google Shape;401;p34"/>
          <p:cNvSpPr txBox="1"/>
          <p:nvPr/>
        </p:nvSpPr>
        <p:spPr>
          <a:xfrm>
            <a:off x="5638703" y="3946411"/>
            <a:ext cx="1407600" cy="468300"/>
          </a:xfrm>
          <a:prstGeom prst="rect">
            <a:avLst/>
          </a:prstGeom>
          <a:noFill/>
          <a:ln>
            <a:noFill/>
          </a:ln>
        </p:spPr>
        <p:txBody>
          <a:bodyPr anchorCtr="0" anchor="t" bIns="45700" lIns="91425" spcFirstLastPara="1" rIns="91425" wrap="square" tIns="45700">
            <a:normAutofit/>
          </a:bodyPr>
          <a:lstStyle/>
          <a:p>
            <a:pPr indent="0" lvl="0" marL="0" marR="0" rtl="0" algn="ctr">
              <a:lnSpc>
                <a:spcPct val="120000"/>
              </a:lnSpc>
              <a:spcBef>
                <a:spcPts val="800"/>
              </a:spcBef>
              <a:spcAft>
                <a:spcPts val="0"/>
              </a:spcAft>
              <a:buNone/>
            </a:pPr>
            <a:r>
              <a:rPr lang="en-ZA" sz="1000">
                <a:solidFill>
                  <a:srgbClr val="9D97F0"/>
                </a:solidFill>
                <a:latin typeface="Open Sans"/>
                <a:ea typeface="Open Sans"/>
                <a:cs typeface="Open Sans"/>
                <a:sym typeface="Open Sans"/>
              </a:rPr>
              <a:t>   Financing and investment</a:t>
            </a:r>
            <a:endParaRPr sz="1000">
              <a:solidFill>
                <a:srgbClr val="9D97F0"/>
              </a:solidFill>
              <a:latin typeface="Open Sans"/>
              <a:ea typeface="Open Sans"/>
              <a:cs typeface="Open Sans"/>
              <a:sym typeface="Open Sans"/>
            </a:endParaRPr>
          </a:p>
        </p:txBody>
      </p:sp>
      <p:sp>
        <p:nvSpPr>
          <p:cNvPr id="402" name="Google Shape;402;p34"/>
          <p:cNvSpPr/>
          <p:nvPr/>
        </p:nvSpPr>
        <p:spPr>
          <a:xfrm>
            <a:off x="1507359" y="1062095"/>
            <a:ext cx="721200" cy="3351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lang="en-ZA" sz="800">
                <a:solidFill>
                  <a:srgbClr val="FFFFFF"/>
                </a:solidFill>
                <a:latin typeface="Arial"/>
                <a:ea typeface="Arial"/>
                <a:cs typeface="Arial"/>
                <a:sym typeface="Arial"/>
              </a:rPr>
              <a:t>Example</a:t>
            </a:r>
            <a:endParaRPr/>
          </a:p>
        </p:txBody>
      </p:sp>
      <p:sp>
        <p:nvSpPr>
          <p:cNvPr id="403" name="Google Shape;403;p34">
            <a:hlinkClick action="ppaction://hlinksldjump" r:id="rId10"/>
          </p:cNvPr>
          <p:cNvSpPr/>
          <p:nvPr/>
        </p:nvSpPr>
        <p:spPr>
          <a:xfrm>
            <a:off x="1381199" y="1140255"/>
            <a:ext cx="852000" cy="1341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404" name="Google Shape;404;p34"/>
          <p:cNvSpPr/>
          <p:nvPr/>
        </p:nvSpPr>
        <p:spPr>
          <a:xfrm>
            <a:off x="3107409" y="1080802"/>
            <a:ext cx="721200" cy="3351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lang="en-ZA" sz="800">
                <a:solidFill>
                  <a:srgbClr val="FFFFFF"/>
                </a:solidFill>
                <a:latin typeface="Arial"/>
                <a:ea typeface="Arial"/>
                <a:cs typeface="Arial"/>
                <a:sym typeface="Arial"/>
              </a:rPr>
              <a:t>Example</a:t>
            </a:r>
            <a:endParaRPr/>
          </a:p>
        </p:txBody>
      </p:sp>
      <p:sp>
        <p:nvSpPr>
          <p:cNvPr id="405" name="Google Shape;405;p34">
            <a:hlinkClick action="ppaction://hlinksldjump" r:id="rId11"/>
          </p:cNvPr>
          <p:cNvSpPr/>
          <p:nvPr/>
        </p:nvSpPr>
        <p:spPr>
          <a:xfrm>
            <a:off x="3178953" y="1158969"/>
            <a:ext cx="578100" cy="1341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406" name="Google Shape;406;p34"/>
          <p:cNvSpPr/>
          <p:nvPr/>
        </p:nvSpPr>
        <p:spPr>
          <a:xfrm>
            <a:off x="4581609" y="1038466"/>
            <a:ext cx="721200" cy="3351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lang="en-ZA" sz="800">
                <a:solidFill>
                  <a:srgbClr val="FFFFFF"/>
                </a:solidFill>
                <a:latin typeface="Arial"/>
                <a:ea typeface="Arial"/>
                <a:cs typeface="Arial"/>
                <a:sym typeface="Arial"/>
              </a:rPr>
              <a:t>Example</a:t>
            </a:r>
            <a:endParaRPr/>
          </a:p>
        </p:txBody>
      </p:sp>
      <p:sp>
        <p:nvSpPr>
          <p:cNvPr id="407" name="Google Shape;407;p34">
            <a:hlinkClick action="ppaction://hlinksldjump" r:id="rId12"/>
          </p:cNvPr>
          <p:cNvSpPr/>
          <p:nvPr/>
        </p:nvSpPr>
        <p:spPr>
          <a:xfrm>
            <a:off x="4653153" y="1115521"/>
            <a:ext cx="578100" cy="1431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408" name="Google Shape;408;p34"/>
          <p:cNvSpPr/>
          <p:nvPr/>
        </p:nvSpPr>
        <p:spPr>
          <a:xfrm>
            <a:off x="6055809" y="1080799"/>
            <a:ext cx="721200" cy="3351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lang="en-ZA" sz="800">
                <a:solidFill>
                  <a:srgbClr val="FFFFFF"/>
                </a:solidFill>
                <a:latin typeface="Arial"/>
                <a:ea typeface="Arial"/>
                <a:cs typeface="Arial"/>
                <a:sym typeface="Arial"/>
              </a:rPr>
              <a:t>Example</a:t>
            </a:r>
            <a:endParaRPr/>
          </a:p>
        </p:txBody>
      </p:sp>
      <p:sp>
        <p:nvSpPr>
          <p:cNvPr id="409" name="Google Shape;409;p34">
            <a:hlinkClick action="ppaction://hlinksldjump" r:id="rId13"/>
          </p:cNvPr>
          <p:cNvSpPr/>
          <p:nvPr/>
        </p:nvSpPr>
        <p:spPr>
          <a:xfrm>
            <a:off x="6127353" y="1148724"/>
            <a:ext cx="578100" cy="1431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410" name="Google Shape;410;p34"/>
          <p:cNvSpPr/>
          <p:nvPr/>
        </p:nvSpPr>
        <p:spPr>
          <a:xfrm>
            <a:off x="1971784" y="2911290"/>
            <a:ext cx="721200" cy="3351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lang="en-ZA" sz="800">
                <a:solidFill>
                  <a:srgbClr val="FFFFFF"/>
                </a:solidFill>
                <a:latin typeface="Arial"/>
                <a:ea typeface="Arial"/>
                <a:cs typeface="Arial"/>
                <a:sym typeface="Arial"/>
              </a:rPr>
              <a:t>Example</a:t>
            </a:r>
            <a:endParaRPr/>
          </a:p>
        </p:txBody>
      </p:sp>
      <p:sp>
        <p:nvSpPr>
          <p:cNvPr id="411" name="Google Shape;411;p34">
            <a:hlinkClick action="ppaction://hlinksldjump" r:id="rId14"/>
          </p:cNvPr>
          <p:cNvSpPr/>
          <p:nvPr/>
        </p:nvSpPr>
        <p:spPr>
          <a:xfrm>
            <a:off x="2043328" y="2985067"/>
            <a:ext cx="578100" cy="1431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412" name="Google Shape;412;p34"/>
          <p:cNvSpPr/>
          <p:nvPr/>
        </p:nvSpPr>
        <p:spPr>
          <a:xfrm>
            <a:off x="3640809" y="2907440"/>
            <a:ext cx="721200" cy="3351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lang="en-ZA" sz="800">
                <a:solidFill>
                  <a:srgbClr val="FFFFFF"/>
                </a:solidFill>
                <a:latin typeface="Arial"/>
                <a:ea typeface="Arial"/>
                <a:cs typeface="Arial"/>
                <a:sym typeface="Arial"/>
              </a:rPr>
              <a:t>Example</a:t>
            </a:r>
            <a:endParaRPr/>
          </a:p>
        </p:txBody>
      </p:sp>
      <p:sp>
        <p:nvSpPr>
          <p:cNvPr id="413" name="Google Shape;413;p34">
            <a:hlinkClick action="ppaction://hlinksldjump" r:id="rId15"/>
          </p:cNvPr>
          <p:cNvSpPr/>
          <p:nvPr/>
        </p:nvSpPr>
        <p:spPr>
          <a:xfrm>
            <a:off x="3712353" y="2979251"/>
            <a:ext cx="578100" cy="1431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414" name="Google Shape;414;p34"/>
          <p:cNvSpPr/>
          <p:nvPr/>
        </p:nvSpPr>
        <p:spPr>
          <a:xfrm>
            <a:off x="5309834" y="2920184"/>
            <a:ext cx="721200" cy="3351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lang="en-ZA" sz="800">
                <a:solidFill>
                  <a:srgbClr val="FFFFFF"/>
                </a:solidFill>
                <a:latin typeface="Arial"/>
                <a:ea typeface="Arial"/>
                <a:cs typeface="Arial"/>
                <a:sym typeface="Arial"/>
              </a:rPr>
              <a:t>Example</a:t>
            </a:r>
            <a:endParaRPr/>
          </a:p>
        </p:txBody>
      </p:sp>
      <p:sp>
        <p:nvSpPr>
          <p:cNvPr id="415" name="Google Shape;415;p34">
            <a:hlinkClick action="ppaction://hlinksldjump" r:id="rId16"/>
          </p:cNvPr>
          <p:cNvSpPr/>
          <p:nvPr/>
        </p:nvSpPr>
        <p:spPr>
          <a:xfrm>
            <a:off x="5381378" y="3004792"/>
            <a:ext cx="578100" cy="1431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416" name="Google Shape;416;p34"/>
          <p:cNvSpPr txBox="1"/>
          <p:nvPr>
            <p:ph idx="4294967295" type="body"/>
          </p:nvPr>
        </p:nvSpPr>
        <p:spPr>
          <a:xfrm>
            <a:off x="3886401" y="46568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1</a:t>
            </a:r>
            <a:endParaRPr sz="800"/>
          </a:p>
        </p:txBody>
      </p:sp>
      <p:sp>
        <p:nvSpPr>
          <p:cNvPr id="417" name="Google Shape;417;p34"/>
          <p:cNvSpPr txBox="1"/>
          <p:nvPr>
            <p:ph idx="4294967295" type="body"/>
          </p:nvPr>
        </p:nvSpPr>
        <p:spPr>
          <a:xfrm>
            <a:off x="4654415" y="4658405"/>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2</a:t>
            </a:r>
            <a:endParaRPr sz="800"/>
          </a:p>
        </p:txBody>
      </p:sp>
      <p:sp>
        <p:nvSpPr>
          <p:cNvPr id="418" name="Google Shape;418;p34"/>
          <p:cNvSpPr txBox="1"/>
          <p:nvPr>
            <p:ph idx="4294967295" type="body"/>
          </p:nvPr>
        </p:nvSpPr>
        <p:spPr>
          <a:xfrm>
            <a:off x="5422429" y="46568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3</a:t>
            </a:r>
            <a:endParaRPr sz="800"/>
          </a:p>
        </p:txBody>
      </p:sp>
      <p:sp>
        <p:nvSpPr>
          <p:cNvPr id="419" name="Google Shape;419;p34"/>
          <p:cNvSpPr txBox="1"/>
          <p:nvPr>
            <p:ph idx="4294967295" type="body"/>
          </p:nvPr>
        </p:nvSpPr>
        <p:spPr>
          <a:xfrm>
            <a:off x="6190443" y="4658330"/>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4</a:t>
            </a:r>
            <a:endParaRPr sz="800"/>
          </a:p>
        </p:txBody>
      </p:sp>
      <p:sp>
        <p:nvSpPr>
          <p:cNvPr id="420" name="Google Shape;420;p34">
            <a:hlinkClick action="ppaction://hlinksldjump" r:id="rId17"/>
          </p:cNvPr>
          <p:cNvSpPr/>
          <p:nvPr/>
        </p:nvSpPr>
        <p:spPr>
          <a:xfrm>
            <a:off x="3865211" y="4651187"/>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421" name="Google Shape;421;p34">
            <a:hlinkClick action="ppaction://hlinksldjump" r:id="rId18"/>
          </p:cNvPr>
          <p:cNvSpPr/>
          <p:nvPr/>
        </p:nvSpPr>
        <p:spPr>
          <a:xfrm>
            <a:off x="3886401" y="4651187"/>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422" name="Google Shape;422;p34">
            <a:hlinkClick action="ppaction://hlinksldjump" r:id="rId19"/>
          </p:cNvPr>
          <p:cNvSpPr/>
          <p:nvPr/>
        </p:nvSpPr>
        <p:spPr>
          <a:xfrm>
            <a:off x="4654414" y="4649591"/>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423" name="Google Shape;423;p34">
            <a:hlinkClick action="ppaction://hlinksldjump" r:id="rId20"/>
          </p:cNvPr>
          <p:cNvSpPr/>
          <p:nvPr/>
        </p:nvSpPr>
        <p:spPr>
          <a:xfrm>
            <a:off x="5422427" y="4656809"/>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424" name="Google Shape;424;p34">
            <a:hlinkClick action="ppaction://hlinksldjump" r:id="rId21"/>
          </p:cNvPr>
          <p:cNvSpPr/>
          <p:nvPr/>
        </p:nvSpPr>
        <p:spPr>
          <a:xfrm>
            <a:off x="6190443" y="4656735"/>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35"/>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625852"/>
              </a:buClr>
              <a:buSzPct val="114285"/>
              <a:buFont typeface="Arial"/>
              <a:buNone/>
            </a:pPr>
            <a:r>
              <a:rPr lang="en-ZA"/>
              <a:t>3.2 Common mitigation practices or technologies</a:t>
            </a:r>
            <a:endParaRPr/>
          </a:p>
        </p:txBody>
      </p:sp>
      <p:graphicFrame>
        <p:nvGraphicFramePr>
          <p:cNvPr id="431" name="Google Shape;431;p35"/>
          <p:cNvGraphicFramePr/>
          <p:nvPr/>
        </p:nvGraphicFramePr>
        <p:xfrm>
          <a:off x="404864" y="999824"/>
          <a:ext cx="3000000" cy="3000000"/>
        </p:xfrm>
        <a:graphic>
          <a:graphicData uri="http://schemas.openxmlformats.org/drawingml/2006/table">
            <a:tbl>
              <a:tblPr bandRow="1" firstRow="1">
                <a:noFill/>
                <a:tableStyleId>{C579D8AE-A7BF-43D5-84C5-1FC6FB4D9DEA}</a:tableStyleId>
              </a:tblPr>
              <a:tblGrid>
                <a:gridCol w="3577225"/>
                <a:gridCol w="4833250"/>
              </a:tblGrid>
              <a:tr h="620225">
                <a:tc>
                  <a:txBody>
                    <a:bodyPr/>
                    <a:lstStyle/>
                    <a:p>
                      <a:pPr indent="0" lvl="0" marL="0" marR="0" rtl="0" algn="l">
                        <a:lnSpc>
                          <a:spcPct val="100000"/>
                        </a:lnSpc>
                        <a:spcBef>
                          <a:spcPts val="0"/>
                        </a:spcBef>
                        <a:spcAft>
                          <a:spcPts val="0"/>
                        </a:spcAft>
                        <a:buClr>
                          <a:schemeClr val="lt1"/>
                        </a:buClr>
                        <a:buSzPts val="1400"/>
                        <a:buFont typeface="Arial"/>
                        <a:buNone/>
                      </a:pPr>
                      <a:r>
                        <a:rPr b="0" i="0" lang="en-ZA" sz="1400" u="none" cap="none" strike="noStrike">
                          <a:solidFill>
                            <a:schemeClr val="lt1"/>
                          </a:solidFill>
                          <a:latin typeface="Arial"/>
                          <a:ea typeface="Arial"/>
                          <a:cs typeface="Arial"/>
                          <a:sym typeface="Arial"/>
                        </a:rPr>
                        <a:t>Practices to </a:t>
                      </a:r>
                      <a:r>
                        <a:rPr b="1" i="0" lang="en-ZA" sz="1400" u="none" cap="none" strike="noStrike">
                          <a:solidFill>
                            <a:schemeClr val="lt1"/>
                          </a:solidFill>
                          <a:latin typeface="Arial"/>
                          <a:ea typeface="Arial"/>
                          <a:cs typeface="Arial"/>
                          <a:sym typeface="Arial"/>
                        </a:rPr>
                        <a:t>reduce enteric fermentation emissions</a:t>
                      </a:r>
                      <a:endParaRPr sz="1400" u="none" cap="none" strike="noStrike">
                        <a:solidFill>
                          <a:schemeClr val="lt1"/>
                        </a:solidFill>
                      </a:endParaRPr>
                    </a:p>
                  </a:txBody>
                  <a:tcPr marT="34300" marB="34300" marR="91450" marL="91450">
                    <a:solidFill>
                      <a:schemeClr val="accent1"/>
                    </a:solidFill>
                  </a:tcPr>
                </a:tc>
                <a:tc>
                  <a:txBody>
                    <a:bodyPr/>
                    <a:lstStyle/>
                    <a:p>
                      <a:pPr indent="0" lvl="0" marL="0" marR="0" rtl="0" algn="l">
                        <a:lnSpc>
                          <a:spcPct val="100000"/>
                        </a:lnSpc>
                        <a:spcBef>
                          <a:spcPts val="0"/>
                        </a:spcBef>
                        <a:spcAft>
                          <a:spcPts val="0"/>
                        </a:spcAft>
                        <a:buClr>
                          <a:schemeClr val="lt1"/>
                        </a:buClr>
                        <a:buSzPts val="1400"/>
                        <a:buFont typeface="Arial"/>
                        <a:buNone/>
                      </a:pPr>
                      <a:r>
                        <a:rPr b="0" i="0" lang="en-ZA" sz="1400" u="none" cap="none" strike="noStrike">
                          <a:solidFill>
                            <a:schemeClr val="lt1"/>
                          </a:solidFill>
                          <a:latin typeface="Arial"/>
                          <a:ea typeface="Arial"/>
                          <a:cs typeface="Arial"/>
                          <a:sym typeface="Arial"/>
                        </a:rPr>
                        <a:t>Practices to </a:t>
                      </a:r>
                      <a:r>
                        <a:rPr b="1" i="0" lang="en-ZA" sz="1400" u="none" cap="none" strike="noStrike">
                          <a:solidFill>
                            <a:schemeClr val="lt1"/>
                          </a:solidFill>
                          <a:latin typeface="Arial"/>
                          <a:ea typeface="Arial"/>
                          <a:cs typeface="Arial"/>
                          <a:sym typeface="Arial"/>
                        </a:rPr>
                        <a:t>reduce</a:t>
                      </a:r>
                      <a:r>
                        <a:rPr b="0" i="0" lang="en-ZA" sz="1400" u="none" cap="none" strike="noStrike">
                          <a:solidFill>
                            <a:schemeClr val="lt1"/>
                          </a:solidFill>
                          <a:latin typeface="Arial"/>
                          <a:ea typeface="Arial"/>
                          <a:cs typeface="Arial"/>
                          <a:sym typeface="Arial"/>
                        </a:rPr>
                        <a:t> emissions and </a:t>
                      </a:r>
                      <a:r>
                        <a:rPr b="1" i="0" lang="en-ZA" sz="1400" u="none" cap="none" strike="noStrike">
                          <a:solidFill>
                            <a:schemeClr val="lt1"/>
                          </a:solidFill>
                          <a:latin typeface="Arial"/>
                          <a:ea typeface="Arial"/>
                          <a:cs typeface="Arial"/>
                          <a:sym typeface="Arial"/>
                        </a:rPr>
                        <a:t>enhance</a:t>
                      </a:r>
                      <a:r>
                        <a:rPr b="0" i="0" lang="en-ZA" sz="1400" u="none" cap="none" strike="noStrike">
                          <a:solidFill>
                            <a:schemeClr val="lt1"/>
                          </a:solidFill>
                          <a:latin typeface="Arial"/>
                          <a:ea typeface="Arial"/>
                          <a:cs typeface="Arial"/>
                          <a:sym typeface="Arial"/>
                        </a:rPr>
                        <a:t> removals from the </a:t>
                      </a:r>
                      <a:r>
                        <a:rPr b="1" i="0" lang="en-ZA" sz="1400" u="none" cap="none" strike="noStrike">
                          <a:solidFill>
                            <a:schemeClr val="lt1"/>
                          </a:solidFill>
                          <a:latin typeface="Arial"/>
                          <a:ea typeface="Arial"/>
                          <a:cs typeface="Arial"/>
                          <a:sym typeface="Arial"/>
                        </a:rPr>
                        <a:t>soil carbon pool</a:t>
                      </a:r>
                      <a:r>
                        <a:rPr b="0" i="0" lang="en-ZA" sz="1400" u="none" cap="none" strike="noStrike">
                          <a:solidFill>
                            <a:schemeClr val="lt1"/>
                          </a:solidFill>
                          <a:latin typeface="Arial"/>
                          <a:ea typeface="Arial"/>
                          <a:cs typeface="Arial"/>
                          <a:sym typeface="Arial"/>
                        </a:rPr>
                        <a:t>    </a:t>
                      </a:r>
                      <a:endParaRPr sz="1400" u="none" cap="none" strike="noStrike"/>
                    </a:p>
                  </a:txBody>
                  <a:tcPr marT="34300" marB="34300" marR="91450" marL="91450">
                    <a:solidFill>
                      <a:schemeClr val="accent1"/>
                    </a:solidFill>
                  </a:tcPr>
                </a:tc>
              </a:tr>
              <a:tr h="2699750">
                <a:tc>
                  <a:txBody>
                    <a:bodyPr/>
                    <a:lstStyle/>
                    <a:p>
                      <a:pPr indent="-209550" lvl="0" marL="215900" marR="0" rtl="0" algn="l">
                        <a:spcBef>
                          <a:spcPts val="0"/>
                        </a:spcBef>
                        <a:spcAft>
                          <a:spcPts val="0"/>
                        </a:spcAft>
                        <a:buClr>
                          <a:schemeClr val="dk2"/>
                        </a:buClr>
                        <a:buSzPts val="1100"/>
                        <a:buFont typeface="Open Sans"/>
                        <a:buChar char="•"/>
                      </a:pPr>
                      <a:r>
                        <a:rPr lang="en-ZA" sz="1100" u="none" cap="none" strike="noStrike">
                          <a:solidFill>
                            <a:schemeClr val="dk2"/>
                          </a:solidFill>
                          <a:latin typeface="Open Sans"/>
                          <a:ea typeface="Open Sans"/>
                          <a:cs typeface="Open Sans"/>
                          <a:sym typeface="Open Sans"/>
                        </a:rPr>
                        <a:t>Livestock feeding strategies</a:t>
                      </a:r>
                      <a:endParaRPr sz="1100" u="none" cap="none" strike="noStrike">
                        <a:solidFill>
                          <a:schemeClr val="dk2"/>
                        </a:solidFill>
                        <a:latin typeface="Open Sans"/>
                        <a:ea typeface="Open Sans"/>
                        <a:cs typeface="Open Sans"/>
                        <a:sym typeface="Open Sans"/>
                      </a:endParaRPr>
                    </a:p>
                    <a:p>
                      <a:pPr indent="-209550" lvl="0" marL="215900" marR="0" rtl="0" algn="l">
                        <a:spcBef>
                          <a:spcPts val="500"/>
                        </a:spcBef>
                        <a:spcAft>
                          <a:spcPts val="0"/>
                        </a:spcAft>
                        <a:buClr>
                          <a:schemeClr val="dk2"/>
                        </a:buClr>
                        <a:buSzPts val="1100"/>
                        <a:buFont typeface="Open Sans"/>
                        <a:buChar char="•"/>
                      </a:pPr>
                      <a:r>
                        <a:rPr i="0" lang="en-ZA" sz="1100" u="none" cap="none" strike="noStrike">
                          <a:solidFill>
                            <a:schemeClr val="dk2"/>
                          </a:solidFill>
                          <a:latin typeface="Open Sans"/>
                          <a:ea typeface="Open Sans"/>
                          <a:cs typeface="Open Sans"/>
                          <a:sym typeface="Open Sans"/>
                        </a:rPr>
                        <a:t>Improve herd management strategies</a:t>
                      </a:r>
                      <a:endParaRPr sz="1100" u="none" cap="none" strike="noStrike">
                        <a:solidFill>
                          <a:schemeClr val="dk2"/>
                        </a:solidFill>
                        <a:latin typeface="Open Sans"/>
                        <a:ea typeface="Open Sans"/>
                        <a:cs typeface="Open Sans"/>
                        <a:sym typeface="Open Sans"/>
                      </a:endParaRPr>
                    </a:p>
                    <a:p>
                      <a:pPr indent="-209550" lvl="0" marL="215900" marR="0" rtl="0" algn="l">
                        <a:spcBef>
                          <a:spcPts val="500"/>
                        </a:spcBef>
                        <a:spcAft>
                          <a:spcPts val="0"/>
                        </a:spcAft>
                        <a:buClr>
                          <a:schemeClr val="dk2"/>
                        </a:buClr>
                        <a:buSzPts val="1100"/>
                        <a:buFont typeface="Open Sans"/>
                        <a:buChar char="•"/>
                      </a:pPr>
                      <a:r>
                        <a:rPr lang="en-ZA" sz="1100" u="none" cap="none" strike="noStrike">
                          <a:solidFill>
                            <a:schemeClr val="dk2"/>
                          </a:solidFill>
                          <a:latin typeface="Open Sans"/>
                          <a:ea typeface="Open Sans"/>
                          <a:cs typeface="Open Sans"/>
                          <a:sym typeface="Open Sans"/>
                        </a:rPr>
                        <a:t>Optimising health and reproductive capacity</a:t>
                      </a:r>
                      <a:endParaRPr sz="1100" u="none" cap="none" strike="noStrike">
                        <a:solidFill>
                          <a:schemeClr val="dk2"/>
                        </a:solidFill>
                        <a:latin typeface="Open Sans"/>
                        <a:ea typeface="Open Sans"/>
                        <a:cs typeface="Open Sans"/>
                        <a:sym typeface="Open Sans"/>
                      </a:endParaRPr>
                    </a:p>
                    <a:p>
                      <a:pPr indent="-209550" lvl="0" marL="215900" marR="0" rtl="0" algn="l">
                        <a:spcBef>
                          <a:spcPts val="500"/>
                        </a:spcBef>
                        <a:spcAft>
                          <a:spcPts val="0"/>
                        </a:spcAft>
                        <a:buClr>
                          <a:schemeClr val="dk2"/>
                        </a:buClr>
                        <a:buSzPts val="1100"/>
                        <a:buFont typeface="Open Sans"/>
                        <a:buChar char="•"/>
                      </a:pPr>
                      <a:r>
                        <a:rPr i="0" lang="en-ZA" sz="1100" u="none" cap="none" strike="noStrike">
                          <a:solidFill>
                            <a:schemeClr val="dk2"/>
                          </a:solidFill>
                          <a:latin typeface="Open Sans"/>
                          <a:ea typeface="Open Sans"/>
                          <a:cs typeface="Open Sans"/>
                          <a:sym typeface="Open Sans"/>
                        </a:rPr>
                        <a:t>Improve pasture management</a:t>
                      </a:r>
                      <a:endParaRPr sz="1100" u="none" cap="none" strike="noStrike">
                        <a:solidFill>
                          <a:schemeClr val="dk2"/>
                        </a:solidFill>
                        <a:latin typeface="Open Sans"/>
                        <a:ea typeface="Open Sans"/>
                        <a:cs typeface="Open Sans"/>
                        <a:sym typeface="Open Sans"/>
                      </a:endParaRPr>
                    </a:p>
                    <a:p>
                      <a:pPr indent="-209550" lvl="0" marL="215900" marR="0" rtl="0" algn="l">
                        <a:spcBef>
                          <a:spcPts val="500"/>
                        </a:spcBef>
                        <a:spcAft>
                          <a:spcPts val="0"/>
                        </a:spcAft>
                        <a:buClr>
                          <a:schemeClr val="dk2"/>
                        </a:buClr>
                        <a:buSzPts val="1100"/>
                        <a:buFont typeface="Open Sans"/>
                        <a:buChar char="•"/>
                      </a:pPr>
                      <a:r>
                        <a:rPr lang="en-ZA" sz="1100" u="none" cap="none" strike="noStrike">
                          <a:solidFill>
                            <a:schemeClr val="dk2"/>
                          </a:solidFill>
                          <a:latin typeface="Open Sans"/>
                          <a:ea typeface="Open Sans"/>
                          <a:cs typeface="Open Sans"/>
                          <a:sym typeface="Open Sans"/>
                        </a:rPr>
                        <a:t>Improve silvopastoral systems</a:t>
                      </a:r>
                      <a:endParaRPr sz="1100" u="none" cap="none" strike="noStrike">
                        <a:solidFill>
                          <a:schemeClr val="dk2"/>
                        </a:solidFill>
                        <a:latin typeface="Open Sans"/>
                        <a:ea typeface="Open Sans"/>
                        <a:cs typeface="Open Sans"/>
                        <a:sym typeface="Open Sans"/>
                      </a:endParaRPr>
                    </a:p>
                    <a:p>
                      <a:pPr indent="-209550" lvl="0" marL="215900" marR="0" rtl="0" algn="l">
                        <a:spcBef>
                          <a:spcPts val="500"/>
                        </a:spcBef>
                        <a:spcAft>
                          <a:spcPts val="0"/>
                        </a:spcAft>
                        <a:buClr>
                          <a:schemeClr val="dk2"/>
                        </a:buClr>
                        <a:buSzPts val="1100"/>
                        <a:buFont typeface="Open Sans"/>
                        <a:buChar char="•"/>
                      </a:pPr>
                      <a:r>
                        <a:rPr i="0" lang="en-ZA" sz="1100" u="none" cap="none" strike="noStrike">
                          <a:solidFill>
                            <a:schemeClr val="dk2"/>
                          </a:solidFill>
                          <a:latin typeface="Open Sans"/>
                          <a:ea typeface="Open Sans"/>
                          <a:cs typeface="Open Sans"/>
                          <a:sym typeface="Open Sans"/>
                        </a:rPr>
                        <a:t>Improve efficiency in production systems</a:t>
                      </a:r>
                      <a:endParaRPr sz="1100" u="none" cap="none" strike="noStrike">
                        <a:solidFill>
                          <a:schemeClr val="dk2"/>
                        </a:solidFill>
                        <a:latin typeface="Open Sans"/>
                        <a:ea typeface="Open Sans"/>
                        <a:cs typeface="Open Sans"/>
                        <a:sym typeface="Open Sans"/>
                      </a:endParaRPr>
                    </a:p>
                  </a:txBody>
                  <a:tcPr marT="34300" marB="34300" marR="91450" marL="91450">
                    <a:solidFill>
                      <a:schemeClr val="accent4"/>
                    </a:solidFill>
                  </a:tcPr>
                </a:tc>
                <a:tc>
                  <a:txBody>
                    <a:bodyPr/>
                    <a:lstStyle/>
                    <a:p>
                      <a:pPr indent="-209550" lvl="0" marL="215900" marR="0" rtl="0" algn="l">
                        <a:spcBef>
                          <a:spcPts val="0"/>
                        </a:spcBef>
                        <a:spcAft>
                          <a:spcPts val="0"/>
                        </a:spcAft>
                        <a:buClr>
                          <a:schemeClr val="dk2"/>
                        </a:buClr>
                        <a:buSzPts val="1100"/>
                        <a:buFont typeface="Open Sans"/>
                        <a:buChar char="•"/>
                      </a:pPr>
                      <a:r>
                        <a:rPr i="0" lang="en-ZA" sz="1100" u="none" cap="none" strike="noStrike">
                          <a:solidFill>
                            <a:schemeClr val="dk2"/>
                          </a:solidFill>
                          <a:latin typeface="Open Sans"/>
                          <a:ea typeface="Open Sans"/>
                          <a:cs typeface="Open Sans"/>
                          <a:sym typeface="Open Sans"/>
                        </a:rPr>
                        <a:t>Switch to no-till or conservation tillage agriculture</a:t>
                      </a:r>
                      <a:endParaRPr sz="1100" u="none" cap="none" strike="noStrike">
                        <a:solidFill>
                          <a:schemeClr val="dk2"/>
                        </a:solidFill>
                        <a:latin typeface="Open Sans"/>
                        <a:ea typeface="Open Sans"/>
                        <a:cs typeface="Open Sans"/>
                        <a:sym typeface="Open Sans"/>
                      </a:endParaRPr>
                    </a:p>
                    <a:p>
                      <a:pPr indent="-209550" lvl="0" marL="215900" marR="0" rtl="0" algn="l">
                        <a:spcBef>
                          <a:spcPts val="500"/>
                        </a:spcBef>
                        <a:spcAft>
                          <a:spcPts val="0"/>
                        </a:spcAft>
                        <a:buClr>
                          <a:schemeClr val="dk2"/>
                        </a:buClr>
                        <a:buSzPts val="1100"/>
                        <a:buFont typeface="Open Sans"/>
                        <a:buChar char="•"/>
                      </a:pPr>
                      <a:r>
                        <a:rPr lang="en-ZA" sz="1100" u="none" cap="none" strike="noStrike">
                          <a:solidFill>
                            <a:schemeClr val="dk2"/>
                          </a:solidFill>
                          <a:latin typeface="Open Sans"/>
                          <a:ea typeface="Open Sans"/>
                          <a:cs typeface="Open Sans"/>
                          <a:sym typeface="Open Sans"/>
                        </a:rPr>
                        <a:t>Improve agricultural residue management</a:t>
                      </a:r>
                      <a:endParaRPr sz="1100" u="none" cap="none" strike="noStrike">
                        <a:solidFill>
                          <a:schemeClr val="dk2"/>
                        </a:solidFill>
                        <a:latin typeface="Open Sans"/>
                        <a:ea typeface="Open Sans"/>
                        <a:cs typeface="Open Sans"/>
                        <a:sym typeface="Open Sans"/>
                      </a:endParaRPr>
                    </a:p>
                    <a:p>
                      <a:pPr indent="-209550" lvl="0" marL="215900" marR="0" rtl="0" algn="l">
                        <a:spcBef>
                          <a:spcPts val="500"/>
                        </a:spcBef>
                        <a:spcAft>
                          <a:spcPts val="0"/>
                        </a:spcAft>
                        <a:buClr>
                          <a:schemeClr val="dk2"/>
                        </a:buClr>
                        <a:buSzPts val="1100"/>
                        <a:buFont typeface="Open Sans"/>
                        <a:buChar char="•"/>
                      </a:pPr>
                      <a:r>
                        <a:rPr i="0" lang="en-ZA" sz="1100" u="none" cap="none" strike="noStrike">
                          <a:solidFill>
                            <a:schemeClr val="dk2"/>
                          </a:solidFill>
                          <a:latin typeface="Open Sans"/>
                          <a:ea typeface="Open Sans"/>
                          <a:cs typeface="Open Sans"/>
                          <a:sym typeface="Open Sans"/>
                        </a:rPr>
                        <a:t>Increase soil stability and reduce erosion</a:t>
                      </a:r>
                      <a:endParaRPr sz="1100" u="none" cap="none" strike="noStrike">
                        <a:solidFill>
                          <a:schemeClr val="dk2"/>
                        </a:solidFill>
                        <a:latin typeface="Open Sans"/>
                        <a:ea typeface="Open Sans"/>
                        <a:cs typeface="Open Sans"/>
                        <a:sym typeface="Open Sans"/>
                      </a:endParaRPr>
                    </a:p>
                    <a:p>
                      <a:pPr indent="-209550" lvl="0" marL="215900" marR="0" rtl="0" algn="l">
                        <a:spcBef>
                          <a:spcPts val="500"/>
                        </a:spcBef>
                        <a:spcAft>
                          <a:spcPts val="0"/>
                        </a:spcAft>
                        <a:buClr>
                          <a:schemeClr val="dk2"/>
                        </a:buClr>
                        <a:buSzPts val="1100"/>
                        <a:buFont typeface="Open Sans"/>
                        <a:buChar char="•"/>
                      </a:pPr>
                      <a:r>
                        <a:rPr lang="en-ZA" sz="1100" u="none" cap="none" strike="noStrike">
                          <a:solidFill>
                            <a:schemeClr val="dk2"/>
                          </a:solidFill>
                          <a:latin typeface="Open Sans"/>
                          <a:ea typeface="Open Sans"/>
                          <a:cs typeface="Open Sans"/>
                          <a:sym typeface="Open Sans"/>
                        </a:rPr>
                        <a:t>Increase vegetation cover and biomass</a:t>
                      </a:r>
                      <a:endParaRPr sz="1100" u="none" cap="none" strike="noStrike">
                        <a:solidFill>
                          <a:schemeClr val="dk2"/>
                        </a:solidFill>
                        <a:latin typeface="Open Sans"/>
                        <a:ea typeface="Open Sans"/>
                        <a:cs typeface="Open Sans"/>
                        <a:sym typeface="Open Sans"/>
                      </a:endParaRPr>
                    </a:p>
                    <a:p>
                      <a:pPr indent="-209550" lvl="0" marL="215900" marR="0" rtl="0" algn="l">
                        <a:spcBef>
                          <a:spcPts val="500"/>
                        </a:spcBef>
                        <a:spcAft>
                          <a:spcPts val="0"/>
                        </a:spcAft>
                        <a:buClr>
                          <a:schemeClr val="dk2"/>
                        </a:buClr>
                        <a:buSzPts val="1100"/>
                        <a:buFont typeface="Open Sans"/>
                        <a:buChar char="•"/>
                      </a:pPr>
                      <a:r>
                        <a:rPr i="0" lang="en-ZA" sz="1100" u="none" cap="none" strike="noStrike">
                          <a:solidFill>
                            <a:schemeClr val="dk2"/>
                          </a:solidFill>
                          <a:latin typeface="Open Sans"/>
                          <a:ea typeface="Open Sans"/>
                          <a:cs typeface="Open Sans"/>
                          <a:sym typeface="Open Sans"/>
                        </a:rPr>
                        <a:t>Improve agroforestry and/or silvopastoral systems</a:t>
                      </a:r>
                      <a:endParaRPr sz="1100" u="none" cap="none" strike="noStrike">
                        <a:solidFill>
                          <a:schemeClr val="dk2"/>
                        </a:solidFill>
                        <a:latin typeface="Open Sans"/>
                        <a:ea typeface="Open Sans"/>
                        <a:cs typeface="Open Sans"/>
                        <a:sym typeface="Open Sans"/>
                      </a:endParaRPr>
                    </a:p>
                    <a:p>
                      <a:pPr indent="-209550" lvl="0" marL="215900" marR="0" rtl="0" algn="l">
                        <a:spcBef>
                          <a:spcPts val="500"/>
                        </a:spcBef>
                        <a:spcAft>
                          <a:spcPts val="0"/>
                        </a:spcAft>
                        <a:buClr>
                          <a:schemeClr val="dk2"/>
                        </a:buClr>
                        <a:buSzPts val="1100"/>
                        <a:buFont typeface="Open Sans"/>
                        <a:buChar char="•"/>
                      </a:pPr>
                      <a:r>
                        <a:rPr i="0" lang="en-ZA" sz="1100" u="none" cap="none" strike="noStrike">
                          <a:solidFill>
                            <a:schemeClr val="dk2"/>
                          </a:solidFill>
                          <a:latin typeface="Open Sans"/>
                          <a:ea typeface="Open Sans"/>
                          <a:cs typeface="Open Sans"/>
                          <a:sym typeface="Open Sans"/>
                        </a:rPr>
                        <a:t>Institute rotational grazing practices</a:t>
                      </a:r>
                      <a:endParaRPr sz="1100" u="none" cap="none" strike="noStrike">
                        <a:solidFill>
                          <a:schemeClr val="dk2"/>
                        </a:solidFill>
                        <a:latin typeface="Open Sans"/>
                        <a:ea typeface="Open Sans"/>
                        <a:cs typeface="Open Sans"/>
                        <a:sym typeface="Open Sans"/>
                      </a:endParaRPr>
                    </a:p>
                    <a:p>
                      <a:pPr indent="-209550" lvl="0" marL="215900" marR="0" rtl="0" algn="l">
                        <a:spcBef>
                          <a:spcPts val="500"/>
                        </a:spcBef>
                        <a:spcAft>
                          <a:spcPts val="0"/>
                        </a:spcAft>
                        <a:buClr>
                          <a:schemeClr val="dk2"/>
                        </a:buClr>
                        <a:buSzPts val="1100"/>
                        <a:buFont typeface="Open Sans"/>
                        <a:buChar char="•"/>
                      </a:pPr>
                      <a:r>
                        <a:rPr lang="en-ZA" sz="1100" u="none" cap="none" strike="noStrike">
                          <a:solidFill>
                            <a:schemeClr val="dk2"/>
                          </a:solidFill>
                          <a:latin typeface="Open Sans"/>
                          <a:ea typeface="Open Sans"/>
                          <a:cs typeface="Open Sans"/>
                          <a:sym typeface="Open Sans"/>
                        </a:rPr>
                        <a:t>Change pasture species selection</a:t>
                      </a:r>
                      <a:endParaRPr sz="1100" u="none" cap="none" strike="noStrike">
                        <a:solidFill>
                          <a:schemeClr val="dk2"/>
                        </a:solidFill>
                        <a:latin typeface="Open Sans"/>
                        <a:ea typeface="Open Sans"/>
                        <a:cs typeface="Open Sans"/>
                        <a:sym typeface="Open Sans"/>
                      </a:endParaRPr>
                    </a:p>
                    <a:p>
                      <a:pPr indent="-209550" lvl="0" marL="215900" marR="0" rtl="0" algn="l">
                        <a:spcBef>
                          <a:spcPts val="500"/>
                        </a:spcBef>
                        <a:spcAft>
                          <a:spcPts val="0"/>
                        </a:spcAft>
                        <a:buClr>
                          <a:schemeClr val="dk2"/>
                        </a:buClr>
                        <a:buSzPts val="1100"/>
                        <a:buFont typeface="Open Sans"/>
                        <a:buChar char="•"/>
                      </a:pPr>
                      <a:r>
                        <a:rPr i="0" lang="en-ZA" sz="1100" u="none" cap="none" strike="noStrike">
                          <a:solidFill>
                            <a:schemeClr val="dk2"/>
                          </a:solidFill>
                          <a:latin typeface="Open Sans"/>
                          <a:ea typeface="Open Sans"/>
                          <a:cs typeface="Open Sans"/>
                          <a:sym typeface="Open Sans"/>
                        </a:rPr>
                        <a:t>Increase sustainable agriculture intensification</a:t>
                      </a:r>
                      <a:endParaRPr sz="1100" u="none" cap="none" strike="noStrike">
                        <a:solidFill>
                          <a:schemeClr val="dk2"/>
                        </a:solidFill>
                        <a:latin typeface="Open Sans"/>
                        <a:ea typeface="Open Sans"/>
                        <a:cs typeface="Open Sans"/>
                        <a:sym typeface="Open Sans"/>
                      </a:endParaRPr>
                    </a:p>
                    <a:p>
                      <a:pPr indent="-209550" lvl="0" marL="215900" marR="0" rtl="0" algn="l">
                        <a:spcBef>
                          <a:spcPts val="500"/>
                        </a:spcBef>
                        <a:spcAft>
                          <a:spcPts val="0"/>
                        </a:spcAft>
                        <a:buClr>
                          <a:schemeClr val="dk2"/>
                        </a:buClr>
                        <a:buSzPts val="1100"/>
                        <a:buFont typeface="Open Sans"/>
                        <a:buChar char="•"/>
                      </a:pPr>
                      <a:r>
                        <a:rPr lang="en-ZA" sz="1100" u="none" cap="none" strike="noStrike">
                          <a:solidFill>
                            <a:schemeClr val="dk2"/>
                          </a:solidFill>
                          <a:latin typeface="Open Sans"/>
                          <a:ea typeface="Open Sans"/>
                          <a:cs typeface="Open Sans"/>
                          <a:sym typeface="Open Sans"/>
                        </a:rPr>
                        <a:t>Establish conservation or restoration of natural systems</a:t>
                      </a:r>
                      <a:endParaRPr sz="1100">
                        <a:solidFill>
                          <a:schemeClr val="dk2"/>
                        </a:solidFill>
                        <a:latin typeface="Open Sans"/>
                        <a:ea typeface="Open Sans"/>
                        <a:cs typeface="Open Sans"/>
                        <a:sym typeface="Open Sans"/>
                      </a:endParaRPr>
                    </a:p>
                    <a:p>
                      <a:pPr indent="-209550" lvl="0" marL="215900" marR="0" rtl="0" algn="l">
                        <a:spcBef>
                          <a:spcPts val="500"/>
                        </a:spcBef>
                        <a:spcAft>
                          <a:spcPts val="0"/>
                        </a:spcAft>
                        <a:buClr>
                          <a:schemeClr val="dk2"/>
                        </a:buClr>
                        <a:buSzPts val="1100"/>
                        <a:buFont typeface="Open Sans"/>
                        <a:buChar char="•"/>
                      </a:pPr>
                      <a:r>
                        <a:rPr lang="en-ZA" sz="1100" u="none" cap="none" strike="noStrike">
                          <a:solidFill>
                            <a:schemeClr val="dk2"/>
                          </a:solidFill>
                          <a:latin typeface="Open Sans"/>
                          <a:ea typeface="Open Sans"/>
                          <a:cs typeface="Open Sans"/>
                          <a:sym typeface="Open Sans"/>
                        </a:rPr>
                        <a:t>Rewetting of wetland mineral or organic soils previously drained for crop production or grazing</a:t>
                      </a:r>
                      <a:endParaRPr sz="1100" u="none" cap="none" strike="noStrike">
                        <a:solidFill>
                          <a:schemeClr val="dk2"/>
                        </a:solidFill>
                        <a:latin typeface="Open Sans"/>
                        <a:ea typeface="Open Sans"/>
                        <a:cs typeface="Open Sans"/>
                        <a:sym typeface="Open Sans"/>
                      </a:endParaRPr>
                    </a:p>
                  </a:txBody>
                  <a:tcPr marT="34300" marB="34300" marR="91450" marL="91450">
                    <a:solidFill>
                      <a:schemeClr val="accent4"/>
                    </a:solidFill>
                  </a:tcPr>
                </a:tc>
              </a:tr>
            </a:tbl>
          </a:graphicData>
        </a:graphic>
      </p:graphicFrame>
      <p:sp>
        <p:nvSpPr>
          <p:cNvPr id="432" name="Google Shape;432;p35"/>
          <p:cNvSpPr txBox="1"/>
          <p:nvPr>
            <p:ph idx="4294967295" type="body"/>
          </p:nvPr>
        </p:nvSpPr>
        <p:spPr>
          <a:xfrm>
            <a:off x="3886401" y="46568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1</a:t>
            </a:r>
            <a:endParaRPr sz="800"/>
          </a:p>
        </p:txBody>
      </p:sp>
      <p:sp>
        <p:nvSpPr>
          <p:cNvPr id="433" name="Google Shape;433;p35"/>
          <p:cNvSpPr txBox="1"/>
          <p:nvPr>
            <p:ph idx="4294967295" type="body"/>
          </p:nvPr>
        </p:nvSpPr>
        <p:spPr>
          <a:xfrm>
            <a:off x="4654415" y="4658405"/>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2</a:t>
            </a:r>
            <a:endParaRPr sz="800"/>
          </a:p>
        </p:txBody>
      </p:sp>
      <p:sp>
        <p:nvSpPr>
          <p:cNvPr id="434" name="Google Shape;434;p35"/>
          <p:cNvSpPr txBox="1"/>
          <p:nvPr>
            <p:ph idx="4294967295" type="body"/>
          </p:nvPr>
        </p:nvSpPr>
        <p:spPr>
          <a:xfrm>
            <a:off x="5422429" y="46568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3</a:t>
            </a:r>
            <a:endParaRPr sz="800"/>
          </a:p>
        </p:txBody>
      </p:sp>
      <p:sp>
        <p:nvSpPr>
          <p:cNvPr id="435" name="Google Shape;435;p35"/>
          <p:cNvSpPr txBox="1"/>
          <p:nvPr>
            <p:ph idx="4294967295" type="body"/>
          </p:nvPr>
        </p:nvSpPr>
        <p:spPr>
          <a:xfrm>
            <a:off x="6190443" y="4658330"/>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4</a:t>
            </a:r>
            <a:endParaRPr sz="800"/>
          </a:p>
        </p:txBody>
      </p:sp>
      <p:sp>
        <p:nvSpPr>
          <p:cNvPr id="436" name="Google Shape;436;p35">
            <a:hlinkClick action="ppaction://hlinksldjump" r:id="rId3"/>
          </p:cNvPr>
          <p:cNvSpPr/>
          <p:nvPr/>
        </p:nvSpPr>
        <p:spPr>
          <a:xfrm>
            <a:off x="3865211" y="4651187"/>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437" name="Google Shape;437;p35">
            <a:hlinkClick action="ppaction://hlinksldjump" r:id="rId4"/>
          </p:cNvPr>
          <p:cNvSpPr/>
          <p:nvPr/>
        </p:nvSpPr>
        <p:spPr>
          <a:xfrm>
            <a:off x="3886401" y="4651187"/>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438" name="Google Shape;438;p35">
            <a:hlinkClick action="ppaction://hlinksldjump" r:id="rId5"/>
          </p:cNvPr>
          <p:cNvSpPr/>
          <p:nvPr/>
        </p:nvSpPr>
        <p:spPr>
          <a:xfrm>
            <a:off x="4654414" y="4649591"/>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439" name="Google Shape;439;p35">
            <a:hlinkClick action="ppaction://hlinksldjump" r:id="rId6"/>
          </p:cNvPr>
          <p:cNvSpPr/>
          <p:nvPr/>
        </p:nvSpPr>
        <p:spPr>
          <a:xfrm>
            <a:off x="5422427" y="4656809"/>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440" name="Google Shape;440;p35">
            <a:hlinkClick action="ppaction://hlinksldjump" r:id="rId7"/>
          </p:cNvPr>
          <p:cNvSpPr/>
          <p:nvPr/>
        </p:nvSpPr>
        <p:spPr>
          <a:xfrm>
            <a:off x="6190443" y="4656735"/>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36">
            <a:hlinkClick action="ppaction://hlinksldjump" r:id="rId3"/>
          </p:cNvPr>
          <p:cNvSpPr/>
          <p:nvPr/>
        </p:nvSpPr>
        <p:spPr>
          <a:xfrm>
            <a:off x="479650" y="1902960"/>
            <a:ext cx="1536300" cy="1362300"/>
          </a:xfrm>
          <a:prstGeom prst="roundRect">
            <a:avLst>
              <a:gd fmla="val 16667" name="adj"/>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ZA" sz="1400">
                <a:solidFill>
                  <a:schemeClr val="dk2"/>
                </a:solidFill>
                <a:latin typeface="Open Sans"/>
                <a:ea typeface="Open Sans"/>
                <a:cs typeface="Open Sans"/>
                <a:sym typeface="Open Sans"/>
              </a:rPr>
              <a:t>Overview of steps </a:t>
            </a:r>
            <a:endParaRPr>
              <a:solidFill>
                <a:schemeClr val="dk2"/>
              </a:solidFill>
              <a:latin typeface="Open Sans"/>
              <a:ea typeface="Open Sans"/>
              <a:cs typeface="Open Sans"/>
              <a:sym typeface="Open Sans"/>
            </a:endParaRPr>
          </a:p>
          <a:p>
            <a:pPr indent="0" lvl="0" marL="0" marR="0" rtl="0" algn="ctr">
              <a:spcBef>
                <a:spcPts val="0"/>
              </a:spcBef>
              <a:spcAft>
                <a:spcPts val="0"/>
              </a:spcAft>
              <a:buNone/>
            </a:pPr>
            <a:r>
              <a:rPr lang="en-ZA" sz="1400">
                <a:solidFill>
                  <a:schemeClr val="dk2"/>
                </a:solidFill>
                <a:latin typeface="Open Sans"/>
                <a:ea typeface="Open Sans"/>
                <a:cs typeface="Open Sans"/>
                <a:sym typeface="Open Sans"/>
              </a:rPr>
              <a:t>(Section 4.1)</a:t>
            </a:r>
            <a:endParaRPr>
              <a:solidFill>
                <a:schemeClr val="dk2"/>
              </a:solidFill>
              <a:latin typeface="Open Sans"/>
              <a:ea typeface="Open Sans"/>
              <a:cs typeface="Open Sans"/>
              <a:sym typeface="Open Sans"/>
            </a:endParaRPr>
          </a:p>
        </p:txBody>
      </p:sp>
      <p:sp>
        <p:nvSpPr>
          <p:cNvPr id="447" name="Google Shape;447;p36">
            <a:hlinkClick action="ppaction://hlinksldjump" r:id="rId4"/>
          </p:cNvPr>
          <p:cNvSpPr/>
          <p:nvPr/>
        </p:nvSpPr>
        <p:spPr>
          <a:xfrm>
            <a:off x="2319455" y="1902960"/>
            <a:ext cx="1536300" cy="1362300"/>
          </a:xfrm>
          <a:prstGeom prst="roundRect">
            <a:avLst>
              <a:gd fmla="val 16667" name="adj"/>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ZA" sz="1400">
                <a:solidFill>
                  <a:schemeClr val="dk2"/>
                </a:solidFill>
                <a:latin typeface="Open Sans"/>
                <a:ea typeface="Open Sans"/>
                <a:cs typeface="Open Sans"/>
                <a:sym typeface="Open Sans"/>
              </a:rPr>
              <a:t>Planning for the assessment</a:t>
            </a:r>
            <a:endParaRPr>
              <a:solidFill>
                <a:schemeClr val="dk2"/>
              </a:solidFill>
              <a:latin typeface="Open Sans"/>
              <a:ea typeface="Open Sans"/>
              <a:cs typeface="Open Sans"/>
              <a:sym typeface="Open Sans"/>
            </a:endParaRPr>
          </a:p>
          <a:p>
            <a:pPr indent="0" lvl="0" marL="0" marR="0" rtl="0" algn="ctr">
              <a:spcBef>
                <a:spcPts val="0"/>
              </a:spcBef>
              <a:spcAft>
                <a:spcPts val="0"/>
              </a:spcAft>
              <a:buNone/>
            </a:pPr>
            <a:r>
              <a:rPr lang="en-ZA" sz="1400">
                <a:solidFill>
                  <a:schemeClr val="dk2"/>
                </a:solidFill>
                <a:latin typeface="Open Sans"/>
                <a:ea typeface="Open Sans"/>
                <a:cs typeface="Open Sans"/>
                <a:sym typeface="Open Sans"/>
              </a:rPr>
              <a:t>(Section 4.2)</a:t>
            </a:r>
            <a:endParaRPr>
              <a:solidFill>
                <a:schemeClr val="dk2"/>
              </a:solidFill>
              <a:latin typeface="Open Sans"/>
              <a:ea typeface="Open Sans"/>
              <a:cs typeface="Open Sans"/>
              <a:sym typeface="Open Sans"/>
            </a:endParaRPr>
          </a:p>
        </p:txBody>
      </p:sp>
      <p:sp>
        <p:nvSpPr>
          <p:cNvPr id="448" name="Google Shape;448;p36">
            <a:hlinkClick action="ppaction://hlinksldjump" r:id="rId5"/>
          </p:cNvPr>
          <p:cNvSpPr/>
          <p:nvPr/>
        </p:nvSpPr>
        <p:spPr>
          <a:xfrm>
            <a:off x="4157959" y="1902960"/>
            <a:ext cx="1401300" cy="1362300"/>
          </a:xfrm>
          <a:prstGeom prst="roundRect">
            <a:avLst>
              <a:gd fmla="val 16667" name="adj"/>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ZA" sz="1400">
                <a:solidFill>
                  <a:schemeClr val="dk2"/>
                </a:solidFill>
                <a:latin typeface="Open Sans"/>
                <a:ea typeface="Open Sans"/>
                <a:cs typeface="Open Sans"/>
                <a:sym typeface="Open Sans"/>
              </a:rPr>
              <a:t>Assessment principles</a:t>
            </a:r>
            <a:endParaRPr>
              <a:solidFill>
                <a:schemeClr val="dk2"/>
              </a:solidFill>
              <a:latin typeface="Open Sans"/>
              <a:ea typeface="Open Sans"/>
              <a:cs typeface="Open Sans"/>
              <a:sym typeface="Open Sans"/>
            </a:endParaRPr>
          </a:p>
          <a:p>
            <a:pPr indent="0" lvl="0" marL="0" marR="0" rtl="0" algn="ctr">
              <a:spcBef>
                <a:spcPts val="0"/>
              </a:spcBef>
              <a:spcAft>
                <a:spcPts val="0"/>
              </a:spcAft>
              <a:buNone/>
            </a:pPr>
            <a:r>
              <a:rPr lang="en-ZA" sz="1400">
                <a:solidFill>
                  <a:schemeClr val="dk2"/>
                </a:solidFill>
                <a:latin typeface="Open Sans"/>
                <a:ea typeface="Open Sans"/>
                <a:cs typeface="Open Sans"/>
                <a:sym typeface="Open Sans"/>
              </a:rPr>
              <a:t>(Section 4.3)</a:t>
            </a:r>
            <a:endParaRPr>
              <a:solidFill>
                <a:schemeClr val="dk2"/>
              </a:solidFill>
              <a:latin typeface="Open Sans"/>
              <a:ea typeface="Open Sans"/>
              <a:cs typeface="Open Sans"/>
              <a:sym typeface="Open Sans"/>
            </a:endParaRPr>
          </a:p>
        </p:txBody>
      </p:sp>
      <p:sp>
        <p:nvSpPr>
          <p:cNvPr id="449" name="Google Shape;449;p36"/>
          <p:cNvSpPr txBox="1"/>
          <p:nvPr/>
        </p:nvSpPr>
        <p:spPr>
          <a:xfrm>
            <a:off x="374975" y="1175888"/>
            <a:ext cx="74919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a:solidFill>
                  <a:srgbClr val="223F60"/>
                </a:solidFill>
                <a:latin typeface="Open Sans"/>
                <a:ea typeface="Open Sans"/>
                <a:cs typeface="Open Sans"/>
                <a:sym typeface="Open Sans"/>
              </a:rPr>
              <a:t>Overview of the underlying concepts, methodological steps and planning needed for assessing the impacts of agriculture policies.</a:t>
            </a:r>
            <a:endParaRPr>
              <a:latin typeface="Open Sans"/>
              <a:ea typeface="Open Sans"/>
              <a:cs typeface="Open Sans"/>
              <a:sym typeface="Open Sans"/>
            </a:endParaRPr>
          </a:p>
        </p:txBody>
      </p:sp>
      <p:sp>
        <p:nvSpPr>
          <p:cNvPr id="450" name="Google Shape;450;p36"/>
          <p:cNvSpPr txBox="1"/>
          <p:nvPr>
            <p:ph type="title"/>
          </p:nvPr>
        </p:nvSpPr>
        <p:spPr>
          <a:xfrm>
            <a:off x="311700" y="2164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ZA"/>
              <a:t>Chapter 4. Understand steps and assessment principles </a:t>
            </a:r>
            <a:endParaRPr/>
          </a:p>
        </p:txBody>
      </p:sp>
      <p:cxnSp>
        <p:nvCxnSpPr>
          <p:cNvPr id="451" name="Google Shape;451;p36"/>
          <p:cNvCxnSpPr>
            <a:stCxn id="446" idx="3"/>
            <a:endCxn id="447" idx="1"/>
          </p:cNvCxnSpPr>
          <p:nvPr/>
        </p:nvCxnSpPr>
        <p:spPr>
          <a:xfrm>
            <a:off x="2015950" y="2584110"/>
            <a:ext cx="303600" cy="0"/>
          </a:xfrm>
          <a:prstGeom prst="straightConnector1">
            <a:avLst/>
          </a:prstGeom>
          <a:noFill/>
          <a:ln cap="flat" cmpd="sng" w="9525">
            <a:solidFill>
              <a:schemeClr val="dk2"/>
            </a:solidFill>
            <a:prstDash val="solid"/>
            <a:round/>
            <a:headEnd len="med" w="med" type="none"/>
            <a:tailEnd len="med" w="med" type="triangle"/>
          </a:ln>
        </p:spPr>
      </p:cxnSp>
      <p:cxnSp>
        <p:nvCxnSpPr>
          <p:cNvPr id="452" name="Google Shape;452;p36"/>
          <p:cNvCxnSpPr>
            <a:endCxn id="448" idx="1"/>
          </p:cNvCxnSpPr>
          <p:nvPr/>
        </p:nvCxnSpPr>
        <p:spPr>
          <a:xfrm>
            <a:off x="3855859" y="2584110"/>
            <a:ext cx="302100" cy="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37"/>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625852"/>
              </a:buClr>
              <a:buSzPts val="3200"/>
              <a:buFont typeface="Arial"/>
              <a:buNone/>
            </a:pPr>
            <a:r>
              <a:rPr lang="en-ZA"/>
              <a:t>4.1 Overview of the steps</a:t>
            </a:r>
            <a:endParaRPr/>
          </a:p>
        </p:txBody>
      </p:sp>
      <p:sp>
        <p:nvSpPr>
          <p:cNvPr id="459" name="Google Shape;459;p37"/>
          <p:cNvSpPr txBox="1"/>
          <p:nvPr/>
        </p:nvSpPr>
        <p:spPr>
          <a:xfrm>
            <a:off x="667761" y="1070150"/>
            <a:ext cx="7080600" cy="3560100"/>
          </a:xfrm>
          <a:prstGeom prst="rect">
            <a:avLst/>
          </a:prstGeom>
          <a:noFill/>
          <a:ln>
            <a:noFill/>
          </a:ln>
        </p:spPr>
        <p:txBody>
          <a:bodyPr anchorCtr="0" anchor="t" bIns="45700" lIns="91425" spcFirstLastPara="1" rIns="91425" wrap="square" tIns="45700">
            <a:normAutofit/>
          </a:bodyPr>
          <a:lstStyle/>
          <a:p>
            <a:pPr indent="-215900" lvl="0" marL="228600" marR="0" rtl="0" algn="l">
              <a:lnSpc>
                <a:spcPct val="115000"/>
              </a:lnSpc>
              <a:spcBef>
                <a:spcPts val="0"/>
              </a:spcBef>
              <a:spcAft>
                <a:spcPts val="0"/>
              </a:spcAft>
              <a:buClr>
                <a:schemeClr val="dk2"/>
              </a:buClr>
              <a:buSzPts val="1800"/>
              <a:buFont typeface="Open Sans"/>
              <a:buChar char="•"/>
            </a:pPr>
            <a:r>
              <a:rPr i="0" lang="en-ZA" sz="1800" u="none" strike="noStrike">
                <a:solidFill>
                  <a:schemeClr val="dk2"/>
                </a:solidFill>
                <a:latin typeface="Open Sans"/>
                <a:ea typeface="Open Sans"/>
                <a:cs typeface="Open Sans"/>
                <a:sym typeface="Open Sans"/>
              </a:rPr>
              <a:t>The guidance is organised according to the steps a user follows in assessing the GHG impacts of a policy</a:t>
            </a:r>
            <a:endParaRPr sz="1800">
              <a:solidFill>
                <a:schemeClr val="dk2"/>
              </a:solidFill>
              <a:latin typeface="Open Sans"/>
              <a:ea typeface="Open Sans"/>
              <a:cs typeface="Open Sans"/>
              <a:sym typeface="Open Sans"/>
            </a:endParaRPr>
          </a:p>
          <a:p>
            <a:pPr indent="-215900" lvl="0" marL="228600" marR="0" rtl="0" algn="l">
              <a:lnSpc>
                <a:spcPct val="115000"/>
              </a:lnSpc>
              <a:spcBef>
                <a:spcPts val="600"/>
              </a:spcBef>
              <a:spcAft>
                <a:spcPts val="0"/>
              </a:spcAft>
              <a:buClr>
                <a:schemeClr val="dk2"/>
              </a:buClr>
              <a:buSzPts val="1800"/>
              <a:buFont typeface="Open Sans"/>
              <a:buChar char="•"/>
            </a:pPr>
            <a:r>
              <a:rPr i="0" lang="en-ZA" sz="1800" u="none" strike="noStrike">
                <a:solidFill>
                  <a:schemeClr val="dk2"/>
                </a:solidFill>
                <a:latin typeface="Open Sans"/>
                <a:ea typeface="Open Sans"/>
                <a:cs typeface="Open Sans"/>
                <a:sym typeface="Open Sans"/>
              </a:rPr>
              <a:t>Depending on when the guidance is applied and the approach chosen, users can skip certain chapters. </a:t>
            </a:r>
            <a:endParaRPr i="0" sz="1800" u="none" strike="noStrike">
              <a:solidFill>
                <a:schemeClr val="dk2"/>
              </a:solidFill>
              <a:latin typeface="Open Sans"/>
              <a:ea typeface="Open Sans"/>
              <a:cs typeface="Open Sans"/>
              <a:sym typeface="Open Sans"/>
            </a:endParaRPr>
          </a:p>
        </p:txBody>
      </p:sp>
      <p:sp>
        <p:nvSpPr>
          <p:cNvPr id="460" name="Google Shape;460;p37"/>
          <p:cNvSpPr txBox="1"/>
          <p:nvPr>
            <p:ph idx="4294967295" type="body"/>
          </p:nvPr>
        </p:nvSpPr>
        <p:spPr>
          <a:xfrm>
            <a:off x="3886401" y="46568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1</a:t>
            </a:r>
            <a:endParaRPr sz="800"/>
          </a:p>
        </p:txBody>
      </p:sp>
      <p:sp>
        <p:nvSpPr>
          <p:cNvPr id="461" name="Google Shape;461;p37"/>
          <p:cNvSpPr txBox="1"/>
          <p:nvPr>
            <p:ph idx="4294967295" type="body"/>
          </p:nvPr>
        </p:nvSpPr>
        <p:spPr>
          <a:xfrm>
            <a:off x="4654415" y="4658405"/>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2</a:t>
            </a:r>
            <a:endParaRPr sz="800"/>
          </a:p>
        </p:txBody>
      </p:sp>
      <p:sp>
        <p:nvSpPr>
          <p:cNvPr id="462" name="Google Shape;462;p37"/>
          <p:cNvSpPr txBox="1"/>
          <p:nvPr>
            <p:ph idx="4294967295" type="body"/>
          </p:nvPr>
        </p:nvSpPr>
        <p:spPr>
          <a:xfrm>
            <a:off x="5422429" y="46568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3</a:t>
            </a:r>
            <a:endParaRPr sz="800"/>
          </a:p>
        </p:txBody>
      </p:sp>
      <p:sp>
        <p:nvSpPr>
          <p:cNvPr id="463" name="Google Shape;463;p37"/>
          <p:cNvSpPr txBox="1"/>
          <p:nvPr>
            <p:ph idx="4294967295" type="body"/>
          </p:nvPr>
        </p:nvSpPr>
        <p:spPr>
          <a:xfrm>
            <a:off x="6190443" y="4658330"/>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4</a:t>
            </a:r>
            <a:endParaRPr sz="800"/>
          </a:p>
        </p:txBody>
      </p:sp>
      <p:sp>
        <p:nvSpPr>
          <p:cNvPr id="464" name="Google Shape;464;p37">
            <a:hlinkClick action="ppaction://hlinksldjump" r:id="rId3"/>
          </p:cNvPr>
          <p:cNvSpPr/>
          <p:nvPr/>
        </p:nvSpPr>
        <p:spPr>
          <a:xfrm>
            <a:off x="3865211" y="4651187"/>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465" name="Google Shape;465;p37">
            <a:hlinkClick action="ppaction://hlinksldjump" r:id="rId4"/>
          </p:cNvPr>
          <p:cNvSpPr/>
          <p:nvPr/>
        </p:nvSpPr>
        <p:spPr>
          <a:xfrm>
            <a:off x="3886401" y="4651187"/>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466" name="Google Shape;466;p37">
            <a:hlinkClick action="ppaction://hlinksldjump" r:id="rId5"/>
          </p:cNvPr>
          <p:cNvSpPr/>
          <p:nvPr/>
        </p:nvSpPr>
        <p:spPr>
          <a:xfrm>
            <a:off x="4654414" y="4649591"/>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467" name="Google Shape;467;p37">
            <a:hlinkClick action="ppaction://hlinksldjump" r:id="rId6"/>
          </p:cNvPr>
          <p:cNvSpPr/>
          <p:nvPr/>
        </p:nvSpPr>
        <p:spPr>
          <a:xfrm>
            <a:off x="5422427" y="4656809"/>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468" name="Google Shape;468;p37">
            <a:hlinkClick action="ppaction://hlinksldjump" r:id="rId7"/>
          </p:cNvPr>
          <p:cNvSpPr/>
          <p:nvPr/>
        </p:nvSpPr>
        <p:spPr>
          <a:xfrm>
            <a:off x="6190443" y="4656735"/>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469" name="Google Shape;469;p37">
            <a:hlinkClick action="ppaction://hlinksldjump" r:id="rId8"/>
          </p:cNvPr>
          <p:cNvSpPr txBox="1"/>
          <p:nvPr/>
        </p:nvSpPr>
        <p:spPr>
          <a:xfrm>
            <a:off x="667750" y="4596942"/>
            <a:ext cx="1171500" cy="258600"/>
          </a:xfrm>
          <a:prstGeom prst="rect">
            <a:avLst/>
          </a:prstGeom>
          <a:solidFill>
            <a:schemeClr val="accent1"/>
          </a:soli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b="1" lang="en-ZA" sz="900">
                <a:solidFill>
                  <a:schemeClr val="lt1"/>
                </a:solidFill>
              </a:rPr>
              <a:t>Overview of steps</a:t>
            </a:r>
            <a:endParaRPr sz="800">
              <a:solidFill>
                <a:schemeClr val="lt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38">
            <a:hlinkClick action="ppaction://hlinksldjump" r:id="rId3"/>
          </p:cNvPr>
          <p:cNvSpPr/>
          <p:nvPr/>
        </p:nvSpPr>
        <p:spPr>
          <a:xfrm>
            <a:off x="403475" y="1473008"/>
            <a:ext cx="5872558" cy="463161"/>
          </a:xfrm>
          <a:custGeom>
            <a:rect b="b" l="l" r="r" t="t"/>
            <a:pathLst>
              <a:path extrusionOk="0" h="781706" w="5673969">
                <a:moveTo>
                  <a:pt x="0" y="78171"/>
                </a:moveTo>
                <a:cubicBezTo>
                  <a:pt x="0" y="34998"/>
                  <a:pt x="34998" y="0"/>
                  <a:pt x="78171" y="0"/>
                </a:cubicBezTo>
                <a:lnTo>
                  <a:pt x="5595798" y="0"/>
                </a:lnTo>
                <a:cubicBezTo>
                  <a:pt x="5638971" y="0"/>
                  <a:pt x="5673969" y="34998"/>
                  <a:pt x="5673969" y="78171"/>
                </a:cubicBezTo>
                <a:lnTo>
                  <a:pt x="5673969" y="703535"/>
                </a:lnTo>
                <a:cubicBezTo>
                  <a:pt x="5673969" y="746708"/>
                  <a:pt x="5638971" y="781706"/>
                  <a:pt x="5595798" y="781706"/>
                </a:cubicBezTo>
                <a:lnTo>
                  <a:pt x="78171" y="781706"/>
                </a:lnTo>
                <a:cubicBezTo>
                  <a:pt x="34998" y="781706"/>
                  <a:pt x="0" y="746708"/>
                  <a:pt x="0" y="703535"/>
                </a:cubicBezTo>
                <a:lnTo>
                  <a:pt x="0" y="78171"/>
                </a:lnTo>
                <a:close/>
              </a:path>
            </a:pathLst>
          </a:custGeom>
          <a:solidFill>
            <a:schemeClr val="lt1"/>
          </a:solidFill>
          <a:ln>
            <a:noFill/>
          </a:ln>
        </p:spPr>
        <p:txBody>
          <a:bodyPr anchorCtr="0" anchor="ctr" bIns="57175" lIns="91475" spcFirstLastPara="1" rIns="1023275" wrap="square" tIns="57175">
            <a:noAutofit/>
          </a:bodyPr>
          <a:lstStyle/>
          <a:p>
            <a:pPr indent="0" lvl="0" marL="0" marR="0" rtl="0" algn="l">
              <a:lnSpc>
                <a:spcPct val="90000"/>
              </a:lnSpc>
              <a:spcBef>
                <a:spcPts val="0"/>
              </a:spcBef>
              <a:spcAft>
                <a:spcPts val="0"/>
              </a:spcAft>
              <a:buClr>
                <a:schemeClr val="dk1"/>
              </a:buClr>
              <a:buSzPts val="1400"/>
              <a:buFont typeface="Arial"/>
              <a:buNone/>
            </a:pPr>
            <a:r>
              <a:rPr b="1" lang="en-ZA" sz="1000">
                <a:solidFill>
                  <a:schemeClr val="dk2"/>
                </a:solidFill>
                <a:latin typeface="Open Sans"/>
                <a:ea typeface="Open Sans"/>
                <a:cs typeface="Open Sans"/>
                <a:sym typeface="Open Sans"/>
              </a:rPr>
              <a:t>Select approaches for assessing the GHG impacts of agriculture policies </a:t>
            </a:r>
            <a:r>
              <a:rPr lang="en-ZA" sz="1000">
                <a:solidFill>
                  <a:schemeClr val="dk2"/>
                </a:solidFill>
                <a:latin typeface="Open Sans"/>
                <a:ea typeface="Open Sans"/>
                <a:cs typeface="Open Sans"/>
                <a:sym typeface="Open Sans"/>
              </a:rPr>
              <a:t>(Section 4.2.2)</a:t>
            </a:r>
            <a:endParaRPr sz="1000">
              <a:solidFill>
                <a:schemeClr val="dk2"/>
              </a:solidFill>
              <a:latin typeface="Open Sans"/>
              <a:ea typeface="Open Sans"/>
              <a:cs typeface="Open Sans"/>
              <a:sym typeface="Open Sans"/>
            </a:endParaRPr>
          </a:p>
        </p:txBody>
      </p:sp>
      <p:sp>
        <p:nvSpPr>
          <p:cNvPr id="476" name="Google Shape;476;p38">
            <a:hlinkClick action="ppaction://hlinksldjump" r:id="rId4"/>
          </p:cNvPr>
          <p:cNvSpPr/>
          <p:nvPr/>
        </p:nvSpPr>
        <p:spPr>
          <a:xfrm>
            <a:off x="408376" y="2748961"/>
            <a:ext cx="5872558" cy="412350"/>
          </a:xfrm>
          <a:custGeom>
            <a:rect b="b" l="l" r="r" t="t"/>
            <a:pathLst>
              <a:path extrusionOk="0" h="781706" w="5673969">
                <a:moveTo>
                  <a:pt x="0" y="78171"/>
                </a:moveTo>
                <a:cubicBezTo>
                  <a:pt x="0" y="34998"/>
                  <a:pt x="34998" y="0"/>
                  <a:pt x="78171" y="0"/>
                </a:cubicBezTo>
                <a:lnTo>
                  <a:pt x="5595798" y="0"/>
                </a:lnTo>
                <a:cubicBezTo>
                  <a:pt x="5638971" y="0"/>
                  <a:pt x="5673969" y="34998"/>
                  <a:pt x="5673969" y="78171"/>
                </a:cubicBezTo>
                <a:lnTo>
                  <a:pt x="5673969" y="703535"/>
                </a:lnTo>
                <a:cubicBezTo>
                  <a:pt x="5673969" y="746708"/>
                  <a:pt x="5638971" y="781706"/>
                  <a:pt x="5595798" y="781706"/>
                </a:cubicBezTo>
                <a:lnTo>
                  <a:pt x="78171" y="781706"/>
                </a:lnTo>
                <a:cubicBezTo>
                  <a:pt x="34998" y="781706"/>
                  <a:pt x="0" y="746708"/>
                  <a:pt x="0" y="703535"/>
                </a:cubicBezTo>
                <a:lnTo>
                  <a:pt x="0" y="78171"/>
                </a:lnTo>
                <a:close/>
              </a:path>
            </a:pathLst>
          </a:custGeom>
          <a:solidFill>
            <a:schemeClr val="lt1"/>
          </a:solidFill>
          <a:ln>
            <a:noFill/>
          </a:ln>
        </p:spPr>
        <p:txBody>
          <a:bodyPr anchorCtr="0" anchor="ctr" bIns="57175" lIns="91475" spcFirstLastPara="1" rIns="1023275" wrap="square" tIns="57175">
            <a:noAutofit/>
          </a:bodyPr>
          <a:lstStyle/>
          <a:p>
            <a:pPr indent="0" lvl="0" marL="0" marR="0" rtl="0" algn="l">
              <a:lnSpc>
                <a:spcPct val="90000"/>
              </a:lnSpc>
              <a:spcBef>
                <a:spcPts val="0"/>
              </a:spcBef>
              <a:spcAft>
                <a:spcPts val="0"/>
              </a:spcAft>
              <a:buClr>
                <a:schemeClr val="dk1"/>
              </a:buClr>
              <a:buSzPts val="1400"/>
              <a:buFont typeface="Arial"/>
              <a:buNone/>
            </a:pPr>
            <a:r>
              <a:rPr b="1" lang="en-ZA" sz="1000">
                <a:solidFill>
                  <a:schemeClr val="dk2"/>
                </a:solidFill>
                <a:latin typeface="Open Sans"/>
                <a:ea typeface="Open Sans"/>
                <a:cs typeface="Open Sans"/>
                <a:sym typeface="Open Sans"/>
              </a:rPr>
              <a:t>Expert judgement</a:t>
            </a:r>
            <a:endParaRPr b="1" sz="1000">
              <a:solidFill>
                <a:schemeClr val="dk2"/>
              </a:solidFill>
              <a:latin typeface="Open Sans"/>
              <a:ea typeface="Open Sans"/>
              <a:cs typeface="Open Sans"/>
              <a:sym typeface="Open Sans"/>
            </a:endParaRPr>
          </a:p>
          <a:p>
            <a:pPr indent="0" lvl="0" marL="0" marR="0" rtl="0" algn="l">
              <a:lnSpc>
                <a:spcPct val="90000"/>
              </a:lnSpc>
              <a:spcBef>
                <a:spcPts val="0"/>
              </a:spcBef>
              <a:spcAft>
                <a:spcPts val="0"/>
              </a:spcAft>
              <a:buClr>
                <a:schemeClr val="dk1"/>
              </a:buClr>
              <a:buSzPts val="1400"/>
              <a:buFont typeface="Arial"/>
              <a:buNone/>
            </a:pPr>
            <a:r>
              <a:rPr lang="en-ZA" sz="1000">
                <a:solidFill>
                  <a:schemeClr val="dk2"/>
                </a:solidFill>
                <a:latin typeface="Open Sans"/>
                <a:ea typeface="Open Sans"/>
                <a:cs typeface="Open Sans"/>
                <a:sym typeface="Open Sans"/>
              </a:rPr>
              <a:t> (Section 4.2.4)</a:t>
            </a:r>
            <a:endParaRPr sz="1000">
              <a:solidFill>
                <a:schemeClr val="dk2"/>
              </a:solidFill>
              <a:latin typeface="Open Sans"/>
              <a:ea typeface="Open Sans"/>
              <a:cs typeface="Open Sans"/>
              <a:sym typeface="Open Sans"/>
            </a:endParaRPr>
          </a:p>
        </p:txBody>
      </p:sp>
      <p:sp>
        <p:nvSpPr>
          <p:cNvPr id="477" name="Google Shape;477;p38"/>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625852"/>
              </a:buClr>
              <a:buSzPts val="3200"/>
              <a:buFont typeface="Arial"/>
              <a:buNone/>
            </a:pPr>
            <a:r>
              <a:rPr lang="en-ZA"/>
              <a:t>4.2 Planning for the assessment</a:t>
            </a:r>
            <a:endParaRPr/>
          </a:p>
        </p:txBody>
      </p:sp>
      <p:sp>
        <p:nvSpPr>
          <p:cNvPr id="478" name="Google Shape;478;p38">
            <a:hlinkClick action="ppaction://hlinksldjump" r:id="rId5"/>
          </p:cNvPr>
          <p:cNvSpPr/>
          <p:nvPr/>
        </p:nvSpPr>
        <p:spPr>
          <a:xfrm>
            <a:off x="417158" y="855630"/>
            <a:ext cx="5872558" cy="422121"/>
          </a:xfrm>
          <a:custGeom>
            <a:rect b="b" l="l" r="r" t="t"/>
            <a:pathLst>
              <a:path extrusionOk="0" h="781706" w="5673969">
                <a:moveTo>
                  <a:pt x="0" y="78171"/>
                </a:moveTo>
                <a:cubicBezTo>
                  <a:pt x="0" y="34998"/>
                  <a:pt x="34998" y="0"/>
                  <a:pt x="78171" y="0"/>
                </a:cubicBezTo>
                <a:lnTo>
                  <a:pt x="5595798" y="0"/>
                </a:lnTo>
                <a:cubicBezTo>
                  <a:pt x="5638971" y="0"/>
                  <a:pt x="5673969" y="34998"/>
                  <a:pt x="5673969" y="78171"/>
                </a:cubicBezTo>
                <a:lnTo>
                  <a:pt x="5673969" y="703535"/>
                </a:lnTo>
                <a:cubicBezTo>
                  <a:pt x="5673969" y="746708"/>
                  <a:pt x="5638971" y="781706"/>
                  <a:pt x="5595798" y="781706"/>
                </a:cubicBezTo>
                <a:lnTo>
                  <a:pt x="78171" y="781706"/>
                </a:lnTo>
                <a:cubicBezTo>
                  <a:pt x="34998" y="781706"/>
                  <a:pt x="0" y="746708"/>
                  <a:pt x="0" y="703535"/>
                </a:cubicBezTo>
                <a:lnTo>
                  <a:pt x="0" y="78171"/>
                </a:lnTo>
                <a:close/>
              </a:path>
            </a:pathLst>
          </a:custGeom>
          <a:solidFill>
            <a:schemeClr val="lt1"/>
          </a:solidFill>
          <a:ln>
            <a:noFill/>
          </a:ln>
        </p:spPr>
        <p:txBody>
          <a:bodyPr anchorCtr="0" anchor="ctr" bIns="57175" lIns="91475" spcFirstLastPara="1" rIns="980650" wrap="square" tIns="57175">
            <a:noAutofit/>
          </a:bodyPr>
          <a:lstStyle/>
          <a:p>
            <a:pPr indent="0" lvl="0" marL="0" marR="0" rtl="0" algn="l">
              <a:lnSpc>
                <a:spcPct val="90000"/>
              </a:lnSpc>
              <a:spcBef>
                <a:spcPts val="0"/>
              </a:spcBef>
              <a:spcAft>
                <a:spcPts val="0"/>
              </a:spcAft>
              <a:buClr>
                <a:schemeClr val="dk1"/>
              </a:buClr>
              <a:buSzPts val="1400"/>
              <a:buFont typeface="Arial"/>
              <a:buNone/>
            </a:pPr>
            <a:r>
              <a:rPr b="1" lang="en-ZA" sz="1000">
                <a:solidFill>
                  <a:schemeClr val="dk2"/>
                </a:solidFill>
                <a:latin typeface="Open Sans"/>
                <a:ea typeface="Open Sans"/>
                <a:cs typeface="Open Sans"/>
                <a:sym typeface="Open Sans"/>
              </a:rPr>
              <a:t>Choose a desired level of accuracy </a:t>
            </a:r>
            <a:endParaRPr b="1" sz="1000">
              <a:solidFill>
                <a:schemeClr val="dk2"/>
              </a:solidFill>
              <a:latin typeface="Open Sans"/>
              <a:ea typeface="Open Sans"/>
              <a:cs typeface="Open Sans"/>
              <a:sym typeface="Open Sans"/>
            </a:endParaRPr>
          </a:p>
          <a:p>
            <a:pPr indent="0" lvl="0" marL="0" marR="0" rtl="0" algn="l">
              <a:lnSpc>
                <a:spcPct val="90000"/>
              </a:lnSpc>
              <a:spcBef>
                <a:spcPts val="0"/>
              </a:spcBef>
              <a:spcAft>
                <a:spcPts val="0"/>
              </a:spcAft>
              <a:buClr>
                <a:schemeClr val="dk1"/>
              </a:buClr>
              <a:buSzPts val="1400"/>
              <a:buFont typeface="Arial"/>
              <a:buNone/>
            </a:pPr>
            <a:r>
              <a:rPr lang="en-ZA" sz="1000">
                <a:solidFill>
                  <a:schemeClr val="dk2"/>
                </a:solidFill>
                <a:latin typeface="Open Sans"/>
                <a:ea typeface="Open Sans"/>
                <a:cs typeface="Open Sans"/>
                <a:sym typeface="Open Sans"/>
              </a:rPr>
              <a:t>(Section 4.2.1)</a:t>
            </a:r>
            <a:endParaRPr sz="1000">
              <a:solidFill>
                <a:schemeClr val="dk2"/>
              </a:solidFill>
              <a:latin typeface="Open Sans"/>
              <a:ea typeface="Open Sans"/>
              <a:cs typeface="Open Sans"/>
              <a:sym typeface="Open Sans"/>
            </a:endParaRPr>
          </a:p>
        </p:txBody>
      </p:sp>
      <p:sp>
        <p:nvSpPr>
          <p:cNvPr id="479" name="Google Shape;479;p38">
            <a:hlinkClick action="ppaction://hlinksldjump" r:id="rId6"/>
          </p:cNvPr>
          <p:cNvSpPr/>
          <p:nvPr/>
        </p:nvSpPr>
        <p:spPr>
          <a:xfrm>
            <a:off x="424598" y="2134846"/>
            <a:ext cx="5872558" cy="412350"/>
          </a:xfrm>
          <a:custGeom>
            <a:rect b="b" l="l" r="r" t="t"/>
            <a:pathLst>
              <a:path extrusionOk="0" h="781706" w="5673969">
                <a:moveTo>
                  <a:pt x="0" y="78171"/>
                </a:moveTo>
                <a:cubicBezTo>
                  <a:pt x="0" y="34998"/>
                  <a:pt x="34998" y="0"/>
                  <a:pt x="78171" y="0"/>
                </a:cubicBezTo>
                <a:lnTo>
                  <a:pt x="5595798" y="0"/>
                </a:lnTo>
                <a:cubicBezTo>
                  <a:pt x="5638971" y="0"/>
                  <a:pt x="5673969" y="34998"/>
                  <a:pt x="5673969" y="78171"/>
                </a:cubicBezTo>
                <a:lnTo>
                  <a:pt x="5673969" y="703535"/>
                </a:lnTo>
                <a:cubicBezTo>
                  <a:pt x="5673969" y="746708"/>
                  <a:pt x="5638971" y="781706"/>
                  <a:pt x="5595798" y="781706"/>
                </a:cubicBezTo>
                <a:lnTo>
                  <a:pt x="78171" y="781706"/>
                </a:lnTo>
                <a:cubicBezTo>
                  <a:pt x="34998" y="781706"/>
                  <a:pt x="0" y="746708"/>
                  <a:pt x="0" y="703535"/>
                </a:cubicBezTo>
                <a:lnTo>
                  <a:pt x="0" y="78171"/>
                </a:lnTo>
                <a:close/>
              </a:path>
            </a:pathLst>
          </a:custGeom>
          <a:solidFill>
            <a:schemeClr val="lt1"/>
          </a:solidFill>
          <a:ln>
            <a:noFill/>
          </a:ln>
        </p:spPr>
        <p:txBody>
          <a:bodyPr anchorCtr="0" anchor="ctr" bIns="57175" lIns="91475" spcFirstLastPara="1" rIns="1023275" wrap="square" tIns="57175">
            <a:noAutofit/>
          </a:bodyPr>
          <a:lstStyle/>
          <a:p>
            <a:pPr indent="0" lvl="0" marL="0" marR="0" rtl="0" algn="l">
              <a:lnSpc>
                <a:spcPct val="90000"/>
              </a:lnSpc>
              <a:spcBef>
                <a:spcPts val="0"/>
              </a:spcBef>
              <a:spcAft>
                <a:spcPts val="0"/>
              </a:spcAft>
              <a:buClr>
                <a:schemeClr val="dk1"/>
              </a:buClr>
              <a:buSzPts val="1400"/>
              <a:buFont typeface="Arial"/>
              <a:buNone/>
            </a:pPr>
            <a:r>
              <a:rPr b="1" lang="en-ZA" sz="1000">
                <a:solidFill>
                  <a:schemeClr val="dk2"/>
                </a:solidFill>
                <a:latin typeface="Open Sans"/>
                <a:ea typeface="Open Sans"/>
                <a:cs typeface="Open Sans"/>
                <a:sym typeface="Open Sans"/>
              </a:rPr>
              <a:t>Select a methodology for obtaining or estimating data</a:t>
            </a:r>
            <a:endParaRPr b="1" sz="1000">
              <a:solidFill>
                <a:schemeClr val="dk2"/>
              </a:solidFill>
              <a:latin typeface="Open Sans"/>
              <a:ea typeface="Open Sans"/>
              <a:cs typeface="Open Sans"/>
              <a:sym typeface="Open Sans"/>
            </a:endParaRPr>
          </a:p>
          <a:p>
            <a:pPr indent="0" lvl="0" marL="0" marR="0" rtl="0" algn="l">
              <a:lnSpc>
                <a:spcPct val="90000"/>
              </a:lnSpc>
              <a:spcBef>
                <a:spcPts val="0"/>
              </a:spcBef>
              <a:spcAft>
                <a:spcPts val="0"/>
              </a:spcAft>
              <a:buClr>
                <a:schemeClr val="dk1"/>
              </a:buClr>
              <a:buSzPts val="1400"/>
              <a:buFont typeface="Arial"/>
              <a:buNone/>
            </a:pPr>
            <a:r>
              <a:rPr lang="en-ZA" sz="1000">
                <a:solidFill>
                  <a:schemeClr val="dk2"/>
                </a:solidFill>
                <a:latin typeface="Open Sans"/>
                <a:ea typeface="Open Sans"/>
                <a:cs typeface="Open Sans"/>
                <a:sym typeface="Open Sans"/>
              </a:rPr>
              <a:t> (Section 4.2.3)</a:t>
            </a:r>
            <a:endParaRPr sz="1000">
              <a:solidFill>
                <a:schemeClr val="dk2"/>
              </a:solidFill>
              <a:latin typeface="Open Sans"/>
              <a:ea typeface="Open Sans"/>
              <a:cs typeface="Open Sans"/>
              <a:sym typeface="Open Sans"/>
            </a:endParaRPr>
          </a:p>
        </p:txBody>
      </p:sp>
      <p:sp>
        <p:nvSpPr>
          <p:cNvPr id="480" name="Google Shape;480;p38">
            <a:hlinkClick action="ppaction://hlinksldjump" r:id="rId7"/>
          </p:cNvPr>
          <p:cNvSpPr/>
          <p:nvPr/>
        </p:nvSpPr>
        <p:spPr>
          <a:xfrm>
            <a:off x="434868" y="3364426"/>
            <a:ext cx="5872558" cy="396716"/>
          </a:xfrm>
          <a:custGeom>
            <a:rect b="b" l="l" r="r" t="t"/>
            <a:pathLst>
              <a:path extrusionOk="0" h="781706" w="5673969">
                <a:moveTo>
                  <a:pt x="0" y="78171"/>
                </a:moveTo>
                <a:cubicBezTo>
                  <a:pt x="0" y="34998"/>
                  <a:pt x="34998" y="0"/>
                  <a:pt x="78171" y="0"/>
                </a:cubicBezTo>
                <a:lnTo>
                  <a:pt x="5595798" y="0"/>
                </a:lnTo>
                <a:cubicBezTo>
                  <a:pt x="5638971" y="0"/>
                  <a:pt x="5673969" y="34998"/>
                  <a:pt x="5673969" y="78171"/>
                </a:cubicBezTo>
                <a:lnTo>
                  <a:pt x="5673969" y="703535"/>
                </a:lnTo>
                <a:cubicBezTo>
                  <a:pt x="5673969" y="746708"/>
                  <a:pt x="5638971" y="781706"/>
                  <a:pt x="5595798" y="781706"/>
                </a:cubicBezTo>
                <a:lnTo>
                  <a:pt x="78171" y="781706"/>
                </a:lnTo>
                <a:cubicBezTo>
                  <a:pt x="34998" y="781706"/>
                  <a:pt x="0" y="746708"/>
                  <a:pt x="0" y="703535"/>
                </a:cubicBezTo>
                <a:lnTo>
                  <a:pt x="0" y="78171"/>
                </a:lnTo>
                <a:close/>
              </a:path>
            </a:pathLst>
          </a:custGeom>
          <a:solidFill>
            <a:schemeClr val="lt1"/>
          </a:solidFill>
          <a:ln>
            <a:noFill/>
          </a:ln>
        </p:spPr>
        <p:txBody>
          <a:bodyPr anchorCtr="0" anchor="ctr" bIns="57175" lIns="91475" spcFirstLastPara="1" rIns="1023275" wrap="square" tIns="57175">
            <a:noAutofit/>
          </a:bodyPr>
          <a:lstStyle/>
          <a:p>
            <a:pPr indent="0" lvl="0" marL="0" marR="0" rtl="0" algn="l">
              <a:lnSpc>
                <a:spcPct val="90000"/>
              </a:lnSpc>
              <a:spcBef>
                <a:spcPts val="0"/>
              </a:spcBef>
              <a:spcAft>
                <a:spcPts val="0"/>
              </a:spcAft>
              <a:buClr>
                <a:schemeClr val="dk1"/>
              </a:buClr>
              <a:buSzPts val="1400"/>
              <a:buFont typeface="Arial"/>
              <a:buNone/>
            </a:pPr>
            <a:r>
              <a:rPr b="1" lang="en-ZA" sz="1000">
                <a:solidFill>
                  <a:schemeClr val="dk2"/>
                </a:solidFill>
                <a:latin typeface="Open Sans"/>
                <a:ea typeface="Open Sans"/>
                <a:cs typeface="Open Sans"/>
                <a:sym typeface="Open Sans"/>
              </a:rPr>
              <a:t>Plan for stakeholder participation </a:t>
            </a:r>
            <a:endParaRPr b="1" sz="1000">
              <a:solidFill>
                <a:schemeClr val="dk2"/>
              </a:solidFill>
              <a:latin typeface="Open Sans"/>
              <a:ea typeface="Open Sans"/>
              <a:cs typeface="Open Sans"/>
              <a:sym typeface="Open Sans"/>
            </a:endParaRPr>
          </a:p>
          <a:p>
            <a:pPr indent="0" lvl="0" marL="0" marR="0" rtl="0" algn="l">
              <a:lnSpc>
                <a:spcPct val="90000"/>
              </a:lnSpc>
              <a:spcBef>
                <a:spcPts val="0"/>
              </a:spcBef>
              <a:spcAft>
                <a:spcPts val="0"/>
              </a:spcAft>
              <a:buClr>
                <a:schemeClr val="dk1"/>
              </a:buClr>
              <a:buSzPts val="1400"/>
              <a:buFont typeface="Arial"/>
              <a:buNone/>
            </a:pPr>
            <a:r>
              <a:rPr lang="en-ZA" sz="1000">
                <a:solidFill>
                  <a:schemeClr val="dk2"/>
                </a:solidFill>
                <a:latin typeface="Open Sans"/>
                <a:ea typeface="Open Sans"/>
                <a:cs typeface="Open Sans"/>
                <a:sym typeface="Open Sans"/>
              </a:rPr>
              <a:t>(Section 4.2.5)</a:t>
            </a:r>
            <a:endParaRPr sz="1000">
              <a:solidFill>
                <a:schemeClr val="dk2"/>
              </a:solidFill>
              <a:latin typeface="Open Sans"/>
              <a:ea typeface="Open Sans"/>
              <a:cs typeface="Open Sans"/>
              <a:sym typeface="Open Sans"/>
            </a:endParaRPr>
          </a:p>
        </p:txBody>
      </p:sp>
      <p:sp>
        <p:nvSpPr>
          <p:cNvPr id="481" name="Google Shape;481;p38">
            <a:hlinkClick action="ppaction://hlinksldjump" r:id="rId8"/>
          </p:cNvPr>
          <p:cNvSpPr/>
          <p:nvPr/>
        </p:nvSpPr>
        <p:spPr>
          <a:xfrm>
            <a:off x="408551" y="3964794"/>
            <a:ext cx="5872558" cy="412350"/>
          </a:xfrm>
          <a:custGeom>
            <a:rect b="b" l="l" r="r" t="t"/>
            <a:pathLst>
              <a:path extrusionOk="0" h="781706" w="5673969">
                <a:moveTo>
                  <a:pt x="0" y="78171"/>
                </a:moveTo>
                <a:cubicBezTo>
                  <a:pt x="0" y="34998"/>
                  <a:pt x="34998" y="0"/>
                  <a:pt x="78171" y="0"/>
                </a:cubicBezTo>
                <a:lnTo>
                  <a:pt x="5595798" y="0"/>
                </a:lnTo>
                <a:cubicBezTo>
                  <a:pt x="5638971" y="0"/>
                  <a:pt x="5673969" y="34998"/>
                  <a:pt x="5673969" y="78171"/>
                </a:cubicBezTo>
                <a:lnTo>
                  <a:pt x="5673969" y="703535"/>
                </a:lnTo>
                <a:cubicBezTo>
                  <a:pt x="5673969" y="746708"/>
                  <a:pt x="5638971" y="781706"/>
                  <a:pt x="5595798" y="781706"/>
                </a:cubicBezTo>
                <a:lnTo>
                  <a:pt x="78171" y="781706"/>
                </a:lnTo>
                <a:cubicBezTo>
                  <a:pt x="34998" y="781706"/>
                  <a:pt x="0" y="746708"/>
                  <a:pt x="0" y="703535"/>
                </a:cubicBezTo>
                <a:lnTo>
                  <a:pt x="0" y="78171"/>
                </a:lnTo>
                <a:close/>
              </a:path>
            </a:pathLst>
          </a:custGeom>
          <a:solidFill>
            <a:schemeClr val="lt1"/>
          </a:solidFill>
          <a:ln>
            <a:noFill/>
          </a:ln>
        </p:spPr>
        <p:txBody>
          <a:bodyPr anchorCtr="0" anchor="ctr" bIns="57175" lIns="91475" spcFirstLastPara="1" rIns="1023275" wrap="square" tIns="57175">
            <a:noAutofit/>
          </a:bodyPr>
          <a:lstStyle/>
          <a:p>
            <a:pPr indent="0" lvl="0" marL="0" marR="0" rtl="0" algn="l">
              <a:lnSpc>
                <a:spcPct val="90000"/>
              </a:lnSpc>
              <a:spcBef>
                <a:spcPts val="0"/>
              </a:spcBef>
              <a:spcAft>
                <a:spcPts val="0"/>
              </a:spcAft>
              <a:buClr>
                <a:schemeClr val="dk1"/>
              </a:buClr>
              <a:buSzPts val="1400"/>
              <a:buFont typeface="Arial"/>
              <a:buNone/>
            </a:pPr>
            <a:r>
              <a:rPr b="1" lang="en-ZA" sz="1000">
                <a:solidFill>
                  <a:schemeClr val="dk2"/>
                </a:solidFill>
                <a:latin typeface="Open Sans"/>
                <a:ea typeface="Open Sans"/>
                <a:cs typeface="Open Sans"/>
                <a:sym typeface="Open Sans"/>
              </a:rPr>
              <a:t>Plan for technical review (if relevant)</a:t>
            </a:r>
            <a:endParaRPr b="1" sz="1000">
              <a:solidFill>
                <a:schemeClr val="dk2"/>
              </a:solidFill>
              <a:latin typeface="Open Sans"/>
              <a:ea typeface="Open Sans"/>
              <a:cs typeface="Open Sans"/>
              <a:sym typeface="Open Sans"/>
            </a:endParaRPr>
          </a:p>
          <a:p>
            <a:pPr indent="0" lvl="0" marL="0" marR="0" rtl="0" algn="l">
              <a:lnSpc>
                <a:spcPct val="90000"/>
              </a:lnSpc>
              <a:spcBef>
                <a:spcPts val="0"/>
              </a:spcBef>
              <a:spcAft>
                <a:spcPts val="0"/>
              </a:spcAft>
              <a:buClr>
                <a:schemeClr val="dk1"/>
              </a:buClr>
              <a:buSzPts val="1400"/>
              <a:buFont typeface="Arial"/>
              <a:buNone/>
            </a:pPr>
            <a:r>
              <a:rPr lang="en-ZA" sz="1000">
                <a:solidFill>
                  <a:schemeClr val="dk2"/>
                </a:solidFill>
                <a:latin typeface="Open Sans"/>
                <a:ea typeface="Open Sans"/>
                <a:cs typeface="Open Sans"/>
                <a:sym typeface="Open Sans"/>
              </a:rPr>
              <a:t>(Section 4.2.6)</a:t>
            </a:r>
            <a:endParaRPr sz="1000">
              <a:solidFill>
                <a:schemeClr val="dk2"/>
              </a:solidFill>
              <a:latin typeface="Open Sans"/>
              <a:ea typeface="Open Sans"/>
              <a:cs typeface="Open Sans"/>
              <a:sym typeface="Open Sans"/>
            </a:endParaRPr>
          </a:p>
        </p:txBody>
      </p:sp>
      <p:sp>
        <p:nvSpPr>
          <p:cNvPr id="482" name="Google Shape;482;p38"/>
          <p:cNvSpPr/>
          <p:nvPr/>
        </p:nvSpPr>
        <p:spPr>
          <a:xfrm rot="5400000">
            <a:off x="5534252" y="1784657"/>
            <a:ext cx="176700" cy="260400"/>
          </a:xfrm>
          <a:prstGeom prst="rightArrow">
            <a:avLst>
              <a:gd fmla="val 50000" name="adj1"/>
              <a:gd fmla="val 50000" name="adj2"/>
            </a:avLst>
          </a:prstGeom>
          <a:solidFill>
            <a:srgbClr val="FF8E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83" name="Google Shape;483;p38"/>
          <p:cNvSpPr/>
          <p:nvPr/>
        </p:nvSpPr>
        <p:spPr>
          <a:xfrm rot="5400000">
            <a:off x="5534252" y="2408857"/>
            <a:ext cx="176700" cy="260400"/>
          </a:xfrm>
          <a:prstGeom prst="rightArrow">
            <a:avLst>
              <a:gd fmla="val 50000" name="adj1"/>
              <a:gd fmla="val 50000" name="adj2"/>
            </a:avLst>
          </a:prstGeom>
          <a:solidFill>
            <a:srgbClr val="FF8E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84" name="Google Shape;484;p38"/>
          <p:cNvSpPr/>
          <p:nvPr/>
        </p:nvSpPr>
        <p:spPr>
          <a:xfrm rot="5400000">
            <a:off x="5534252" y="1157265"/>
            <a:ext cx="176700" cy="260400"/>
          </a:xfrm>
          <a:prstGeom prst="rightArrow">
            <a:avLst>
              <a:gd fmla="val 50000" name="adj1"/>
              <a:gd fmla="val 50000" name="adj2"/>
            </a:avLst>
          </a:prstGeom>
          <a:solidFill>
            <a:srgbClr val="FF8E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85" name="Google Shape;485;p38"/>
          <p:cNvSpPr/>
          <p:nvPr/>
        </p:nvSpPr>
        <p:spPr>
          <a:xfrm rot="5400000">
            <a:off x="5534252" y="3033049"/>
            <a:ext cx="176700" cy="260400"/>
          </a:xfrm>
          <a:prstGeom prst="rightArrow">
            <a:avLst>
              <a:gd fmla="val 50000" name="adj1"/>
              <a:gd fmla="val 50000" name="adj2"/>
            </a:avLst>
          </a:prstGeom>
          <a:solidFill>
            <a:srgbClr val="FF8E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86" name="Google Shape;486;p38"/>
          <p:cNvSpPr/>
          <p:nvPr/>
        </p:nvSpPr>
        <p:spPr>
          <a:xfrm rot="5400000">
            <a:off x="5534252" y="3657240"/>
            <a:ext cx="176700" cy="260400"/>
          </a:xfrm>
          <a:prstGeom prst="rightArrow">
            <a:avLst>
              <a:gd fmla="val 50000" name="adj1"/>
              <a:gd fmla="val 50000" name="adj2"/>
            </a:avLst>
          </a:prstGeom>
          <a:solidFill>
            <a:srgbClr val="FF8E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pic>
        <p:nvPicPr>
          <p:cNvPr id="487" name="Google Shape;487;p38">
            <a:hlinkClick r:id="rId9"/>
          </p:cNvPr>
          <p:cNvPicPr preferRelativeResize="0"/>
          <p:nvPr/>
        </p:nvPicPr>
        <p:blipFill rotWithShape="1">
          <a:blip r:embed="rId10">
            <a:alphaModFix/>
          </a:blip>
          <a:srcRect b="0" l="0" r="0" t="0"/>
          <a:stretch/>
        </p:blipFill>
        <p:spPr>
          <a:xfrm>
            <a:off x="6461202" y="3431114"/>
            <a:ext cx="847800" cy="319800"/>
          </a:xfrm>
          <a:prstGeom prst="roundRect">
            <a:avLst>
              <a:gd fmla="val 16667" name="adj"/>
            </a:avLst>
          </a:prstGeom>
          <a:noFill/>
          <a:ln>
            <a:noFill/>
          </a:ln>
        </p:spPr>
      </p:pic>
      <p:pic>
        <p:nvPicPr>
          <p:cNvPr id="488" name="Google Shape;488;p38">
            <a:hlinkClick r:id="rId11"/>
          </p:cNvPr>
          <p:cNvPicPr preferRelativeResize="0"/>
          <p:nvPr/>
        </p:nvPicPr>
        <p:blipFill rotWithShape="1">
          <a:blip r:embed="rId12">
            <a:alphaModFix/>
          </a:blip>
          <a:srcRect b="0" l="0" r="0" t="0"/>
          <a:stretch/>
        </p:blipFill>
        <p:spPr>
          <a:xfrm>
            <a:off x="6461199" y="3976808"/>
            <a:ext cx="847800" cy="319800"/>
          </a:xfrm>
          <a:prstGeom prst="roundRect">
            <a:avLst>
              <a:gd fmla="val 16667" name="adj"/>
            </a:avLst>
          </a:prstGeom>
          <a:noFill/>
          <a:ln>
            <a:noFill/>
          </a:ln>
        </p:spPr>
      </p:pic>
      <p:sp>
        <p:nvSpPr>
          <p:cNvPr id="489" name="Google Shape;489;p38"/>
          <p:cNvSpPr txBox="1"/>
          <p:nvPr>
            <p:ph idx="4294967295" type="body"/>
          </p:nvPr>
        </p:nvSpPr>
        <p:spPr>
          <a:xfrm>
            <a:off x="3886401" y="46568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1</a:t>
            </a:r>
            <a:endParaRPr sz="800"/>
          </a:p>
        </p:txBody>
      </p:sp>
      <p:sp>
        <p:nvSpPr>
          <p:cNvPr id="490" name="Google Shape;490;p38"/>
          <p:cNvSpPr txBox="1"/>
          <p:nvPr>
            <p:ph idx="4294967295" type="body"/>
          </p:nvPr>
        </p:nvSpPr>
        <p:spPr>
          <a:xfrm>
            <a:off x="4654415" y="4658405"/>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2</a:t>
            </a:r>
            <a:endParaRPr sz="800"/>
          </a:p>
        </p:txBody>
      </p:sp>
      <p:sp>
        <p:nvSpPr>
          <p:cNvPr id="491" name="Google Shape;491;p38"/>
          <p:cNvSpPr txBox="1"/>
          <p:nvPr>
            <p:ph idx="4294967295" type="body"/>
          </p:nvPr>
        </p:nvSpPr>
        <p:spPr>
          <a:xfrm>
            <a:off x="5422429" y="46568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3</a:t>
            </a:r>
            <a:endParaRPr sz="800"/>
          </a:p>
        </p:txBody>
      </p:sp>
      <p:sp>
        <p:nvSpPr>
          <p:cNvPr id="492" name="Google Shape;492;p38"/>
          <p:cNvSpPr txBox="1"/>
          <p:nvPr>
            <p:ph idx="4294967295" type="body"/>
          </p:nvPr>
        </p:nvSpPr>
        <p:spPr>
          <a:xfrm>
            <a:off x="6190443" y="4658330"/>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4</a:t>
            </a:r>
            <a:endParaRPr sz="800"/>
          </a:p>
        </p:txBody>
      </p:sp>
      <p:sp>
        <p:nvSpPr>
          <p:cNvPr id="493" name="Google Shape;493;p38">
            <a:hlinkClick action="ppaction://hlinksldjump" r:id="rId13"/>
          </p:cNvPr>
          <p:cNvSpPr/>
          <p:nvPr/>
        </p:nvSpPr>
        <p:spPr>
          <a:xfrm>
            <a:off x="3865211" y="4651187"/>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494" name="Google Shape;494;p38">
            <a:hlinkClick action="ppaction://hlinksldjump" r:id="rId14"/>
          </p:cNvPr>
          <p:cNvSpPr/>
          <p:nvPr/>
        </p:nvSpPr>
        <p:spPr>
          <a:xfrm>
            <a:off x="3886401" y="4651187"/>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495" name="Google Shape;495;p38">
            <a:hlinkClick action="ppaction://hlinksldjump" r:id="rId15"/>
          </p:cNvPr>
          <p:cNvSpPr/>
          <p:nvPr/>
        </p:nvSpPr>
        <p:spPr>
          <a:xfrm>
            <a:off x="4654414" y="4649591"/>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496" name="Google Shape;496;p38">
            <a:hlinkClick action="ppaction://hlinksldjump" r:id="rId16"/>
          </p:cNvPr>
          <p:cNvSpPr/>
          <p:nvPr/>
        </p:nvSpPr>
        <p:spPr>
          <a:xfrm>
            <a:off x="5422427" y="4656809"/>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497" name="Google Shape;497;p38">
            <a:hlinkClick action="ppaction://hlinksldjump" r:id="rId17"/>
          </p:cNvPr>
          <p:cNvSpPr/>
          <p:nvPr/>
        </p:nvSpPr>
        <p:spPr>
          <a:xfrm>
            <a:off x="6190443" y="4656735"/>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1"/>
          <p:cNvSpPr txBox="1"/>
          <p:nvPr/>
        </p:nvSpPr>
        <p:spPr>
          <a:xfrm>
            <a:off x="492025" y="194782"/>
            <a:ext cx="8340300" cy="5154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ZA" sz="2200">
                <a:solidFill>
                  <a:srgbClr val="000A3A"/>
                </a:solidFill>
                <a:latin typeface="Open Sans"/>
                <a:ea typeface="Open Sans"/>
                <a:cs typeface="Open Sans"/>
                <a:sym typeface="Open Sans"/>
              </a:rPr>
              <a:t>Series of ICAT Assessment Guides</a:t>
            </a:r>
            <a:endParaRPr b="1" sz="2200">
              <a:solidFill>
                <a:srgbClr val="000A3A"/>
              </a:solidFill>
              <a:latin typeface="Open Sans"/>
              <a:ea typeface="Open Sans"/>
              <a:cs typeface="Open Sans"/>
              <a:sym typeface="Open Sans"/>
            </a:endParaRPr>
          </a:p>
        </p:txBody>
      </p:sp>
      <p:sp>
        <p:nvSpPr>
          <p:cNvPr id="123" name="Google Shape;123;p21"/>
          <p:cNvSpPr/>
          <p:nvPr/>
        </p:nvSpPr>
        <p:spPr>
          <a:xfrm>
            <a:off x="492025" y="1182263"/>
            <a:ext cx="5576700" cy="3313800"/>
          </a:xfrm>
          <a:prstGeom prst="rect">
            <a:avLst/>
          </a:prstGeom>
          <a:solidFill>
            <a:srgbClr val="F8DABA"/>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rgbClr val="FFFFFF"/>
              </a:solidFill>
              <a:latin typeface="Arial"/>
              <a:ea typeface="Arial"/>
              <a:cs typeface="Arial"/>
              <a:sym typeface="Arial"/>
            </a:endParaRPr>
          </a:p>
        </p:txBody>
      </p:sp>
      <p:pic>
        <p:nvPicPr>
          <p:cNvPr id="124" name="Google Shape;124;p21"/>
          <p:cNvPicPr preferRelativeResize="0"/>
          <p:nvPr/>
        </p:nvPicPr>
        <p:blipFill rotWithShape="1">
          <a:blip r:embed="rId3">
            <a:alphaModFix/>
          </a:blip>
          <a:srcRect b="0" l="0" r="0" t="0"/>
          <a:stretch/>
        </p:blipFill>
        <p:spPr>
          <a:xfrm>
            <a:off x="3796170" y="2082612"/>
            <a:ext cx="479670" cy="479670"/>
          </a:xfrm>
          <a:prstGeom prst="rect">
            <a:avLst/>
          </a:prstGeom>
          <a:noFill/>
          <a:ln>
            <a:noFill/>
          </a:ln>
        </p:spPr>
      </p:pic>
      <p:pic>
        <p:nvPicPr>
          <p:cNvPr id="125" name="Google Shape;125;p21"/>
          <p:cNvPicPr preferRelativeResize="0"/>
          <p:nvPr/>
        </p:nvPicPr>
        <p:blipFill rotWithShape="1">
          <a:blip r:embed="rId4">
            <a:alphaModFix/>
          </a:blip>
          <a:srcRect b="0" l="0" r="0" t="0"/>
          <a:stretch/>
        </p:blipFill>
        <p:spPr>
          <a:xfrm>
            <a:off x="947236" y="2120288"/>
            <a:ext cx="479670" cy="479670"/>
          </a:xfrm>
          <a:prstGeom prst="rect">
            <a:avLst/>
          </a:prstGeom>
          <a:noFill/>
          <a:ln>
            <a:noFill/>
          </a:ln>
        </p:spPr>
      </p:pic>
      <p:pic>
        <p:nvPicPr>
          <p:cNvPr id="126" name="Google Shape;126;p21"/>
          <p:cNvPicPr preferRelativeResize="0"/>
          <p:nvPr/>
        </p:nvPicPr>
        <p:blipFill rotWithShape="1">
          <a:blip r:embed="rId5">
            <a:alphaModFix/>
          </a:blip>
          <a:srcRect b="0" l="0" r="0" t="0"/>
          <a:stretch/>
        </p:blipFill>
        <p:spPr>
          <a:xfrm>
            <a:off x="1880831" y="2120288"/>
            <a:ext cx="479670" cy="479670"/>
          </a:xfrm>
          <a:prstGeom prst="rect">
            <a:avLst/>
          </a:prstGeom>
          <a:noFill/>
          <a:ln>
            <a:noFill/>
          </a:ln>
        </p:spPr>
      </p:pic>
      <p:sp>
        <p:nvSpPr>
          <p:cNvPr id="127" name="Google Shape;127;p21"/>
          <p:cNvSpPr/>
          <p:nvPr/>
        </p:nvSpPr>
        <p:spPr>
          <a:xfrm>
            <a:off x="793235" y="2608776"/>
            <a:ext cx="933600" cy="35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i="0" lang="en-ZA" sz="1100" u="none" cap="none" strike="noStrike">
                <a:solidFill>
                  <a:srgbClr val="020C37"/>
                </a:solidFill>
                <a:latin typeface="Open Sans"/>
                <a:ea typeface="Open Sans"/>
                <a:cs typeface="Open Sans"/>
                <a:sym typeface="Open Sans"/>
              </a:rPr>
              <a:t>Renewable</a:t>
            </a:r>
            <a:br>
              <a:rPr i="0" lang="en-ZA" sz="1100" u="none" cap="none" strike="noStrike">
                <a:solidFill>
                  <a:srgbClr val="020C37"/>
                </a:solidFill>
                <a:latin typeface="Open Sans"/>
                <a:ea typeface="Open Sans"/>
                <a:cs typeface="Open Sans"/>
                <a:sym typeface="Open Sans"/>
              </a:rPr>
            </a:br>
            <a:r>
              <a:rPr i="0" lang="en-ZA" sz="1100" u="none" cap="none" strike="noStrike">
                <a:solidFill>
                  <a:srgbClr val="020C37"/>
                </a:solidFill>
                <a:latin typeface="Open Sans"/>
                <a:ea typeface="Open Sans"/>
                <a:cs typeface="Open Sans"/>
                <a:sym typeface="Open Sans"/>
              </a:rPr>
              <a:t>Energy</a:t>
            </a:r>
            <a:endParaRPr i="0" sz="1100" u="none" cap="none" strike="noStrike">
              <a:solidFill>
                <a:srgbClr val="020C37"/>
              </a:solidFill>
              <a:latin typeface="Open Sans"/>
              <a:ea typeface="Open Sans"/>
              <a:cs typeface="Open Sans"/>
              <a:sym typeface="Open Sans"/>
            </a:endParaRPr>
          </a:p>
        </p:txBody>
      </p:sp>
      <p:sp>
        <p:nvSpPr>
          <p:cNvPr id="128" name="Google Shape;128;p21"/>
          <p:cNvSpPr/>
          <p:nvPr/>
        </p:nvSpPr>
        <p:spPr>
          <a:xfrm>
            <a:off x="1726830" y="2608776"/>
            <a:ext cx="840900" cy="35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i="0" lang="en-ZA" sz="1100" u="none" cap="none" strike="noStrike">
                <a:solidFill>
                  <a:srgbClr val="020C37"/>
                </a:solidFill>
                <a:latin typeface="Open Sans"/>
                <a:ea typeface="Open Sans"/>
                <a:cs typeface="Open Sans"/>
                <a:sym typeface="Open Sans"/>
              </a:rPr>
              <a:t>Transport</a:t>
            </a:r>
            <a:br>
              <a:rPr i="0" lang="en-ZA" sz="1100" u="none" cap="none" strike="noStrike">
                <a:solidFill>
                  <a:srgbClr val="020C37"/>
                </a:solidFill>
                <a:latin typeface="Open Sans"/>
                <a:ea typeface="Open Sans"/>
                <a:cs typeface="Open Sans"/>
                <a:sym typeface="Open Sans"/>
              </a:rPr>
            </a:br>
            <a:r>
              <a:rPr i="0" lang="en-ZA" sz="1100" u="none" cap="none" strike="noStrike">
                <a:solidFill>
                  <a:srgbClr val="020C37"/>
                </a:solidFill>
                <a:latin typeface="Open Sans"/>
                <a:ea typeface="Open Sans"/>
                <a:cs typeface="Open Sans"/>
                <a:sym typeface="Open Sans"/>
              </a:rPr>
              <a:t>Pricing</a:t>
            </a:r>
            <a:endParaRPr i="0" sz="1100" u="none" cap="none" strike="noStrike">
              <a:solidFill>
                <a:srgbClr val="020C37"/>
              </a:solidFill>
              <a:latin typeface="Open Sans"/>
              <a:ea typeface="Open Sans"/>
              <a:cs typeface="Open Sans"/>
              <a:sym typeface="Open Sans"/>
            </a:endParaRPr>
          </a:p>
        </p:txBody>
      </p:sp>
      <p:pic>
        <p:nvPicPr>
          <p:cNvPr id="129" name="Google Shape;129;p21"/>
          <p:cNvPicPr preferRelativeResize="0"/>
          <p:nvPr/>
        </p:nvPicPr>
        <p:blipFill rotWithShape="1">
          <a:blip r:embed="rId6">
            <a:alphaModFix/>
          </a:blip>
          <a:srcRect b="0" l="0" r="0" t="0"/>
          <a:stretch/>
        </p:blipFill>
        <p:spPr>
          <a:xfrm>
            <a:off x="4871827" y="2076251"/>
            <a:ext cx="479670" cy="479670"/>
          </a:xfrm>
          <a:prstGeom prst="rect">
            <a:avLst/>
          </a:prstGeom>
          <a:noFill/>
          <a:ln>
            <a:noFill/>
          </a:ln>
        </p:spPr>
      </p:pic>
      <p:sp>
        <p:nvSpPr>
          <p:cNvPr id="130" name="Google Shape;130;p21"/>
          <p:cNvSpPr/>
          <p:nvPr/>
        </p:nvSpPr>
        <p:spPr>
          <a:xfrm>
            <a:off x="4717826" y="2607676"/>
            <a:ext cx="840900" cy="2076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i="0" lang="en-ZA" sz="1100" u="none" cap="none" strike="noStrike">
                <a:solidFill>
                  <a:srgbClr val="020C37"/>
                </a:solidFill>
                <a:latin typeface="Open Sans"/>
                <a:ea typeface="Open Sans"/>
                <a:cs typeface="Open Sans"/>
                <a:sym typeface="Open Sans"/>
              </a:rPr>
              <a:t>Forestry</a:t>
            </a:r>
            <a:endParaRPr i="0" sz="1100" u="none" cap="none" strike="noStrike">
              <a:solidFill>
                <a:srgbClr val="020C37"/>
              </a:solidFill>
              <a:latin typeface="Open Sans"/>
              <a:ea typeface="Open Sans"/>
              <a:cs typeface="Open Sans"/>
              <a:sym typeface="Open Sans"/>
            </a:endParaRPr>
          </a:p>
        </p:txBody>
      </p:sp>
      <p:sp>
        <p:nvSpPr>
          <p:cNvPr id="131" name="Google Shape;131;p21"/>
          <p:cNvSpPr/>
          <p:nvPr/>
        </p:nvSpPr>
        <p:spPr>
          <a:xfrm>
            <a:off x="2682285" y="2607676"/>
            <a:ext cx="931200" cy="2076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i="0" lang="en-ZA" sz="1100" u="none" cap="none" strike="noStrike">
                <a:solidFill>
                  <a:srgbClr val="020C37"/>
                </a:solidFill>
                <a:latin typeface="Open Sans"/>
                <a:ea typeface="Open Sans"/>
                <a:cs typeface="Open Sans"/>
                <a:sym typeface="Open Sans"/>
              </a:rPr>
              <a:t>Agriculture</a:t>
            </a:r>
            <a:endParaRPr i="0" sz="1100" u="none" cap="none" strike="noStrike">
              <a:solidFill>
                <a:srgbClr val="020C37"/>
              </a:solidFill>
              <a:latin typeface="Open Sans"/>
              <a:ea typeface="Open Sans"/>
              <a:cs typeface="Open Sans"/>
              <a:sym typeface="Open Sans"/>
            </a:endParaRPr>
          </a:p>
        </p:txBody>
      </p:sp>
      <p:pic>
        <p:nvPicPr>
          <p:cNvPr id="132" name="Google Shape;132;p21"/>
          <p:cNvPicPr preferRelativeResize="0"/>
          <p:nvPr/>
        </p:nvPicPr>
        <p:blipFill rotWithShape="1">
          <a:blip r:embed="rId7">
            <a:alphaModFix/>
          </a:blip>
          <a:srcRect b="0" l="0" r="0" t="0"/>
          <a:stretch/>
        </p:blipFill>
        <p:spPr>
          <a:xfrm>
            <a:off x="2878047" y="2076251"/>
            <a:ext cx="479670" cy="479670"/>
          </a:xfrm>
          <a:prstGeom prst="rect">
            <a:avLst/>
          </a:prstGeom>
          <a:noFill/>
          <a:ln>
            <a:noFill/>
          </a:ln>
        </p:spPr>
      </p:pic>
      <p:sp>
        <p:nvSpPr>
          <p:cNvPr id="133" name="Google Shape;133;p21"/>
          <p:cNvSpPr/>
          <p:nvPr/>
        </p:nvSpPr>
        <p:spPr>
          <a:xfrm>
            <a:off x="3642820" y="2614037"/>
            <a:ext cx="931200" cy="35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i="0" lang="en-ZA" sz="1100" u="none" cap="none" strike="noStrike">
                <a:solidFill>
                  <a:srgbClr val="020C37"/>
                </a:solidFill>
                <a:latin typeface="Open Sans"/>
                <a:ea typeface="Open Sans"/>
                <a:cs typeface="Open Sans"/>
                <a:sym typeface="Open Sans"/>
              </a:rPr>
              <a:t>Building</a:t>
            </a:r>
            <a:br>
              <a:rPr i="0" lang="en-ZA" sz="1100" u="none" cap="none" strike="noStrike">
                <a:solidFill>
                  <a:srgbClr val="020C37"/>
                </a:solidFill>
                <a:latin typeface="Open Sans"/>
                <a:ea typeface="Open Sans"/>
                <a:cs typeface="Open Sans"/>
                <a:sym typeface="Open Sans"/>
              </a:rPr>
            </a:br>
            <a:r>
              <a:rPr i="0" lang="en-ZA" sz="1100" u="none" cap="none" strike="noStrike">
                <a:solidFill>
                  <a:srgbClr val="020C37"/>
                </a:solidFill>
                <a:latin typeface="Open Sans"/>
                <a:ea typeface="Open Sans"/>
                <a:cs typeface="Open Sans"/>
                <a:sym typeface="Open Sans"/>
              </a:rPr>
              <a:t>Efficiency</a:t>
            </a:r>
            <a:endParaRPr i="0" sz="1100" u="none" cap="none" strike="noStrike">
              <a:solidFill>
                <a:srgbClr val="020C37"/>
              </a:solidFill>
              <a:latin typeface="Open Sans"/>
              <a:ea typeface="Open Sans"/>
              <a:cs typeface="Open Sans"/>
              <a:sym typeface="Open Sans"/>
            </a:endParaRPr>
          </a:p>
        </p:txBody>
      </p:sp>
      <p:sp>
        <p:nvSpPr>
          <p:cNvPr id="134" name="Google Shape;134;p21"/>
          <p:cNvSpPr/>
          <p:nvPr/>
        </p:nvSpPr>
        <p:spPr>
          <a:xfrm>
            <a:off x="294599" y="1283580"/>
            <a:ext cx="5757000" cy="3117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i="0" lang="en-ZA" sz="1800" u="none" cap="none" strike="noStrike">
                <a:solidFill>
                  <a:srgbClr val="000A3A"/>
                </a:solidFill>
                <a:latin typeface="Open Sans"/>
                <a:ea typeface="Open Sans"/>
                <a:cs typeface="Open Sans"/>
                <a:sym typeface="Open Sans"/>
              </a:rPr>
              <a:t>Impact Assessment Guides</a:t>
            </a:r>
            <a:endParaRPr sz="1100">
              <a:solidFill>
                <a:srgbClr val="000A3A"/>
              </a:solidFill>
              <a:latin typeface="Open Sans"/>
              <a:ea typeface="Open Sans"/>
              <a:cs typeface="Open Sans"/>
              <a:sym typeface="Open Sans"/>
            </a:endParaRPr>
          </a:p>
        </p:txBody>
      </p:sp>
      <p:sp>
        <p:nvSpPr>
          <p:cNvPr id="135" name="Google Shape;135;p21"/>
          <p:cNvSpPr/>
          <p:nvPr/>
        </p:nvSpPr>
        <p:spPr>
          <a:xfrm>
            <a:off x="492022" y="1638255"/>
            <a:ext cx="5082300" cy="2283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i="1" lang="en-ZA" sz="1200" u="none" cap="none" strike="noStrike">
                <a:solidFill>
                  <a:srgbClr val="FF9600"/>
                </a:solidFill>
                <a:latin typeface="Open Sans"/>
                <a:ea typeface="Open Sans"/>
                <a:cs typeface="Open Sans"/>
                <a:sym typeface="Open Sans"/>
              </a:rPr>
              <a:t>Greenhouse gas impacts</a:t>
            </a:r>
            <a:endParaRPr i="1" sz="1100">
              <a:latin typeface="Open Sans"/>
              <a:ea typeface="Open Sans"/>
              <a:cs typeface="Open Sans"/>
              <a:sym typeface="Open Sans"/>
            </a:endParaRPr>
          </a:p>
        </p:txBody>
      </p:sp>
      <p:sp>
        <p:nvSpPr>
          <p:cNvPr id="136" name="Google Shape;136;p21"/>
          <p:cNvSpPr/>
          <p:nvPr/>
        </p:nvSpPr>
        <p:spPr>
          <a:xfrm>
            <a:off x="793559" y="3900647"/>
            <a:ext cx="1078800" cy="35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i="0" lang="en-ZA" sz="1100" u="none" cap="none" strike="noStrike">
                <a:solidFill>
                  <a:srgbClr val="020C37"/>
                </a:solidFill>
                <a:latin typeface="Open Sans"/>
                <a:ea typeface="Open Sans"/>
                <a:cs typeface="Open Sans"/>
                <a:sym typeface="Open Sans"/>
              </a:rPr>
              <a:t>Sustainable Development</a:t>
            </a:r>
            <a:endParaRPr i="0" sz="1100" u="none" cap="none" strike="noStrike">
              <a:solidFill>
                <a:srgbClr val="020C37"/>
              </a:solidFill>
              <a:latin typeface="Open Sans"/>
              <a:ea typeface="Open Sans"/>
              <a:cs typeface="Open Sans"/>
              <a:sym typeface="Open Sans"/>
            </a:endParaRPr>
          </a:p>
        </p:txBody>
      </p:sp>
      <p:sp>
        <p:nvSpPr>
          <p:cNvPr id="137" name="Google Shape;137;p21"/>
          <p:cNvSpPr/>
          <p:nvPr/>
        </p:nvSpPr>
        <p:spPr>
          <a:xfrm>
            <a:off x="2295269" y="3900647"/>
            <a:ext cx="1338600" cy="35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i="0" lang="en-ZA" sz="1100" u="none" cap="none" strike="noStrike">
                <a:solidFill>
                  <a:srgbClr val="020C37"/>
                </a:solidFill>
                <a:latin typeface="Open Sans"/>
                <a:ea typeface="Open Sans"/>
                <a:cs typeface="Open Sans"/>
                <a:sym typeface="Open Sans"/>
              </a:rPr>
              <a:t>Transformational Change</a:t>
            </a:r>
            <a:endParaRPr i="0" sz="1100" u="none" cap="none" strike="noStrike">
              <a:solidFill>
                <a:srgbClr val="020C37"/>
              </a:solidFill>
              <a:latin typeface="Open Sans"/>
              <a:ea typeface="Open Sans"/>
              <a:cs typeface="Open Sans"/>
              <a:sym typeface="Open Sans"/>
            </a:endParaRPr>
          </a:p>
        </p:txBody>
      </p:sp>
      <p:sp>
        <p:nvSpPr>
          <p:cNvPr id="138" name="Google Shape;138;p21"/>
          <p:cNvSpPr/>
          <p:nvPr/>
        </p:nvSpPr>
        <p:spPr>
          <a:xfrm>
            <a:off x="3863066" y="3899547"/>
            <a:ext cx="1593300" cy="35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i="0" lang="en-ZA" sz="1100" u="none" cap="none" strike="noStrike">
                <a:solidFill>
                  <a:srgbClr val="020C37"/>
                </a:solidFill>
                <a:latin typeface="Open Sans"/>
                <a:ea typeface="Open Sans"/>
                <a:cs typeface="Open Sans"/>
                <a:sym typeface="Open Sans"/>
              </a:rPr>
              <a:t>Non-State and Subnational Action</a:t>
            </a:r>
            <a:endParaRPr i="0" sz="1100" u="none" cap="none" strike="noStrike">
              <a:solidFill>
                <a:srgbClr val="020C37"/>
              </a:solidFill>
              <a:latin typeface="Open Sans"/>
              <a:ea typeface="Open Sans"/>
              <a:cs typeface="Open Sans"/>
              <a:sym typeface="Open Sans"/>
            </a:endParaRPr>
          </a:p>
        </p:txBody>
      </p:sp>
      <p:pic>
        <p:nvPicPr>
          <p:cNvPr id="139" name="Google Shape;139;p21"/>
          <p:cNvPicPr preferRelativeResize="0"/>
          <p:nvPr/>
        </p:nvPicPr>
        <p:blipFill rotWithShape="1">
          <a:blip r:embed="rId8">
            <a:alphaModFix/>
          </a:blip>
          <a:srcRect b="0" l="0" r="0" t="0"/>
          <a:stretch/>
        </p:blipFill>
        <p:spPr>
          <a:xfrm>
            <a:off x="2796475" y="3396757"/>
            <a:ext cx="479670" cy="479670"/>
          </a:xfrm>
          <a:prstGeom prst="rect">
            <a:avLst/>
          </a:prstGeom>
          <a:noFill/>
          <a:ln>
            <a:noFill/>
          </a:ln>
        </p:spPr>
      </p:pic>
      <p:sp>
        <p:nvSpPr>
          <p:cNvPr id="140" name="Google Shape;140;p21"/>
          <p:cNvSpPr/>
          <p:nvPr/>
        </p:nvSpPr>
        <p:spPr>
          <a:xfrm>
            <a:off x="5782502" y="1352154"/>
            <a:ext cx="3066900" cy="3117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i="0" lang="en-ZA" sz="1800" u="none" cap="none" strike="noStrike">
                <a:solidFill>
                  <a:srgbClr val="000A3A"/>
                </a:solidFill>
                <a:latin typeface="Open Sans"/>
                <a:ea typeface="Open Sans"/>
                <a:cs typeface="Open Sans"/>
                <a:sym typeface="Open Sans"/>
              </a:rPr>
              <a:t>Process Guides</a:t>
            </a:r>
            <a:endParaRPr sz="1100">
              <a:solidFill>
                <a:srgbClr val="000A3A"/>
              </a:solidFill>
              <a:latin typeface="Open Sans"/>
              <a:ea typeface="Open Sans"/>
              <a:cs typeface="Open Sans"/>
              <a:sym typeface="Open Sans"/>
            </a:endParaRPr>
          </a:p>
        </p:txBody>
      </p:sp>
      <p:sp>
        <p:nvSpPr>
          <p:cNvPr id="141" name="Google Shape;141;p21"/>
          <p:cNvSpPr/>
          <p:nvPr/>
        </p:nvSpPr>
        <p:spPr>
          <a:xfrm>
            <a:off x="6861299" y="2557613"/>
            <a:ext cx="1029000" cy="35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i="0" lang="en-ZA" sz="1100" u="none" cap="none" strike="noStrike">
                <a:solidFill>
                  <a:srgbClr val="020C37"/>
                </a:solidFill>
                <a:latin typeface="Open Sans"/>
                <a:ea typeface="Open Sans"/>
                <a:cs typeface="Open Sans"/>
                <a:sym typeface="Open Sans"/>
              </a:rPr>
              <a:t>Stakeholder Participation</a:t>
            </a:r>
            <a:endParaRPr i="0" sz="1100" u="none" cap="none" strike="noStrike">
              <a:solidFill>
                <a:srgbClr val="020C37"/>
              </a:solidFill>
              <a:latin typeface="Open Sans"/>
              <a:ea typeface="Open Sans"/>
              <a:cs typeface="Open Sans"/>
              <a:sym typeface="Open Sans"/>
            </a:endParaRPr>
          </a:p>
        </p:txBody>
      </p:sp>
      <p:sp>
        <p:nvSpPr>
          <p:cNvPr id="142" name="Google Shape;142;p21"/>
          <p:cNvSpPr/>
          <p:nvPr/>
        </p:nvSpPr>
        <p:spPr>
          <a:xfrm>
            <a:off x="6618206" y="3783701"/>
            <a:ext cx="1627200" cy="2076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i="0" lang="en-ZA" sz="1100" u="none" cap="none" strike="noStrike">
                <a:solidFill>
                  <a:srgbClr val="020C37"/>
                </a:solidFill>
                <a:latin typeface="Open Sans"/>
                <a:ea typeface="Open Sans"/>
                <a:cs typeface="Open Sans"/>
                <a:sym typeface="Open Sans"/>
              </a:rPr>
              <a:t>Technical Review</a:t>
            </a:r>
            <a:endParaRPr i="0" sz="1100" u="none" cap="none" strike="noStrike">
              <a:solidFill>
                <a:srgbClr val="020C37"/>
              </a:solidFill>
              <a:latin typeface="Open Sans"/>
              <a:ea typeface="Open Sans"/>
              <a:cs typeface="Open Sans"/>
              <a:sym typeface="Open Sans"/>
            </a:endParaRPr>
          </a:p>
        </p:txBody>
      </p:sp>
      <p:pic>
        <p:nvPicPr>
          <p:cNvPr id="143" name="Google Shape;143;p21"/>
          <p:cNvPicPr preferRelativeResize="0"/>
          <p:nvPr/>
        </p:nvPicPr>
        <p:blipFill rotWithShape="1">
          <a:blip r:embed="rId9">
            <a:alphaModFix/>
          </a:blip>
          <a:srcRect b="0" l="0" r="0" t="0"/>
          <a:stretch/>
        </p:blipFill>
        <p:spPr>
          <a:xfrm>
            <a:off x="7165268" y="3241081"/>
            <a:ext cx="479670" cy="479670"/>
          </a:xfrm>
          <a:prstGeom prst="rect">
            <a:avLst/>
          </a:prstGeom>
          <a:noFill/>
          <a:ln>
            <a:noFill/>
          </a:ln>
        </p:spPr>
      </p:pic>
      <p:cxnSp>
        <p:nvCxnSpPr>
          <p:cNvPr id="144" name="Google Shape;144;p21"/>
          <p:cNvCxnSpPr/>
          <p:nvPr/>
        </p:nvCxnSpPr>
        <p:spPr>
          <a:xfrm>
            <a:off x="6304126" y="2066924"/>
            <a:ext cx="0" cy="2087700"/>
          </a:xfrm>
          <a:prstGeom prst="straightConnector1">
            <a:avLst/>
          </a:prstGeom>
          <a:noFill/>
          <a:ln cap="flat" cmpd="sng" w="9525">
            <a:solidFill>
              <a:srgbClr val="FF9600"/>
            </a:solidFill>
            <a:prstDash val="dash"/>
            <a:round/>
            <a:headEnd len="sm" w="sm" type="none"/>
            <a:tailEnd len="sm" w="sm" type="none"/>
          </a:ln>
        </p:spPr>
      </p:cxnSp>
      <p:pic>
        <p:nvPicPr>
          <p:cNvPr id="145" name="Google Shape;145;p21"/>
          <p:cNvPicPr preferRelativeResize="0"/>
          <p:nvPr/>
        </p:nvPicPr>
        <p:blipFill rotWithShape="1">
          <a:blip r:embed="rId10">
            <a:alphaModFix/>
          </a:blip>
          <a:srcRect b="0" l="0" r="0" t="0"/>
          <a:stretch/>
        </p:blipFill>
        <p:spPr>
          <a:xfrm>
            <a:off x="7165268" y="2066918"/>
            <a:ext cx="482975" cy="482975"/>
          </a:xfrm>
          <a:prstGeom prst="rect">
            <a:avLst/>
          </a:prstGeom>
          <a:noFill/>
          <a:ln>
            <a:noFill/>
          </a:ln>
        </p:spPr>
      </p:pic>
      <p:pic>
        <p:nvPicPr>
          <p:cNvPr id="146" name="Google Shape;146;p21"/>
          <p:cNvPicPr preferRelativeResize="0"/>
          <p:nvPr/>
        </p:nvPicPr>
        <p:blipFill rotWithShape="1">
          <a:blip r:embed="rId11">
            <a:alphaModFix/>
          </a:blip>
          <a:srcRect b="0" l="0" r="0" t="0"/>
          <a:stretch/>
        </p:blipFill>
        <p:spPr>
          <a:xfrm>
            <a:off x="1088364" y="3416569"/>
            <a:ext cx="479669" cy="479669"/>
          </a:xfrm>
          <a:prstGeom prst="rect">
            <a:avLst/>
          </a:prstGeom>
          <a:noFill/>
          <a:ln>
            <a:noFill/>
          </a:ln>
        </p:spPr>
      </p:pic>
      <p:pic>
        <p:nvPicPr>
          <p:cNvPr id="147" name="Google Shape;147;p21"/>
          <p:cNvPicPr preferRelativeResize="0"/>
          <p:nvPr/>
        </p:nvPicPr>
        <p:blipFill rotWithShape="1">
          <a:blip r:embed="rId12">
            <a:alphaModFix/>
          </a:blip>
          <a:srcRect b="0" l="0" r="0" t="0"/>
          <a:stretch/>
        </p:blipFill>
        <p:spPr>
          <a:xfrm>
            <a:off x="4417721" y="3396764"/>
            <a:ext cx="479659" cy="479659"/>
          </a:xfrm>
          <a:prstGeom prst="rect">
            <a:avLst/>
          </a:prstGeom>
          <a:noFill/>
          <a:ln>
            <a:noFill/>
          </a:ln>
        </p:spPr>
      </p:pic>
      <p:sp>
        <p:nvSpPr>
          <p:cNvPr id="148" name="Google Shape;148;p21"/>
          <p:cNvSpPr/>
          <p:nvPr/>
        </p:nvSpPr>
        <p:spPr>
          <a:xfrm>
            <a:off x="2691900" y="1950503"/>
            <a:ext cx="931200" cy="975600"/>
          </a:xfrm>
          <a:prstGeom prst="rect">
            <a:avLst/>
          </a:prstGeom>
          <a:noFill/>
          <a:ln cap="flat" cmpd="sng" w="38100">
            <a:solidFill>
              <a:srgbClr val="FF8E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1"/>
          <p:cNvSpPr/>
          <p:nvPr/>
        </p:nvSpPr>
        <p:spPr>
          <a:xfrm>
            <a:off x="568222" y="3009855"/>
            <a:ext cx="5082300" cy="2283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i="1" lang="en-ZA" sz="1200">
                <a:solidFill>
                  <a:srgbClr val="FF9600"/>
                </a:solidFill>
                <a:latin typeface="Open Sans"/>
                <a:ea typeface="Open Sans"/>
                <a:cs typeface="Open Sans"/>
                <a:sym typeface="Open Sans"/>
              </a:rPr>
              <a:t>Cross-cutting</a:t>
            </a:r>
            <a:endParaRPr i="1" sz="1100">
              <a:latin typeface="Open Sans"/>
              <a:ea typeface="Open Sans"/>
              <a:cs typeface="Open Sans"/>
              <a:sym typeface="Open Sans"/>
            </a:endParaRPr>
          </a:p>
        </p:txBody>
      </p:sp>
      <p:sp>
        <p:nvSpPr>
          <p:cNvPr id="150" name="Google Shape;150;p21"/>
          <p:cNvSpPr/>
          <p:nvPr/>
        </p:nvSpPr>
        <p:spPr>
          <a:xfrm>
            <a:off x="492025" y="732667"/>
            <a:ext cx="7753500" cy="353100"/>
          </a:xfrm>
          <a:prstGeom prst="roundRect">
            <a:avLst>
              <a:gd fmla="val 16667" name="adj"/>
            </a:avLst>
          </a:prstGeom>
          <a:solidFill>
            <a:srgbClr val="9D97F0"/>
          </a:solidFill>
          <a:ln cap="flat" cmpd="sng" w="9525">
            <a:solidFill>
              <a:srgbClr val="9D97F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1"/>
          <p:cNvSpPr txBox="1"/>
          <p:nvPr/>
        </p:nvSpPr>
        <p:spPr>
          <a:xfrm>
            <a:off x="1572650" y="732667"/>
            <a:ext cx="5384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ZA">
                <a:solidFill>
                  <a:srgbClr val="FFFFFF"/>
                </a:solidFill>
                <a:latin typeface="Open Sans"/>
                <a:ea typeface="Open Sans"/>
                <a:cs typeface="Open Sans"/>
                <a:sym typeface="Open Sans"/>
              </a:rPr>
              <a:t>Introductory Guide</a:t>
            </a:r>
            <a:endParaRPr>
              <a:solidFill>
                <a:srgbClr val="FFFFFF"/>
              </a:solidFill>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39"/>
          <p:cNvSpPr txBox="1"/>
          <p:nvPr/>
        </p:nvSpPr>
        <p:spPr>
          <a:xfrm>
            <a:off x="311700" y="194782"/>
            <a:ext cx="8520600" cy="515400"/>
          </a:xfrm>
          <a:prstGeom prst="rect">
            <a:avLst/>
          </a:prstGeom>
          <a:noFill/>
          <a:ln>
            <a:noFill/>
          </a:ln>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b="1" lang="en-ZA" sz="2800">
                <a:solidFill>
                  <a:srgbClr val="9D97F0"/>
                </a:solidFill>
                <a:latin typeface="Open Sans"/>
                <a:ea typeface="Open Sans"/>
                <a:cs typeface="Open Sans"/>
                <a:sym typeface="Open Sans"/>
              </a:rPr>
              <a:t>4.2.1 Choosing a desired level of accuracy</a:t>
            </a:r>
            <a:endParaRPr b="1" sz="2800">
              <a:solidFill>
                <a:srgbClr val="9D97F0"/>
              </a:solidFill>
              <a:latin typeface="Open Sans"/>
              <a:ea typeface="Open Sans"/>
              <a:cs typeface="Open Sans"/>
              <a:sym typeface="Open Sans"/>
            </a:endParaRPr>
          </a:p>
        </p:txBody>
      </p:sp>
      <p:sp>
        <p:nvSpPr>
          <p:cNvPr id="504" name="Google Shape;504;p39"/>
          <p:cNvSpPr txBox="1"/>
          <p:nvPr/>
        </p:nvSpPr>
        <p:spPr>
          <a:xfrm>
            <a:off x="311700" y="720518"/>
            <a:ext cx="6735600" cy="3861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ZA">
                <a:solidFill>
                  <a:srgbClr val="595959"/>
                </a:solidFill>
              </a:rPr>
              <a:t>The objectives of the assessment will determine the level of accuracy required</a:t>
            </a:r>
            <a:endParaRPr>
              <a:solidFill>
                <a:srgbClr val="000A3A"/>
              </a:solidFill>
              <a:latin typeface="Open Sans"/>
              <a:ea typeface="Open Sans"/>
              <a:cs typeface="Open Sans"/>
              <a:sym typeface="Open Sans"/>
            </a:endParaRPr>
          </a:p>
        </p:txBody>
      </p:sp>
      <p:sp>
        <p:nvSpPr>
          <p:cNvPr id="505" name="Google Shape;505;p39"/>
          <p:cNvSpPr/>
          <p:nvPr/>
        </p:nvSpPr>
        <p:spPr>
          <a:xfrm>
            <a:off x="731227" y="2009575"/>
            <a:ext cx="7598100" cy="272100"/>
          </a:xfrm>
          <a:prstGeom prst="roundRect">
            <a:avLst>
              <a:gd fmla="val 16667" name="adj"/>
            </a:avLst>
          </a:prstGeom>
          <a:gradFill>
            <a:gsLst>
              <a:gs pos="0">
                <a:srgbClr val="FAFAFA"/>
              </a:gs>
              <a:gs pos="100000">
                <a:srgbClr val="9D97F0"/>
              </a:gs>
            </a:gsLst>
            <a:lin ang="18900044" scaled="0"/>
          </a:gradFill>
          <a:ln cap="flat" cmpd="sng" w="12700">
            <a:solidFill>
              <a:srgbClr val="E4DE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ZA" sz="1000">
                <a:solidFill>
                  <a:srgbClr val="000A3A"/>
                </a:solidFill>
                <a:latin typeface="Open Sans"/>
                <a:ea typeface="Open Sans"/>
                <a:cs typeface="Open Sans"/>
                <a:sym typeface="Open Sans"/>
              </a:rPr>
              <a:t>ACCURACY</a:t>
            </a:r>
            <a:endParaRPr b="1" sz="1000">
              <a:solidFill>
                <a:srgbClr val="000A3A"/>
              </a:solidFill>
              <a:latin typeface="Open Sans"/>
              <a:ea typeface="Open Sans"/>
              <a:cs typeface="Open Sans"/>
              <a:sym typeface="Open Sans"/>
            </a:endParaRPr>
          </a:p>
        </p:txBody>
      </p:sp>
      <p:sp>
        <p:nvSpPr>
          <p:cNvPr id="506" name="Google Shape;506;p39"/>
          <p:cNvSpPr/>
          <p:nvPr/>
        </p:nvSpPr>
        <p:spPr>
          <a:xfrm>
            <a:off x="731200" y="2928819"/>
            <a:ext cx="7597800" cy="276600"/>
          </a:xfrm>
          <a:prstGeom prst="roundRect">
            <a:avLst>
              <a:gd fmla="val 16667" name="adj"/>
            </a:avLst>
          </a:prstGeom>
          <a:gradFill>
            <a:gsLst>
              <a:gs pos="0">
                <a:srgbClr val="FAFAFA"/>
              </a:gs>
              <a:gs pos="100000">
                <a:srgbClr val="9D97F0"/>
              </a:gs>
            </a:gsLst>
            <a:lin ang="18900044" scaled="0"/>
          </a:gradFill>
          <a:ln cap="flat" cmpd="sng" w="12700">
            <a:solidFill>
              <a:srgbClr val="E4DE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ZA" sz="1000">
                <a:solidFill>
                  <a:srgbClr val="000A3A"/>
                </a:solidFill>
                <a:latin typeface="Open Sans"/>
                <a:ea typeface="Open Sans"/>
                <a:cs typeface="Open Sans"/>
                <a:sym typeface="Open Sans"/>
              </a:rPr>
              <a:t>Data</a:t>
            </a:r>
            <a:endParaRPr b="1" sz="1000">
              <a:solidFill>
                <a:srgbClr val="000A3A"/>
              </a:solidFill>
              <a:latin typeface="Open Sans"/>
              <a:ea typeface="Open Sans"/>
              <a:cs typeface="Open Sans"/>
              <a:sym typeface="Open Sans"/>
            </a:endParaRPr>
          </a:p>
        </p:txBody>
      </p:sp>
      <p:sp>
        <p:nvSpPr>
          <p:cNvPr id="507" name="Google Shape;507;p39"/>
          <p:cNvSpPr/>
          <p:nvPr/>
        </p:nvSpPr>
        <p:spPr>
          <a:xfrm>
            <a:off x="731200" y="3606793"/>
            <a:ext cx="7597800" cy="276600"/>
          </a:xfrm>
          <a:prstGeom prst="roundRect">
            <a:avLst>
              <a:gd fmla="val 16667" name="adj"/>
            </a:avLst>
          </a:prstGeom>
          <a:gradFill>
            <a:gsLst>
              <a:gs pos="0">
                <a:srgbClr val="FAFAFA"/>
              </a:gs>
              <a:gs pos="100000">
                <a:srgbClr val="9D97F0"/>
              </a:gs>
            </a:gsLst>
            <a:lin ang="18900044" scaled="0"/>
          </a:gradFill>
          <a:ln cap="flat" cmpd="sng" w="12700">
            <a:solidFill>
              <a:srgbClr val="E4DE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ZA" sz="1000">
                <a:solidFill>
                  <a:srgbClr val="000A3A"/>
                </a:solidFill>
                <a:latin typeface="Open Sans"/>
                <a:ea typeface="Open Sans"/>
                <a:cs typeface="Open Sans"/>
                <a:sym typeface="Open Sans"/>
              </a:rPr>
              <a:t>Resources</a:t>
            </a:r>
            <a:endParaRPr b="1" sz="1000">
              <a:solidFill>
                <a:srgbClr val="000A3A"/>
              </a:solidFill>
              <a:latin typeface="Open Sans"/>
              <a:ea typeface="Open Sans"/>
              <a:cs typeface="Open Sans"/>
              <a:sym typeface="Open Sans"/>
            </a:endParaRPr>
          </a:p>
        </p:txBody>
      </p:sp>
      <p:sp>
        <p:nvSpPr>
          <p:cNvPr id="508" name="Google Shape;508;p39"/>
          <p:cNvSpPr/>
          <p:nvPr/>
        </p:nvSpPr>
        <p:spPr>
          <a:xfrm>
            <a:off x="731200" y="3261199"/>
            <a:ext cx="7597800" cy="276600"/>
          </a:xfrm>
          <a:prstGeom prst="roundRect">
            <a:avLst>
              <a:gd fmla="val 16667" name="adj"/>
            </a:avLst>
          </a:prstGeom>
          <a:gradFill>
            <a:gsLst>
              <a:gs pos="0">
                <a:srgbClr val="FAFAFA"/>
              </a:gs>
              <a:gs pos="100000">
                <a:srgbClr val="9D97F0"/>
              </a:gs>
            </a:gsLst>
            <a:lin ang="18900044" scaled="0"/>
          </a:gradFill>
          <a:ln cap="flat" cmpd="sng" w="12700">
            <a:solidFill>
              <a:srgbClr val="E4DE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ZA" sz="1000">
                <a:solidFill>
                  <a:srgbClr val="000A3A"/>
                </a:solidFill>
                <a:latin typeface="Open Sans"/>
                <a:ea typeface="Open Sans"/>
                <a:cs typeface="Open Sans"/>
                <a:sym typeface="Open Sans"/>
              </a:rPr>
              <a:t>Time</a:t>
            </a:r>
            <a:endParaRPr b="1" sz="1000">
              <a:solidFill>
                <a:srgbClr val="000A3A"/>
              </a:solidFill>
              <a:latin typeface="Open Sans"/>
              <a:ea typeface="Open Sans"/>
              <a:cs typeface="Open Sans"/>
              <a:sym typeface="Open Sans"/>
            </a:endParaRPr>
          </a:p>
        </p:txBody>
      </p:sp>
      <p:sp>
        <p:nvSpPr>
          <p:cNvPr id="509" name="Google Shape;509;p39"/>
          <p:cNvSpPr txBox="1"/>
          <p:nvPr/>
        </p:nvSpPr>
        <p:spPr>
          <a:xfrm>
            <a:off x="4434111" y="2388735"/>
            <a:ext cx="3895200" cy="3645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rgbClr val="595959"/>
              </a:buClr>
              <a:buSzPts val="1800"/>
              <a:buFont typeface="Arial"/>
              <a:buNone/>
            </a:pPr>
            <a:r>
              <a:rPr lang="en-ZA" sz="1100">
                <a:solidFill>
                  <a:srgbClr val="595959"/>
                </a:solidFill>
                <a:latin typeface="Open Sans"/>
                <a:ea typeface="Open Sans"/>
                <a:cs typeface="Open Sans"/>
                <a:sym typeface="Open Sans"/>
              </a:rPr>
              <a:t>The accuracy will determine the amount of data, time and resources required for the assessment</a:t>
            </a:r>
            <a:endParaRPr sz="1100">
              <a:latin typeface="Open Sans"/>
              <a:ea typeface="Open Sans"/>
              <a:cs typeface="Open Sans"/>
              <a:sym typeface="Open Sans"/>
            </a:endParaRPr>
          </a:p>
        </p:txBody>
      </p:sp>
      <p:sp>
        <p:nvSpPr>
          <p:cNvPr id="510" name="Google Shape;510;p39"/>
          <p:cNvSpPr/>
          <p:nvPr/>
        </p:nvSpPr>
        <p:spPr>
          <a:xfrm>
            <a:off x="1214353" y="1181183"/>
            <a:ext cx="2448600" cy="634200"/>
          </a:xfrm>
          <a:prstGeom prst="roundRect">
            <a:avLst>
              <a:gd fmla="val 16667" name="adj"/>
            </a:avLst>
          </a:prstGeom>
          <a:noFill/>
          <a:ln cap="flat" cmpd="sng" w="12700">
            <a:solidFill>
              <a:srgbClr val="9D97F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ZA" sz="1000">
                <a:solidFill>
                  <a:srgbClr val="000A3A"/>
                </a:solidFill>
                <a:latin typeface="Open Sans"/>
                <a:ea typeface="Open Sans"/>
                <a:cs typeface="Open Sans"/>
                <a:sym typeface="Open Sans"/>
              </a:rPr>
              <a:t>Broad objectives</a:t>
            </a:r>
            <a:endParaRPr b="1" sz="1000">
              <a:solidFill>
                <a:srgbClr val="000A3A"/>
              </a:solidFill>
              <a:latin typeface="Open Sans"/>
              <a:ea typeface="Open Sans"/>
              <a:cs typeface="Open Sans"/>
              <a:sym typeface="Open Sans"/>
            </a:endParaRPr>
          </a:p>
          <a:p>
            <a:pPr indent="0" lvl="0" marL="0" marR="0" rtl="0" algn="ctr">
              <a:spcBef>
                <a:spcPts val="0"/>
              </a:spcBef>
              <a:spcAft>
                <a:spcPts val="0"/>
              </a:spcAft>
              <a:buNone/>
            </a:pPr>
            <a:r>
              <a:rPr lang="en-ZA" sz="1000">
                <a:solidFill>
                  <a:srgbClr val="000A3A"/>
                </a:solidFill>
                <a:latin typeface="Open Sans"/>
                <a:ea typeface="Open Sans"/>
                <a:cs typeface="Open Sans"/>
                <a:sym typeface="Open Sans"/>
              </a:rPr>
              <a:t>(e.g., to assess if a policy contributes to reduced GHG impacts)</a:t>
            </a:r>
            <a:endParaRPr b="1" sz="1000">
              <a:solidFill>
                <a:srgbClr val="000A3A"/>
              </a:solidFill>
              <a:latin typeface="Open Sans"/>
              <a:ea typeface="Open Sans"/>
              <a:cs typeface="Open Sans"/>
              <a:sym typeface="Open Sans"/>
            </a:endParaRPr>
          </a:p>
        </p:txBody>
      </p:sp>
      <p:sp>
        <p:nvSpPr>
          <p:cNvPr id="511" name="Google Shape;511;p39"/>
          <p:cNvSpPr/>
          <p:nvPr/>
        </p:nvSpPr>
        <p:spPr>
          <a:xfrm>
            <a:off x="5857626" y="1181183"/>
            <a:ext cx="2448600" cy="634200"/>
          </a:xfrm>
          <a:prstGeom prst="roundRect">
            <a:avLst>
              <a:gd fmla="val 16667" name="adj"/>
            </a:avLst>
          </a:prstGeom>
          <a:noFill/>
          <a:ln cap="flat" cmpd="sng" w="12700">
            <a:solidFill>
              <a:srgbClr val="9D97F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ZA" sz="1000">
                <a:solidFill>
                  <a:srgbClr val="000A3A"/>
                </a:solidFill>
                <a:latin typeface="Open Sans"/>
                <a:ea typeface="Open Sans"/>
                <a:cs typeface="Open Sans"/>
                <a:sym typeface="Open Sans"/>
              </a:rPr>
              <a:t>Specific objectives</a:t>
            </a:r>
            <a:endParaRPr b="1" sz="1000">
              <a:solidFill>
                <a:srgbClr val="000A3A"/>
              </a:solidFill>
              <a:latin typeface="Open Sans"/>
              <a:ea typeface="Open Sans"/>
              <a:cs typeface="Open Sans"/>
              <a:sym typeface="Open Sans"/>
            </a:endParaRPr>
          </a:p>
          <a:p>
            <a:pPr indent="0" lvl="0" marL="0" marR="0" rtl="0" algn="ctr">
              <a:spcBef>
                <a:spcPts val="0"/>
              </a:spcBef>
              <a:spcAft>
                <a:spcPts val="0"/>
              </a:spcAft>
              <a:buNone/>
            </a:pPr>
            <a:r>
              <a:rPr lang="en-ZA" sz="1000">
                <a:solidFill>
                  <a:srgbClr val="000A3A"/>
                </a:solidFill>
                <a:latin typeface="Open Sans"/>
                <a:ea typeface="Open Sans"/>
                <a:cs typeface="Open Sans"/>
                <a:sym typeface="Open Sans"/>
              </a:rPr>
              <a:t>(e.g., a particular reduction occurs due to a specific policy)</a:t>
            </a:r>
            <a:endParaRPr sz="1000">
              <a:solidFill>
                <a:srgbClr val="000A3A"/>
              </a:solidFill>
              <a:latin typeface="Open Sans"/>
              <a:ea typeface="Open Sans"/>
              <a:cs typeface="Open Sans"/>
              <a:sym typeface="Open Sans"/>
            </a:endParaRPr>
          </a:p>
        </p:txBody>
      </p:sp>
      <p:cxnSp>
        <p:nvCxnSpPr>
          <p:cNvPr id="512" name="Google Shape;512;p39"/>
          <p:cNvCxnSpPr>
            <a:stCxn id="510" idx="2"/>
          </p:cNvCxnSpPr>
          <p:nvPr/>
        </p:nvCxnSpPr>
        <p:spPr>
          <a:xfrm>
            <a:off x="2438653" y="1815383"/>
            <a:ext cx="0" cy="299400"/>
          </a:xfrm>
          <a:prstGeom prst="straightConnector1">
            <a:avLst/>
          </a:prstGeom>
          <a:noFill/>
          <a:ln cap="flat" cmpd="sng" w="9525">
            <a:solidFill>
              <a:srgbClr val="000A3A"/>
            </a:solidFill>
            <a:prstDash val="solid"/>
            <a:round/>
            <a:headEnd len="med" w="med" type="none"/>
            <a:tailEnd len="med" w="med" type="oval"/>
          </a:ln>
        </p:spPr>
      </p:cxnSp>
      <p:cxnSp>
        <p:nvCxnSpPr>
          <p:cNvPr id="513" name="Google Shape;513;p39"/>
          <p:cNvCxnSpPr>
            <a:stCxn id="511" idx="2"/>
          </p:cNvCxnSpPr>
          <p:nvPr/>
        </p:nvCxnSpPr>
        <p:spPr>
          <a:xfrm>
            <a:off x="7081926" y="1815383"/>
            <a:ext cx="0" cy="327000"/>
          </a:xfrm>
          <a:prstGeom prst="straightConnector1">
            <a:avLst/>
          </a:prstGeom>
          <a:noFill/>
          <a:ln cap="flat" cmpd="sng" w="9525">
            <a:solidFill>
              <a:srgbClr val="000A3A"/>
            </a:solidFill>
            <a:prstDash val="solid"/>
            <a:round/>
            <a:headEnd len="med" w="med" type="none"/>
            <a:tailEnd len="med" w="med" type="oval"/>
          </a:ln>
        </p:spPr>
      </p:cxnSp>
      <p:cxnSp>
        <p:nvCxnSpPr>
          <p:cNvPr id="514" name="Google Shape;514;p39"/>
          <p:cNvCxnSpPr/>
          <p:nvPr/>
        </p:nvCxnSpPr>
        <p:spPr>
          <a:xfrm>
            <a:off x="2425275" y="2280038"/>
            <a:ext cx="0" cy="608100"/>
          </a:xfrm>
          <a:prstGeom prst="straightConnector1">
            <a:avLst/>
          </a:prstGeom>
          <a:noFill/>
          <a:ln cap="flat" cmpd="sng" w="9525">
            <a:solidFill>
              <a:srgbClr val="000A3A"/>
            </a:solidFill>
            <a:prstDash val="solid"/>
            <a:round/>
            <a:headEnd len="med" w="med" type="none"/>
            <a:tailEnd len="med" w="med" type="triangle"/>
          </a:ln>
        </p:spPr>
      </p:cxnSp>
      <p:sp>
        <p:nvSpPr>
          <p:cNvPr id="515" name="Google Shape;515;p39"/>
          <p:cNvSpPr txBox="1"/>
          <p:nvPr/>
        </p:nvSpPr>
        <p:spPr>
          <a:xfrm>
            <a:off x="4517586" y="4039313"/>
            <a:ext cx="3895200" cy="3645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ZA" sz="1100">
                <a:solidFill>
                  <a:srgbClr val="595959"/>
                </a:solidFill>
                <a:latin typeface="Open Sans"/>
                <a:ea typeface="Open Sans"/>
                <a:cs typeface="Open Sans"/>
                <a:sym typeface="Open Sans"/>
              </a:rPr>
              <a:t>User need to manage trade-offs between the accuracy of the results and the data, time and resources required</a:t>
            </a:r>
            <a:endParaRPr sz="1100">
              <a:solidFill>
                <a:srgbClr val="595959"/>
              </a:solidFill>
              <a:latin typeface="Open Sans"/>
              <a:ea typeface="Open Sans"/>
              <a:cs typeface="Open Sans"/>
              <a:sym typeface="Open Sans"/>
            </a:endParaRPr>
          </a:p>
        </p:txBody>
      </p:sp>
      <p:sp>
        <p:nvSpPr>
          <p:cNvPr id="516" name="Google Shape;516;p39"/>
          <p:cNvSpPr/>
          <p:nvPr/>
        </p:nvSpPr>
        <p:spPr>
          <a:xfrm>
            <a:off x="731200" y="1995019"/>
            <a:ext cx="1263300" cy="3270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ZA" sz="1000">
                <a:solidFill>
                  <a:srgbClr val="000A3A"/>
                </a:solidFill>
                <a:latin typeface="Open Sans"/>
                <a:ea typeface="Open Sans"/>
                <a:cs typeface="Open Sans"/>
                <a:sym typeface="Open Sans"/>
              </a:rPr>
              <a:t>LOW</a:t>
            </a:r>
            <a:endParaRPr b="1" sz="1000">
              <a:solidFill>
                <a:srgbClr val="000A3A"/>
              </a:solidFill>
              <a:latin typeface="Open Sans"/>
              <a:ea typeface="Open Sans"/>
              <a:cs typeface="Open Sans"/>
              <a:sym typeface="Open Sans"/>
            </a:endParaRPr>
          </a:p>
        </p:txBody>
      </p:sp>
      <p:sp>
        <p:nvSpPr>
          <p:cNvPr id="517" name="Google Shape;517;p39"/>
          <p:cNvSpPr/>
          <p:nvPr/>
        </p:nvSpPr>
        <p:spPr>
          <a:xfrm>
            <a:off x="7047300" y="1995008"/>
            <a:ext cx="1263300" cy="3270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lang="en-ZA" sz="1000">
                <a:solidFill>
                  <a:srgbClr val="000A3A"/>
                </a:solidFill>
                <a:latin typeface="Open Sans"/>
                <a:ea typeface="Open Sans"/>
                <a:cs typeface="Open Sans"/>
                <a:sym typeface="Open Sans"/>
              </a:rPr>
              <a:t>HIGH</a:t>
            </a:r>
            <a:endParaRPr b="1" sz="1000">
              <a:solidFill>
                <a:srgbClr val="000A3A"/>
              </a:solidFill>
              <a:latin typeface="Open Sans"/>
              <a:ea typeface="Open Sans"/>
              <a:cs typeface="Open Sans"/>
              <a:sym typeface="Open Sans"/>
            </a:endParaRPr>
          </a:p>
        </p:txBody>
      </p:sp>
      <p:sp>
        <p:nvSpPr>
          <p:cNvPr id="518" name="Google Shape;518;p39"/>
          <p:cNvSpPr txBox="1"/>
          <p:nvPr>
            <p:ph idx="4294967295" type="body"/>
          </p:nvPr>
        </p:nvSpPr>
        <p:spPr>
          <a:xfrm>
            <a:off x="3886401" y="46568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1</a:t>
            </a:r>
            <a:endParaRPr sz="800"/>
          </a:p>
        </p:txBody>
      </p:sp>
      <p:sp>
        <p:nvSpPr>
          <p:cNvPr id="519" name="Google Shape;519;p39"/>
          <p:cNvSpPr txBox="1"/>
          <p:nvPr>
            <p:ph idx="4294967295" type="body"/>
          </p:nvPr>
        </p:nvSpPr>
        <p:spPr>
          <a:xfrm>
            <a:off x="4654415" y="4658405"/>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2</a:t>
            </a:r>
            <a:endParaRPr sz="800"/>
          </a:p>
        </p:txBody>
      </p:sp>
      <p:sp>
        <p:nvSpPr>
          <p:cNvPr id="520" name="Google Shape;520;p39"/>
          <p:cNvSpPr txBox="1"/>
          <p:nvPr>
            <p:ph idx="4294967295" type="body"/>
          </p:nvPr>
        </p:nvSpPr>
        <p:spPr>
          <a:xfrm>
            <a:off x="5422429" y="46568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3</a:t>
            </a:r>
            <a:endParaRPr sz="800"/>
          </a:p>
        </p:txBody>
      </p:sp>
      <p:sp>
        <p:nvSpPr>
          <p:cNvPr id="521" name="Google Shape;521;p39"/>
          <p:cNvSpPr txBox="1"/>
          <p:nvPr>
            <p:ph idx="4294967295" type="body"/>
          </p:nvPr>
        </p:nvSpPr>
        <p:spPr>
          <a:xfrm>
            <a:off x="6190443" y="4658330"/>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4</a:t>
            </a:r>
            <a:endParaRPr sz="800"/>
          </a:p>
        </p:txBody>
      </p:sp>
      <p:sp>
        <p:nvSpPr>
          <p:cNvPr id="522" name="Google Shape;522;p39">
            <a:hlinkClick action="ppaction://hlinksldjump" r:id="rId3"/>
          </p:cNvPr>
          <p:cNvSpPr/>
          <p:nvPr/>
        </p:nvSpPr>
        <p:spPr>
          <a:xfrm>
            <a:off x="3865211" y="4651187"/>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523" name="Google Shape;523;p39">
            <a:hlinkClick action="ppaction://hlinksldjump" r:id="rId4"/>
          </p:cNvPr>
          <p:cNvSpPr/>
          <p:nvPr/>
        </p:nvSpPr>
        <p:spPr>
          <a:xfrm>
            <a:off x="3886401" y="4651187"/>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524" name="Google Shape;524;p39">
            <a:hlinkClick action="ppaction://hlinksldjump" r:id="rId5"/>
          </p:cNvPr>
          <p:cNvSpPr/>
          <p:nvPr/>
        </p:nvSpPr>
        <p:spPr>
          <a:xfrm>
            <a:off x="4654414" y="4649591"/>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525" name="Google Shape;525;p39">
            <a:hlinkClick action="ppaction://hlinksldjump" r:id="rId6"/>
          </p:cNvPr>
          <p:cNvSpPr/>
          <p:nvPr/>
        </p:nvSpPr>
        <p:spPr>
          <a:xfrm>
            <a:off x="5422427" y="4656809"/>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526" name="Google Shape;526;p39">
            <a:hlinkClick action="ppaction://hlinksldjump" r:id="rId7"/>
          </p:cNvPr>
          <p:cNvSpPr/>
          <p:nvPr/>
        </p:nvSpPr>
        <p:spPr>
          <a:xfrm>
            <a:off x="6190443" y="4656735"/>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40"/>
          <p:cNvSpPr txBox="1"/>
          <p:nvPr/>
        </p:nvSpPr>
        <p:spPr>
          <a:xfrm>
            <a:off x="311700" y="194782"/>
            <a:ext cx="8520600" cy="515400"/>
          </a:xfrm>
          <a:prstGeom prst="rect">
            <a:avLst/>
          </a:prstGeom>
          <a:noFill/>
          <a:ln>
            <a:noFill/>
          </a:ln>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b="1" lang="en-ZA" sz="2800">
                <a:solidFill>
                  <a:srgbClr val="9D97F0"/>
                </a:solidFill>
                <a:latin typeface="Open Sans"/>
                <a:ea typeface="Open Sans"/>
                <a:cs typeface="Open Sans"/>
                <a:sym typeface="Open Sans"/>
              </a:rPr>
              <a:t>4.2 Planning for the assessment</a:t>
            </a:r>
            <a:endParaRPr b="1" sz="2800">
              <a:solidFill>
                <a:srgbClr val="9D97F0"/>
              </a:solidFill>
              <a:latin typeface="Open Sans"/>
              <a:ea typeface="Open Sans"/>
              <a:cs typeface="Open Sans"/>
              <a:sym typeface="Open Sans"/>
            </a:endParaRPr>
          </a:p>
        </p:txBody>
      </p:sp>
      <p:sp>
        <p:nvSpPr>
          <p:cNvPr id="533" name="Google Shape;533;p40"/>
          <p:cNvSpPr/>
          <p:nvPr/>
        </p:nvSpPr>
        <p:spPr>
          <a:xfrm>
            <a:off x="571875" y="1885309"/>
            <a:ext cx="4147500" cy="1935000"/>
          </a:xfrm>
          <a:prstGeom prst="rect">
            <a:avLst/>
          </a:prstGeom>
          <a:solidFill>
            <a:srgbClr val="E4DEFF"/>
          </a:solidFill>
          <a:ln cap="flat" cmpd="sng" w="9525">
            <a:solidFill>
              <a:srgbClr val="FAFAF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40"/>
          <p:cNvSpPr/>
          <p:nvPr/>
        </p:nvSpPr>
        <p:spPr>
          <a:xfrm>
            <a:off x="884625" y="1885309"/>
            <a:ext cx="3522000" cy="1935000"/>
          </a:xfrm>
          <a:prstGeom prst="rect">
            <a:avLst/>
          </a:prstGeom>
          <a:noFill/>
          <a:ln>
            <a:noFill/>
          </a:ln>
        </p:spPr>
        <p:txBody>
          <a:bodyPr anchorCtr="0" anchor="ctr" bIns="45700" lIns="91425" spcFirstLastPara="1" rIns="91425" wrap="square" tIns="45700">
            <a:noAutofit/>
          </a:bodyPr>
          <a:lstStyle/>
          <a:p>
            <a:pPr indent="-317500" lvl="0" marL="457200" marR="0" rtl="0" algn="l">
              <a:lnSpc>
                <a:spcPct val="113000"/>
              </a:lnSpc>
              <a:spcBef>
                <a:spcPts val="400"/>
              </a:spcBef>
              <a:spcAft>
                <a:spcPts val="0"/>
              </a:spcAft>
              <a:buClr>
                <a:srgbClr val="000A3A"/>
              </a:buClr>
              <a:buSzPts val="1400"/>
              <a:buFont typeface="Open Sans"/>
              <a:buChar char="●"/>
            </a:pPr>
            <a:r>
              <a:rPr lang="en-ZA">
                <a:solidFill>
                  <a:srgbClr val="000A3A"/>
                </a:solidFill>
                <a:latin typeface="Open Sans"/>
                <a:ea typeface="Open Sans"/>
                <a:cs typeface="Open Sans"/>
                <a:sym typeface="Open Sans"/>
              </a:rPr>
              <a:t>Compares the </a:t>
            </a:r>
            <a:r>
              <a:rPr b="1" lang="en-ZA">
                <a:solidFill>
                  <a:srgbClr val="000A3A"/>
                </a:solidFill>
                <a:latin typeface="Open Sans"/>
                <a:ea typeface="Open Sans"/>
                <a:cs typeface="Open Sans"/>
                <a:sym typeface="Open Sans"/>
              </a:rPr>
              <a:t>difference </a:t>
            </a:r>
            <a:r>
              <a:rPr lang="en-ZA">
                <a:solidFill>
                  <a:srgbClr val="000A3A"/>
                </a:solidFill>
                <a:latin typeface="Open Sans"/>
                <a:ea typeface="Open Sans"/>
                <a:cs typeface="Open Sans"/>
                <a:sym typeface="Open Sans"/>
              </a:rPr>
              <a:t>in GHG emissions and removals </a:t>
            </a:r>
            <a:r>
              <a:rPr b="1" lang="en-ZA">
                <a:solidFill>
                  <a:srgbClr val="000A3A"/>
                </a:solidFill>
                <a:latin typeface="Open Sans"/>
                <a:ea typeface="Open Sans"/>
                <a:cs typeface="Open Sans"/>
                <a:sym typeface="Open Sans"/>
              </a:rPr>
              <a:t>between the policy and baseline scenarios</a:t>
            </a:r>
            <a:endParaRPr b="1">
              <a:solidFill>
                <a:srgbClr val="000A3A"/>
              </a:solidFill>
              <a:latin typeface="Open Sans"/>
              <a:ea typeface="Open Sans"/>
              <a:cs typeface="Open Sans"/>
              <a:sym typeface="Open Sans"/>
            </a:endParaRPr>
          </a:p>
          <a:p>
            <a:pPr indent="-317500" lvl="0" marL="457200" marR="0" rtl="0" algn="l">
              <a:lnSpc>
                <a:spcPct val="113000"/>
              </a:lnSpc>
              <a:spcBef>
                <a:spcPts val="0"/>
              </a:spcBef>
              <a:spcAft>
                <a:spcPts val="0"/>
              </a:spcAft>
              <a:buClr>
                <a:srgbClr val="000A3A"/>
              </a:buClr>
              <a:buSzPts val="1400"/>
              <a:buFont typeface="Open Sans"/>
              <a:buChar char="●"/>
            </a:pPr>
            <a:r>
              <a:rPr lang="en-ZA">
                <a:solidFill>
                  <a:srgbClr val="000A3A"/>
                </a:solidFill>
                <a:latin typeface="Open Sans"/>
                <a:ea typeface="Open Sans"/>
                <a:cs typeface="Open Sans"/>
                <a:sym typeface="Open Sans"/>
              </a:rPr>
              <a:t>Difference between policy and baseline scenario is the impact resulting from the policy</a:t>
            </a:r>
            <a:endParaRPr>
              <a:solidFill>
                <a:srgbClr val="000A3A"/>
              </a:solidFill>
              <a:latin typeface="Open Sans"/>
              <a:ea typeface="Open Sans"/>
              <a:cs typeface="Open Sans"/>
              <a:sym typeface="Open Sans"/>
            </a:endParaRPr>
          </a:p>
        </p:txBody>
      </p:sp>
      <p:sp>
        <p:nvSpPr>
          <p:cNvPr id="535" name="Google Shape;535;p40"/>
          <p:cNvSpPr/>
          <p:nvPr/>
        </p:nvSpPr>
        <p:spPr>
          <a:xfrm>
            <a:off x="4747400" y="1885309"/>
            <a:ext cx="4147500" cy="1935000"/>
          </a:xfrm>
          <a:prstGeom prst="rect">
            <a:avLst/>
          </a:prstGeom>
          <a:solidFill>
            <a:srgbClr val="E4DEFF"/>
          </a:solidFill>
          <a:ln cap="flat" cmpd="sng" w="9525">
            <a:solidFill>
              <a:srgbClr val="FAFAF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40"/>
          <p:cNvSpPr/>
          <p:nvPr/>
        </p:nvSpPr>
        <p:spPr>
          <a:xfrm>
            <a:off x="5060150" y="1885309"/>
            <a:ext cx="3522000" cy="1935000"/>
          </a:xfrm>
          <a:prstGeom prst="rect">
            <a:avLst/>
          </a:prstGeom>
          <a:noFill/>
          <a:ln>
            <a:noFill/>
          </a:ln>
        </p:spPr>
        <p:txBody>
          <a:bodyPr anchorCtr="0" anchor="ctr" bIns="45700" lIns="91425" spcFirstLastPara="1" rIns="91425" wrap="square" tIns="45700">
            <a:noAutofit/>
          </a:bodyPr>
          <a:lstStyle/>
          <a:p>
            <a:pPr indent="-317500" lvl="0" marL="457200" marR="0" rtl="0" algn="l">
              <a:lnSpc>
                <a:spcPct val="113000"/>
              </a:lnSpc>
              <a:spcBef>
                <a:spcPts val="400"/>
              </a:spcBef>
              <a:spcAft>
                <a:spcPts val="0"/>
              </a:spcAft>
              <a:buClr>
                <a:srgbClr val="000A3A"/>
              </a:buClr>
              <a:buSzPts val="1400"/>
              <a:buFont typeface="Open Sans"/>
              <a:buChar char="●"/>
            </a:pPr>
            <a:r>
              <a:rPr lang="en-ZA">
                <a:solidFill>
                  <a:srgbClr val="000A3A"/>
                </a:solidFill>
                <a:latin typeface="Open Sans"/>
                <a:ea typeface="Open Sans"/>
                <a:cs typeface="Open Sans"/>
                <a:sym typeface="Open Sans"/>
              </a:rPr>
              <a:t>Focuses on </a:t>
            </a:r>
            <a:r>
              <a:rPr b="1" lang="en-ZA">
                <a:solidFill>
                  <a:srgbClr val="000A3A"/>
                </a:solidFill>
                <a:latin typeface="Open Sans"/>
                <a:ea typeface="Open Sans"/>
                <a:cs typeface="Open Sans"/>
                <a:sym typeface="Open Sans"/>
              </a:rPr>
              <a:t>estimating the effect of the policy on activity data </a:t>
            </a:r>
            <a:r>
              <a:rPr lang="en-ZA">
                <a:solidFill>
                  <a:srgbClr val="000A3A"/>
                </a:solidFill>
                <a:latin typeface="Open Sans"/>
                <a:ea typeface="Open Sans"/>
                <a:cs typeface="Open Sans"/>
                <a:sym typeface="Open Sans"/>
              </a:rPr>
              <a:t>by estimating the expected increase or decrease in the area of land or in the adoption of a mitigation practice that is triggered by the policy</a:t>
            </a:r>
            <a:endParaRPr>
              <a:solidFill>
                <a:srgbClr val="000A3A"/>
              </a:solidFill>
              <a:latin typeface="Open Sans"/>
              <a:ea typeface="Open Sans"/>
              <a:cs typeface="Open Sans"/>
              <a:sym typeface="Open Sans"/>
            </a:endParaRPr>
          </a:p>
        </p:txBody>
      </p:sp>
      <p:sp>
        <p:nvSpPr>
          <p:cNvPr id="537" name="Google Shape;537;p40"/>
          <p:cNvSpPr/>
          <p:nvPr/>
        </p:nvSpPr>
        <p:spPr>
          <a:xfrm>
            <a:off x="481675" y="1494554"/>
            <a:ext cx="581400" cy="627000"/>
          </a:xfrm>
          <a:prstGeom prst="rect">
            <a:avLst/>
          </a:prstGeom>
          <a:blipFill rotWithShape="1">
            <a:blip r:embed="rId3">
              <a:alphaModFix/>
            </a:blip>
            <a:stretch>
              <a:fillRect b="0" l="-9999" r="-9999"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rrow Up with solid fill" id="538" name="Google Shape;538;p40"/>
          <p:cNvPicPr preferRelativeResize="0"/>
          <p:nvPr/>
        </p:nvPicPr>
        <p:blipFill rotWithShape="1">
          <a:blip r:embed="rId4">
            <a:alphaModFix/>
          </a:blip>
          <a:srcRect b="0" l="0" r="0" t="0"/>
          <a:stretch/>
        </p:blipFill>
        <p:spPr>
          <a:xfrm>
            <a:off x="249087" y="1644418"/>
            <a:ext cx="554106" cy="554116"/>
          </a:xfrm>
          <a:prstGeom prst="rect">
            <a:avLst/>
          </a:prstGeom>
          <a:noFill/>
          <a:ln>
            <a:noFill/>
          </a:ln>
        </p:spPr>
      </p:pic>
      <p:pic>
        <p:nvPicPr>
          <p:cNvPr descr="Arrow Up with solid fill" id="539" name="Google Shape;539;p40"/>
          <p:cNvPicPr preferRelativeResize="0"/>
          <p:nvPr/>
        </p:nvPicPr>
        <p:blipFill rotWithShape="1">
          <a:blip r:embed="rId4">
            <a:alphaModFix/>
          </a:blip>
          <a:srcRect b="0" l="0" r="0" t="0"/>
          <a:stretch/>
        </p:blipFill>
        <p:spPr>
          <a:xfrm>
            <a:off x="650614" y="1644418"/>
            <a:ext cx="554106" cy="554116"/>
          </a:xfrm>
          <a:prstGeom prst="rect">
            <a:avLst/>
          </a:prstGeom>
          <a:noFill/>
          <a:ln>
            <a:noFill/>
          </a:ln>
        </p:spPr>
      </p:pic>
      <p:sp>
        <p:nvSpPr>
          <p:cNvPr id="540" name="Google Shape;540;p40"/>
          <p:cNvSpPr/>
          <p:nvPr/>
        </p:nvSpPr>
        <p:spPr>
          <a:xfrm>
            <a:off x="4747415" y="1501169"/>
            <a:ext cx="681900" cy="613800"/>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40"/>
          <p:cNvSpPr txBox="1"/>
          <p:nvPr/>
        </p:nvSpPr>
        <p:spPr>
          <a:xfrm>
            <a:off x="952288" y="1749072"/>
            <a:ext cx="2777100" cy="568200"/>
          </a:xfrm>
          <a:prstGeom prst="rect">
            <a:avLst/>
          </a:prstGeom>
          <a:noFill/>
          <a:ln>
            <a:noFill/>
          </a:ln>
        </p:spPr>
        <p:txBody>
          <a:bodyPr anchorCtr="0" anchor="t" bIns="0" lIns="0" spcFirstLastPara="1" rIns="556750" wrap="square" tIns="0">
            <a:noAutofit/>
          </a:bodyPr>
          <a:lstStyle/>
          <a:p>
            <a:pPr indent="0" lvl="0" marL="0" marR="0" rtl="0" algn="r">
              <a:lnSpc>
                <a:spcPct val="90000"/>
              </a:lnSpc>
              <a:spcBef>
                <a:spcPts val="0"/>
              </a:spcBef>
              <a:spcAft>
                <a:spcPts val="0"/>
              </a:spcAft>
              <a:buClr>
                <a:srgbClr val="000000"/>
              </a:buClr>
              <a:buSzPts val="2200"/>
              <a:buFont typeface="Arial"/>
              <a:buNone/>
            </a:pPr>
            <a:r>
              <a:rPr b="1" lang="en-ZA">
                <a:solidFill>
                  <a:srgbClr val="000000"/>
                </a:solidFill>
                <a:latin typeface="Open Sans"/>
                <a:ea typeface="Open Sans"/>
                <a:cs typeface="Open Sans"/>
                <a:sym typeface="Open Sans"/>
              </a:rPr>
              <a:t>EMISSIONS </a:t>
            </a:r>
            <a:r>
              <a:rPr lang="en-ZA">
                <a:solidFill>
                  <a:srgbClr val="000000"/>
                </a:solidFill>
                <a:latin typeface="Open Sans"/>
                <a:ea typeface="Open Sans"/>
                <a:cs typeface="Open Sans"/>
                <a:sym typeface="Open Sans"/>
              </a:rPr>
              <a:t>APPROACH</a:t>
            </a:r>
            <a:endParaRPr>
              <a:latin typeface="Open Sans"/>
              <a:ea typeface="Open Sans"/>
              <a:cs typeface="Open Sans"/>
              <a:sym typeface="Open Sans"/>
            </a:endParaRPr>
          </a:p>
        </p:txBody>
      </p:sp>
      <p:sp>
        <p:nvSpPr>
          <p:cNvPr id="542" name="Google Shape;542;p40"/>
          <p:cNvSpPr txBox="1"/>
          <p:nvPr/>
        </p:nvSpPr>
        <p:spPr>
          <a:xfrm>
            <a:off x="5316838" y="1749071"/>
            <a:ext cx="3144900" cy="568200"/>
          </a:xfrm>
          <a:prstGeom prst="rect">
            <a:avLst/>
          </a:prstGeom>
          <a:noFill/>
          <a:ln>
            <a:noFill/>
          </a:ln>
        </p:spPr>
        <p:txBody>
          <a:bodyPr anchorCtr="0" anchor="t" bIns="0" lIns="0" spcFirstLastPara="1" rIns="556750" wrap="square" tIns="0">
            <a:noAutofit/>
          </a:bodyPr>
          <a:lstStyle/>
          <a:p>
            <a:pPr indent="0" lvl="0" marL="0" marR="0" rtl="0" algn="r">
              <a:lnSpc>
                <a:spcPct val="90000"/>
              </a:lnSpc>
              <a:spcBef>
                <a:spcPts val="0"/>
              </a:spcBef>
              <a:spcAft>
                <a:spcPts val="0"/>
              </a:spcAft>
              <a:buClr>
                <a:srgbClr val="000000"/>
              </a:buClr>
              <a:buSzPts val="2200"/>
              <a:buFont typeface="Arial"/>
              <a:buNone/>
            </a:pPr>
            <a:r>
              <a:rPr b="1" lang="en-ZA">
                <a:latin typeface="Open Sans"/>
                <a:ea typeface="Open Sans"/>
                <a:cs typeface="Open Sans"/>
                <a:sym typeface="Open Sans"/>
              </a:rPr>
              <a:t>ACTIVITY DATA </a:t>
            </a:r>
            <a:r>
              <a:rPr lang="en-ZA">
                <a:solidFill>
                  <a:srgbClr val="000000"/>
                </a:solidFill>
                <a:latin typeface="Open Sans"/>
                <a:ea typeface="Open Sans"/>
                <a:cs typeface="Open Sans"/>
                <a:sym typeface="Open Sans"/>
              </a:rPr>
              <a:t>APPROACH</a:t>
            </a:r>
            <a:endParaRPr>
              <a:latin typeface="Open Sans"/>
              <a:ea typeface="Open Sans"/>
              <a:cs typeface="Open Sans"/>
              <a:sym typeface="Open Sans"/>
            </a:endParaRPr>
          </a:p>
        </p:txBody>
      </p:sp>
      <p:sp>
        <p:nvSpPr>
          <p:cNvPr id="543" name="Google Shape;543;p40"/>
          <p:cNvSpPr txBox="1"/>
          <p:nvPr>
            <p:ph idx="4294967295" type="body"/>
          </p:nvPr>
        </p:nvSpPr>
        <p:spPr>
          <a:xfrm>
            <a:off x="3886401" y="46568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1</a:t>
            </a:r>
            <a:endParaRPr sz="800"/>
          </a:p>
        </p:txBody>
      </p:sp>
      <p:sp>
        <p:nvSpPr>
          <p:cNvPr id="544" name="Google Shape;544;p40"/>
          <p:cNvSpPr txBox="1"/>
          <p:nvPr>
            <p:ph idx="4294967295" type="body"/>
          </p:nvPr>
        </p:nvSpPr>
        <p:spPr>
          <a:xfrm>
            <a:off x="4654415" y="4658405"/>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2</a:t>
            </a:r>
            <a:endParaRPr sz="800"/>
          </a:p>
        </p:txBody>
      </p:sp>
      <p:sp>
        <p:nvSpPr>
          <p:cNvPr id="545" name="Google Shape;545;p40"/>
          <p:cNvSpPr txBox="1"/>
          <p:nvPr>
            <p:ph idx="4294967295" type="body"/>
          </p:nvPr>
        </p:nvSpPr>
        <p:spPr>
          <a:xfrm>
            <a:off x="5422429" y="46568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3</a:t>
            </a:r>
            <a:endParaRPr sz="800"/>
          </a:p>
        </p:txBody>
      </p:sp>
      <p:sp>
        <p:nvSpPr>
          <p:cNvPr id="546" name="Google Shape;546;p40"/>
          <p:cNvSpPr txBox="1"/>
          <p:nvPr>
            <p:ph idx="4294967295" type="body"/>
          </p:nvPr>
        </p:nvSpPr>
        <p:spPr>
          <a:xfrm>
            <a:off x="6190443" y="4658330"/>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4</a:t>
            </a:r>
            <a:endParaRPr sz="800"/>
          </a:p>
        </p:txBody>
      </p:sp>
      <p:sp>
        <p:nvSpPr>
          <p:cNvPr id="547" name="Google Shape;547;p40">
            <a:hlinkClick action="ppaction://hlinksldjump" r:id="rId6"/>
          </p:cNvPr>
          <p:cNvSpPr/>
          <p:nvPr/>
        </p:nvSpPr>
        <p:spPr>
          <a:xfrm>
            <a:off x="3865211" y="4651187"/>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548" name="Google Shape;548;p40">
            <a:hlinkClick action="ppaction://hlinksldjump" r:id="rId7"/>
          </p:cNvPr>
          <p:cNvSpPr/>
          <p:nvPr/>
        </p:nvSpPr>
        <p:spPr>
          <a:xfrm>
            <a:off x="3886401" y="4651187"/>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549" name="Google Shape;549;p40">
            <a:hlinkClick action="ppaction://hlinksldjump" r:id="rId8"/>
          </p:cNvPr>
          <p:cNvSpPr/>
          <p:nvPr/>
        </p:nvSpPr>
        <p:spPr>
          <a:xfrm>
            <a:off x="4654414" y="4649591"/>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550" name="Google Shape;550;p40">
            <a:hlinkClick action="ppaction://hlinksldjump" r:id="rId9"/>
          </p:cNvPr>
          <p:cNvSpPr/>
          <p:nvPr/>
        </p:nvSpPr>
        <p:spPr>
          <a:xfrm>
            <a:off x="5422427" y="4656809"/>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551" name="Google Shape;551;p40">
            <a:hlinkClick action="ppaction://hlinksldjump" r:id="rId10"/>
          </p:cNvPr>
          <p:cNvSpPr/>
          <p:nvPr/>
        </p:nvSpPr>
        <p:spPr>
          <a:xfrm>
            <a:off x="6190443" y="4656735"/>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41"/>
          <p:cNvSpPr txBox="1"/>
          <p:nvPr>
            <p:ph type="title"/>
          </p:nvPr>
        </p:nvSpPr>
        <p:spPr>
          <a:xfrm>
            <a:off x="311700" y="2164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ZA"/>
              <a:t>4.2.2 Approaches for assessing the GHG impacts</a:t>
            </a:r>
            <a:endParaRPr/>
          </a:p>
        </p:txBody>
      </p:sp>
      <p:graphicFrame>
        <p:nvGraphicFramePr>
          <p:cNvPr id="558" name="Google Shape;558;p41"/>
          <p:cNvGraphicFramePr/>
          <p:nvPr/>
        </p:nvGraphicFramePr>
        <p:xfrm>
          <a:off x="533801" y="927875"/>
          <a:ext cx="3000000" cy="3000000"/>
        </p:xfrm>
        <a:graphic>
          <a:graphicData uri="http://schemas.openxmlformats.org/drawingml/2006/table">
            <a:tbl>
              <a:tblPr bandRow="1" firstRow="1">
                <a:noFill/>
                <a:tableStyleId>{97450374-A870-4B8F-B82A-779C6D6B3FC7}</a:tableStyleId>
              </a:tblPr>
              <a:tblGrid>
                <a:gridCol w="1947575"/>
                <a:gridCol w="3149550"/>
                <a:gridCol w="2522075"/>
              </a:tblGrid>
              <a:tr h="486750">
                <a:tc>
                  <a:txBody>
                    <a:bodyPr/>
                    <a:lstStyle/>
                    <a:p>
                      <a:pPr indent="0" lvl="0" marL="0" marR="0" rtl="0" algn="l">
                        <a:spcBef>
                          <a:spcPts val="0"/>
                        </a:spcBef>
                        <a:spcAft>
                          <a:spcPts val="0"/>
                        </a:spcAft>
                        <a:buNone/>
                      </a:pPr>
                      <a:r>
                        <a:rPr lang="en-ZA" sz="1100">
                          <a:latin typeface="Open Sans"/>
                          <a:ea typeface="Open Sans"/>
                          <a:cs typeface="Open Sans"/>
                          <a:sym typeface="Open Sans"/>
                        </a:rPr>
                        <a:t>Approach</a:t>
                      </a:r>
                      <a:endParaRPr sz="11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9D97F0"/>
                    </a:solidFill>
                  </a:tcPr>
                </a:tc>
                <a:tc>
                  <a:txBody>
                    <a:bodyPr/>
                    <a:lstStyle/>
                    <a:p>
                      <a:pPr indent="0" lvl="0" marL="0" marR="0" rtl="0" algn="l">
                        <a:spcBef>
                          <a:spcPts val="0"/>
                        </a:spcBef>
                        <a:spcAft>
                          <a:spcPts val="0"/>
                        </a:spcAft>
                        <a:buNone/>
                      </a:pPr>
                      <a:r>
                        <a:rPr lang="en-ZA" sz="1100">
                          <a:latin typeface="Open Sans"/>
                          <a:ea typeface="Open Sans"/>
                          <a:cs typeface="Open Sans"/>
                          <a:sym typeface="Open Sans"/>
                        </a:rPr>
                        <a:t>Advantages</a:t>
                      </a:r>
                      <a:endParaRPr sz="11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9D97F0"/>
                    </a:solidFill>
                  </a:tcPr>
                </a:tc>
                <a:tc>
                  <a:txBody>
                    <a:bodyPr/>
                    <a:lstStyle/>
                    <a:p>
                      <a:pPr indent="0" lvl="0" marL="0" marR="0" rtl="0" algn="l">
                        <a:spcBef>
                          <a:spcPts val="0"/>
                        </a:spcBef>
                        <a:spcAft>
                          <a:spcPts val="0"/>
                        </a:spcAft>
                        <a:buNone/>
                      </a:pPr>
                      <a:r>
                        <a:rPr lang="en-ZA" sz="1100">
                          <a:latin typeface="Open Sans"/>
                          <a:ea typeface="Open Sans"/>
                          <a:cs typeface="Open Sans"/>
                          <a:sym typeface="Open Sans"/>
                        </a:rPr>
                        <a:t>Disadvantages</a:t>
                      </a:r>
                      <a:endParaRPr sz="11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9D97F0"/>
                    </a:solidFill>
                  </a:tcPr>
                </a:tc>
              </a:tr>
              <a:tr h="1328850">
                <a:tc>
                  <a:txBody>
                    <a:bodyPr/>
                    <a:lstStyle/>
                    <a:p>
                      <a:pPr indent="0" lvl="0" marL="0" marR="0" rtl="0" algn="l">
                        <a:spcBef>
                          <a:spcPts val="0"/>
                        </a:spcBef>
                        <a:spcAft>
                          <a:spcPts val="0"/>
                        </a:spcAft>
                        <a:buNone/>
                      </a:pPr>
                      <a:r>
                        <a:rPr b="1" lang="en-ZA" sz="1000">
                          <a:latin typeface="Open Sans"/>
                          <a:ea typeface="Open Sans"/>
                          <a:cs typeface="Open Sans"/>
                          <a:sym typeface="Open Sans"/>
                        </a:rPr>
                        <a:t>Emissions approach</a:t>
                      </a:r>
                      <a:endParaRPr sz="10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c>
                  <a:txBody>
                    <a:bodyPr/>
                    <a:lstStyle/>
                    <a:p>
                      <a:pPr indent="-228600" lvl="0" marL="254000" rtl="0" algn="l">
                        <a:spcBef>
                          <a:spcPts val="0"/>
                        </a:spcBef>
                        <a:spcAft>
                          <a:spcPts val="0"/>
                        </a:spcAft>
                        <a:buSzPts val="1000"/>
                        <a:buFont typeface="Open Sans"/>
                        <a:buChar char="•"/>
                      </a:pPr>
                      <a:r>
                        <a:rPr lang="en-ZA" sz="1000">
                          <a:latin typeface="Open Sans"/>
                          <a:ea typeface="Open Sans"/>
                          <a:cs typeface="Open Sans"/>
                          <a:sym typeface="Open Sans"/>
                        </a:rPr>
                        <a:t>Enables more robust and accurate understanding of the GHG impacts of forest policies </a:t>
                      </a:r>
                      <a:endParaRPr sz="1000">
                        <a:latin typeface="Open Sans"/>
                        <a:ea typeface="Open Sans"/>
                        <a:cs typeface="Open Sans"/>
                        <a:sym typeface="Open Sans"/>
                      </a:endParaRPr>
                    </a:p>
                    <a:p>
                      <a:pPr indent="-228600" lvl="0" marL="254000" rtl="0" algn="l">
                        <a:spcBef>
                          <a:spcPts val="800"/>
                        </a:spcBef>
                        <a:spcAft>
                          <a:spcPts val="0"/>
                        </a:spcAft>
                        <a:buSzPts val="1000"/>
                        <a:buFont typeface="Open Sans"/>
                        <a:buChar char="•"/>
                      </a:pPr>
                      <a:r>
                        <a:rPr lang="en-ZA" sz="1000">
                          <a:latin typeface="Open Sans"/>
                          <a:ea typeface="Open Sans"/>
                          <a:cs typeface="Open Sans"/>
                          <a:sym typeface="Open Sans"/>
                        </a:rPr>
                        <a:t>Meets wider set of objectives (related to understanding policy impact) </a:t>
                      </a:r>
                      <a:endParaRPr sz="1000">
                        <a:latin typeface="Open Sans"/>
                        <a:ea typeface="Open Sans"/>
                        <a:cs typeface="Open Sans"/>
                        <a:sym typeface="Open Sans"/>
                      </a:endParaRPr>
                    </a:p>
                    <a:p>
                      <a:pPr indent="-228600" lvl="0" marL="254000" rtl="0" algn="l">
                        <a:spcBef>
                          <a:spcPts val="800"/>
                        </a:spcBef>
                        <a:spcAft>
                          <a:spcPts val="0"/>
                        </a:spcAft>
                        <a:buSzPts val="1000"/>
                        <a:buFont typeface="Open Sans"/>
                        <a:buChar char="•"/>
                      </a:pPr>
                      <a:r>
                        <a:rPr lang="en-ZA" sz="1000">
                          <a:latin typeface="Open Sans"/>
                          <a:ea typeface="Open Sans"/>
                          <a:cs typeface="Open Sans"/>
                          <a:sym typeface="Open Sans"/>
                        </a:rPr>
                        <a:t>Meets widest set of stakeholder needs </a:t>
                      </a:r>
                      <a:endParaRPr sz="10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c>
                  <a:txBody>
                    <a:bodyPr/>
                    <a:lstStyle/>
                    <a:p>
                      <a:pPr indent="-228600" lvl="0" marL="254000" rtl="0" algn="l">
                        <a:spcBef>
                          <a:spcPts val="0"/>
                        </a:spcBef>
                        <a:spcAft>
                          <a:spcPts val="0"/>
                        </a:spcAft>
                        <a:buSzPts val="1000"/>
                        <a:buFont typeface="Open Sans"/>
                        <a:buChar char="•"/>
                      </a:pPr>
                      <a:r>
                        <a:rPr lang="en-ZA" sz="1000">
                          <a:latin typeface="Open Sans"/>
                          <a:ea typeface="Open Sans"/>
                          <a:cs typeface="Open Sans"/>
                          <a:sym typeface="Open Sans"/>
                        </a:rPr>
                        <a:t>Increased time, cost, data and capacity needs, depending on approach taken (simpler to more complex)</a:t>
                      </a:r>
                      <a:endParaRPr sz="10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r h="1550350">
                <a:tc>
                  <a:txBody>
                    <a:bodyPr/>
                    <a:lstStyle/>
                    <a:p>
                      <a:pPr indent="0" lvl="0" marL="0" marR="0" rtl="0" algn="l">
                        <a:spcBef>
                          <a:spcPts val="0"/>
                        </a:spcBef>
                        <a:spcAft>
                          <a:spcPts val="0"/>
                        </a:spcAft>
                        <a:buNone/>
                      </a:pPr>
                      <a:r>
                        <a:rPr b="1" lang="en-ZA" sz="1000">
                          <a:latin typeface="Open Sans"/>
                          <a:ea typeface="Open Sans"/>
                          <a:cs typeface="Open Sans"/>
                          <a:sym typeface="Open Sans"/>
                        </a:rPr>
                        <a:t>Activity data approach</a:t>
                      </a:r>
                      <a:endParaRPr sz="10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c>
                  <a:txBody>
                    <a:bodyPr/>
                    <a:lstStyle/>
                    <a:p>
                      <a:pPr indent="-228600" lvl="0" marL="254000" rtl="0" algn="l">
                        <a:spcBef>
                          <a:spcPts val="0"/>
                        </a:spcBef>
                        <a:spcAft>
                          <a:spcPts val="0"/>
                        </a:spcAft>
                        <a:buSzPts val="1000"/>
                        <a:buFont typeface="Open Sans"/>
                        <a:buChar char="•"/>
                      </a:pPr>
                      <a:r>
                        <a:rPr lang="en-ZA" sz="1000">
                          <a:latin typeface="Open Sans"/>
                          <a:ea typeface="Open Sans"/>
                          <a:cs typeface="Open Sans"/>
                          <a:sym typeface="Open Sans"/>
                        </a:rPr>
                        <a:t>Gives an understanding of expected GHG impacts </a:t>
                      </a:r>
                      <a:endParaRPr sz="1000">
                        <a:latin typeface="Open Sans"/>
                        <a:ea typeface="Open Sans"/>
                        <a:cs typeface="Open Sans"/>
                        <a:sym typeface="Open Sans"/>
                      </a:endParaRPr>
                    </a:p>
                    <a:p>
                      <a:pPr indent="-228600" lvl="0" marL="254000" rtl="0" algn="l">
                        <a:spcBef>
                          <a:spcPts val="800"/>
                        </a:spcBef>
                        <a:spcAft>
                          <a:spcPts val="0"/>
                        </a:spcAft>
                        <a:buSzPts val="1000"/>
                        <a:buFont typeface="Open Sans"/>
                        <a:buChar char="•"/>
                      </a:pPr>
                      <a:r>
                        <a:rPr lang="en-ZA" sz="1000">
                          <a:latin typeface="Open Sans"/>
                          <a:ea typeface="Open Sans"/>
                          <a:cs typeface="Open Sans"/>
                          <a:sym typeface="Open Sans"/>
                        </a:rPr>
                        <a:t>Easier, simpler, requires less time, resources and capacity </a:t>
                      </a:r>
                      <a:endParaRPr sz="10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c>
                  <a:txBody>
                    <a:bodyPr/>
                    <a:lstStyle/>
                    <a:p>
                      <a:pPr indent="-228600" lvl="0" marL="254000" rtl="0" algn="l">
                        <a:spcBef>
                          <a:spcPts val="0"/>
                        </a:spcBef>
                        <a:spcAft>
                          <a:spcPts val="0"/>
                        </a:spcAft>
                        <a:buSzPts val="1000"/>
                        <a:buFont typeface="Open Sans"/>
                        <a:buChar char="•"/>
                      </a:pPr>
                      <a:r>
                        <a:rPr lang="en-ZA" sz="1000">
                          <a:latin typeface="Open Sans"/>
                          <a:ea typeface="Open Sans"/>
                          <a:cs typeface="Open Sans"/>
                          <a:sym typeface="Open Sans"/>
                        </a:rPr>
                        <a:t>Provides a more informative estimate of the GHG impacts of the policy, which limits the range of objectives the assessment can meet </a:t>
                      </a:r>
                      <a:endParaRPr sz="1000">
                        <a:latin typeface="Open Sans"/>
                        <a:ea typeface="Open Sans"/>
                        <a:cs typeface="Open Sans"/>
                        <a:sym typeface="Open Sans"/>
                      </a:endParaRPr>
                    </a:p>
                    <a:p>
                      <a:pPr indent="-228600" lvl="0" marL="254000" rtl="0" algn="l">
                        <a:spcBef>
                          <a:spcPts val="800"/>
                        </a:spcBef>
                        <a:spcAft>
                          <a:spcPts val="0"/>
                        </a:spcAft>
                        <a:buSzPts val="1000"/>
                        <a:buFont typeface="Open Sans"/>
                        <a:buChar char="•"/>
                      </a:pPr>
                      <a:r>
                        <a:rPr lang="en-ZA" sz="1000">
                          <a:latin typeface="Open Sans"/>
                          <a:ea typeface="Open Sans"/>
                          <a:cs typeface="Open Sans"/>
                          <a:sym typeface="Open Sans"/>
                        </a:rPr>
                        <a:t>Risk of over-simplification or limited understanding of relevant impact drivers </a:t>
                      </a:r>
                      <a:endParaRPr sz="10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AFAFA"/>
                    </a:solidFill>
                  </a:tcPr>
                </a:tc>
              </a:tr>
            </a:tbl>
          </a:graphicData>
        </a:graphic>
      </p:graphicFrame>
      <p:sp>
        <p:nvSpPr>
          <p:cNvPr id="559" name="Google Shape;559;p41"/>
          <p:cNvSpPr txBox="1"/>
          <p:nvPr>
            <p:ph idx="4294967295" type="body"/>
          </p:nvPr>
        </p:nvSpPr>
        <p:spPr>
          <a:xfrm>
            <a:off x="3886401" y="46568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1</a:t>
            </a:r>
            <a:endParaRPr sz="800"/>
          </a:p>
        </p:txBody>
      </p:sp>
      <p:sp>
        <p:nvSpPr>
          <p:cNvPr id="560" name="Google Shape;560;p41"/>
          <p:cNvSpPr txBox="1"/>
          <p:nvPr>
            <p:ph idx="4294967295" type="body"/>
          </p:nvPr>
        </p:nvSpPr>
        <p:spPr>
          <a:xfrm>
            <a:off x="4654415" y="4658405"/>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2</a:t>
            </a:r>
            <a:endParaRPr sz="800"/>
          </a:p>
        </p:txBody>
      </p:sp>
      <p:sp>
        <p:nvSpPr>
          <p:cNvPr id="561" name="Google Shape;561;p41"/>
          <p:cNvSpPr txBox="1"/>
          <p:nvPr>
            <p:ph idx="4294967295" type="body"/>
          </p:nvPr>
        </p:nvSpPr>
        <p:spPr>
          <a:xfrm>
            <a:off x="5422429" y="46568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3</a:t>
            </a:r>
            <a:endParaRPr sz="800"/>
          </a:p>
        </p:txBody>
      </p:sp>
      <p:sp>
        <p:nvSpPr>
          <p:cNvPr id="562" name="Google Shape;562;p41"/>
          <p:cNvSpPr txBox="1"/>
          <p:nvPr>
            <p:ph idx="4294967295" type="body"/>
          </p:nvPr>
        </p:nvSpPr>
        <p:spPr>
          <a:xfrm>
            <a:off x="6190443" y="4658330"/>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4</a:t>
            </a:r>
            <a:endParaRPr sz="800"/>
          </a:p>
        </p:txBody>
      </p:sp>
      <p:sp>
        <p:nvSpPr>
          <p:cNvPr id="563" name="Google Shape;563;p41">
            <a:hlinkClick action="ppaction://hlinksldjump" r:id="rId3"/>
          </p:cNvPr>
          <p:cNvSpPr/>
          <p:nvPr/>
        </p:nvSpPr>
        <p:spPr>
          <a:xfrm>
            <a:off x="3865211" y="4651187"/>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564" name="Google Shape;564;p41">
            <a:hlinkClick action="ppaction://hlinksldjump" r:id="rId4"/>
          </p:cNvPr>
          <p:cNvSpPr/>
          <p:nvPr/>
        </p:nvSpPr>
        <p:spPr>
          <a:xfrm>
            <a:off x="3886401" y="4651187"/>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565" name="Google Shape;565;p41">
            <a:hlinkClick action="ppaction://hlinksldjump" r:id="rId5"/>
          </p:cNvPr>
          <p:cNvSpPr/>
          <p:nvPr/>
        </p:nvSpPr>
        <p:spPr>
          <a:xfrm>
            <a:off x="4654414" y="4649591"/>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566" name="Google Shape;566;p41">
            <a:hlinkClick action="ppaction://hlinksldjump" r:id="rId6"/>
          </p:cNvPr>
          <p:cNvSpPr/>
          <p:nvPr/>
        </p:nvSpPr>
        <p:spPr>
          <a:xfrm>
            <a:off x="5422427" y="4656809"/>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567" name="Google Shape;567;p41">
            <a:hlinkClick action="ppaction://hlinksldjump" r:id="rId7"/>
          </p:cNvPr>
          <p:cNvSpPr/>
          <p:nvPr/>
        </p:nvSpPr>
        <p:spPr>
          <a:xfrm>
            <a:off x="6190443" y="4656735"/>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42"/>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625852"/>
              </a:buClr>
              <a:buSzPts val="3200"/>
              <a:buFont typeface="Arial"/>
              <a:buNone/>
            </a:pPr>
            <a:r>
              <a:rPr lang="en-ZA"/>
              <a:t>4.2.3 Methods for obtaining or estimating data</a:t>
            </a:r>
            <a:endParaRPr/>
          </a:p>
        </p:txBody>
      </p:sp>
      <p:pic>
        <p:nvPicPr>
          <p:cNvPr descr="Timeline&#10;&#10;Description automatically generated" id="574" name="Google Shape;574;p42"/>
          <p:cNvPicPr preferRelativeResize="0"/>
          <p:nvPr/>
        </p:nvPicPr>
        <p:blipFill rotWithShape="1">
          <a:blip r:embed="rId3">
            <a:alphaModFix/>
          </a:blip>
          <a:srcRect b="2095" l="0" r="0" t="0"/>
          <a:stretch/>
        </p:blipFill>
        <p:spPr>
          <a:xfrm>
            <a:off x="542600" y="1555536"/>
            <a:ext cx="5275826" cy="2900553"/>
          </a:xfrm>
          <a:prstGeom prst="rect">
            <a:avLst/>
          </a:prstGeom>
          <a:noFill/>
          <a:ln>
            <a:noFill/>
          </a:ln>
        </p:spPr>
      </p:pic>
      <p:sp>
        <p:nvSpPr>
          <p:cNvPr id="575" name="Google Shape;575;p42"/>
          <p:cNvSpPr txBox="1"/>
          <p:nvPr/>
        </p:nvSpPr>
        <p:spPr>
          <a:xfrm>
            <a:off x="5924375" y="1803870"/>
            <a:ext cx="2566200" cy="1432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baseline="30000" lang="en-ZA">
                <a:solidFill>
                  <a:srgbClr val="000A3A"/>
                </a:solidFill>
                <a:latin typeface="Open Sans"/>
                <a:ea typeface="Open Sans"/>
                <a:cs typeface="Open Sans"/>
                <a:sym typeface="Open Sans"/>
              </a:rPr>
              <a:t>a</a:t>
            </a:r>
            <a:r>
              <a:rPr lang="en-ZA">
                <a:solidFill>
                  <a:srgbClr val="000A3A"/>
                </a:solidFill>
                <a:latin typeface="Open Sans"/>
                <a:ea typeface="Open Sans"/>
                <a:cs typeface="Open Sans"/>
                <a:sym typeface="Open Sans"/>
              </a:rPr>
              <a:t>Tier 1 not sufficient to capture improvements in efficiency of livestock production</a:t>
            </a:r>
            <a:endParaRPr>
              <a:solidFill>
                <a:srgbClr val="000A3A"/>
              </a:solidFill>
              <a:latin typeface="Open Sans"/>
              <a:ea typeface="Open Sans"/>
              <a:cs typeface="Open Sans"/>
              <a:sym typeface="Open Sans"/>
            </a:endParaRPr>
          </a:p>
        </p:txBody>
      </p:sp>
      <p:sp>
        <p:nvSpPr>
          <p:cNvPr id="576" name="Google Shape;576;p42"/>
          <p:cNvSpPr txBox="1"/>
          <p:nvPr>
            <p:ph idx="4294967295" type="body"/>
          </p:nvPr>
        </p:nvSpPr>
        <p:spPr>
          <a:xfrm>
            <a:off x="3886401" y="46568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1</a:t>
            </a:r>
            <a:endParaRPr sz="800"/>
          </a:p>
        </p:txBody>
      </p:sp>
      <p:sp>
        <p:nvSpPr>
          <p:cNvPr id="577" name="Google Shape;577;p42"/>
          <p:cNvSpPr txBox="1"/>
          <p:nvPr>
            <p:ph idx="4294967295" type="body"/>
          </p:nvPr>
        </p:nvSpPr>
        <p:spPr>
          <a:xfrm>
            <a:off x="4654415" y="4658405"/>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2</a:t>
            </a:r>
            <a:endParaRPr sz="800"/>
          </a:p>
        </p:txBody>
      </p:sp>
      <p:sp>
        <p:nvSpPr>
          <p:cNvPr id="578" name="Google Shape;578;p42"/>
          <p:cNvSpPr txBox="1"/>
          <p:nvPr>
            <p:ph idx="4294967295" type="body"/>
          </p:nvPr>
        </p:nvSpPr>
        <p:spPr>
          <a:xfrm>
            <a:off x="5422429" y="46568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3</a:t>
            </a:r>
            <a:endParaRPr sz="800"/>
          </a:p>
        </p:txBody>
      </p:sp>
      <p:sp>
        <p:nvSpPr>
          <p:cNvPr id="579" name="Google Shape;579;p42"/>
          <p:cNvSpPr txBox="1"/>
          <p:nvPr>
            <p:ph idx="4294967295" type="body"/>
          </p:nvPr>
        </p:nvSpPr>
        <p:spPr>
          <a:xfrm>
            <a:off x="6190443" y="4658330"/>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4</a:t>
            </a:r>
            <a:endParaRPr sz="800"/>
          </a:p>
        </p:txBody>
      </p:sp>
      <p:sp>
        <p:nvSpPr>
          <p:cNvPr id="580" name="Google Shape;580;p42">
            <a:hlinkClick action="ppaction://hlinksldjump" r:id="rId4"/>
          </p:cNvPr>
          <p:cNvSpPr/>
          <p:nvPr/>
        </p:nvSpPr>
        <p:spPr>
          <a:xfrm>
            <a:off x="3865211" y="4651187"/>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581" name="Google Shape;581;p42">
            <a:hlinkClick action="ppaction://hlinksldjump" r:id="rId5"/>
          </p:cNvPr>
          <p:cNvSpPr/>
          <p:nvPr/>
        </p:nvSpPr>
        <p:spPr>
          <a:xfrm>
            <a:off x="3886401" y="4651187"/>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582" name="Google Shape;582;p42">
            <a:hlinkClick action="ppaction://hlinksldjump" r:id="rId6"/>
          </p:cNvPr>
          <p:cNvSpPr/>
          <p:nvPr/>
        </p:nvSpPr>
        <p:spPr>
          <a:xfrm>
            <a:off x="4654414" y="4649591"/>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583" name="Google Shape;583;p42">
            <a:hlinkClick action="ppaction://hlinksldjump" r:id="rId7"/>
          </p:cNvPr>
          <p:cNvSpPr/>
          <p:nvPr/>
        </p:nvSpPr>
        <p:spPr>
          <a:xfrm>
            <a:off x="5422427" y="4656809"/>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584" name="Google Shape;584;p42">
            <a:hlinkClick action="ppaction://hlinksldjump" r:id="rId8"/>
          </p:cNvPr>
          <p:cNvSpPr/>
          <p:nvPr/>
        </p:nvSpPr>
        <p:spPr>
          <a:xfrm>
            <a:off x="6190443" y="4656735"/>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585" name="Google Shape;585;p42"/>
          <p:cNvSpPr txBox="1"/>
          <p:nvPr/>
        </p:nvSpPr>
        <p:spPr>
          <a:xfrm>
            <a:off x="407050" y="789125"/>
            <a:ext cx="82665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ZA" sz="1650"/>
              <a:t>Guidance provides users the option to conduct the livestock GHG assessment using Tier 1 or Tier 2 emission factors; it does not describe higher Tier 3 methods.</a:t>
            </a:r>
            <a:endParaRPr sz="165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43"/>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625852"/>
              </a:buClr>
              <a:buSzPts val="3200"/>
              <a:buFont typeface="Arial"/>
              <a:buNone/>
            </a:pPr>
            <a:r>
              <a:rPr lang="en-ZA"/>
              <a:t>4.2.4 Expert judgement</a:t>
            </a:r>
            <a:endParaRPr/>
          </a:p>
        </p:txBody>
      </p:sp>
      <p:sp>
        <p:nvSpPr>
          <p:cNvPr id="592" name="Google Shape;592;p43"/>
          <p:cNvSpPr txBox="1"/>
          <p:nvPr/>
        </p:nvSpPr>
        <p:spPr>
          <a:xfrm>
            <a:off x="311700" y="1048117"/>
            <a:ext cx="7961700" cy="2811000"/>
          </a:xfrm>
          <a:prstGeom prst="rect">
            <a:avLst/>
          </a:prstGeom>
          <a:noFill/>
          <a:ln>
            <a:noFill/>
          </a:ln>
        </p:spPr>
        <p:txBody>
          <a:bodyPr anchorCtr="0" anchor="t" bIns="45700" lIns="91425" spcFirstLastPara="1" rIns="91425" wrap="square" tIns="45700">
            <a:normAutofit fontScale="92500" lnSpcReduction="20000"/>
          </a:bodyPr>
          <a:lstStyle/>
          <a:p>
            <a:pPr indent="0" lvl="0" marL="0" marR="0" rtl="0" algn="l">
              <a:lnSpc>
                <a:spcPct val="100000"/>
              </a:lnSpc>
              <a:spcBef>
                <a:spcPts val="0"/>
              </a:spcBef>
              <a:spcAft>
                <a:spcPts val="0"/>
              </a:spcAft>
              <a:buClr>
                <a:srgbClr val="595959"/>
              </a:buClr>
              <a:buSzPct val="142857"/>
              <a:buFont typeface="Arial"/>
              <a:buNone/>
            </a:pPr>
            <a:r>
              <a:rPr lang="en-ZA">
                <a:solidFill>
                  <a:srgbClr val="000A3A"/>
                </a:solidFill>
                <a:latin typeface="Open Sans"/>
                <a:ea typeface="Open Sans"/>
                <a:cs typeface="Open Sans"/>
                <a:sym typeface="Open Sans"/>
              </a:rPr>
              <a:t>Expert judgement is likely to be needed in order to complete an assessment where information is not available or requires interpretation.</a:t>
            </a:r>
            <a:endParaRPr>
              <a:solidFill>
                <a:srgbClr val="000A3A"/>
              </a:solidFill>
              <a:latin typeface="Open Sans"/>
              <a:ea typeface="Open Sans"/>
              <a:cs typeface="Open Sans"/>
              <a:sym typeface="Open Sans"/>
            </a:endParaRPr>
          </a:p>
          <a:p>
            <a:pPr indent="0" lvl="0" marL="0" marR="0" rtl="0" algn="l">
              <a:lnSpc>
                <a:spcPct val="100000"/>
              </a:lnSpc>
              <a:spcBef>
                <a:spcPts val="0"/>
              </a:spcBef>
              <a:spcAft>
                <a:spcPts val="0"/>
              </a:spcAft>
              <a:buClr>
                <a:srgbClr val="595959"/>
              </a:buClr>
              <a:buSzPct val="142857"/>
              <a:buFont typeface="Arial"/>
              <a:buNone/>
            </a:pPr>
            <a:r>
              <a:t/>
            </a:r>
            <a:endParaRPr>
              <a:solidFill>
                <a:srgbClr val="000A3A"/>
              </a:solidFill>
              <a:latin typeface="Open Sans"/>
              <a:ea typeface="Open Sans"/>
              <a:cs typeface="Open Sans"/>
              <a:sym typeface="Open Sans"/>
            </a:endParaRPr>
          </a:p>
          <a:p>
            <a:pPr indent="0" lvl="0" marL="0" marR="0" rtl="0" algn="l">
              <a:lnSpc>
                <a:spcPct val="100000"/>
              </a:lnSpc>
              <a:spcBef>
                <a:spcPts val="0"/>
              </a:spcBef>
              <a:spcAft>
                <a:spcPts val="0"/>
              </a:spcAft>
              <a:buClr>
                <a:srgbClr val="595959"/>
              </a:buClr>
              <a:buSzPct val="142857"/>
              <a:buFont typeface="Arial"/>
              <a:buNone/>
            </a:pPr>
            <a:r>
              <a:t/>
            </a:r>
            <a:endParaRPr>
              <a:solidFill>
                <a:srgbClr val="000A3A"/>
              </a:solidFill>
              <a:latin typeface="Open Sans"/>
              <a:ea typeface="Open Sans"/>
              <a:cs typeface="Open Sans"/>
              <a:sym typeface="Open Sans"/>
            </a:endParaRPr>
          </a:p>
          <a:p>
            <a:pPr indent="0" lvl="0" marL="0" marR="0" rtl="0" algn="l">
              <a:lnSpc>
                <a:spcPct val="100000"/>
              </a:lnSpc>
              <a:spcBef>
                <a:spcPts val="0"/>
              </a:spcBef>
              <a:spcAft>
                <a:spcPts val="0"/>
              </a:spcAft>
              <a:buClr>
                <a:srgbClr val="595959"/>
              </a:buClr>
              <a:buSzPct val="142857"/>
              <a:buFont typeface="Arial"/>
              <a:buNone/>
            </a:pPr>
            <a:r>
              <a:rPr lang="en-ZA">
                <a:solidFill>
                  <a:srgbClr val="000A3A"/>
                </a:solidFill>
                <a:latin typeface="Open Sans"/>
                <a:ea typeface="Open Sans"/>
                <a:cs typeface="Open Sans"/>
                <a:sym typeface="Open Sans"/>
              </a:rPr>
              <a:t> </a:t>
            </a:r>
            <a:endParaRPr>
              <a:solidFill>
                <a:srgbClr val="000A3A"/>
              </a:solidFill>
              <a:latin typeface="Open Sans"/>
              <a:ea typeface="Open Sans"/>
              <a:cs typeface="Open Sans"/>
              <a:sym typeface="Open Sans"/>
            </a:endParaRPr>
          </a:p>
          <a:p>
            <a:pPr indent="0" lvl="0" marL="0" marR="0" rtl="0" algn="l">
              <a:lnSpc>
                <a:spcPct val="100000"/>
              </a:lnSpc>
              <a:spcBef>
                <a:spcPts val="600"/>
              </a:spcBef>
              <a:spcAft>
                <a:spcPts val="0"/>
              </a:spcAft>
              <a:buClr>
                <a:srgbClr val="625852"/>
              </a:buClr>
              <a:buSzPct val="142857"/>
              <a:buFont typeface="Arial"/>
              <a:buNone/>
            </a:pPr>
            <a:r>
              <a:t/>
            </a:r>
            <a:endParaRPr i="0" u="none" strike="noStrike">
              <a:solidFill>
                <a:srgbClr val="000A3A"/>
              </a:solidFill>
              <a:latin typeface="Open Sans"/>
              <a:ea typeface="Open Sans"/>
              <a:cs typeface="Open Sans"/>
              <a:sym typeface="Open Sans"/>
            </a:endParaRPr>
          </a:p>
          <a:p>
            <a:pPr indent="0" lvl="0" marL="0" marR="0" rtl="0" algn="l">
              <a:lnSpc>
                <a:spcPct val="100000"/>
              </a:lnSpc>
              <a:spcBef>
                <a:spcPts val="600"/>
              </a:spcBef>
              <a:spcAft>
                <a:spcPts val="0"/>
              </a:spcAft>
              <a:buClr>
                <a:srgbClr val="625852"/>
              </a:buClr>
              <a:buSzPct val="142857"/>
              <a:buFont typeface="Arial"/>
              <a:buNone/>
            </a:pPr>
            <a:r>
              <a:t/>
            </a:r>
            <a:endParaRPr>
              <a:solidFill>
                <a:srgbClr val="000A3A"/>
              </a:solidFill>
              <a:latin typeface="Open Sans"/>
              <a:ea typeface="Open Sans"/>
              <a:cs typeface="Open Sans"/>
              <a:sym typeface="Open Sans"/>
            </a:endParaRPr>
          </a:p>
          <a:p>
            <a:pPr indent="0" lvl="0" marL="0" marR="0" rtl="0" algn="l">
              <a:lnSpc>
                <a:spcPct val="100000"/>
              </a:lnSpc>
              <a:spcBef>
                <a:spcPts val="600"/>
              </a:spcBef>
              <a:spcAft>
                <a:spcPts val="0"/>
              </a:spcAft>
              <a:buClr>
                <a:srgbClr val="625852"/>
              </a:buClr>
              <a:buSzPct val="142857"/>
              <a:buFont typeface="Arial"/>
              <a:buNone/>
            </a:pPr>
            <a:r>
              <a:t/>
            </a:r>
            <a:endParaRPr i="0" u="none" strike="noStrike">
              <a:solidFill>
                <a:srgbClr val="000A3A"/>
              </a:solidFill>
              <a:latin typeface="Open Sans"/>
              <a:ea typeface="Open Sans"/>
              <a:cs typeface="Open Sans"/>
              <a:sym typeface="Open Sans"/>
            </a:endParaRPr>
          </a:p>
          <a:p>
            <a:pPr indent="0" lvl="0" marL="0" marR="0" rtl="0" algn="l">
              <a:lnSpc>
                <a:spcPct val="100000"/>
              </a:lnSpc>
              <a:spcBef>
                <a:spcPts val="600"/>
              </a:spcBef>
              <a:spcAft>
                <a:spcPts val="0"/>
              </a:spcAft>
              <a:buClr>
                <a:srgbClr val="625852"/>
              </a:buClr>
              <a:buSzPct val="142857"/>
              <a:buFont typeface="Arial"/>
              <a:buNone/>
            </a:pPr>
            <a:r>
              <a:t/>
            </a:r>
            <a:endParaRPr i="0" u="none" strike="noStrike">
              <a:solidFill>
                <a:srgbClr val="000A3A"/>
              </a:solidFill>
              <a:latin typeface="Open Sans"/>
              <a:ea typeface="Open Sans"/>
              <a:cs typeface="Open Sans"/>
              <a:sym typeface="Open Sans"/>
            </a:endParaRPr>
          </a:p>
          <a:p>
            <a:pPr indent="0" lvl="0" marL="0" marR="0" rtl="0" algn="l">
              <a:lnSpc>
                <a:spcPct val="100000"/>
              </a:lnSpc>
              <a:spcBef>
                <a:spcPts val="600"/>
              </a:spcBef>
              <a:spcAft>
                <a:spcPts val="0"/>
              </a:spcAft>
              <a:buClr>
                <a:srgbClr val="595959"/>
              </a:buClr>
              <a:buSzPct val="142857"/>
              <a:buFont typeface="Arial"/>
              <a:buNone/>
            </a:pPr>
            <a:r>
              <a:rPr i="0" lang="en-ZA" u="none" strike="noStrike">
                <a:solidFill>
                  <a:srgbClr val="000A3A"/>
                </a:solidFill>
                <a:latin typeface="Open Sans"/>
                <a:ea typeface="Open Sans"/>
                <a:cs typeface="Open Sans"/>
                <a:sym typeface="Open Sans"/>
              </a:rPr>
              <a:t>IPCC 2006 GL provides procedures for expert elicitation which avoid biases and produce independent and reliable judgements</a:t>
            </a:r>
            <a:r>
              <a:rPr lang="en-ZA">
                <a:solidFill>
                  <a:srgbClr val="000A3A"/>
                </a:solidFill>
                <a:latin typeface="Open Sans"/>
                <a:ea typeface="Open Sans"/>
                <a:cs typeface="Open Sans"/>
                <a:sym typeface="Open Sans"/>
              </a:rPr>
              <a:t>.</a:t>
            </a:r>
            <a:endParaRPr>
              <a:solidFill>
                <a:srgbClr val="000A3A"/>
              </a:solidFill>
              <a:latin typeface="Open Sans"/>
              <a:ea typeface="Open Sans"/>
              <a:cs typeface="Open Sans"/>
              <a:sym typeface="Open Sans"/>
            </a:endParaRPr>
          </a:p>
          <a:p>
            <a:pPr indent="0" lvl="0" marL="0" marR="0" rtl="0" algn="l">
              <a:lnSpc>
                <a:spcPct val="100000"/>
              </a:lnSpc>
              <a:spcBef>
                <a:spcPts val="600"/>
              </a:spcBef>
              <a:spcAft>
                <a:spcPts val="0"/>
              </a:spcAft>
              <a:buClr>
                <a:srgbClr val="625852"/>
              </a:buClr>
              <a:buSzPct val="142857"/>
              <a:buFont typeface="Arial"/>
              <a:buNone/>
            </a:pPr>
            <a:r>
              <a:t/>
            </a:r>
            <a:endParaRPr i="0" u="none" strike="noStrike">
              <a:solidFill>
                <a:srgbClr val="000A3A"/>
              </a:solidFill>
              <a:latin typeface="Open Sans"/>
              <a:ea typeface="Open Sans"/>
              <a:cs typeface="Open Sans"/>
              <a:sym typeface="Open Sans"/>
            </a:endParaRPr>
          </a:p>
          <a:p>
            <a:pPr indent="0" lvl="0" marL="0" marR="0" rtl="0" algn="l">
              <a:lnSpc>
                <a:spcPct val="100000"/>
              </a:lnSpc>
              <a:spcBef>
                <a:spcPts val="600"/>
              </a:spcBef>
              <a:spcAft>
                <a:spcPts val="0"/>
              </a:spcAft>
              <a:buClr>
                <a:srgbClr val="595959"/>
              </a:buClr>
              <a:buSzPct val="142857"/>
              <a:buFont typeface="Arial"/>
              <a:buNone/>
            </a:pPr>
            <a:r>
              <a:rPr lang="en-ZA">
                <a:solidFill>
                  <a:srgbClr val="000A3A"/>
                </a:solidFill>
                <a:latin typeface="Open Sans"/>
                <a:ea typeface="Open Sans"/>
                <a:cs typeface="Open Sans"/>
                <a:sym typeface="Open Sans"/>
              </a:rPr>
              <a:t>Expert judgement can be informed through broader stakeholder consultation.</a:t>
            </a:r>
            <a:endParaRPr i="0" u="none" strike="noStrike">
              <a:solidFill>
                <a:srgbClr val="000A3A"/>
              </a:solidFill>
              <a:latin typeface="Open Sans"/>
              <a:ea typeface="Open Sans"/>
              <a:cs typeface="Open Sans"/>
              <a:sym typeface="Open Sans"/>
            </a:endParaRPr>
          </a:p>
        </p:txBody>
      </p:sp>
      <p:sp>
        <p:nvSpPr>
          <p:cNvPr id="593" name="Google Shape;593;p43"/>
          <p:cNvSpPr/>
          <p:nvPr/>
        </p:nvSpPr>
        <p:spPr>
          <a:xfrm>
            <a:off x="311700" y="1685835"/>
            <a:ext cx="5466900" cy="1050300"/>
          </a:xfrm>
          <a:prstGeom prst="roundRect">
            <a:avLst>
              <a:gd fmla="val 16667" name="adj"/>
            </a:avLst>
          </a:prstGeom>
          <a:solidFill>
            <a:srgbClr val="E4DEFF"/>
          </a:solidFill>
          <a:ln>
            <a:noFill/>
          </a:ln>
        </p:spPr>
        <p:txBody>
          <a:bodyPr anchorCtr="0" anchor="ctr" bIns="34275" lIns="68575" spcFirstLastPara="1" rIns="68575" wrap="square" tIns="34275">
            <a:noAutofit/>
          </a:bodyPr>
          <a:lstStyle/>
          <a:p>
            <a:pPr indent="457200" lvl="0" marL="0" marR="0" rtl="0" algn="l">
              <a:lnSpc>
                <a:spcPct val="115000"/>
              </a:lnSpc>
              <a:spcBef>
                <a:spcPts val="0"/>
              </a:spcBef>
              <a:spcAft>
                <a:spcPts val="0"/>
              </a:spcAft>
              <a:buNone/>
            </a:pPr>
            <a:r>
              <a:rPr b="1" lang="en-ZA" sz="1200">
                <a:solidFill>
                  <a:srgbClr val="000A3A"/>
                </a:solidFill>
                <a:latin typeface="Open Sans"/>
                <a:ea typeface="Open Sans"/>
                <a:cs typeface="Open Sans"/>
                <a:sym typeface="Open Sans"/>
              </a:rPr>
              <a:t>EXPERT JUDGEMENT (IPCC)</a:t>
            </a:r>
            <a:endParaRPr b="1" sz="1200">
              <a:solidFill>
                <a:srgbClr val="000A3A"/>
              </a:solidFill>
              <a:latin typeface="Open Sans"/>
              <a:ea typeface="Open Sans"/>
              <a:cs typeface="Open Sans"/>
              <a:sym typeface="Open Sans"/>
            </a:endParaRPr>
          </a:p>
          <a:p>
            <a:pPr indent="0" lvl="0" marL="457200" marR="0" rtl="0" algn="l">
              <a:lnSpc>
                <a:spcPct val="115000"/>
              </a:lnSpc>
              <a:spcBef>
                <a:spcPts val="0"/>
              </a:spcBef>
              <a:spcAft>
                <a:spcPts val="0"/>
              </a:spcAft>
              <a:buNone/>
            </a:pPr>
            <a:r>
              <a:rPr lang="en-ZA" sz="1000">
                <a:solidFill>
                  <a:srgbClr val="000A3A"/>
                </a:solidFill>
                <a:latin typeface="Open Sans"/>
                <a:ea typeface="Open Sans"/>
                <a:cs typeface="Open Sans"/>
                <a:sym typeface="Open Sans"/>
              </a:rPr>
              <a:t>Carefully considered, well-documented qualitative or quantitative judgement made in the absence of unequivocal observational evidence by a person or persons who have a demonstrable expertise in the given field.</a:t>
            </a:r>
            <a:endParaRPr sz="1000">
              <a:solidFill>
                <a:srgbClr val="000A3A"/>
              </a:solidFill>
              <a:latin typeface="Open Sans"/>
              <a:ea typeface="Open Sans"/>
              <a:cs typeface="Open Sans"/>
              <a:sym typeface="Open Sans"/>
            </a:endParaRPr>
          </a:p>
        </p:txBody>
      </p:sp>
      <p:sp>
        <p:nvSpPr>
          <p:cNvPr id="594" name="Google Shape;594;p43"/>
          <p:cNvSpPr txBox="1"/>
          <p:nvPr>
            <p:ph idx="4294967295" type="body"/>
          </p:nvPr>
        </p:nvSpPr>
        <p:spPr>
          <a:xfrm>
            <a:off x="3886401" y="46568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1</a:t>
            </a:r>
            <a:endParaRPr sz="800"/>
          </a:p>
        </p:txBody>
      </p:sp>
      <p:sp>
        <p:nvSpPr>
          <p:cNvPr id="595" name="Google Shape;595;p43"/>
          <p:cNvSpPr txBox="1"/>
          <p:nvPr>
            <p:ph idx="4294967295" type="body"/>
          </p:nvPr>
        </p:nvSpPr>
        <p:spPr>
          <a:xfrm>
            <a:off x="4654415" y="4658405"/>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2</a:t>
            </a:r>
            <a:endParaRPr sz="800"/>
          </a:p>
        </p:txBody>
      </p:sp>
      <p:sp>
        <p:nvSpPr>
          <p:cNvPr id="596" name="Google Shape;596;p43"/>
          <p:cNvSpPr txBox="1"/>
          <p:nvPr>
            <p:ph idx="4294967295" type="body"/>
          </p:nvPr>
        </p:nvSpPr>
        <p:spPr>
          <a:xfrm>
            <a:off x="5422429" y="46568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3</a:t>
            </a:r>
            <a:endParaRPr sz="800"/>
          </a:p>
        </p:txBody>
      </p:sp>
      <p:sp>
        <p:nvSpPr>
          <p:cNvPr id="597" name="Google Shape;597;p43"/>
          <p:cNvSpPr txBox="1"/>
          <p:nvPr>
            <p:ph idx="4294967295" type="body"/>
          </p:nvPr>
        </p:nvSpPr>
        <p:spPr>
          <a:xfrm>
            <a:off x="6190443" y="4658330"/>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4</a:t>
            </a:r>
            <a:endParaRPr sz="800"/>
          </a:p>
        </p:txBody>
      </p:sp>
      <p:sp>
        <p:nvSpPr>
          <p:cNvPr id="598" name="Google Shape;598;p43">
            <a:hlinkClick action="ppaction://hlinksldjump" r:id="rId3"/>
          </p:cNvPr>
          <p:cNvSpPr/>
          <p:nvPr/>
        </p:nvSpPr>
        <p:spPr>
          <a:xfrm>
            <a:off x="3865211" y="4651187"/>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599" name="Google Shape;599;p43">
            <a:hlinkClick action="ppaction://hlinksldjump" r:id="rId4"/>
          </p:cNvPr>
          <p:cNvSpPr/>
          <p:nvPr/>
        </p:nvSpPr>
        <p:spPr>
          <a:xfrm>
            <a:off x="3886401" y="4651187"/>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600" name="Google Shape;600;p43">
            <a:hlinkClick action="ppaction://hlinksldjump" r:id="rId5"/>
          </p:cNvPr>
          <p:cNvSpPr/>
          <p:nvPr/>
        </p:nvSpPr>
        <p:spPr>
          <a:xfrm>
            <a:off x="4654414" y="4649591"/>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601" name="Google Shape;601;p43">
            <a:hlinkClick action="ppaction://hlinksldjump" r:id="rId6"/>
          </p:cNvPr>
          <p:cNvSpPr/>
          <p:nvPr/>
        </p:nvSpPr>
        <p:spPr>
          <a:xfrm>
            <a:off x="5422427" y="4656809"/>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602" name="Google Shape;602;p43">
            <a:hlinkClick action="ppaction://hlinksldjump" r:id="rId7"/>
          </p:cNvPr>
          <p:cNvSpPr/>
          <p:nvPr/>
        </p:nvSpPr>
        <p:spPr>
          <a:xfrm>
            <a:off x="6190443" y="4656735"/>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pic>
        <p:nvPicPr>
          <p:cNvPr id="603" name="Google Shape;603;p43">
            <a:hlinkClick r:id="rId8"/>
          </p:cNvPr>
          <p:cNvPicPr preferRelativeResize="0"/>
          <p:nvPr/>
        </p:nvPicPr>
        <p:blipFill rotWithShape="1">
          <a:blip r:embed="rId9">
            <a:alphaModFix/>
          </a:blip>
          <a:srcRect b="0" l="0" r="0" t="0"/>
          <a:stretch/>
        </p:blipFill>
        <p:spPr>
          <a:xfrm>
            <a:off x="389279" y="4486951"/>
            <a:ext cx="1225200" cy="462000"/>
          </a:xfrm>
          <a:prstGeom prst="roundRect">
            <a:avLst>
              <a:gd fmla="val 16667" name="adj"/>
            </a:avLst>
          </a:prstGeom>
          <a:noFill/>
          <a:ln>
            <a:noFill/>
          </a:ln>
        </p:spPr>
      </p:pic>
      <p:pic>
        <p:nvPicPr>
          <p:cNvPr descr="Special Report on the Ocean and Cryosphere in a Changing Climate | NAAEE" id="604" name="Google Shape;604;p43">
            <a:hlinkClick r:id="rId10"/>
          </p:cNvPr>
          <p:cNvPicPr preferRelativeResize="0"/>
          <p:nvPr/>
        </p:nvPicPr>
        <p:blipFill rotWithShape="1">
          <a:blip r:embed="rId11">
            <a:alphaModFix/>
          </a:blip>
          <a:srcRect b="0" l="0" r="0" t="0"/>
          <a:stretch/>
        </p:blipFill>
        <p:spPr>
          <a:xfrm>
            <a:off x="1688286" y="4483054"/>
            <a:ext cx="613823" cy="46976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p44"/>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625852"/>
              </a:buClr>
              <a:buSzPts val="3200"/>
              <a:buFont typeface="Arial"/>
              <a:buNone/>
            </a:pPr>
            <a:r>
              <a:rPr lang="en-ZA"/>
              <a:t>4.2.5 Planning stakeholder participation</a:t>
            </a:r>
            <a:endParaRPr/>
          </a:p>
        </p:txBody>
      </p:sp>
      <p:graphicFrame>
        <p:nvGraphicFramePr>
          <p:cNvPr id="611" name="Google Shape;611;p44"/>
          <p:cNvGraphicFramePr/>
          <p:nvPr/>
        </p:nvGraphicFramePr>
        <p:xfrm>
          <a:off x="1217364" y="1399387"/>
          <a:ext cx="3000000" cy="3000000"/>
        </p:xfrm>
        <a:graphic>
          <a:graphicData uri="http://schemas.openxmlformats.org/drawingml/2006/table">
            <a:tbl>
              <a:tblPr bandRow="1" firstRow="1">
                <a:noFill/>
                <a:tableStyleId>{97450374-A870-4B8F-B82A-779C6D6B3FC7}</a:tableStyleId>
              </a:tblPr>
              <a:tblGrid>
                <a:gridCol w="3329950"/>
                <a:gridCol w="3379325"/>
              </a:tblGrid>
              <a:tr h="740675">
                <a:tc gridSpan="2">
                  <a:txBody>
                    <a:bodyPr/>
                    <a:lstStyle/>
                    <a:p>
                      <a:pPr indent="0" lvl="0" marL="0" rtl="0" algn="ctr">
                        <a:lnSpc>
                          <a:spcPct val="115000"/>
                        </a:lnSpc>
                        <a:spcBef>
                          <a:spcPts val="0"/>
                        </a:spcBef>
                        <a:spcAft>
                          <a:spcPts val="0"/>
                        </a:spcAft>
                        <a:buNone/>
                      </a:pPr>
                      <a:r>
                        <a:t/>
                      </a:r>
                      <a:endParaRPr sz="1100">
                        <a:latin typeface="Open Sans"/>
                        <a:ea typeface="Open Sans"/>
                        <a:cs typeface="Open Sans"/>
                        <a:sym typeface="Open Sans"/>
                      </a:endParaRPr>
                    </a:p>
                    <a:p>
                      <a:pPr indent="0" lvl="0" marL="0" rtl="0" algn="ctr">
                        <a:lnSpc>
                          <a:spcPct val="115000"/>
                        </a:lnSpc>
                        <a:spcBef>
                          <a:spcPts val="0"/>
                        </a:spcBef>
                        <a:spcAft>
                          <a:spcPts val="0"/>
                        </a:spcAft>
                        <a:buNone/>
                      </a:pPr>
                      <a:r>
                        <a:rPr b="0" lang="en-ZA" sz="1100">
                          <a:latin typeface="Open Sans"/>
                          <a:ea typeface="Open Sans"/>
                          <a:cs typeface="Open Sans"/>
                          <a:sym typeface="Open Sans"/>
                        </a:rPr>
                        <a:t>Strengthens the impact assessment and the contribution </a:t>
                      </a:r>
                      <a:endParaRPr b="0" sz="1100">
                        <a:latin typeface="Open Sans"/>
                        <a:ea typeface="Open Sans"/>
                        <a:cs typeface="Open Sans"/>
                        <a:sym typeface="Open Sans"/>
                      </a:endParaRPr>
                    </a:p>
                    <a:p>
                      <a:pPr indent="0" lvl="0" marL="0" rtl="0" algn="ctr">
                        <a:lnSpc>
                          <a:spcPct val="115000"/>
                        </a:lnSpc>
                        <a:spcBef>
                          <a:spcPts val="0"/>
                        </a:spcBef>
                        <a:spcAft>
                          <a:spcPts val="0"/>
                        </a:spcAft>
                        <a:buNone/>
                      </a:pPr>
                      <a:r>
                        <a:rPr b="0" lang="en-ZA" sz="1100">
                          <a:latin typeface="Open Sans"/>
                          <a:ea typeface="Open Sans"/>
                          <a:cs typeface="Open Sans"/>
                          <a:sym typeface="Open Sans"/>
                        </a:rPr>
                        <a:t>of policies to GHG mitigation goals in many way</a:t>
                      </a:r>
                      <a:endParaRPr b="0" sz="1100">
                        <a:latin typeface="Open Sans"/>
                        <a:ea typeface="Open Sans"/>
                        <a:cs typeface="Open Sans"/>
                        <a:sym typeface="Open Sans"/>
                      </a:endParaRPr>
                    </a:p>
                    <a:p>
                      <a:pPr indent="0" lvl="0" marL="0" rtl="0" algn="ctr">
                        <a:lnSpc>
                          <a:spcPct val="115000"/>
                        </a:lnSpc>
                        <a:spcBef>
                          <a:spcPts val="0"/>
                        </a:spcBef>
                        <a:spcAft>
                          <a:spcPts val="0"/>
                        </a:spcAft>
                        <a:buNone/>
                      </a:pPr>
                      <a:r>
                        <a:t/>
                      </a:r>
                      <a:endParaRPr sz="11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9D97F0"/>
                    </a:solidFill>
                  </a:tcPr>
                </a:tc>
                <a:tc hMerge="1"/>
              </a:tr>
              <a:tr h="391075">
                <a:tc gridSpan="2">
                  <a:txBody>
                    <a:bodyPr/>
                    <a:lstStyle/>
                    <a:p>
                      <a:pPr indent="0" lvl="0" marL="0" rtl="0" algn="ctr">
                        <a:spcBef>
                          <a:spcPts val="0"/>
                        </a:spcBef>
                        <a:spcAft>
                          <a:spcPts val="0"/>
                        </a:spcAft>
                        <a:buNone/>
                      </a:pPr>
                      <a:r>
                        <a:rPr lang="en-ZA" sz="1100">
                          <a:solidFill>
                            <a:srgbClr val="FFFFFF"/>
                          </a:solidFill>
                          <a:latin typeface="Open Sans"/>
                          <a:ea typeface="Open Sans"/>
                          <a:cs typeface="Open Sans"/>
                          <a:sym typeface="Open Sans"/>
                        </a:rPr>
                        <a:t>Helps reduce negative impacts and enhance benefits for all stakeholder groups</a:t>
                      </a:r>
                      <a:endParaRPr sz="1100">
                        <a:solidFill>
                          <a:srgbClr val="FFFFFF"/>
                        </a:solidFill>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8E00"/>
                    </a:solidFill>
                  </a:tcPr>
                </a:tc>
                <a:tc hMerge="1"/>
              </a:tr>
              <a:tr h="391075">
                <a:tc>
                  <a:txBody>
                    <a:bodyPr/>
                    <a:lstStyle/>
                    <a:p>
                      <a:pPr indent="0" lvl="0" marL="0" marR="0" rtl="0" algn="ctr">
                        <a:spcBef>
                          <a:spcPts val="0"/>
                        </a:spcBef>
                        <a:spcAft>
                          <a:spcPts val="0"/>
                        </a:spcAft>
                        <a:buNone/>
                      </a:pPr>
                      <a:r>
                        <a:rPr lang="en-ZA" sz="900">
                          <a:latin typeface="Open Sans"/>
                          <a:ea typeface="Open Sans"/>
                          <a:cs typeface="Open Sans"/>
                          <a:sym typeface="Open Sans"/>
                        </a:rPr>
                        <a:t>Builds trust</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c>
                  <a:txBody>
                    <a:bodyPr/>
                    <a:lstStyle/>
                    <a:p>
                      <a:pPr indent="0" lvl="0" marL="0" rtl="0" algn="ctr">
                        <a:spcBef>
                          <a:spcPts val="800"/>
                        </a:spcBef>
                        <a:spcAft>
                          <a:spcPts val="0"/>
                        </a:spcAft>
                        <a:buNone/>
                      </a:pPr>
                      <a:r>
                        <a:rPr lang="en-ZA" sz="900">
                          <a:latin typeface="Open Sans"/>
                          <a:ea typeface="Open Sans"/>
                          <a:cs typeface="Open Sans"/>
                          <a:sym typeface="Open Sans"/>
                        </a:rPr>
                        <a:t>Creates a mechanism for raising </a:t>
                      </a:r>
                      <a:br>
                        <a:rPr lang="en-ZA" sz="900">
                          <a:latin typeface="Open Sans"/>
                          <a:ea typeface="Open Sans"/>
                          <a:cs typeface="Open Sans"/>
                          <a:sym typeface="Open Sans"/>
                        </a:rPr>
                      </a:br>
                      <a:r>
                        <a:rPr lang="en-ZA" sz="900">
                          <a:latin typeface="Open Sans"/>
                          <a:ea typeface="Open Sans"/>
                          <a:cs typeface="Open Sans"/>
                          <a:sym typeface="Open Sans"/>
                        </a:rPr>
                        <a:t>issues before implementation</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r h="391075">
                <a:tc>
                  <a:txBody>
                    <a:bodyPr/>
                    <a:lstStyle/>
                    <a:p>
                      <a:pPr indent="0" lvl="0" marL="0" marR="0" rtl="0" algn="ctr">
                        <a:spcBef>
                          <a:spcPts val="0"/>
                        </a:spcBef>
                        <a:spcAft>
                          <a:spcPts val="0"/>
                        </a:spcAft>
                        <a:buNone/>
                      </a:pPr>
                      <a:r>
                        <a:rPr lang="en-ZA" sz="900">
                          <a:latin typeface="Open Sans"/>
                          <a:ea typeface="Open Sans"/>
                          <a:cs typeface="Open Sans"/>
                          <a:sym typeface="Open Sans"/>
                        </a:rPr>
                        <a:t>Raises awareness</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c>
                  <a:txBody>
                    <a:bodyPr/>
                    <a:lstStyle/>
                    <a:p>
                      <a:pPr indent="-165100" lvl="0" marL="254000" rtl="0" algn="ctr">
                        <a:spcBef>
                          <a:spcPts val="0"/>
                        </a:spcBef>
                        <a:spcAft>
                          <a:spcPts val="0"/>
                        </a:spcAft>
                        <a:buNone/>
                      </a:pPr>
                      <a:r>
                        <a:rPr lang="en-ZA" sz="900">
                          <a:latin typeface="Open Sans"/>
                          <a:ea typeface="Open Sans"/>
                          <a:cs typeface="Open Sans"/>
                          <a:sym typeface="Open Sans"/>
                        </a:rPr>
                        <a:t>Enhances credibility</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r h="391075">
                <a:tc>
                  <a:txBody>
                    <a:bodyPr/>
                    <a:lstStyle/>
                    <a:p>
                      <a:pPr indent="0" lvl="0" marL="0" marR="0" rtl="0" algn="ctr">
                        <a:spcBef>
                          <a:spcPts val="0"/>
                        </a:spcBef>
                        <a:spcAft>
                          <a:spcPts val="0"/>
                        </a:spcAft>
                        <a:buNone/>
                      </a:pPr>
                      <a:r>
                        <a:rPr lang="en-ZA" sz="900">
                          <a:latin typeface="Open Sans"/>
                          <a:ea typeface="Open Sans"/>
                          <a:cs typeface="Open Sans"/>
                          <a:sym typeface="Open Sans"/>
                        </a:rPr>
                        <a:t>Enhances transparency</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c>
                  <a:txBody>
                    <a:bodyPr/>
                    <a:lstStyle/>
                    <a:p>
                      <a:pPr indent="-165100" lvl="0" marL="254000" rtl="0" algn="ctr">
                        <a:spcBef>
                          <a:spcPts val="0"/>
                        </a:spcBef>
                        <a:spcAft>
                          <a:spcPts val="0"/>
                        </a:spcAft>
                        <a:buNone/>
                      </a:pPr>
                      <a:r>
                        <a:rPr lang="en-ZA" sz="900">
                          <a:latin typeface="Open Sans"/>
                          <a:ea typeface="Open Sans"/>
                          <a:cs typeface="Open Sans"/>
                          <a:sym typeface="Open Sans"/>
                        </a:rPr>
                        <a:t>Enhances ambition and finance</a:t>
                      </a:r>
                      <a:endParaRPr sz="900">
                        <a:latin typeface="Open Sans"/>
                        <a:ea typeface="Open Sans"/>
                        <a:cs typeface="Open Sans"/>
                        <a:sym typeface="Open Sans"/>
                      </a:endParaRPr>
                    </a:p>
                  </a:txBody>
                  <a:tcPr marT="41150" marB="41150" marR="91450" marL="9145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F0DA"/>
                    </a:solidFill>
                  </a:tcPr>
                </a:tc>
              </a:tr>
            </a:tbl>
          </a:graphicData>
        </a:graphic>
      </p:graphicFrame>
      <p:sp>
        <p:nvSpPr>
          <p:cNvPr id="612" name="Google Shape;612;p44"/>
          <p:cNvSpPr txBox="1"/>
          <p:nvPr/>
        </p:nvSpPr>
        <p:spPr>
          <a:xfrm>
            <a:off x="311700" y="887490"/>
            <a:ext cx="8326200" cy="7032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ZA">
                <a:solidFill>
                  <a:srgbClr val="000A3A"/>
                </a:solidFill>
                <a:latin typeface="Open Sans"/>
                <a:ea typeface="Open Sans"/>
                <a:cs typeface="Open Sans"/>
                <a:sym typeface="Open Sans"/>
              </a:rPr>
              <a:t>Stakeholder participation is recommended in many steps throughout the guidance. </a:t>
            </a:r>
            <a:endParaRPr>
              <a:solidFill>
                <a:srgbClr val="000A3A"/>
              </a:solidFill>
              <a:latin typeface="Open Sans"/>
              <a:ea typeface="Open Sans"/>
              <a:cs typeface="Open Sans"/>
              <a:sym typeface="Open Sans"/>
            </a:endParaRPr>
          </a:p>
        </p:txBody>
      </p:sp>
      <p:sp>
        <p:nvSpPr>
          <p:cNvPr id="613" name="Google Shape;613;p44"/>
          <p:cNvSpPr txBox="1"/>
          <p:nvPr>
            <p:ph idx="4294967295" type="body"/>
          </p:nvPr>
        </p:nvSpPr>
        <p:spPr>
          <a:xfrm>
            <a:off x="3886401" y="46568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1</a:t>
            </a:r>
            <a:endParaRPr sz="800"/>
          </a:p>
        </p:txBody>
      </p:sp>
      <p:sp>
        <p:nvSpPr>
          <p:cNvPr id="614" name="Google Shape;614;p44"/>
          <p:cNvSpPr txBox="1"/>
          <p:nvPr>
            <p:ph idx="4294967295" type="body"/>
          </p:nvPr>
        </p:nvSpPr>
        <p:spPr>
          <a:xfrm>
            <a:off x="4654415" y="4658405"/>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2</a:t>
            </a:r>
            <a:endParaRPr sz="800"/>
          </a:p>
        </p:txBody>
      </p:sp>
      <p:sp>
        <p:nvSpPr>
          <p:cNvPr id="615" name="Google Shape;615;p44"/>
          <p:cNvSpPr txBox="1"/>
          <p:nvPr>
            <p:ph idx="4294967295" type="body"/>
          </p:nvPr>
        </p:nvSpPr>
        <p:spPr>
          <a:xfrm>
            <a:off x="5422429" y="46568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3</a:t>
            </a:r>
            <a:endParaRPr sz="800"/>
          </a:p>
        </p:txBody>
      </p:sp>
      <p:sp>
        <p:nvSpPr>
          <p:cNvPr id="616" name="Google Shape;616;p44"/>
          <p:cNvSpPr txBox="1"/>
          <p:nvPr>
            <p:ph idx="4294967295" type="body"/>
          </p:nvPr>
        </p:nvSpPr>
        <p:spPr>
          <a:xfrm>
            <a:off x="6190443" y="4658330"/>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4</a:t>
            </a:r>
            <a:endParaRPr sz="800"/>
          </a:p>
        </p:txBody>
      </p:sp>
      <p:sp>
        <p:nvSpPr>
          <p:cNvPr id="617" name="Google Shape;617;p44">
            <a:hlinkClick action="ppaction://hlinksldjump" r:id="rId3"/>
          </p:cNvPr>
          <p:cNvSpPr/>
          <p:nvPr/>
        </p:nvSpPr>
        <p:spPr>
          <a:xfrm>
            <a:off x="3865211" y="4651187"/>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618" name="Google Shape;618;p44">
            <a:hlinkClick action="ppaction://hlinksldjump" r:id="rId4"/>
          </p:cNvPr>
          <p:cNvSpPr/>
          <p:nvPr/>
        </p:nvSpPr>
        <p:spPr>
          <a:xfrm>
            <a:off x="3886401" y="4651187"/>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619" name="Google Shape;619;p44">
            <a:hlinkClick action="ppaction://hlinksldjump" r:id="rId5"/>
          </p:cNvPr>
          <p:cNvSpPr/>
          <p:nvPr/>
        </p:nvSpPr>
        <p:spPr>
          <a:xfrm>
            <a:off x="4654414" y="4649591"/>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620" name="Google Shape;620;p44">
            <a:hlinkClick action="ppaction://hlinksldjump" r:id="rId6"/>
          </p:cNvPr>
          <p:cNvSpPr/>
          <p:nvPr/>
        </p:nvSpPr>
        <p:spPr>
          <a:xfrm>
            <a:off x="5422427" y="4656809"/>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621" name="Google Shape;621;p44">
            <a:hlinkClick action="ppaction://hlinksldjump" r:id="rId7"/>
          </p:cNvPr>
          <p:cNvSpPr/>
          <p:nvPr/>
        </p:nvSpPr>
        <p:spPr>
          <a:xfrm>
            <a:off x="6190443" y="4656735"/>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pic>
        <p:nvPicPr>
          <p:cNvPr id="622" name="Google Shape;622;p44">
            <a:hlinkClick r:id="rId8"/>
          </p:cNvPr>
          <p:cNvPicPr preferRelativeResize="0"/>
          <p:nvPr/>
        </p:nvPicPr>
        <p:blipFill rotWithShape="1">
          <a:blip r:embed="rId9">
            <a:alphaModFix/>
          </a:blip>
          <a:srcRect b="0" l="0" r="0" t="0"/>
          <a:stretch/>
        </p:blipFill>
        <p:spPr>
          <a:xfrm>
            <a:off x="389279" y="4486951"/>
            <a:ext cx="1225200" cy="462000"/>
          </a:xfrm>
          <a:prstGeom prst="roundRect">
            <a:avLst>
              <a:gd fmla="val 16667" name="adj"/>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p45"/>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625852"/>
              </a:buClr>
              <a:buSzPts val="3200"/>
              <a:buFont typeface="Arial"/>
              <a:buNone/>
            </a:pPr>
            <a:r>
              <a:rPr lang="en-ZA"/>
              <a:t>4.2.6 Planning technical review</a:t>
            </a:r>
            <a:endParaRPr/>
          </a:p>
        </p:txBody>
      </p:sp>
      <p:sp>
        <p:nvSpPr>
          <p:cNvPr id="629" name="Google Shape;629;p45"/>
          <p:cNvSpPr txBox="1"/>
          <p:nvPr/>
        </p:nvSpPr>
        <p:spPr>
          <a:xfrm>
            <a:off x="311700" y="1311795"/>
            <a:ext cx="4317900" cy="2691300"/>
          </a:xfrm>
          <a:prstGeom prst="rect">
            <a:avLst/>
          </a:prstGeom>
          <a:noFill/>
          <a:ln>
            <a:noFill/>
          </a:ln>
        </p:spPr>
        <p:txBody>
          <a:bodyPr anchorCtr="0" anchor="t" bIns="45700" lIns="91425" spcFirstLastPara="1" rIns="91425" wrap="square" tIns="45700">
            <a:normAutofit lnSpcReduction="20000"/>
          </a:bodyPr>
          <a:lstStyle/>
          <a:p>
            <a:pPr indent="-190500" lvl="0" marL="228600" rtl="0" algn="l">
              <a:lnSpc>
                <a:spcPct val="115000"/>
              </a:lnSpc>
              <a:spcBef>
                <a:spcPts val="0"/>
              </a:spcBef>
              <a:spcAft>
                <a:spcPts val="0"/>
              </a:spcAft>
              <a:buClr>
                <a:srgbClr val="000A3A"/>
              </a:buClr>
              <a:buSzPts val="1400"/>
              <a:buFont typeface="Open Sans"/>
              <a:buChar char="•"/>
            </a:pPr>
            <a:r>
              <a:rPr lang="en-ZA">
                <a:solidFill>
                  <a:srgbClr val="000A3A"/>
                </a:solidFill>
                <a:latin typeface="Open Sans"/>
                <a:ea typeface="Open Sans"/>
                <a:cs typeface="Open Sans"/>
                <a:sym typeface="Open Sans"/>
              </a:rPr>
              <a:t>Before beginning the assessment process, consider whether technical review of the assessment report will be pursued. </a:t>
            </a:r>
            <a:endParaRPr>
              <a:solidFill>
                <a:srgbClr val="000A3A"/>
              </a:solidFill>
              <a:latin typeface="Open Sans"/>
              <a:ea typeface="Open Sans"/>
              <a:cs typeface="Open Sans"/>
              <a:sym typeface="Open Sans"/>
            </a:endParaRPr>
          </a:p>
          <a:p>
            <a:pPr indent="-190500" lvl="0" marL="228600" rtl="0" algn="l">
              <a:lnSpc>
                <a:spcPct val="115000"/>
              </a:lnSpc>
              <a:spcBef>
                <a:spcPts val="600"/>
              </a:spcBef>
              <a:spcAft>
                <a:spcPts val="0"/>
              </a:spcAft>
              <a:buClr>
                <a:srgbClr val="000A3A"/>
              </a:buClr>
              <a:buSzPts val="1400"/>
              <a:buFont typeface="Open Sans"/>
              <a:buChar char="•"/>
            </a:pPr>
            <a:r>
              <a:rPr lang="en-ZA">
                <a:solidFill>
                  <a:srgbClr val="000A3A"/>
                </a:solidFill>
                <a:latin typeface="Open Sans"/>
                <a:ea typeface="Open Sans"/>
                <a:cs typeface="Open Sans"/>
                <a:sym typeface="Open Sans"/>
              </a:rPr>
              <a:t>The technical review process emphasises learning and continual improvement and can help identify areas for improving future impact assessments. </a:t>
            </a:r>
            <a:endParaRPr>
              <a:solidFill>
                <a:srgbClr val="000A3A"/>
              </a:solidFill>
              <a:latin typeface="Open Sans"/>
              <a:ea typeface="Open Sans"/>
              <a:cs typeface="Open Sans"/>
              <a:sym typeface="Open Sans"/>
            </a:endParaRPr>
          </a:p>
          <a:p>
            <a:pPr indent="-190500" lvl="0" marL="228600" rtl="0" algn="l">
              <a:lnSpc>
                <a:spcPct val="115000"/>
              </a:lnSpc>
              <a:spcBef>
                <a:spcPts val="600"/>
              </a:spcBef>
              <a:spcAft>
                <a:spcPts val="0"/>
              </a:spcAft>
              <a:buClr>
                <a:srgbClr val="000A3A"/>
              </a:buClr>
              <a:buSzPts val="1400"/>
              <a:buFont typeface="Open Sans"/>
              <a:buChar char="•"/>
            </a:pPr>
            <a:r>
              <a:rPr lang="en-ZA">
                <a:solidFill>
                  <a:srgbClr val="000A3A"/>
                </a:solidFill>
                <a:latin typeface="Open Sans"/>
                <a:ea typeface="Open Sans"/>
                <a:cs typeface="Open Sans"/>
                <a:sym typeface="Open Sans"/>
              </a:rPr>
              <a:t>Technical review can also provide confidence that the impacts of policies have been estimated and reported according to ICAT key recommendations.</a:t>
            </a:r>
            <a:endParaRPr>
              <a:solidFill>
                <a:srgbClr val="000A3A"/>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rgbClr val="000A3A"/>
              </a:solidFill>
              <a:latin typeface="Open Sans"/>
              <a:ea typeface="Open Sans"/>
              <a:cs typeface="Open Sans"/>
              <a:sym typeface="Open Sans"/>
            </a:endParaRPr>
          </a:p>
        </p:txBody>
      </p:sp>
      <p:pic>
        <p:nvPicPr>
          <p:cNvPr descr="People attending a meeting" id="630" name="Google Shape;630;p45"/>
          <p:cNvPicPr preferRelativeResize="0"/>
          <p:nvPr/>
        </p:nvPicPr>
        <p:blipFill rotWithShape="1">
          <a:blip r:embed="rId3">
            <a:alphaModFix/>
          </a:blip>
          <a:srcRect b="0" l="0" r="0" t="0"/>
          <a:stretch/>
        </p:blipFill>
        <p:spPr>
          <a:xfrm>
            <a:off x="4818218" y="1382105"/>
            <a:ext cx="3458970" cy="2305980"/>
          </a:xfrm>
          <a:prstGeom prst="rect">
            <a:avLst/>
          </a:prstGeom>
          <a:noFill/>
          <a:ln>
            <a:noFill/>
          </a:ln>
        </p:spPr>
      </p:pic>
      <p:sp>
        <p:nvSpPr>
          <p:cNvPr id="631" name="Google Shape;631;p45"/>
          <p:cNvSpPr txBox="1"/>
          <p:nvPr>
            <p:ph idx="4294967295" type="body"/>
          </p:nvPr>
        </p:nvSpPr>
        <p:spPr>
          <a:xfrm>
            <a:off x="3886401" y="46568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1</a:t>
            </a:r>
            <a:endParaRPr sz="800"/>
          </a:p>
        </p:txBody>
      </p:sp>
      <p:sp>
        <p:nvSpPr>
          <p:cNvPr id="632" name="Google Shape;632;p45"/>
          <p:cNvSpPr txBox="1"/>
          <p:nvPr>
            <p:ph idx="4294967295" type="body"/>
          </p:nvPr>
        </p:nvSpPr>
        <p:spPr>
          <a:xfrm>
            <a:off x="4654415" y="4658405"/>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2</a:t>
            </a:r>
            <a:endParaRPr sz="800"/>
          </a:p>
        </p:txBody>
      </p:sp>
      <p:sp>
        <p:nvSpPr>
          <p:cNvPr id="633" name="Google Shape;633;p45"/>
          <p:cNvSpPr txBox="1"/>
          <p:nvPr>
            <p:ph idx="4294967295" type="body"/>
          </p:nvPr>
        </p:nvSpPr>
        <p:spPr>
          <a:xfrm>
            <a:off x="5422429" y="46568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3</a:t>
            </a:r>
            <a:endParaRPr sz="800"/>
          </a:p>
        </p:txBody>
      </p:sp>
      <p:sp>
        <p:nvSpPr>
          <p:cNvPr id="634" name="Google Shape;634;p45"/>
          <p:cNvSpPr txBox="1"/>
          <p:nvPr>
            <p:ph idx="4294967295" type="body"/>
          </p:nvPr>
        </p:nvSpPr>
        <p:spPr>
          <a:xfrm>
            <a:off x="6190443" y="4658330"/>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4</a:t>
            </a:r>
            <a:endParaRPr sz="800"/>
          </a:p>
        </p:txBody>
      </p:sp>
      <p:sp>
        <p:nvSpPr>
          <p:cNvPr id="635" name="Google Shape;635;p45">
            <a:hlinkClick action="ppaction://hlinksldjump" r:id="rId4"/>
          </p:cNvPr>
          <p:cNvSpPr/>
          <p:nvPr/>
        </p:nvSpPr>
        <p:spPr>
          <a:xfrm>
            <a:off x="3865211" y="4651187"/>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636" name="Google Shape;636;p45">
            <a:hlinkClick action="ppaction://hlinksldjump" r:id="rId5"/>
          </p:cNvPr>
          <p:cNvSpPr/>
          <p:nvPr/>
        </p:nvSpPr>
        <p:spPr>
          <a:xfrm>
            <a:off x="3886401" y="4651187"/>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637" name="Google Shape;637;p45">
            <a:hlinkClick action="ppaction://hlinksldjump" r:id="rId6"/>
          </p:cNvPr>
          <p:cNvSpPr/>
          <p:nvPr/>
        </p:nvSpPr>
        <p:spPr>
          <a:xfrm>
            <a:off x="4654414" y="4649591"/>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638" name="Google Shape;638;p45">
            <a:hlinkClick action="ppaction://hlinksldjump" r:id="rId7"/>
          </p:cNvPr>
          <p:cNvSpPr/>
          <p:nvPr/>
        </p:nvSpPr>
        <p:spPr>
          <a:xfrm>
            <a:off x="5422427" y="4656809"/>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639" name="Google Shape;639;p45">
            <a:hlinkClick action="ppaction://hlinksldjump" r:id="rId8"/>
          </p:cNvPr>
          <p:cNvSpPr/>
          <p:nvPr/>
        </p:nvSpPr>
        <p:spPr>
          <a:xfrm>
            <a:off x="6190443" y="4656735"/>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pic>
        <p:nvPicPr>
          <p:cNvPr id="640" name="Google Shape;640;p45">
            <a:hlinkClick r:id="rId9"/>
          </p:cNvPr>
          <p:cNvPicPr preferRelativeResize="0"/>
          <p:nvPr/>
        </p:nvPicPr>
        <p:blipFill rotWithShape="1">
          <a:blip r:embed="rId10">
            <a:alphaModFix/>
          </a:blip>
          <a:srcRect b="0" l="0" r="0" t="0"/>
          <a:stretch/>
        </p:blipFill>
        <p:spPr>
          <a:xfrm>
            <a:off x="390765" y="4483226"/>
            <a:ext cx="1222200" cy="460800"/>
          </a:xfrm>
          <a:prstGeom prst="roundRect">
            <a:avLst>
              <a:gd fmla="val 16667" name="adj"/>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sp>
        <p:nvSpPr>
          <p:cNvPr id="646" name="Google Shape;646;p46"/>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625852"/>
              </a:buClr>
              <a:buSzPts val="3200"/>
              <a:buFont typeface="Arial"/>
              <a:buNone/>
            </a:pPr>
            <a:r>
              <a:rPr lang="en-ZA"/>
              <a:t>4.3 Assessment principles</a:t>
            </a:r>
            <a:endParaRPr/>
          </a:p>
        </p:txBody>
      </p:sp>
      <p:pic>
        <p:nvPicPr>
          <p:cNvPr id="647" name="Google Shape;647;p46"/>
          <p:cNvPicPr preferRelativeResize="0"/>
          <p:nvPr/>
        </p:nvPicPr>
        <p:blipFill rotWithShape="1">
          <a:blip r:embed="rId3">
            <a:alphaModFix/>
          </a:blip>
          <a:srcRect b="0" l="0" r="0" t="0"/>
          <a:stretch/>
        </p:blipFill>
        <p:spPr>
          <a:xfrm>
            <a:off x="490800" y="4630680"/>
            <a:ext cx="342900" cy="342900"/>
          </a:xfrm>
          <a:prstGeom prst="ellipse">
            <a:avLst/>
          </a:prstGeom>
          <a:noFill/>
          <a:ln cap="flat" cmpd="sng" w="38100">
            <a:solidFill>
              <a:srgbClr val="9D97F0"/>
            </a:solidFill>
            <a:prstDash val="solid"/>
            <a:round/>
            <a:headEnd len="sm" w="sm" type="none"/>
            <a:tailEnd len="sm" w="sm" type="none"/>
          </a:ln>
        </p:spPr>
      </p:pic>
      <p:sp>
        <p:nvSpPr>
          <p:cNvPr id="648" name="Google Shape;648;p46"/>
          <p:cNvSpPr txBox="1"/>
          <p:nvPr/>
        </p:nvSpPr>
        <p:spPr>
          <a:xfrm>
            <a:off x="490799" y="4102830"/>
            <a:ext cx="3094500" cy="339000"/>
          </a:xfrm>
          <a:prstGeom prst="rect">
            <a:avLst/>
          </a:prstGeom>
          <a:noFill/>
          <a:ln>
            <a:noFill/>
          </a:ln>
        </p:spPr>
        <p:txBody>
          <a:bodyPr anchorCtr="0" anchor="ctr" bIns="45700" lIns="91425" spcFirstLastPara="1" rIns="91425" wrap="square" tIns="45700">
            <a:normAutofit fontScale="92500" lnSpcReduction="20000"/>
          </a:bodyPr>
          <a:lstStyle/>
          <a:p>
            <a:pPr indent="0" lvl="0" marL="0" marR="0" rtl="0" algn="l">
              <a:lnSpc>
                <a:spcPct val="100000"/>
              </a:lnSpc>
              <a:spcBef>
                <a:spcPts val="0"/>
              </a:spcBef>
              <a:spcAft>
                <a:spcPts val="0"/>
              </a:spcAft>
              <a:buNone/>
            </a:pPr>
            <a:r>
              <a:rPr i="1" lang="en-ZA" sz="1000">
                <a:solidFill>
                  <a:srgbClr val="09294E"/>
                </a:solidFill>
                <a:latin typeface="Open Sans"/>
                <a:ea typeface="Open Sans"/>
                <a:cs typeface="Open Sans"/>
                <a:sym typeface="Open Sans"/>
              </a:rPr>
              <a:t>Base the assessment on the principles of relevance, completeness, consistency, transparency and accuracy.</a:t>
            </a:r>
            <a:endParaRPr i="1" sz="1000">
              <a:solidFill>
                <a:srgbClr val="09294E"/>
              </a:solidFill>
              <a:latin typeface="Open Sans"/>
              <a:ea typeface="Open Sans"/>
              <a:cs typeface="Open Sans"/>
              <a:sym typeface="Open Sans"/>
            </a:endParaRPr>
          </a:p>
        </p:txBody>
      </p:sp>
      <p:cxnSp>
        <p:nvCxnSpPr>
          <p:cNvPr id="649" name="Google Shape;649;p46"/>
          <p:cNvCxnSpPr>
            <a:stCxn id="647" idx="6"/>
            <a:endCxn id="648" idx="1"/>
          </p:cNvCxnSpPr>
          <p:nvPr/>
        </p:nvCxnSpPr>
        <p:spPr>
          <a:xfrm rot="10800000">
            <a:off x="490800" y="4272330"/>
            <a:ext cx="342900" cy="529800"/>
          </a:xfrm>
          <a:prstGeom prst="straightConnector1">
            <a:avLst/>
          </a:prstGeom>
          <a:noFill/>
          <a:ln cap="flat" cmpd="sng" w="9525">
            <a:solidFill>
              <a:srgbClr val="9D97F0"/>
            </a:solidFill>
            <a:prstDash val="solid"/>
            <a:round/>
            <a:headEnd len="sm" w="sm" type="none"/>
            <a:tailEnd len="med" w="med" type="oval"/>
          </a:ln>
        </p:spPr>
      </p:cxnSp>
      <p:grpSp>
        <p:nvGrpSpPr>
          <p:cNvPr id="650" name="Google Shape;650;p46"/>
          <p:cNvGrpSpPr/>
          <p:nvPr/>
        </p:nvGrpSpPr>
        <p:grpSpPr>
          <a:xfrm>
            <a:off x="265597" y="1675846"/>
            <a:ext cx="1296720" cy="1251360"/>
            <a:chOff x="174755" y="2970236"/>
            <a:chExt cx="1440000" cy="1440000"/>
          </a:xfrm>
        </p:grpSpPr>
        <p:sp>
          <p:nvSpPr>
            <p:cNvPr id="651" name="Google Shape;651;p46"/>
            <p:cNvSpPr/>
            <p:nvPr/>
          </p:nvSpPr>
          <p:spPr>
            <a:xfrm>
              <a:off x="174755" y="2970236"/>
              <a:ext cx="1440000" cy="1440000"/>
            </a:xfrm>
            <a:prstGeom prst="ellipse">
              <a:avLst/>
            </a:prstGeom>
            <a:solidFill>
              <a:srgbClr val="000A3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i="0" sz="1000" u="none" cap="none" strike="noStrike">
                <a:solidFill>
                  <a:srgbClr val="FFFFFF"/>
                </a:solidFill>
                <a:latin typeface="Open Sans"/>
                <a:ea typeface="Open Sans"/>
                <a:cs typeface="Open Sans"/>
                <a:sym typeface="Open Sans"/>
              </a:endParaRPr>
            </a:p>
          </p:txBody>
        </p:sp>
        <p:sp>
          <p:nvSpPr>
            <p:cNvPr id="652" name="Google Shape;652;p46"/>
            <p:cNvSpPr/>
            <p:nvPr/>
          </p:nvSpPr>
          <p:spPr>
            <a:xfrm>
              <a:off x="343203" y="3551788"/>
              <a:ext cx="1103100" cy="276900"/>
            </a:xfrm>
            <a:prstGeom prst="rect">
              <a:avLst/>
            </a:prstGeom>
            <a:solidFill>
              <a:srgbClr val="000A3A"/>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ZA" sz="1000">
                  <a:solidFill>
                    <a:srgbClr val="FFFFFF"/>
                  </a:solidFill>
                  <a:latin typeface="Open Sans"/>
                  <a:ea typeface="Open Sans"/>
                  <a:cs typeface="Open Sans"/>
                  <a:sym typeface="Open Sans"/>
                </a:rPr>
                <a:t>RELEVANCE</a:t>
              </a:r>
              <a:endParaRPr sz="1000">
                <a:latin typeface="Open Sans"/>
                <a:ea typeface="Open Sans"/>
                <a:cs typeface="Open Sans"/>
                <a:sym typeface="Open Sans"/>
              </a:endParaRPr>
            </a:p>
          </p:txBody>
        </p:sp>
      </p:grpSp>
      <p:grpSp>
        <p:nvGrpSpPr>
          <p:cNvPr id="653" name="Google Shape;653;p46"/>
          <p:cNvGrpSpPr/>
          <p:nvPr/>
        </p:nvGrpSpPr>
        <p:grpSpPr>
          <a:xfrm>
            <a:off x="1732270" y="1650271"/>
            <a:ext cx="1296720" cy="1251360"/>
            <a:chOff x="1693670" y="2970236"/>
            <a:chExt cx="1440000" cy="1440000"/>
          </a:xfrm>
        </p:grpSpPr>
        <p:sp>
          <p:nvSpPr>
            <p:cNvPr id="654" name="Google Shape;654;p46"/>
            <p:cNvSpPr/>
            <p:nvPr/>
          </p:nvSpPr>
          <p:spPr>
            <a:xfrm>
              <a:off x="1693670" y="2970236"/>
              <a:ext cx="1440000" cy="1440000"/>
            </a:xfrm>
            <a:prstGeom prst="ellipse">
              <a:avLst/>
            </a:prstGeom>
            <a:solidFill>
              <a:srgbClr val="9D97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rgbClr val="FFFFFF"/>
                </a:solidFill>
                <a:latin typeface="Open Sans"/>
                <a:ea typeface="Open Sans"/>
                <a:cs typeface="Open Sans"/>
                <a:sym typeface="Open Sans"/>
              </a:endParaRPr>
            </a:p>
          </p:txBody>
        </p:sp>
        <p:sp>
          <p:nvSpPr>
            <p:cNvPr id="655" name="Google Shape;655;p46"/>
            <p:cNvSpPr/>
            <p:nvPr/>
          </p:nvSpPr>
          <p:spPr>
            <a:xfrm>
              <a:off x="1700409" y="3572911"/>
              <a:ext cx="1340700" cy="276900"/>
            </a:xfrm>
            <a:prstGeom prst="rect">
              <a:avLst/>
            </a:prstGeom>
            <a:solidFill>
              <a:srgbClr val="9D97F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ZA" sz="1000">
                  <a:solidFill>
                    <a:srgbClr val="FFFFFF"/>
                  </a:solidFill>
                  <a:latin typeface="Open Sans"/>
                  <a:ea typeface="Open Sans"/>
                  <a:cs typeface="Open Sans"/>
                  <a:sym typeface="Open Sans"/>
                </a:rPr>
                <a:t>COMPLETENESS</a:t>
              </a:r>
              <a:endParaRPr sz="1000">
                <a:latin typeface="Open Sans"/>
                <a:ea typeface="Open Sans"/>
                <a:cs typeface="Open Sans"/>
                <a:sym typeface="Open Sans"/>
              </a:endParaRPr>
            </a:p>
          </p:txBody>
        </p:sp>
      </p:grpSp>
      <p:grpSp>
        <p:nvGrpSpPr>
          <p:cNvPr id="656" name="Google Shape;656;p46"/>
          <p:cNvGrpSpPr/>
          <p:nvPr/>
        </p:nvGrpSpPr>
        <p:grpSpPr>
          <a:xfrm>
            <a:off x="3198939" y="1675821"/>
            <a:ext cx="1296720" cy="1251360"/>
            <a:chOff x="3133670" y="2970236"/>
            <a:chExt cx="1440000" cy="1440000"/>
          </a:xfrm>
        </p:grpSpPr>
        <p:sp>
          <p:nvSpPr>
            <p:cNvPr id="657" name="Google Shape;657;p46"/>
            <p:cNvSpPr/>
            <p:nvPr/>
          </p:nvSpPr>
          <p:spPr>
            <a:xfrm>
              <a:off x="3133670" y="2970236"/>
              <a:ext cx="1440000" cy="1440000"/>
            </a:xfrm>
            <a:prstGeom prst="ellipse">
              <a:avLst/>
            </a:prstGeom>
            <a:solidFill>
              <a:srgbClr val="FF8E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i="0" sz="1000" u="none" cap="none" strike="noStrike">
                <a:solidFill>
                  <a:srgbClr val="FFFFFF"/>
                </a:solidFill>
                <a:latin typeface="Open Sans"/>
                <a:ea typeface="Open Sans"/>
                <a:cs typeface="Open Sans"/>
                <a:sym typeface="Open Sans"/>
              </a:endParaRPr>
            </a:p>
          </p:txBody>
        </p:sp>
        <p:sp>
          <p:nvSpPr>
            <p:cNvPr id="658" name="Google Shape;658;p46"/>
            <p:cNvSpPr/>
            <p:nvPr/>
          </p:nvSpPr>
          <p:spPr>
            <a:xfrm>
              <a:off x="3197805" y="3572919"/>
              <a:ext cx="1295400" cy="276900"/>
            </a:xfrm>
            <a:prstGeom prst="rect">
              <a:avLst/>
            </a:prstGeom>
            <a:solidFill>
              <a:srgbClr val="FF8E0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ZA" sz="1000">
                  <a:solidFill>
                    <a:srgbClr val="FFFFFF"/>
                  </a:solidFill>
                  <a:latin typeface="Open Sans"/>
                  <a:ea typeface="Open Sans"/>
                  <a:cs typeface="Open Sans"/>
                  <a:sym typeface="Open Sans"/>
                </a:rPr>
                <a:t>CONSISTENCY</a:t>
              </a:r>
              <a:endParaRPr sz="1000">
                <a:latin typeface="Open Sans"/>
                <a:ea typeface="Open Sans"/>
                <a:cs typeface="Open Sans"/>
                <a:sym typeface="Open Sans"/>
              </a:endParaRPr>
            </a:p>
          </p:txBody>
        </p:sp>
      </p:grpSp>
      <p:grpSp>
        <p:nvGrpSpPr>
          <p:cNvPr id="659" name="Google Shape;659;p46"/>
          <p:cNvGrpSpPr/>
          <p:nvPr/>
        </p:nvGrpSpPr>
        <p:grpSpPr>
          <a:xfrm>
            <a:off x="4665713" y="1675821"/>
            <a:ext cx="1296720" cy="1251360"/>
            <a:chOff x="4573670" y="2970236"/>
            <a:chExt cx="1440000" cy="1440000"/>
          </a:xfrm>
        </p:grpSpPr>
        <p:sp>
          <p:nvSpPr>
            <p:cNvPr id="660" name="Google Shape;660;p46"/>
            <p:cNvSpPr/>
            <p:nvPr/>
          </p:nvSpPr>
          <p:spPr>
            <a:xfrm>
              <a:off x="4573670" y="2970236"/>
              <a:ext cx="1440000" cy="1440000"/>
            </a:xfrm>
            <a:prstGeom prst="ellipse">
              <a:avLst/>
            </a:prstGeom>
            <a:solidFill>
              <a:srgbClr val="FFC4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rgbClr val="FFFFFF"/>
                </a:solidFill>
                <a:latin typeface="Open Sans"/>
                <a:ea typeface="Open Sans"/>
                <a:cs typeface="Open Sans"/>
                <a:sym typeface="Open Sans"/>
              </a:endParaRPr>
            </a:p>
          </p:txBody>
        </p:sp>
        <p:sp>
          <p:nvSpPr>
            <p:cNvPr id="661" name="Google Shape;661;p46"/>
            <p:cNvSpPr/>
            <p:nvPr/>
          </p:nvSpPr>
          <p:spPr>
            <a:xfrm>
              <a:off x="4621617" y="3572911"/>
              <a:ext cx="1340700" cy="276900"/>
            </a:xfrm>
            <a:prstGeom prst="rect">
              <a:avLst/>
            </a:prstGeom>
            <a:solidFill>
              <a:srgbClr val="FFC465"/>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ZA" sz="1000">
                  <a:solidFill>
                    <a:srgbClr val="595959"/>
                  </a:solidFill>
                  <a:latin typeface="Open Sans"/>
                  <a:ea typeface="Open Sans"/>
                  <a:cs typeface="Open Sans"/>
                  <a:sym typeface="Open Sans"/>
                </a:rPr>
                <a:t>TRANSPARENCY</a:t>
              </a:r>
              <a:endParaRPr sz="1000">
                <a:solidFill>
                  <a:srgbClr val="000000"/>
                </a:solidFill>
                <a:latin typeface="Open Sans"/>
                <a:ea typeface="Open Sans"/>
                <a:cs typeface="Open Sans"/>
                <a:sym typeface="Open Sans"/>
              </a:endParaRPr>
            </a:p>
          </p:txBody>
        </p:sp>
      </p:grpSp>
      <p:sp>
        <p:nvSpPr>
          <p:cNvPr id="662" name="Google Shape;662;p46"/>
          <p:cNvSpPr txBox="1"/>
          <p:nvPr/>
        </p:nvSpPr>
        <p:spPr>
          <a:xfrm>
            <a:off x="311700" y="1161810"/>
            <a:ext cx="8326200" cy="7032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ZA">
                <a:solidFill>
                  <a:srgbClr val="000A3A"/>
                </a:solidFill>
                <a:latin typeface="Open Sans"/>
                <a:ea typeface="Open Sans"/>
                <a:cs typeface="Open Sans"/>
                <a:sym typeface="Open Sans"/>
              </a:rPr>
              <a:t>Principles underpin and guide the impact assessment process</a:t>
            </a:r>
            <a:endParaRPr>
              <a:solidFill>
                <a:srgbClr val="000A3A"/>
              </a:solidFill>
              <a:latin typeface="Open Sans"/>
              <a:ea typeface="Open Sans"/>
              <a:cs typeface="Open Sans"/>
              <a:sym typeface="Open Sans"/>
            </a:endParaRPr>
          </a:p>
        </p:txBody>
      </p:sp>
      <p:sp>
        <p:nvSpPr>
          <p:cNvPr id="663" name="Google Shape;663;p46"/>
          <p:cNvSpPr txBox="1"/>
          <p:nvPr/>
        </p:nvSpPr>
        <p:spPr>
          <a:xfrm>
            <a:off x="311700" y="3150630"/>
            <a:ext cx="8326200" cy="703200"/>
          </a:xfrm>
          <a:prstGeom prst="rect">
            <a:avLst/>
          </a:prstGeom>
          <a:noFill/>
          <a:ln>
            <a:noFill/>
          </a:ln>
        </p:spPr>
        <p:txBody>
          <a:bodyPr anchorCtr="0" anchor="t" bIns="45700" lIns="91425" spcFirstLastPara="1" rIns="91425" wrap="square" tIns="45700">
            <a:normAutofit lnSpcReduction="10000"/>
          </a:bodyPr>
          <a:lstStyle/>
          <a:p>
            <a:pPr indent="0" lvl="0" marL="0" rtl="0" algn="l">
              <a:spcBef>
                <a:spcPts val="0"/>
              </a:spcBef>
              <a:spcAft>
                <a:spcPts val="0"/>
              </a:spcAft>
              <a:buNone/>
            </a:pPr>
            <a:r>
              <a:rPr lang="en-ZA">
                <a:solidFill>
                  <a:srgbClr val="000A3A"/>
                </a:solidFill>
                <a:latin typeface="Open Sans"/>
                <a:ea typeface="Open Sans"/>
                <a:cs typeface="Open Sans"/>
                <a:sym typeface="Open Sans"/>
              </a:rPr>
              <a:t>Users should balance trade-offs between principles depending on their assessment objectives. </a:t>
            </a:r>
            <a:endParaRPr>
              <a:solidFill>
                <a:srgbClr val="000A3A"/>
              </a:solidFill>
              <a:latin typeface="Open Sans"/>
              <a:ea typeface="Open Sans"/>
              <a:cs typeface="Open Sans"/>
              <a:sym typeface="Open Sans"/>
            </a:endParaRPr>
          </a:p>
          <a:p>
            <a:pPr indent="0" lvl="0" marL="0" rtl="0" algn="l">
              <a:spcBef>
                <a:spcPts val="0"/>
              </a:spcBef>
              <a:spcAft>
                <a:spcPts val="0"/>
              </a:spcAft>
              <a:buNone/>
            </a:pPr>
            <a:r>
              <a:rPr lang="en-ZA">
                <a:solidFill>
                  <a:srgbClr val="000A3A"/>
                </a:solidFill>
                <a:latin typeface="Open Sans"/>
                <a:ea typeface="Open Sans"/>
                <a:cs typeface="Open Sans"/>
                <a:sym typeface="Open Sans"/>
              </a:rPr>
              <a:t>Over time, as the accuracy and completeness of data increases, the trade-off between these principles will likely diminish.</a:t>
            </a:r>
            <a:endParaRPr>
              <a:solidFill>
                <a:srgbClr val="000A3A"/>
              </a:solidFill>
              <a:latin typeface="Open Sans"/>
              <a:ea typeface="Open Sans"/>
              <a:cs typeface="Open Sans"/>
              <a:sym typeface="Open Sans"/>
            </a:endParaRPr>
          </a:p>
        </p:txBody>
      </p:sp>
      <p:grpSp>
        <p:nvGrpSpPr>
          <p:cNvPr id="664" name="Google Shape;664;p46"/>
          <p:cNvGrpSpPr/>
          <p:nvPr/>
        </p:nvGrpSpPr>
        <p:grpSpPr>
          <a:xfrm>
            <a:off x="6132254" y="1675821"/>
            <a:ext cx="1296720" cy="1251360"/>
            <a:chOff x="6025756" y="2970236"/>
            <a:chExt cx="1440000" cy="1440000"/>
          </a:xfrm>
        </p:grpSpPr>
        <p:sp>
          <p:nvSpPr>
            <p:cNvPr id="665" name="Google Shape;665;p46"/>
            <p:cNvSpPr/>
            <p:nvPr/>
          </p:nvSpPr>
          <p:spPr>
            <a:xfrm>
              <a:off x="6025756" y="2970236"/>
              <a:ext cx="1440000" cy="1440000"/>
            </a:xfrm>
            <a:prstGeom prst="ellipse">
              <a:avLst/>
            </a:prstGeom>
            <a:solidFill>
              <a:srgbClr val="FFD7B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i="0" sz="1000" u="none" cap="none" strike="noStrike">
                <a:solidFill>
                  <a:srgbClr val="FFFFFF"/>
                </a:solidFill>
                <a:latin typeface="Open Sans"/>
                <a:ea typeface="Open Sans"/>
                <a:cs typeface="Open Sans"/>
                <a:sym typeface="Open Sans"/>
              </a:endParaRPr>
            </a:p>
          </p:txBody>
        </p:sp>
        <p:sp>
          <p:nvSpPr>
            <p:cNvPr id="666" name="Google Shape;666;p46"/>
            <p:cNvSpPr/>
            <p:nvPr/>
          </p:nvSpPr>
          <p:spPr>
            <a:xfrm>
              <a:off x="6223016" y="3574371"/>
              <a:ext cx="1045500" cy="276900"/>
            </a:xfrm>
            <a:prstGeom prst="rect">
              <a:avLst/>
            </a:prstGeom>
            <a:solidFill>
              <a:srgbClr val="FFD7B2"/>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ZA" sz="1000">
                  <a:solidFill>
                    <a:srgbClr val="595959"/>
                  </a:solidFill>
                  <a:latin typeface="Open Sans"/>
                  <a:ea typeface="Open Sans"/>
                  <a:cs typeface="Open Sans"/>
                  <a:sym typeface="Open Sans"/>
                </a:rPr>
                <a:t>ACCURACY</a:t>
              </a:r>
              <a:endParaRPr sz="1000">
                <a:solidFill>
                  <a:srgbClr val="000000"/>
                </a:solidFill>
                <a:latin typeface="Open Sans"/>
                <a:ea typeface="Open Sans"/>
                <a:cs typeface="Open Sans"/>
                <a:sym typeface="Open Sans"/>
              </a:endParaRPr>
            </a:p>
          </p:txBody>
        </p:sp>
      </p:grpSp>
      <p:sp>
        <p:nvSpPr>
          <p:cNvPr id="667" name="Google Shape;667;p46"/>
          <p:cNvSpPr txBox="1"/>
          <p:nvPr>
            <p:ph idx="4294967295" type="body"/>
          </p:nvPr>
        </p:nvSpPr>
        <p:spPr>
          <a:xfrm>
            <a:off x="3886401" y="46568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1</a:t>
            </a:r>
            <a:endParaRPr sz="800"/>
          </a:p>
        </p:txBody>
      </p:sp>
      <p:sp>
        <p:nvSpPr>
          <p:cNvPr id="668" name="Google Shape;668;p46"/>
          <p:cNvSpPr txBox="1"/>
          <p:nvPr>
            <p:ph idx="4294967295" type="body"/>
          </p:nvPr>
        </p:nvSpPr>
        <p:spPr>
          <a:xfrm>
            <a:off x="4654415" y="4658405"/>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2</a:t>
            </a:r>
            <a:endParaRPr sz="800"/>
          </a:p>
        </p:txBody>
      </p:sp>
      <p:sp>
        <p:nvSpPr>
          <p:cNvPr id="669" name="Google Shape;669;p46"/>
          <p:cNvSpPr txBox="1"/>
          <p:nvPr>
            <p:ph idx="4294967295" type="body"/>
          </p:nvPr>
        </p:nvSpPr>
        <p:spPr>
          <a:xfrm>
            <a:off x="5422429" y="46568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3</a:t>
            </a:r>
            <a:endParaRPr sz="800"/>
          </a:p>
        </p:txBody>
      </p:sp>
      <p:sp>
        <p:nvSpPr>
          <p:cNvPr id="670" name="Google Shape;670;p46"/>
          <p:cNvSpPr txBox="1"/>
          <p:nvPr>
            <p:ph idx="4294967295" type="body"/>
          </p:nvPr>
        </p:nvSpPr>
        <p:spPr>
          <a:xfrm>
            <a:off x="6190443" y="4658330"/>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4</a:t>
            </a:r>
            <a:endParaRPr sz="800"/>
          </a:p>
        </p:txBody>
      </p:sp>
      <p:sp>
        <p:nvSpPr>
          <p:cNvPr id="671" name="Google Shape;671;p46">
            <a:hlinkClick action="ppaction://hlinksldjump" r:id="rId4"/>
          </p:cNvPr>
          <p:cNvSpPr/>
          <p:nvPr/>
        </p:nvSpPr>
        <p:spPr>
          <a:xfrm>
            <a:off x="3865211" y="4651187"/>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672" name="Google Shape;672;p46">
            <a:hlinkClick action="ppaction://hlinksldjump" r:id="rId5"/>
          </p:cNvPr>
          <p:cNvSpPr/>
          <p:nvPr/>
        </p:nvSpPr>
        <p:spPr>
          <a:xfrm>
            <a:off x="3886401" y="4651187"/>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673" name="Google Shape;673;p46">
            <a:hlinkClick action="ppaction://hlinksldjump" r:id="rId6"/>
          </p:cNvPr>
          <p:cNvSpPr/>
          <p:nvPr/>
        </p:nvSpPr>
        <p:spPr>
          <a:xfrm>
            <a:off x="4654414" y="4649591"/>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674" name="Google Shape;674;p46">
            <a:hlinkClick action="ppaction://hlinksldjump" r:id="rId7"/>
          </p:cNvPr>
          <p:cNvSpPr/>
          <p:nvPr/>
        </p:nvSpPr>
        <p:spPr>
          <a:xfrm>
            <a:off x="5422427" y="4656809"/>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675" name="Google Shape;675;p46">
            <a:hlinkClick action="ppaction://hlinksldjump" r:id="rId8"/>
          </p:cNvPr>
          <p:cNvSpPr/>
          <p:nvPr/>
        </p:nvSpPr>
        <p:spPr>
          <a:xfrm>
            <a:off x="6190443" y="4656735"/>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0" name="Shape 680"/>
        <p:cNvGrpSpPr/>
        <p:nvPr/>
      </p:nvGrpSpPr>
      <p:grpSpPr>
        <a:xfrm>
          <a:off x="0" y="0"/>
          <a:ext cx="0" cy="0"/>
          <a:chOff x="0" y="0"/>
          <a:chExt cx="0" cy="0"/>
        </a:xfrm>
      </p:grpSpPr>
      <p:sp>
        <p:nvSpPr>
          <p:cNvPr id="681" name="Google Shape;681;p47"/>
          <p:cNvSpPr txBox="1"/>
          <p:nvPr>
            <p:ph idx="4294967295" type="body"/>
          </p:nvPr>
        </p:nvSpPr>
        <p:spPr>
          <a:xfrm>
            <a:off x="600075" y="2085820"/>
            <a:ext cx="8007300" cy="21873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100"/>
              <a:buNone/>
            </a:pPr>
            <a:r>
              <a:rPr lang="en-ZA" sz="1400"/>
              <a:t>Answers:</a:t>
            </a:r>
            <a:endParaRPr sz="1400"/>
          </a:p>
          <a:p>
            <a:pPr indent="-412750" lvl="0" marL="457200" rtl="0" algn="l">
              <a:lnSpc>
                <a:spcPct val="90000"/>
              </a:lnSpc>
              <a:spcBef>
                <a:spcPts val="1000"/>
              </a:spcBef>
              <a:spcAft>
                <a:spcPts val="0"/>
              </a:spcAft>
              <a:buSzPts val="1400"/>
              <a:buAutoNum type="alphaLcParenR"/>
            </a:pPr>
            <a:r>
              <a:rPr lang="en-ZA" sz="1400"/>
              <a:t>Before policy implementation</a:t>
            </a:r>
            <a:endParaRPr baseline="-25000" sz="1400"/>
          </a:p>
          <a:p>
            <a:pPr indent="-412750" lvl="0" marL="457200" rtl="0" algn="l">
              <a:lnSpc>
                <a:spcPct val="90000"/>
              </a:lnSpc>
              <a:spcBef>
                <a:spcPts val="1000"/>
              </a:spcBef>
              <a:spcAft>
                <a:spcPts val="0"/>
              </a:spcAft>
              <a:buSzPts val="1400"/>
              <a:buAutoNum type="alphaLcParenR"/>
            </a:pPr>
            <a:r>
              <a:rPr lang="en-ZA" sz="1400"/>
              <a:t>During policy implementation</a:t>
            </a:r>
            <a:endParaRPr baseline="-25000" sz="1400"/>
          </a:p>
          <a:p>
            <a:pPr indent="-412750" lvl="0" marL="457200" rtl="0" algn="l">
              <a:lnSpc>
                <a:spcPct val="90000"/>
              </a:lnSpc>
              <a:spcBef>
                <a:spcPts val="1000"/>
              </a:spcBef>
              <a:spcAft>
                <a:spcPts val="0"/>
              </a:spcAft>
              <a:buSzPts val="1400"/>
              <a:buAutoNum type="alphaLcParenR"/>
            </a:pPr>
            <a:r>
              <a:rPr lang="en-ZA" sz="1400"/>
              <a:t>After policy implementation</a:t>
            </a:r>
            <a:endParaRPr sz="1400"/>
          </a:p>
          <a:p>
            <a:pPr indent="-412750" lvl="0" marL="457200" rtl="0" algn="l">
              <a:lnSpc>
                <a:spcPct val="90000"/>
              </a:lnSpc>
              <a:spcBef>
                <a:spcPts val="1000"/>
              </a:spcBef>
              <a:spcAft>
                <a:spcPts val="1200"/>
              </a:spcAft>
              <a:buSzPts val="1400"/>
              <a:buAutoNum type="alphaLcParenR"/>
            </a:pPr>
            <a:r>
              <a:rPr lang="en-ZA" sz="1400"/>
              <a:t>All of the above</a:t>
            </a:r>
            <a:endParaRPr sz="1400"/>
          </a:p>
        </p:txBody>
      </p:sp>
      <p:sp>
        <p:nvSpPr>
          <p:cNvPr id="682" name="Google Shape;682;p47"/>
          <p:cNvSpPr txBox="1"/>
          <p:nvPr>
            <p:ph idx="4294967295" type="body"/>
          </p:nvPr>
        </p:nvSpPr>
        <p:spPr>
          <a:xfrm>
            <a:off x="600075" y="1249308"/>
            <a:ext cx="8026200" cy="962400"/>
          </a:xfrm>
          <a:prstGeom prst="rect">
            <a:avLst/>
          </a:prstGeom>
          <a:noFill/>
          <a:ln>
            <a:noFill/>
          </a:ln>
        </p:spPr>
        <p:txBody>
          <a:bodyPr anchorCtr="0" anchor="ctr" bIns="45700" lIns="91425" spcFirstLastPara="1" rIns="91425" wrap="square" tIns="45700">
            <a:normAutofit/>
          </a:bodyPr>
          <a:lstStyle/>
          <a:p>
            <a:pPr indent="0" lvl="0" marL="0" rtl="0" algn="l">
              <a:lnSpc>
                <a:spcPct val="120000"/>
              </a:lnSpc>
              <a:spcBef>
                <a:spcPts val="0"/>
              </a:spcBef>
              <a:spcAft>
                <a:spcPts val="0"/>
              </a:spcAft>
              <a:buClr>
                <a:srgbClr val="F4D63A"/>
              </a:buClr>
              <a:buSzPts val="2200"/>
              <a:buNone/>
            </a:pPr>
            <a:r>
              <a:rPr b="1" lang="en-ZA" sz="1400"/>
              <a:t>When is the Agricultural Guidance used?</a:t>
            </a:r>
            <a:endParaRPr b="1" sz="1400"/>
          </a:p>
        </p:txBody>
      </p:sp>
      <p:sp>
        <p:nvSpPr>
          <p:cNvPr id="683" name="Google Shape;683;p47"/>
          <p:cNvSpPr/>
          <p:nvPr/>
        </p:nvSpPr>
        <p:spPr>
          <a:xfrm>
            <a:off x="612071" y="3315407"/>
            <a:ext cx="8002200" cy="329400"/>
          </a:xfrm>
          <a:prstGeom prst="rect">
            <a:avLst/>
          </a:prstGeom>
          <a:noFill/>
          <a:ln cap="flat" cmpd="sng" w="571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a:solidFill>
                <a:schemeClr val="dk2"/>
              </a:solidFill>
              <a:latin typeface="Open Sans"/>
              <a:ea typeface="Open Sans"/>
              <a:cs typeface="Open Sans"/>
              <a:sym typeface="Open Sans"/>
            </a:endParaRPr>
          </a:p>
        </p:txBody>
      </p:sp>
      <p:sp>
        <p:nvSpPr>
          <p:cNvPr id="684" name="Google Shape;684;p47"/>
          <p:cNvSpPr/>
          <p:nvPr/>
        </p:nvSpPr>
        <p:spPr>
          <a:xfrm>
            <a:off x="612134" y="3895433"/>
            <a:ext cx="1093800" cy="275700"/>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ZA" sz="1400">
                <a:solidFill>
                  <a:srgbClr val="09294E"/>
                </a:solidFill>
                <a:latin typeface="Arial"/>
                <a:ea typeface="Arial"/>
                <a:cs typeface="Arial"/>
                <a:sym typeface="Arial"/>
              </a:rPr>
              <a:t>Answer</a:t>
            </a:r>
            <a:endParaRPr/>
          </a:p>
        </p:txBody>
      </p:sp>
      <p:sp>
        <p:nvSpPr>
          <p:cNvPr id="685" name="Google Shape;685;p47"/>
          <p:cNvSpPr txBox="1"/>
          <p:nvPr>
            <p:ph type="title"/>
          </p:nvPr>
        </p:nvSpPr>
        <p:spPr>
          <a:xfrm>
            <a:off x="311700" y="2164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ZA"/>
              <a:t>Part I: QUIZ 1</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0" name="Shape 690"/>
        <p:cNvGrpSpPr/>
        <p:nvPr/>
      </p:nvGrpSpPr>
      <p:grpSpPr>
        <a:xfrm>
          <a:off x="0" y="0"/>
          <a:ext cx="0" cy="0"/>
          <a:chOff x="0" y="0"/>
          <a:chExt cx="0" cy="0"/>
        </a:xfrm>
      </p:grpSpPr>
      <p:sp>
        <p:nvSpPr>
          <p:cNvPr id="691" name="Google Shape;691;p48"/>
          <p:cNvSpPr txBox="1"/>
          <p:nvPr>
            <p:ph idx="4294967295" type="body"/>
          </p:nvPr>
        </p:nvSpPr>
        <p:spPr>
          <a:xfrm>
            <a:off x="600075" y="2085820"/>
            <a:ext cx="8007300" cy="21873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100"/>
              <a:buNone/>
            </a:pPr>
            <a:r>
              <a:rPr lang="en-ZA" sz="1400"/>
              <a:t>Answers:</a:t>
            </a:r>
            <a:endParaRPr sz="1400"/>
          </a:p>
          <a:p>
            <a:pPr indent="-412750" lvl="0" marL="457200" rtl="0" algn="l">
              <a:lnSpc>
                <a:spcPct val="90000"/>
              </a:lnSpc>
              <a:spcBef>
                <a:spcPts val="1000"/>
              </a:spcBef>
              <a:spcAft>
                <a:spcPts val="0"/>
              </a:spcAft>
              <a:buSzPts val="1400"/>
              <a:buFont typeface="Arial"/>
              <a:buAutoNum type="alphaLcParenR"/>
            </a:pPr>
            <a:r>
              <a:rPr lang="en-ZA" sz="1400"/>
              <a:t>Enteric fermentation and manure management</a:t>
            </a:r>
            <a:endParaRPr baseline="-25000" sz="1400"/>
          </a:p>
          <a:p>
            <a:pPr indent="-412750" lvl="0" marL="457200" rtl="0" algn="l">
              <a:lnSpc>
                <a:spcPct val="90000"/>
              </a:lnSpc>
              <a:spcBef>
                <a:spcPts val="1000"/>
              </a:spcBef>
              <a:spcAft>
                <a:spcPts val="0"/>
              </a:spcAft>
              <a:buSzPts val="1400"/>
              <a:buFont typeface="Arial"/>
              <a:buAutoNum type="alphaLcParenR"/>
            </a:pPr>
            <a:r>
              <a:rPr lang="en-ZA" sz="1400"/>
              <a:t>Enteric fermentation and direct N</a:t>
            </a:r>
            <a:r>
              <a:rPr baseline="-25000" lang="en-ZA" sz="1400"/>
              <a:t>2</a:t>
            </a:r>
            <a:r>
              <a:rPr lang="en-ZA" sz="1400"/>
              <a:t>O from managed soils</a:t>
            </a:r>
            <a:endParaRPr baseline="-25000" sz="1400"/>
          </a:p>
          <a:p>
            <a:pPr indent="-412750" lvl="0" marL="457200" rtl="0" algn="l">
              <a:lnSpc>
                <a:spcPct val="90000"/>
              </a:lnSpc>
              <a:spcBef>
                <a:spcPts val="1000"/>
              </a:spcBef>
              <a:spcAft>
                <a:spcPts val="0"/>
              </a:spcAft>
              <a:buSzPts val="1400"/>
              <a:buFont typeface="Arial"/>
              <a:buAutoNum type="alphaLcParenR"/>
            </a:pPr>
            <a:r>
              <a:rPr lang="en-ZA" sz="1400"/>
              <a:t>Direct N</a:t>
            </a:r>
            <a:r>
              <a:rPr baseline="-25000" lang="en-ZA" sz="1400"/>
              <a:t>2</a:t>
            </a:r>
            <a:r>
              <a:rPr lang="en-ZA" sz="1400"/>
              <a:t>O from managed soils and soil carbon sequestration</a:t>
            </a:r>
            <a:endParaRPr sz="1400"/>
          </a:p>
          <a:p>
            <a:pPr indent="-412750" lvl="0" marL="457200" rtl="0" algn="l">
              <a:lnSpc>
                <a:spcPct val="90000"/>
              </a:lnSpc>
              <a:spcBef>
                <a:spcPts val="1000"/>
              </a:spcBef>
              <a:spcAft>
                <a:spcPts val="1200"/>
              </a:spcAft>
              <a:buSzPts val="1400"/>
              <a:buFont typeface="Arial"/>
              <a:buAutoNum type="alphaLcParenR"/>
            </a:pPr>
            <a:r>
              <a:rPr lang="en-ZA" sz="1400"/>
              <a:t>Soil carbon sequestration and enteric fermentation</a:t>
            </a:r>
            <a:endParaRPr sz="1400"/>
          </a:p>
        </p:txBody>
      </p:sp>
      <p:sp>
        <p:nvSpPr>
          <p:cNvPr id="692" name="Google Shape;692;p48"/>
          <p:cNvSpPr txBox="1"/>
          <p:nvPr>
            <p:ph idx="4294967295" type="body"/>
          </p:nvPr>
        </p:nvSpPr>
        <p:spPr>
          <a:xfrm>
            <a:off x="600075" y="1249308"/>
            <a:ext cx="8026200" cy="962400"/>
          </a:xfrm>
          <a:prstGeom prst="rect">
            <a:avLst/>
          </a:prstGeom>
          <a:noFill/>
          <a:ln>
            <a:noFill/>
          </a:ln>
        </p:spPr>
        <p:txBody>
          <a:bodyPr anchorCtr="0" anchor="ctr" bIns="45700" lIns="91425" spcFirstLastPara="1" rIns="91425" wrap="square" tIns="45700">
            <a:normAutofit/>
          </a:bodyPr>
          <a:lstStyle/>
          <a:p>
            <a:pPr indent="0" lvl="0" marL="0" rtl="0" algn="l">
              <a:lnSpc>
                <a:spcPct val="120000"/>
              </a:lnSpc>
              <a:spcBef>
                <a:spcPts val="0"/>
              </a:spcBef>
              <a:spcAft>
                <a:spcPts val="0"/>
              </a:spcAft>
              <a:buClr>
                <a:srgbClr val="F4D63A"/>
              </a:buClr>
              <a:buSzPts val="2200"/>
              <a:buNone/>
            </a:pPr>
            <a:r>
              <a:rPr b="1" lang="en-ZA" sz="1400"/>
              <a:t>The Agricultural Guidance provides an overarching framework for estimating GHG impacts of policies that mitigate against which emissions?</a:t>
            </a:r>
            <a:endParaRPr b="1" sz="1400"/>
          </a:p>
        </p:txBody>
      </p:sp>
      <p:sp>
        <p:nvSpPr>
          <p:cNvPr id="693" name="Google Shape;693;p48"/>
          <p:cNvSpPr/>
          <p:nvPr/>
        </p:nvSpPr>
        <p:spPr>
          <a:xfrm>
            <a:off x="612071" y="3308138"/>
            <a:ext cx="8002200" cy="329400"/>
          </a:xfrm>
          <a:prstGeom prst="rect">
            <a:avLst/>
          </a:prstGeom>
          <a:noFill/>
          <a:ln cap="flat" cmpd="sng" w="571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94" name="Google Shape;694;p48"/>
          <p:cNvSpPr/>
          <p:nvPr/>
        </p:nvSpPr>
        <p:spPr>
          <a:xfrm>
            <a:off x="612134" y="3895433"/>
            <a:ext cx="1093800" cy="275700"/>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ZA" sz="1400">
                <a:solidFill>
                  <a:srgbClr val="09294E"/>
                </a:solidFill>
                <a:latin typeface="Arial"/>
                <a:ea typeface="Arial"/>
                <a:cs typeface="Arial"/>
                <a:sym typeface="Arial"/>
              </a:rPr>
              <a:t>Answer</a:t>
            </a:r>
            <a:endParaRPr/>
          </a:p>
        </p:txBody>
      </p:sp>
      <p:sp>
        <p:nvSpPr>
          <p:cNvPr id="695" name="Google Shape;695;p48"/>
          <p:cNvSpPr txBox="1"/>
          <p:nvPr>
            <p:ph type="title"/>
          </p:nvPr>
        </p:nvSpPr>
        <p:spPr>
          <a:xfrm>
            <a:off x="311700" y="2164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ZA"/>
              <a:t>Part I: QUIZ 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2"/>
          <p:cNvSpPr txBox="1"/>
          <p:nvPr/>
        </p:nvSpPr>
        <p:spPr>
          <a:xfrm>
            <a:off x="311700" y="194782"/>
            <a:ext cx="8520600" cy="5154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ZA" sz="2200">
                <a:solidFill>
                  <a:srgbClr val="9D97F0"/>
                </a:solidFill>
                <a:latin typeface="Open Sans"/>
                <a:ea typeface="Open Sans"/>
                <a:cs typeface="Open Sans"/>
                <a:sym typeface="Open Sans"/>
              </a:rPr>
              <a:t>Overview of the Agriculture Methodology</a:t>
            </a:r>
            <a:endParaRPr b="1" sz="2200">
              <a:solidFill>
                <a:srgbClr val="9D97F0"/>
              </a:solidFill>
              <a:latin typeface="Open Sans"/>
              <a:ea typeface="Open Sans"/>
              <a:cs typeface="Open Sans"/>
              <a:sym typeface="Open Sans"/>
            </a:endParaRPr>
          </a:p>
        </p:txBody>
      </p:sp>
      <p:grpSp>
        <p:nvGrpSpPr>
          <p:cNvPr id="158" name="Google Shape;158;p22"/>
          <p:cNvGrpSpPr/>
          <p:nvPr/>
        </p:nvGrpSpPr>
        <p:grpSpPr>
          <a:xfrm>
            <a:off x="1763075" y="1104600"/>
            <a:ext cx="6594220" cy="3391302"/>
            <a:chOff x="0" y="-13084"/>
            <a:chExt cx="6070908" cy="4335594"/>
          </a:xfrm>
        </p:grpSpPr>
        <p:sp>
          <p:nvSpPr>
            <p:cNvPr id="159" name="Google Shape;159;p22"/>
            <p:cNvSpPr/>
            <p:nvPr/>
          </p:nvSpPr>
          <p:spPr>
            <a:xfrm>
              <a:off x="0" y="2320366"/>
              <a:ext cx="6061500" cy="1000500"/>
            </a:xfrm>
            <a:prstGeom prst="roundRect">
              <a:avLst>
                <a:gd fmla="val 16667" name="adj"/>
              </a:avLst>
            </a:prstGeom>
            <a:solidFill>
              <a:srgbClr val="FAFAFA"/>
            </a:solidFill>
            <a:ln>
              <a:noFill/>
            </a:ln>
          </p:spPr>
          <p:txBody>
            <a:bodyPr anchorCtr="0" anchor="ctr" bIns="45700" lIns="91425" spcFirstLastPara="1" rIns="91425" wrap="square" tIns="45700">
              <a:noAutofit/>
            </a:bodyPr>
            <a:lstStyle/>
            <a:p>
              <a:pPr indent="457200" lvl="0" marL="0" marR="0" rtl="0" algn="l">
                <a:lnSpc>
                  <a:spcPct val="113000"/>
                </a:lnSpc>
                <a:spcBef>
                  <a:spcPts val="0"/>
                </a:spcBef>
                <a:spcAft>
                  <a:spcPts val="0"/>
                </a:spcAft>
                <a:buNone/>
              </a:pPr>
              <a:r>
                <a:rPr b="1" i="0" lang="en-ZA" sz="1000" u="none" cap="none" strike="noStrike">
                  <a:solidFill>
                    <a:srgbClr val="000A3A"/>
                  </a:solidFill>
                  <a:latin typeface="Open Sans"/>
                  <a:ea typeface="Open Sans"/>
                  <a:cs typeface="Open Sans"/>
                  <a:sym typeface="Open Sans"/>
                </a:rPr>
                <a:t>Assessing impacts</a:t>
              </a:r>
              <a:endParaRPr i="0" sz="1000" u="none" cap="none" strike="noStrike">
                <a:solidFill>
                  <a:srgbClr val="000A3A"/>
                </a:solidFill>
                <a:latin typeface="Open Sans"/>
                <a:ea typeface="Open Sans"/>
                <a:cs typeface="Open Sans"/>
                <a:sym typeface="Open Sans"/>
              </a:endParaRPr>
            </a:p>
            <a:p>
              <a:pPr indent="457200" lvl="0" marL="0" marR="0" rtl="0" algn="l">
                <a:lnSpc>
                  <a:spcPct val="113000"/>
                </a:lnSpc>
                <a:spcBef>
                  <a:spcPts val="400"/>
                </a:spcBef>
                <a:spcAft>
                  <a:spcPts val="0"/>
                </a:spcAft>
                <a:buNone/>
              </a:pPr>
              <a:r>
                <a:rPr lang="en-ZA" sz="1000">
                  <a:solidFill>
                    <a:srgbClr val="09294E"/>
                  </a:solidFill>
                  <a:latin typeface="Open Sans"/>
                  <a:ea typeface="Open Sans"/>
                  <a:cs typeface="Open Sans"/>
                  <a:sym typeface="Open Sans"/>
                </a:rPr>
                <a:t>Estimate the baseline scenario and emissions (Chapter 7)</a:t>
              </a:r>
              <a:endParaRPr sz="1000">
                <a:solidFill>
                  <a:srgbClr val="09294E"/>
                </a:solidFill>
                <a:latin typeface="Open Sans"/>
                <a:ea typeface="Open Sans"/>
                <a:cs typeface="Open Sans"/>
                <a:sym typeface="Open Sans"/>
              </a:endParaRPr>
            </a:p>
            <a:p>
              <a:pPr indent="457200" lvl="0" marL="0" marR="0" rtl="0" algn="l">
                <a:lnSpc>
                  <a:spcPct val="113000"/>
                </a:lnSpc>
                <a:spcBef>
                  <a:spcPts val="400"/>
                </a:spcBef>
                <a:spcAft>
                  <a:spcPts val="0"/>
                </a:spcAft>
                <a:buNone/>
              </a:pPr>
              <a:r>
                <a:rPr lang="en-ZA" sz="1000">
                  <a:solidFill>
                    <a:srgbClr val="09294E"/>
                  </a:solidFill>
                  <a:latin typeface="Open Sans"/>
                  <a:ea typeface="Open Sans"/>
                  <a:cs typeface="Open Sans"/>
                  <a:sym typeface="Open Sans"/>
                </a:rPr>
                <a:t>Estimate the implementation potential of the policy and quantify the emissions ex-ante (Chapter 8)</a:t>
              </a:r>
              <a:endParaRPr sz="1000">
                <a:solidFill>
                  <a:srgbClr val="09294E"/>
                </a:solidFill>
                <a:latin typeface="Open Sans"/>
                <a:ea typeface="Open Sans"/>
                <a:cs typeface="Open Sans"/>
                <a:sym typeface="Open Sans"/>
              </a:endParaRPr>
            </a:p>
            <a:p>
              <a:pPr indent="457200" lvl="0" marL="0" marR="0" rtl="0" algn="l">
                <a:lnSpc>
                  <a:spcPct val="113000"/>
                </a:lnSpc>
                <a:spcBef>
                  <a:spcPts val="400"/>
                </a:spcBef>
                <a:spcAft>
                  <a:spcPts val="0"/>
                </a:spcAft>
                <a:buNone/>
              </a:pPr>
              <a:r>
                <a:rPr lang="en-ZA" sz="1000">
                  <a:solidFill>
                    <a:srgbClr val="09294E"/>
                  </a:solidFill>
                  <a:latin typeface="Open Sans"/>
                  <a:ea typeface="Open Sans"/>
                  <a:cs typeface="Open Sans"/>
                  <a:sym typeface="Open Sans"/>
                </a:rPr>
                <a:t>Estimate the impact of the policy ex-post (Chapter 9)</a:t>
              </a:r>
              <a:endParaRPr sz="1000">
                <a:solidFill>
                  <a:srgbClr val="09294E"/>
                </a:solidFill>
                <a:latin typeface="Open Sans"/>
                <a:ea typeface="Open Sans"/>
                <a:cs typeface="Open Sans"/>
                <a:sym typeface="Open Sans"/>
              </a:endParaRPr>
            </a:p>
          </p:txBody>
        </p:sp>
        <p:sp>
          <p:nvSpPr>
            <p:cNvPr id="160" name="Google Shape;160;p22"/>
            <p:cNvSpPr/>
            <p:nvPr/>
          </p:nvSpPr>
          <p:spPr>
            <a:xfrm>
              <a:off x="37608" y="3406310"/>
              <a:ext cx="6033300" cy="916200"/>
            </a:xfrm>
            <a:prstGeom prst="roundRect">
              <a:avLst>
                <a:gd fmla="val 16667" name="adj"/>
              </a:avLst>
            </a:prstGeom>
            <a:solidFill>
              <a:srgbClr val="FAFAFA"/>
            </a:solidFill>
            <a:ln>
              <a:noFill/>
            </a:ln>
          </p:spPr>
          <p:txBody>
            <a:bodyPr anchorCtr="0" anchor="ctr" bIns="45700" lIns="91425" spcFirstLastPara="1" rIns="91425" wrap="square" tIns="45700">
              <a:noAutofit/>
            </a:bodyPr>
            <a:lstStyle/>
            <a:p>
              <a:pPr indent="457200" lvl="0" marL="0" marR="0" rtl="0" algn="l">
                <a:lnSpc>
                  <a:spcPct val="113000"/>
                </a:lnSpc>
                <a:spcBef>
                  <a:spcPts val="0"/>
                </a:spcBef>
                <a:spcAft>
                  <a:spcPts val="0"/>
                </a:spcAft>
                <a:buNone/>
              </a:pPr>
              <a:r>
                <a:rPr b="1" i="0" lang="en-ZA" sz="1000" u="none" cap="none" strike="noStrike">
                  <a:solidFill>
                    <a:srgbClr val="000A3A"/>
                  </a:solidFill>
                  <a:latin typeface="Open Sans"/>
                  <a:ea typeface="Open Sans"/>
                  <a:cs typeface="Open Sans"/>
                  <a:sym typeface="Open Sans"/>
                </a:rPr>
                <a:t>Monitoring and reporting</a:t>
              </a:r>
              <a:endParaRPr i="0" sz="1200" u="none" cap="none" strike="noStrike">
                <a:solidFill>
                  <a:srgbClr val="000A3A"/>
                </a:solidFill>
                <a:latin typeface="Open Sans"/>
                <a:ea typeface="Open Sans"/>
                <a:cs typeface="Open Sans"/>
                <a:sym typeface="Open Sans"/>
              </a:endParaRPr>
            </a:p>
            <a:p>
              <a:pPr indent="457200" lvl="0" marL="0" marR="0" rtl="0" algn="l">
                <a:lnSpc>
                  <a:spcPct val="113000"/>
                </a:lnSpc>
                <a:spcBef>
                  <a:spcPts val="400"/>
                </a:spcBef>
                <a:spcAft>
                  <a:spcPts val="0"/>
                </a:spcAft>
                <a:buNone/>
              </a:pPr>
              <a:r>
                <a:rPr lang="en-ZA" sz="1000">
                  <a:solidFill>
                    <a:srgbClr val="09294E"/>
                  </a:solidFill>
                  <a:latin typeface="Open Sans"/>
                  <a:ea typeface="Open Sans"/>
                  <a:cs typeface="Open Sans"/>
                  <a:sym typeface="Open Sans"/>
                </a:rPr>
                <a:t>Monitor the performance of the policy over time (Chapter 10)</a:t>
              </a:r>
              <a:endParaRPr sz="1000">
                <a:solidFill>
                  <a:srgbClr val="09294E"/>
                </a:solidFill>
                <a:latin typeface="Open Sans"/>
                <a:ea typeface="Open Sans"/>
                <a:cs typeface="Open Sans"/>
                <a:sym typeface="Open Sans"/>
              </a:endParaRPr>
            </a:p>
            <a:p>
              <a:pPr indent="457200" lvl="0" marL="0" marR="0" rtl="0" algn="l">
                <a:lnSpc>
                  <a:spcPct val="113000"/>
                </a:lnSpc>
                <a:spcBef>
                  <a:spcPts val="400"/>
                </a:spcBef>
                <a:spcAft>
                  <a:spcPts val="0"/>
                </a:spcAft>
                <a:buNone/>
              </a:pPr>
              <a:r>
                <a:rPr lang="en-ZA" sz="1000">
                  <a:solidFill>
                    <a:srgbClr val="09294E"/>
                  </a:solidFill>
                  <a:latin typeface="Open Sans"/>
                  <a:ea typeface="Open Sans"/>
                  <a:cs typeface="Open Sans"/>
                  <a:sym typeface="Open Sans"/>
                </a:rPr>
                <a:t>Report the results and methodology used (Chapter 11)</a:t>
              </a:r>
              <a:endParaRPr sz="1000">
                <a:solidFill>
                  <a:srgbClr val="09294E"/>
                </a:solidFill>
                <a:latin typeface="Open Sans"/>
                <a:ea typeface="Open Sans"/>
                <a:cs typeface="Open Sans"/>
                <a:sym typeface="Open Sans"/>
              </a:endParaRPr>
            </a:p>
          </p:txBody>
        </p:sp>
        <p:sp>
          <p:nvSpPr>
            <p:cNvPr id="161" name="Google Shape;161;p22"/>
            <p:cNvSpPr/>
            <p:nvPr/>
          </p:nvSpPr>
          <p:spPr>
            <a:xfrm>
              <a:off x="0" y="1441787"/>
              <a:ext cx="6061500" cy="803700"/>
            </a:xfrm>
            <a:prstGeom prst="roundRect">
              <a:avLst>
                <a:gd fmla="val 16667" name="adj"/>
              </a:avLst>
            </a:prstGeom>
            <a:solidFill>
              <a:srgbClr val="FAFAFA"/>
            </a:solidFill>
            <a:ln>
              <a:noFill/>
            </a:ln>
          </p:spPr>
          <p:txBody>
            <a:bodyPr anchorCtr="0" anchor="ctr" bIns="45700" lIns="91425" spcFirstLastPara="1" rIns="91425" wrap="square" tIns="45700">
              <a:noAutofit/>
            </a:bodyPr>
            <a:lstStyle/>
            <a:p>
              <a:pPr indent="457200" lvl="0" marL="0" rtl="0" algn="l">
                <a:lnSpc>
                  <a:spcPct val="113000"/>
                </a:lnSpc>
                <a:spcBef>
                  <a:spcPts val="0"/>
                </a:spcBef>
                <a:spcAft>
                  <a:spcPts val="0"/>
                </a:spcAft>
                <a:buNone/>
              </a:pPr>
              <a:r>
                <a:rPr b="1" lang="en-ZA" sz="1000">
                  <a:solidFill>
                    <a:srgbClr val="000A3A"/>
                  </a:solidFill>
                  <a:latin typeface="Open Sans"/>
                  <a:ea typeface="Open Sans"/>
                  <a:cs typeface="Open Sans"/>
                  <a:sym typeface="Open Sans"/>
                </a:rPr>
                <a:t>Defining the assessment </a:t>
              </a:r>
              <a:endParaRPr sz="1000">
                <a:solidFill>
                  <a:srgbClr val="000A3A"/>
                </a:solidFill>
                <a:latin typeface="Open Sans"/>
                <a:ea typeface="Open Sans"/>
                <a:cs typeface="Open Sans"/>
                <a:sym typeface="Open Sans"/>
              </a:endParaRPr>
            </a:p>
            <a:p>
              <a:pPr indent="457200" lvl="0" marL="0" marR="0" rtl="0" algn="l">
                <a:lnSpc>
                  <a:spcPct val="113000"/>
                </a:lnSpc>
                <a:spcBef>
                  <a:spcPts val="400"/>
                </a:spcBef>
                <a:spcAft>
                  <a:spcPts val="0"/>
                </a:spcAft>
                <a:buNone/>
              </a:pPr>
              <a:r>
                <a:rPr lang="en-ZA" sz="1000">
                  <a:solidFill>
                    <a:srgbClr val="09294E"/>
                  </a:solidFill>
                  <a:latin typeface="Open Sans"/>
                  <a:ea typeface="Open Sans"/>
                  <a:cs typeface="Open Sans"/>
                  <a:sym typeface="Open Sans"/>
                </a:rPr>
                <a:t>Clearly describe the policy to be assessed (Chapter 5)</a:t>
              </a:r>
              <a:endParaRPr sz="1000">
                <a:solidFill>
                  <a:srgbClr val="09294E"/>
                </a:solidFill>
                <a:latin typeface="Open Sans"/>
                <a:ea typeface="Open Sans"/>
                <a:cs typeface="Open Sans"/>
                <a:sym typeface="Open Sans"/>
              </a:endParaRPr>
            </a:p>
            <a:p>
              <a:pPr indent="457200" lvl="0" marL="0" marR="0" rtl="0" algn="l">
                <a:lnSpc>
                  <a:spcPct val="113000"/>
                </a:lnSpc>
                <a:spcBef>
                  <a:spcPts val="400"/>
                </a:spcBef>
                <a:spcAft>
                  <a:spcPts val="0"/>
                </a:spcAft>
                <a:buNone/>
              </a:pPr>
              <a:r>
                <a:rPr lang="en-ZA" sz="1000">
                  <a:solidFill>
                    <a:srgbClr val="09294E"/>
                  </a:solidFill>
                  <a:latin typeface="Open Sans"/>
                  <a:ea typeface="Open Sans"/>
                  <a:cs typeface="Open Sans"/>
                  <a:sym typeface="Open Sans"/>
                </a:rPr>
                <a:t>Identify the GHG impacts to assess (Chapter 6)</a:t>
              </a:r>
              <a:endParaRPr sz="1000">
                <a:solidFill>
                  <a:srgbClr val="09294E"/>
                </a:solidFill>
                <a:latin typeface="Open Sans"/>
                <a:ea typeface="Open Sans"/>
                <a:cs typeface="Open Sans"/>
                <a:sym typeface="Open Sans"/>
              </a:endParaRPr>
            </a:p>
          </p:txBody>
        </p:sp>
        <p:sp>
          <p:nvSpPr>
            <p:cNvPr id="162" name="Google Shape;162;p22"/>
            <p:cNvSpPr/>
            <p:nvPr/>
          </p:nvSpPr>
          <p:spPr>
            <a:xfrm>
              <a:off x="28126" y="-13084"/>
              <a:ext cx="6033300" cy="1394100"/>
            </a:xfrm>
            <a:prstGeom prst="roundRect">
              <a:avLst>
                <a:gd fmla="val 10587" name="adj"/>
              </a:avLst>
            </a:prstGeom>
            <a:solidFill>
              <a:srgbClr val="FAFAFA"/>
            </a:solidFill>
            <a:ln cap="flat" cmpd="sng" w="285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457200" lvl="0" marL="0" rtl="0" algn="l">
                <a:lnSpc>
                  <a:spcPct val="113000"/>
                </a:lnSpc>
                <a:spcBef>
                  <a:spcPts val="0"/>
                </a:spcBef>
                <a:spcAft>
                  <a:spcPts val="0"/>
                </a:spcAft>
                <a:buNone/>
              </a:pPr>
              <a:r>
                <a:rPr b="1" lang="en-ZA" sz="1000">
                  <a:solidFill>
                    <a:srgbClr val="000A3A"/>
                  </a:solidFill>
                  <a:latin typeface="Open Sans"/>
                  <a:ea typeface="Open Sans"/>
                  <a:cs typeface="Open Sans"/>
                  <a:sym typeface="Open Sans"/>
                </a:rPr>
                <a:t>Introduction, objectives, key steps and overview of </a:t>
              </a:r>
              <a:r>
                <a:rPr b="1" lang="en-ZA" sz="1000">
                  <a:solidFill>
                    <a:srgbClr val="000A3A"/>
                  </a:solidFill>
                  <a:latin typeface="Open Sans"/>
                  <a:ea typeface="Open Sans"/>
                  <a:cs typeface="Open Sans"/>
                  <a:sym typeface="Open Sans"/>
                </a:rPr>
                <a:t>agriculture policies and key steps</a:t>
              </a:r>
              <a:endParaRPr sz="1000">
                <a:solidFill>
                  <a:srgbClr val="000A3A"/>
                </a:solidFill>
                <a:latin typeface="Open Sans"/>
                <a:ea typeface="Open Sans"/>
                <a:cs typeface="Open Sans"/>
                <a:sym typeface="Open Sans"/>
              </a:endParaRPr>
            </a:p>
            <a:p>
              <a:pPr indent="457200" lvl="0" marL="0" marR="0" rtl="0" algn="l">
                <a:lnSpc>
                  <a:spcPct val="113000"/>
                </a:lnSpc>
                <a:spcBef>
                  <a:spcPts val="400"/>
                </a:spcBef>
                <a:spcAft>
                  <a:spcPts val="0"/>
                </a:spcAft>
                <a:buNone/>
              </a:pPr>
              <a:r>
                <a:rPr lang="en-ZA" sz="1000">
                  <a:solidFill>
                    <a:srgbClr val="09294E"/>
                  </a:solidFill>
                  <a:latin typeface="Open Sans"/>
                  <a:ea typeface="Open Sans"/>
                  <a:cs typeface="Open Sans"/>
                  <a:sym typeface="Open Sans"/>
                </a:rPr>
                <a:t>Understand purpose and applicability of the guidance (Chapter 1)</a:t>
              </a:r>
              <a:endParaRPr sz="1000">
                <a:solidFill>
                  <a:srgbClr val="09294E"/>
                </a:solidFill>
                <a:latin typeface="Open Sans"/>
                <a:ea typeface="Open Sans"/>
                <a:cs typeface="Open Sans"/>
                <a:sym typeface="Open Sans"/>
              </a:endParaRPr>
            </a:p>
            <a:p>
              <a:pPr indent="457200" lvl="0" marL="0" marR="0" rtl="0" algn="l">
                <a:lnSpc>
                  <a:spcPct val="113000"/>
                </a:lnSpc>
                <a:spcBef>
                  <a:spcPts val="400"/>
                </a:spcBef>
                <a:spcAft>
                  <a:spcPts val="0"/>
                </a:spcAft>
                <a:buNone/>
              </a:pPr>
              <a:r>
                <a:rPr lang="en-ZA" sz="1000">
                  <a:solidFill>
                    <a:srgbClr val="09294E"/>
                  </a:solidFill>
                  <a:latin typeface="Open Sans"/>
                  <a:ea typeface="Open Sans"/>
                  <a:cs typeface="Open Sans"/>
                  <a:sym typeface="Open Sans"/>
                </a:rPr>
                <a:t>Determine the objectives of the assessment (Chapter 2)</a:t>
              </a:r>
              <a:endParaRPr sz="1000">
                <a:solidFill>
                  <a:srgbClr val="09294E"/>
                </a:solidFill>
                <a:latin typeface="Open Sans"/>
                <a:ea typeface="Open Sans"/>
                <a:cs typeface="Open Sans"/>
                <a:sym typeface="Open Sans"/>
              </a:endParaRPr>
            </a:p>
            <a:p>
              <a:pPr indent="457200" lvl="0" marL="0" marR="0" rtl="0" algn="l">
                <a:lnSpc>
                  <a:spcPct val="113000"/>
                </a:lnSpc>
                <a:spcBef>
                  <a:spcPts val="400"/>
                </a:spcBef>
                <a:spcAft>
                  <a:spcPts val="0"/>
                </a:spcAft>
                <a:buNone/>
              </a:pPr>
              <a:r>
                <a:rPr lang="en-ZA" sz="1000">
                  <a:solidFill>
                    <a:srgbClr val="09294E"/>
                  </a:solidFill>
                  <a:latin typeface="Open Sans"/>
                  <a:ea typeface="Open Sans"/>
                  <a:cs typeface="Open Sans"/>
                  <a:sym typeface="Open Sans"/>
                </a:rPr>
                <a:t>Understand agriculture policies (Chapter 3)</a:t>
              </a:r>
              <a:endParaRPr sz="1000">
                <a:solidFill>
                  <a:srgbClr val="09294E"/>
                </a:solidFill>
                <a:latin typeface="Open Sans"/>
                <a:ea typeface="Open Sans"/>
                <a:cs typeface="Open Sans"/>
                <a:sym typeface="Open Sans"/>
              </a:endParaRPr>
            </a:p>
            <a:p>
              <a:pPr indent="457200" lvl="0" marL="0" marR="0" rtl="0" algn="l">
                <a:lnSpc>
                  <a:spcPct val="113000"/>
                </a:lnSpc>
                <a:spcBef>
                  <a:spcPts val="400"/>
                </a:spcBef>
                <a:spcAft>
                  <a:spcPts val="0"/>
                </a:spcAft>
                <a:buNone/>
              </a:pPr>
              <a:r>
                <a:rPr lang="en-ZA" sz="1000">
                  <a:solidFill>
                    <a:srgbClr val="09294E"/>
                  </a:solidFill>
                  <a:latin typeface="Open Sans"/>
                  <a:ea typeface="Open Sans"/>
                  <a:cs typeface="Open Sans"/>
                  <a:sym typeface="Open Sans"/>
                </a:rPr>
                <a:t>Understand steps and assessment principles (Chapter 4)</a:t>
              </a:r>
              <a:endParaRPr sz="1000">
                <a:solidFill>
                  <a:srgbClr val="09294E"/>
                </a:solidFill>
                <a:latin typeface="Open Sans"/>
                <a:ea typeface="Open Sans"/>
                <a:cs typeface="Open Sans"/>
                <a:sym typeface="Open Sans"/>
              </a:endParaRPr>
            </a:p>
          </p:txBody>
        </p:sp>
        <p:sp>
          <p:nvSpPr>
            <p:cNvPr id="163" name="Google Shape;163;p22"/>
            <p:cNvSpPr/>
            <p:nvPr/>
          </p:nvSpPr>
          <p:spPr>
            <a:xfrm rot="5400000">
              <a:off x="4850091" y="2148783"/>
              <a:ext cx="225600" cy="195900"/>
            </a:xfrm>
            <a:prstGeom prst="rightArrow">
              <a:avLst>
                <a:gd fmla="val 50000" name="adj1"/>
                <a:gd fmla="val 50000" name="adj2"/>
              </a:avLst>
            </a:prstGeom>
            <a:solidFill>
              <a:srgbClr val="000A3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64" name="Google Shape;164;p22"/>
            <p:cNvSpPr/>
            <p:nvPr/>
          </p:nvSpPr>
          <p:spPr>
            <a:xfrm rot="5400000">
              <a:off x="4850091" y="3410621"/>
              <a:ext cx="225600" cy="195900"/>
            </a:xfrm>
            <a:prstGeom prst="rightArrow">
              <a:avLst>
                <a:gd fmla="val 50000" name="adj1"/>
                <a:gd fmla="val 50000" name="adj2"/>
              </a:avLst>
            </a:prstGeom>
            <a:solidFill>
              <a:srgbClr val="000A3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65" name="Google Shape;165;p22"/>
            <p:cNvSpPr/>
            <p:nvPr/>
          </p:nvSpPr>
          <p:spPr>
            <a:xfrm rot="5400000">
              <a:off x="4850091" y="1346538"/>
              <a:ext cx="225600" cy="195900"/>
            </a:xfrm>
            <a:prstGeom prst="rightArrow">
              <a:avLst>
                <a:gd fmla="val 50000" name="adj1"/>
                <a:gd fmla="val 50000" name="adj2"/>
              </a:avLst>
            </a:prstGeom>
            <a:solidFill>
              <a:srgbClr val="000A3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sp>
        <p:nvSpPr>
          <p:cNvPr id="166" name="Google Shape;166;p22"/>
          <p:cNvSpPr/>
          <p:nvPr/>
        </p:nvSpPr>
        <p:spPr>
          <a:xfrm>
            <a:off x="1128775" y="1114025"/>
            <a:ext cx="835200" cy="803400"/>
          </a:xfrm>
          <a:prstGeom prst="ellipse">
            <a:avLst/>
          </a:prstGeom>
          <a:solidFill>
            <a:srgbClr val="E4DE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lang="en-ZA" sz="1500">
                <a:solidFill>
                  <a:srgbClr val="9E99F2"/>
                </a:solidFill>
                <a:latin typeface="Open Sans"/>
                <a:ea typeface="Open Sans"/>
                <a:cs typeface="Open Sans"/>
                <a:sym typeface="Open Sans"/>
              </a:rPr>
              <a:t>Part 1</a:t>
            </a:r>
            <a:endParaRPr sz="1500">
              <a:latin typeface="Open Sans"/>
              <a:ea typeface="Open Sans"/>
              <a:cs typeface="Open Sans"/>
              <a:sym typeface="Open Sans"/>
            </a:endParaRPr>
          </a:p>
        </p:txBody>
      </p:sp>
      <p:sp>
        <p:nvSpPr>
          <p:cNvPr id="167" name="Google Shape;167;p22"/>
          <p:cNvSpPr/>
          <p:nvPr/>
        </p:nvSpPr>
        <p:spPr>
          <a:xfrm>
            <a:off x="1128825" y="1980600"/>
            <a:ext cx="835200" cy="803400"/>
          </a:xfrm>
          <a:prstGeom prst="ellipse">
            <a:avLst/>
          </a:prstGeom>
          <a:solidFill>
            <a:srgbClr val="E4DE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lang="en-ZA" sz="1500">
                <a:solidFill>
                  <a:srgbClr val="9E99F2"/>
                </a:solidFill>
                <a:latin typeface="Open Sans"/>
                <a:ea typeface="Open Sans"/>
                <a:cs typeface="Open Sans"/>
                <a:sym typeface="Open Sans"/>
              </a:rPr>
              <a:t>Part 2</a:t>
            </a:r>
            <a:endParaRPr sz="1500">
              <a:latin typeface="Open Sans"/>
              <a:ea typeface="Open Sans"/>
              <a:cs typeface="Open Sans"/>
              <a:sym typeface="Open Sans"/>
            </a:endParaRPr>
          </a:p>
        </p:txBody>
      </p:sp>
      <p:sp>
        <p:nvSpPr>
          <p:cNvPr id="168" name="Google Shape;168;p22"/>
          <p:cNvSpPr/>
          <p:nvPr/>
        </p:nvSpPr>
        <p:spPr>
          <a:xfrm>
            <a:off x="1128825" y="2852650"/>
            <a:ext cx="835200" cy="803400"/>
          </a:xfrm>
          <a:prstGeom prst="ellipse">
            <a:avLst/>
          </a:prstGeom>
          <a:solidFill>
            <a:srgbClr val="E4DE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lang="en-ZA" sz="1500">
                <a:solidFill>
                  <a:srgbClr val="9E99F2"/>
                </a:solidFill>
                <a:latin typeface="Open Sans"/>
                <a:ea typeface="Open Sans"/>
                <a:cs typeface="Open Sans"/>
                <a:sym typeface="Open Sans"/>
              </a:rPr>
              <a:t>Part 3</a:t>
            </a:r>
            <a:endParaRPr sz="1500">
              <a:latin typeface="Open Sans"/>
              <a:ea typeface="Open Sans"/>
              <a:cs typeface="Open Sans"/>
              <a:sym typeface="Open Sans"/>
            </a:endParaRPr>
          </a:p>
        </p:txBody>
      </p:sp>
      <p:sp>
        <p:nvSpPr>
          <p:cNvPr id="169" name="Google Shape;169;p22"/>
          <p:cNvSpPr/>
          <p:nvPr/>
        </p:nvSpPr>
        <p:spPr>
          <a:xfrm>
            <a:off x="1128825" y="3724775"/>
            <a:ext cx="835200" cy="803400"/>
          </a:xfrm>
          <a:prstGeom prst="ellipse">
            <a:avLst/>
          </a:prstGeom>
          <a:solidFill>
            <a:srgbClr val="E4DE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lang="en-ZA" sz="1500">
                <a:solidFill>
                  <a:srgbClr val="9E99F2"/>
                </a:solidFill>
                <a:latin typeface="Open Sans"/>
                <a:ea typeface="Open Sans"/>
                <a:cs typeface="Open Sans"/>
                <a:sym typeface="Open Sans"/>
              </a:rPr>
              <a:t>Part 4</a:t>
            </a:r>
            <a:endParaRPr sz="1500">
              <a:latin typeface="Open Sans"/>
              <a:ea typeface="Open Sans"/>
              <a:cs typeface="Open Sans"/>
              <a:sym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sp>
        <p:nvSpPr>
          <p:cNvPr id="701" name="Google Shape;701;p49"/>
          <p:cNvSpPr txBox="1"/>
          <p:nvPr>
            <p:ph idx="4294967295" type="body"/>
          </p:nvPr>
        </p:nvSpPr>
        <p:spPr>
          <a:xfrm>
            <a:off x="600075" y="2085820"/>
            <a:ext cx="8007300" cy="21873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100"/>
              <a:buNone/>
            </a:pPr>
            <a:r>
              <a:rPr lang="en-ZA" sz="1400"/>
              <a:t>Answers:</a:t>
            </a:r>
            <a:endParaRPr sz="1400"/>
          </a:p>
          <a:p>
            <a:pPr indent="-412750" lvl="0" marL="457200" rtl="0" algn="l">
              <a:lnSpc>
                <a:spcPct val="90000"/>
              </a:lnSpc>
              <a:spcBef>
                <a:spcPts val="1000"/>
              </a:spcBef>
              <a:spcAft>
                <a:spcPts val="0"/>
              </a:spcAft>
              <a:buSzPts val="1400"/>
              <a:buAutoNum type="alphaLcParenR"/>
            </a:pPr>
            <a:r>
              <a:rPr lang="en-ZA" sz="1400"/>
              <a:t>Before policy implementation</a:t>
            </a:r>
            <a:endParaRPr baseline="-25000" sz="1400"/>
          </a:p>
          <a:p>
            <a:pPr indent="-412750" lvl="0" marL="457200" rtl="0" algn="l">
              <a:lnSpc>
                <a:spcPct val="90000"/>
              </a:lnSpc>
              <a:spcBef>
                <a:spcPts val="1000"/>
              </a:spcBef>
              <a:spcAft>
                <a:spcPts val="0"/>
              </a:spcAft>
              <a:buSzPts val="1400"/>
              <a:buAutoNum type="alphaLcParenR"/>
            </a:pPr>
            <a:r>
              <a:rPr lang="en-ZA" sz="1400"/>
              <a:t>During policy implementation</a:t>
            </a:r>
            <a:endParaRPr baseline="-25000" sz="1400"/>
          </a:p>
          <a:p>
            <a:pPr indent="-412750" lvl="0" marL="457200" rtl="0" algn="l">
              <a:lnSpc>
                <a:spcPct val="90000"/>
              </a:lnSpc>
              <a:spcBef>
                <a:spcPts val="1000"/>
              </a:spcBef>
              <a:spcAft>
                <a:spcPts val="0"/>
              </a:spcAft>
              <a:buSzPts val="1400"/>
              <a:buAutoNum type="alphaLcParenR"/>
            </a:pPr>
            <a:r>
              <a:rPr lang="en-ZA" sz="1400"/>
              <a:t>After policy implementation</a:t>
            </a:r>
            <a:endParaRPr sz="1400"/>
          </a:p>
          <a:p>
            <a:pPr indent="-412750" lvl="0" marL="457200" rtl="0" algn="l">
              <a:lnSpc>
                <a:spcPct val="90000"/>
              </a:lnSpc>
              <a:spcBef>
                <a:spcPts val="1000"/>
              </a:spcBef>
              <a:spcAft>
                <a:spcPts val="1200"/>
              </a:spcAft>
              <a:buSzPts val="1400"/>
              <a:buAutoNum type="alphaLcParenR"/>
            </a:pPr>
            <a:r>
              <a:rPr lang="en-ZA" sz="1400"/>
              <a:t>All of the above</a:t>
            </a:r>
            <a:endParaRPr sz="1400"/>
          </a:p>
        </p:txBody>
      </p:sp>
      <p:sp>
        <p:nvSpPr>
          <p:cNvPr id="702" name="Google Shape;702;p49"/>
          <p:cNvSpPr txBox="1"/>
          <p:nvPr>
            <p:ph idx="4294967295" type="body"/>
          </p:nvPr>
        </p:nvSpPr>
        <p:spPr>
          <a:xfrm>
            <a:off x="600075" y="1249308"/>
            <a:ext cx="8026200" cy="962400"/>
          </a:xfrm>
          <a:prstGeom prst="rect">
            <a:avLst/>
          </a:prstGeom>
          <a:noFill/>
          <a:ln>
            <a:noFill/>
          </a:ln>
        </p:spPr>
        <p:txBody>
          <a:bodyPr anchorCtr="0" anchor="ctr" bIns="45700" lIns="91425" spcFirstLastPara="1" rIns="91425" wrap="square" tIns="45700">
            <a:normAutofit/>
          </a:bodyPr>
          <a:lstStyle/>
          <a:p>
            <a:pPr indent="0" lvl="0" marL="0" rtl="0" algn="l">
              <a:lnSpc>
                <a:spcPct val="120000"/>
              </a:lnSpc>
              <a:spcBef>
                <a:spcPts val="0"/>
              </a:spcBef>
              <a:spcAft>
                <a:spcPts val="0"/>
              </a:spcAft>
              <a:buClr>
                <a:srgbClr val="F4D63A"/>
              </a:buClr>
              <a:buSzPts val="2200"/>
              <a:buNone/>
            </a:pPr>
            <a:r>
              <a:rPr b="1" lang="en-ZA" sz="1400"/>
              <a:t>What does ex-ante mean?</a:t>
            </a:r>
            <a:endParaRPr b="1" sz="1400"/>
          </a:p>
        </p:txBody>
      </p:sp>
      <p:sp>
        <p:nvSpPr>
          <p:cNvPr id="703" name="Google Shape;703;p49"/>
          <p:cNvSpPr/>
          <p:nvPr/>
        </p:nvSpPr>
        <p:spPr>
          <a:xfrm>
            <a:off x="600075" y="2384011"/>
            <a:ext cx="8002200" cy="329400"/>
          </a:xfrm>
          <a:prstGeom prst="rect">
            <a:avLst/>
          </a:prstGeom>
          <a:noFill/>
          <a:ln cap="flat" cmpd="sng" w="571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a:solidFill>
                <a:schemeClr val="dk2"/>
              </a:solidFill>
              <a:latin typeface="Open Sans"/>
              <a:ea typeface="Open Sans"/>
              <a:cs typeface="Open Sans"/>
              <a:sym typeface="Open Sans"/>
            </a:endParaRPr>
          </a:p>
        </p:txBody>
      </p:sp>
      <p:sp>
        <p:nvSpPr>
          <p:cNvPr id="704" name="Google Shape;704;p49"/>
          <p:cNvSpPr/>
          <p:nvPr/>
        </p:nvSpPr>
        <p:spPr>
          <a:xfrm>
            <a:off x="600084" y="3847396"/>
            <a:ext cx="1093800" cy="275700"/>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ZA" sz="1400">
                <a:solidFill>
                  <a:srgbClr val="09294E"/>
                </a:solidFill>
                <a:latin typeface="Arial"/>
                <a:ea typeface="Arial"/>
                <a:cs typeface="Arial"/>
                <a:sym typeface="Arial"/>
              </a:rPr>
              <a:t>Answer</a:t>
            </a:r>
            <a:endParaRPr/>
          </a:p>
        </p:txBody>
      </p:sp>
      <p:sp>
        <p:nvSpPr>
          <p:cNvPr id="705" name="Google Shape;705;p49"/>
          <p:cNvSpPr txBox="1"/>
          <p:nvPr>
            <p:ph type="title"/>
          </p:nvPr>
        </p:nvSpPr>
        <p:spPr>
          <a:xfrm>
            <a:off x="311700" y="2164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ZA"/>
              <a:t>Part I: QUIZ 3</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 name="Shape 710"/>
        <p:cNvGrpSpPr/>
        <p:nvPr/>
      </p:nvGrpSpPr>
      <p:grpSpPr>
        <a:xfrm>
          <a:off x="0" y="0"/>
          <a:ext cx="0" cy="0"/>
          <a:chOff x="0" y="0"/>
          <a:chExt cx="0" cy="0"/>
        </a:xfrm>
      </p:grpSpPr>
      <p:sp>
        <p:nvSpPr>
          <p:cNvPr id="711" name="Google Shape;711;p50"/>
          <p:cNvSpPr txBox="1"/>
          <p:nvPr>
            <p:ph idx="4294967295" type="body"/>
          </p:nvPr>
        </p:nvSpPr>
        <p:spPr>
          <a:xfrm>
            <a:off x="600075" y="2154400"/>
            <a:ext cx="8007300" cy="21873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100"/>
              <a:buNone/>
            </a:pPr>
            <a:r>
              <a:rPr lang="en-ZA" sz="1400"/>
              <a:t>Answers:</a:t>
            </a:r>
            <a:endParaRPr sz="1400"/>
          </a:p>
          <a:p>
            <a:pPr indent="-412750" lvl="0" marL="457200" rtl="0" algn="l">
              <a:lnSpc>
                <a:spcPct val="90000"/>
              </a:lnSpc>
              <a:spcBef>
                <a:spcPts val="1000"/>
              </a:spcBef>
              <a:spcAft>
                <a:spcPts val="0"/>
              </a:spcAft>
              <a:buSzPts val="1400"/>
              <a:buFont typeface="Arial"/>
              <a:buAutoNum type="alphaLcParenR"/>
            </a:pPr>
            <a:r>
              <a:rPr lang="en-ZA" sz="1400"/>
              <a:t>Activity data approach</a:t>
            </a:r>
            <a:endParaRPr baseline="-25000" sz="1400"/>
          </a:p>
          <a:p>
            <a:pPr indent="-412750" lvl="0" marL="457200" rtl="0" algn="l">
              <a:lnSpc>
                <a:spcPct val="90000"/>
              </a:lnSpc>
              <a:spcBef>
                <a:spcPts val="1000"/>
              </a:spcBef>
              <a:spcAft>
                <a:spcPts val="0"/>
              </a:spcAft>
              <a:buSzPts val="1400"/>
              <a:buFont typeface="Arial"/>
              <a:buAutoNum type="alphaLcParenR"/>
            </a:pPr>
            <a:r>
              <a:rPr lang="en-ZA" sz="1400"/>
              <a:t>Emissions approach</a:t>
            </a:r>
            <a:endParaRPr baseline="-25000" sz="1400"/>
          </a:p>
          <a:p>
            <a:pPr indent="-412750" lvl="0" marL="457200" rtl="0" algn="l">
              <a:lnSpc>
                <a:spcPct val="90000"/>
              </a:lnSpc>
              <a:spcBef>
                <a:spcPts val="1000"/>
              </a:spcBef>
              <a:spcAft>
                <a:spcPts val="0"/>
              </a:spcAft>
              <a:buSzPts val="1400"/>
              <a:buFont typeface="Arial"/>
              <a:buAutoNum type="alphaLcParenR"/>
            </a:pPr>
            <a:r>
              <a:rPr lang="en-ZA" sz="1400"/>
              <a:t>Tier 1 approach</a:t>
            </a:r>
            <a:endParaRPr sz="1400"/>
          </a:p>
          <a:p>
            <a:pPr indent="-412750" lvl="0" marL="457200" rtl="0" algn="l">
              <a:lnSpc>
                <a:spcPct val="90000"/>
              </a:lnSpc>
              <a:spcBef>
                <a:spcPts val="1000"/>
              </a:spcBef>
              <a:spcAft>
                <a:spcPts val="1200"/>
              </a:spcAft>
              <a:buSzPts val="1400"/>
              <a:buFont typeface="Arial"/>
              <a:buAutoNum type="alphaLcParenR"/>
            </a:pPr>
            <a:r>
              <a:rPr lang="en-ZA" sz="1400"/>
              <a:t>Tier 2 approach</a:t>
            </a:r>
            <a:endParaRPr sz="1400"/>
          </a:p>
        </p:txBody>
      </p:sp>
      <p:sp>
        <p:nvSpPr>
          <p:cNvPr id="712" name="Google Shape;712;p50"/>
          <p:cNvSpPr txBox="1"/>
          <p:nvPr>
            <p:ph idx="4294967295" type="body"/>
          </p:nvPr>
        </p:nvSpPr>
        <p:spPr>
          <a:xfrm>
            <a:off x="600075" y="1249308"/>
            <a:ext cx="8026200" cy="962400"/>
          </a:xfrm>
          <a:prstGeom prst="rect">
            <a:avLst/>
          </a:prstGeom>
          <a:noFill/>
          <a:ln>
            <a:noFill/>
          </a:ln>
        </p:spPr>
        <p:txBody>
          <a:bodyPr anchorCtr="0" anchor="ctr" bIns="45700" lIns="91425" spcFirstLastPara="1" rIns="91425" wrap="square" tIns="45700">
            <a:normAutofit/>
          </a:bodyPr>
          <a:lstStyle/>
          <a:p>
            <a:pPr indent="0" lvl="0" marL="0" rtl="0" algn="l">
              <a:lnSpc>
                <a:spcPct val="120000"/>
              </a:lnSpc>
              <a:spcBef>
                <a:spcPts val="0"/>
              </a:spcBef>
              <a:spcAft>
                <a:spcPts val="0"/>
              </a:spcAft>
              <a:buClr>
                <a:srgbClr val="F4D63A"/>
              </a:buClr>
              <a:buSzPts val="2200"/>
              <a:buNone/>
            </a:pPr>
            <a:r>
              <a:rPr b="1" lang="en-ZA" sz="1400"/>
              <a:t>What is the approach for assessing GHG impacts called if the difference in GHG emissions and removals due to the policy are compared to the baseline scenarios?</a:t>
            </a:r>
            <a:endParaRPr b="1" sz="1400"/>
          </a:p>
        </p:txBody>
      </p:sp>
      <p:sp>
        <p:nvSpPr>
          <p:cNvPr id="713" name="Google Shape;713;p50"/>
          <p:cNvSpPr/>
          <p:nvPr/>
        </p:nvSpPr>
        <p:spPr>
          <a:xfrm>
            <a:off x="612067" y="2787020"/>
            <a:ext cx="8002200" cy="329400"/>
          </a:xfrm>
          <a:prstGeom prst="rect">
            <a:avLst/>
          </a:prstGeom>
          <a:noFill/>
          <a:ln cap="flat" cmpd="sng" w="571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14" name="Google Shape;714;p50"/>
          <p:cNvSpPr/>
          <p:nvPr/>
        </p:nvSpPr>
        <p:spPr>
          <a:xfrm>
            <a:off x="624184" y="3875431"/>
            <a:ext cx="1093800" cy="275700"/>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ZA" sz="1400">
                <a:solidFill>
                  <a:srgbClr val="09294E"/>
                </a:solidFill>
                <a:latin typeface="Arial"/>
                <a:ea typeface="Arial"/>
                <a:cs typeface="Arial"/>
                <a:sym typeface="Arial"/>
              </a:rPr>
              <a:t>Answer</a:t>
            </a:r>
            <a:endParaRPr/>
          </a:p>
        </p:txBody>
      </p:sp>
      <p:sp>
        <p:nvSpPr>
          <p:cNvPr id="715" name="Google Shape;715;p50"/>
          <p:cNvSpPr txBox="1"/>
          <p:nvPr>
            <p:ph type="title"/>
          </p:nvPr>
        </p:nvSpPr>
        <p:spPr>
          <a:xfrm>
            <a:off x="311700" y="2164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ZA"/>
              <a:t>Part I: QUIZ 4</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0" name="Shape 720"/>
        <p:cNvGrpSpPr/>
        <p:nvPr/>
      </p:nvGrpSpPr>
      <p:grpSpPr>
        <a:xfrm>
          <a:off x="0" y="0"/>
          <a:ext cx="0" cy="0"/>
          <a:chOff x="0" y="0"/>
          <a:chExt cx="0" cy="0"/>
        </a:xfrm>
      </p:grpSpPr>
      <p:sp>
        <p:nvSpPr>
          <p:cNvPr id="721" name="Google Shape;721;p51"/>
          <p:cNvSpPr txBox="1"/>
          <p:nvPr>
            <p:ph idx="4294967295" type="body"/>
          </p:nvPr>
        </p:nvSpPr>
        <p:spPr>
          <a:xfrm>
            <a:off x="600075" y="2154400"/>
            <a:ext cx="8007300" cy="21873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100"/>
              <a:buNone/>
            </a:pPr>
            <a:r>
              <a:rPr lang="en-ZA" sz="1400"/>
              <a:t>Answers:</a:t>
            </a:r>
            <a:endParaRPr sz="1400"/>
          </a:p>
          <a:p>
            <a:pPr indent="-412750" lvl="0" marL="457200" rtl="0" algn="l">
              <a:lnSpc>
                <a:spcPct val="90000"/>
              </a:lnSpc>
              <a:spcBef>
                <a:spcPts val="1000"/>
              </a:spcBef>
              <a:spcAft>
                <a:spcPts val="0"/>
              </a:spcAft>
              <a:buSzPts val="1400"/>
              <a:buFont typeface="Arial"/>
              <a:buAutoNum type="alphaLcParenR"/>
            </a:pPr>
            <a:r>
              <a:rPr lang="en-ZA" sz="1400"/>
              <a:t>Tier 1</a:t>
            </a:r>
            <a:endParaRPr baseline="-25000" sz="1400"/>
          </a:p>
          <a:p>
            <a:pPr indent="-412750" lvl="0" marL="457200" rtl="0" algn="l">
              <a:lnSpc>
                <a:spcPct val="90000"/>
              </a:lnSpc>
              <a:spcBef>
                <a:spcPts val="1000"/>
              </a:spcBef>
              <a:spcAft>
                <a:spcPts val="0"/>
              </a:spcAft>
              <a:buSzPts val="1400"/>
              <a:buFont typeface="Arial"/>
              <a:buAutoNum type="alphaLcParenR"/>
            </a:pPr>
            <a:r>
              <a:rPr lang="en-ZA" sz="1400"/>
              <a:t>Tier 2</a:t>
            </a:r>
            <a:endParaRPr baseline="-25000" sz="1400"/>
          </a:p>
          <a:p>
            <a:pPr indent="-412750" lvl="0" marL="457200" rtl="0" algn="l">
              <a:lnSpc>
                <a:spcPct val="90000"/>
              </a:lnSpc>
              <a:spcBef>
                <a:spcPts val="1000"/>
              </a:spcBef>
              <a:spcAft>
                <a:spcPts val="0"/>
              </a:spcAft>
              <a:buSzPts val="1400"/>
              <a:buFont typeface="Arial"/>
              <a:buAutoNum type="alphaLcParenR"/>
            </a:pPr>
            <a:r>
              <a:rPr lang="en-ZA" sz="1400"/>
              <a:t>Tier 3</a:t>
            </a:r>
            <a:endParaRPr sz="1400"/>
          </a:p>
          <a:p>
            <a:pPr indent="-412750" lvl="0" marL="457200" rtl="0" algn="l">
              <a:lnSpc>
                <a:spcPct val="90000"/>
              </a:lnSpc>
              <a:spcBef>
                <a:spcPts val="1000"/>
              </a:spcBef>
              <a:spcAft>
                <a:spcPts val="0"/>
              </a:spcAft>
              <a:buSzPts val="1400"/>
              <a:buFont typeface="Arial"/>
              <a:buAutoNum type="alphaLcParenR"/>
            </a:pPr>
            <a:r>
              <a:rPr lang="en-ZA" sz="1400"/>
              <a:t>Tier 1 and 2</a:t>
            </a:r>
            <a:endParaRPr sz="1400"/>
          </a:p>
          <a:p>
            <a:pPr indent="-412750" lvl="0" marL="457200" rtl="0" algn="l">
              <a:lnSpc>
                <a:spcPct val="90000"/>
              </a:lnSpc>
              <a:spcBef>
                <a:spcPts val="1000"/>
              </a:spcBef>
              <a:spcAft>
                <a:spcPts val="1200"/>
              </a:spcAft>
              <a:buSzPts val="1400"/>
              <a:buFont typeface="Arial"/>
              <a:buAutoNum type="alphaLcParenR"/>
            </a:pPr>
            <a:r>
              <a:rPr lang="en-ZA" sz="1400"/>
              <a:t>Tier 1, 2 and 3</a:t>
            </a:r>
            <a:endParaRPr sz="1400"/>
          </a:p>
        </p:txBody>
      </p:sp>
      <p:sp>
        <p:nvSpPr>
          <p:cNvPr id="722" name="Google Shape;722;p51"/>
          <p:cNvSpPr txBox="1"/>
          <p:nvPr>
            <p:ph idx="4294967295" type="body"/>
          </p:nvPr>
        </p:nvSpPr>
        <p:spPr>
          <a:xfrm>
            <a:off x="600075" y="1249308"/>
            <a:ext cx="8026200" cy="962400"/>
          </a:xfrm>
          <a:prstGeom prst="rect">
            <a:avLst/>
          </a:prstGeom>
          <a:noFill/>
          <a:ln>
            <a:noFill/>
          </a:ln>
        </p:spPr>
        <p:txBody>
          <a:bodyPr anchorCtr="0" anchor="ctr" bIns="45700" lIns="91425" spcFirstLastPara="1" rIns="91425" wrap="square" tIns="45700">
            <a:normAutofit/>
          </a:bodyPr>
          <a:lstStyle/>
          <a:p>
            <a:pPr indent="0" lvl="0" marL="0" rtl="0" algn="l">
              <a:lnSpc>
                <a:spcPct val="120000"/>
              </a:lnSpc>
              <a:spcBef>
                <a:spcPts val="0"/>
              </a:spcBef>
              <a:spcAft>
                <a:spcPts val="0"/>
              </a:spcAft>
              <a:buClr>
                <a:srgbClr val="F4D63A"/>
              </a:buClr>
              <a:buSzPts val="2200"/>
              <a:buNone/>
            </a:pPr>
            <a:r>
              <a:rPr b="1" lang="en-ZA" sz="1400"/>
              <a:t>The Agriculture Guidance provides details on the use of which approaches for the livestock GHG assessment?</a:t>
            </a:r>
            <a:endParaRPr b="1" sz="1400"/>
          </a:p>
        </p:txBody>
      </p:sp>
      <p:sp>
        <p:nvSpPr>
          <p:cNvPr id="723" name="Google Shape;723;p51"/>
          <p:cNvSpPr/>
          <p:nvPr/>
        </p:nvSpPr>
        <p:spPr>
          <a:xfrm>
            <a:off x="612075" y="3385270"/>
            <a:ext cx="8002200" cy="329400"/>
          </a:xfrm>
          <a:prstGeom prst="rect">
            <a:avLst/>
          </a:prstGeom>
          <a:noFill/>
          <a:ln cap="flat" cmpd="sng" w="571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24" name="Google Shape;724;p51"/>
          <p:cNvSpPr/>
          <p:nvPr/>
        </p:nvSpPr>
        <p:spPr>
          <a:xfrm>
            <a:off x="600084" y="4066006"/>
            <a:ext cx="1093800" cy="275700"/>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ZA" sz="1400">
                <a:solidFill>
                  <a:srgbClr val="09294E"/>
                </a:solidFill>
                <a:latin typeface="Arial"/>
                <a:ea typeface="Arial"/>
                <a:cs typeface="Arial"/>
                <a:sym typeface="Arial"/>
              </a:rPr>
              <a:t>Answer</a:t>
            </a:r>
            <a:endParaRPr/>
          </a:p>
        </p:txBody>
      </p:sp>
      <p:sp>
        <p:nvSpPr>
          <p:cNvPr id="725" name="Google Shape;725;p51"/>
          <p:cNvSpPr txBox="1"/>
          <p:nvPr>
            <p:ph type="title"/>
          </p:nvPr>
        </p:nvSpPr>
        <p:spPr>
          <a:xfrm>
            <a:off x="311700" y="2164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ZA"/>
              <a:t>Part I: QUIZ 5</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9" name="Shape 729"/>
        <p:cNvGrpSpPr/>
        <p:nvPr/>
      </p:nvGrpSpPr>
      <p:grpSpPr>
        <a:xfrm>
          <a:off x="0" y="0"/>
          <a:ext cx="0" cy="0"/>
          <a:chOff x="0" y="0"/>
          <a:chExt cx="0" cy="0"/>
        </a:xfrm>
      </p:grpSpPr>
      <p:sp>
        <p:nvSpPr>
          <p:cNvPr id="730" name="Google Shape;730;p52"/>
          <p:cNvSpPr txBox="1"/>
          <p:nvPr>
            <p:ph type="title"/>
          </p:nvPr>
        </p:nvSpPr>
        <p:spPr>
          <a:xfrm>
            <a:off x="4848300" y="494472"/>
            <a:ext cx="4212600" cy="124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ZA"/>
              <a:t>Thank you!</a:t>
            </a:r>
            <a:endParaRPr/>
          </a:p>
        </p:txBody>
      </p:sp>
      <p:sp>
        <p:nvSpPr>
          <p:cNvPr id="731" name="Google Shape;731;p52"/>
          <p:cNvSpPr txBox="1"/>
          <p:nvPr>
            <p:ph idx="1" type="subTitle"/>
          </p:nvPr>
        </p:nvSpPr>
        <p:spPr>
          <a:xfrm>
            <a:off x="4962000" y="1407375"/>
            <a:ext cx="3985200" cy="6678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Clr>
                <a:srgbClr val="FFFFFF"/>
              </a:buClr>
              <a:buSzPts val="1400"/>
              <a:buFont typeface="Salsa"/>
              <a:buNone/>
            </a:pPr>
            <a:r>
              <a:rPr b="0" lang="en-ZA" u="sng">
                <a:hlinkClick r:id="rId3"/>
              </a:rPr>
              <a:t>www.climateactiontransparency.org</a:t>
            </a:r>
            <a:endParaRPr b="0"/>
          </a:p>
          <a:p>
            <a:pPr indent="0" lvl="0" marL="0" rtl="0" algn="l">
              <a:lnSpc>
                <a:spcPct val="90000"/>
              </a:lnSpc>
              <a:spcBef>
                <a:spcPts val="400"/>
              </a:spcBef>
              <a:spcAft>
                <a:spcPts val="0"/>
              </a:spcAft>
              <a:buClr>
                <a:srgbClr val="FFFFFF"/>
              </a:buClr>
              <a:buSzPts val="1400"/>
              <a:buFont typeface="Salsa"/>
              <a:buNone/>
            </a:pPr>
            <a:r>
              <a:rPr b="0" lang="en-ZA" u="sng">
                <a:hlinkClick r:id="rId4"/>
              </a:rPr>
              <a:t>icat@unops.org</a:t>
            </a:r>
            <a:endParaRPr b="0"/>
          </a:p>
          <a:p>
            <a:pPr indent="0" lvl="0" marL="0" rtl="0" algn="l">
              <a:lnSpc>
                <a:spcPct val="90000"/>
              </a:lnSpc>
              <a:spcBef>
                <a:spcPts val="400"/>
              </a:spcBef>
              <a:spcAft>
                <a:spcPts val="0"/>
              </a:spcAft>
              <a:buNone/>
            </a:pPr>
            <a:r>
              <a:rPr b="0" lang="en-ZA"/>
              <a:t>Twitter: @ICATclimate</a:t>
            </a:r>
            <a:endParaRPr/>
          </a:p>
          <a:p>
            <a:pPr indent="0" lvl="0" marL="0" rtl="0" algn="l">
              <a:spcBef>
                <a:spcPts val="400"/>
              </a:spcBef>
              <a:spcAft>
                <a:spcPts val="1200"/>
              </a:spcAft>
              <a:buNone/>
            </a:pPr>
            <a:r>
              <a:t/>
            </a:r>
            <a:endParaRPr/>
          </a:p>
        </p:txBody>
      </p:sp>
      <p:pic>
        <p:nvPicPr>
          <p:cNvPr id="732" name="Google Shape;732;p52"/>
          <p:cNvPicPr preferRelativeResize="0"/>
          <p:nvPr>
            <p:ph idx="2" type="pic"/>
          </p:nvPr>
        </p:nvPicPr>
        <p:blipFill rotWithShape="1">
          <a:blip r:embed="rId5">
            <a:alphaModFix/>
          </a:blip>
          <a:srcRect b="0" l="12512" r="12519" t="0"/>
          <a:stretch/>
        </p:blipFill>
        <p:spPr>
          <a:xfrm>
            <a:off x="-317325" y="-44083"/>
            <a:ext cx="4649100" cy="4629300"/>
          </a:xfrm>
          <a:prstGeom prst="ellipse">
            <a:avLst/>
          </a:prstGeom>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6" name="Shape 736"/>
        <p:cNvGrpSpPr/>
        <p:nvPr/>
      </p:nvGrpSpPr>
      <p:grpSpPr>
        <a:xfrm>
          <a:off x="0" y="0"/>
          <a:ext cx="0" cy="0"/>
          <a:chOff x="0" y="0"/>
          <a:chExt cx="0" cy="0"/>
        </a:xfrm>
      </p:grpSpPr>
      <p:sp>
        <p:nvSpPr>
          <p:cNvPr id="737" name="Google Shape;737;p53"/>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625852"/>
              </a:buClr>
              <a:buSzPts val="3200"/>
              <a:buFont typeface="Arial"/>
              <a:buNone/>
            </a:pPr>
            <a:r>
              <a:rPr lang="en-ZA"/>
              <a:t>Checklist of key recommendations</a:t>
            </a:r>
            <a:endParaRPr>
              <a:solidFill>
                <a:srgbClr val="09294E"/>
              </a:solidFill>
            </a:endParaRPr>
          </a:p>
        </p:txBody>
      </p:sp>
      <p:graphicFrame>
        <p:nvGraphicFramePr>
          <p:cNvPr id="738" name="Google Shape;738;p53"/>
          <p:cNvGraphicFramePr/>
          <p:nvPr/>
        </p:nvGraphicFramePr>
        <p:xfrm>
          <a:off x="523875" y="971550"/>
          <a:ext cx="3000000" cy="3000000"/>
        </p:xfrm>
        <a:graphic>
          <a:graphicData uri="http://schemas.openxmlformats.org/drawingml/2006/table">
            <a:tbl>
              <a:tblPr bandRow="1" firstRow="1">
                <a:noFill/>
                <a:tableStyleId>{C579D8AE-A7BF-43D5-84C5-1FC6FB4D9DEA}</a:tableStyleId>
              </a:tblPr>
              <a:tblGrid>
                <a:gridCol w="2219325"/>
                <a:gridCol w="5257800"/>
                <a:gridCol w="914400"/>
              </a:tblGrid>
              <a:tr h="359800">
                <a:tc>
                  <a:txBody>
                    <a:bodyPr/>
                    <a:lstStyle/>
                    <a:p>
                      <a:pPr indent="0" lvl="0" marL="0" marR="0" rtl="0" algn="l">
                        <a:spcBef>
                          <a:spcPts val="0"/>
                        </a:spcBef>
                        <a:spcAft>
                          <a:spcPts val="0"/>
                        </a:spcAft>
                        <a:buNone/>
                      </a:pPr>
                      <a:r>
                        <a:rPr lang="en-ZA" sz="1400">
                          <a:latin typeface="Open Sans"/>
                          <a:ea typeface="Open Sans"/>
                          <a:cs typeface="Open Sans"/>
                          <a:sym typeface="Open Sans"/>
                        </a:rPr>
                        <a:t>Chapter</a:t>
                      </a:r>
                      <a:endParaRPr sz="1100">
                        <a:latin typeface="Open Sans"/>
                        <a:ea typeface="Open Sans"/>
                        <a:cs typeface="Open Sans"/>
                        <a:sym typeface="Open Sans"/>
                      </a:endParaRPr>
                    </a:p>
                  </a:txBody>
                  <a:tcPr marT="34300" marB="34300" marR="91450" marL="91450"/>
                </a:tc>
                <a:tc>
                  <a:txBody>
                    <a:bodyPr/>
                    <a:lstStyle/>
                    <a:p>
                      <a:pPr indent="0" lvl="0" marL="0" marR="0" rtl="0" algn="l">
                        <a:spcBef>
                          <a:spcPts val="0"/>
                        </a:spcBef>
                        <a:spcAft>
                          <a:spcPts val="0"/>
                        </a:spcAft>
                        <a:buNone/>
                      </a:pPr>
                      <a:r>
                        <a:rPr lang="en-ZA" sz="1400">
                          <a:latin typeface="Open Sans"/>
                          <a:ea typeface="Open Sans"/>
                          <a:cs typeface="Open Sans"/>
                          <a:sym typeface="Open Sans"/>
                        </a:rPr>
                        <a:t>Key</a:t>
                      </a:r>
                      <a:r>
                        <a:rPr lang="en-ZA" sz="1400">
                          <a:latin typeface="Open Sans"/>
                          <a:ea typeface="Open Sans"/>
                          <a:cs typeface="Open Sans"/>
                          <a:sym typeface="Open Sans"/>
                        </a:rPr>
                        <a:t> recommendation</a:t>
                      </a:r>
                      <a:endParaRPr sz="1400">
                        <a:latin typeface="Open Sans"/>
                        <a:ea typeface="Open Sans"/>
                        <a:cs typeface="Open Sans"/>
                        <a:sym typeface="Open Sans"/>
                      </a:endParaRPr>
                    </a:p>
                  </a:txBody>
                  <a:tcPr marT="34300" marB="34300" marR="91450" marL="91450"/>
                </a:tc>
                <a:tc>
                  <a:txBody>
                    <a:bodyPr/>
                    <a:lstStyle/>
                    <a:p>
                      <a:pPr indent="0" lvl="0" marL="0" marR="0" rtl="0" algn="l">
                        <a:spcBef>
                          <a:spcPts val="0"/>
                        </a:spcBef>
                        <a:spcAft>
                          <a:spcPts val="0"/>
                        </a:spcAft>
                        <a:buNone/>
                      </a:pPr>
                      <a:r>
                        <a:rPr lang="en-ZA" sz="1400">
                          <a:latin typeface="Open Sans"/>
                          <a:ea typeface="Open Sans"/>
                          <a:cs typeface="Open Sans"/>
                          <a:sym typeface="Open Sans"/>
                        </a:rPr>
                        <a:t>Check</a:t>
                      </a:r>
                      <a:endParaRPr sz="1100">
                        <a:latin typeface="Open Sans"/>
                        <a:ea typeface="Open Sans"/>
                        <a:cs typeface="Open Sans"/>
                        <a:sym typeface="Open Sans"/>
                      </a:endParaRPr>
                    </a:p>
                  </a:txBody>
                  <a:tcPr marT="34300" marB="34300" marR="91450" marL="91450"/>
                </a:tc>
              </a:tr>
              <a:tr h="710200">
                <a:tc>
                  <a:txBody>
                    <a:bodyPr/>
                    <a:lstStyle/>
                    <a:p>
                      <a:pPr indent="0" lvl="0" marL="0" marR="0" rtl="0" algn="l">
                        <a:spcBef>
                          <a:spcPts val="0"/>
                        </a:spcBef>
                        <a:spcAft>
                          <a:spcPts val="0"/>
                        </a:spcAft>
                        <a:buNone/>
                      </a:pPr>
                      <a:r>
                        <a:rPr b="1" lang="en-ZA" sz="900">
                          <a:solidFill>
                            <a:schemeClr val="dk2"/>
                          </a:solidFill>
                          <a:latin typeface="Open Sans"/>
                          <a:ea typeface="Open Sans"/>
                          <a:cs typeface="Open Sans"/>
                          <a:sym typeface="Open Sans"/>
                        </a:rPr>
                        <a:t>Chapter 2.</a:t>
                      </a:r>
                      <a:r>
                        <a:rPr lang="en-ZA" sz="900">
                          <a:solidFill>
                            <a:schemeClr val="dk2"/>
                          </a:solidFill>
                          <a:latin typeface="Open Sans"/>
                          <a:ea typeface="Open Sans"/>
                          <a:cs typeface="Open Sans"/>
                          <a:sym typeface="Open Sans"/>
                        </a:rPr>
                        <a:t> Determine the objectives of the assessment </a:t>
                      </a:r>
                      <a:endParaRPr sz="900">
                        <a:solidFill>
                          <a:schemeClr val="dk2"/>
                        </a:solidFill>
                        <a:latin typeface="Open Sans"/>
                        <a:ea typeface="Open Sans"/>
                        <a:cs typeface="Open Sans"/>
                        <a:sym typeface="Open Sans"/>
                      </a:endParaRPr>
                    </a:p>
                  </a:txBody>
                  <a:tcPr marT="34300" marB="34300" marR="91450" marL="91450">
                    <a:solidFill>
                      <a:schemeClr val="accent3"/>
                    </a:solidFill>
                  </a:tcPr>
                </a:tc>
                <a:tc>
                  <a:txBody>
                    <a:bodyPr/>
                    <a:lstStyle/>
                    <a:p>
                      <a:pPr indent="0" lvl="0" marL="0" marR="0" rtl="0" algn="l">
                        <a:spcBef>
                          <a:spcPts val="0"/>
                        </a:spcBef>
                        <a:spcAft>
                          <a:spcPts val="0"/>
                        </a:spcAft>
                        <a:buNone/>
                      </a:pPr>
                      <a:r>
                        <a:rPr lang="en-ZA" sz="900">
                          <a:solidFill>
                            <a:schemeClr val="dk2"/>
                          </a:solidFill>
                          <a:latin typeface="Open Sans"/>
                          <a:ea typeface="Open Sans"/>
                          <a:cs typeface="Open Sans"/>
                          <a:sym typeface="Open Sans"/>
                        </a:rPr>
                        <a:t>Determine the objectives of the assessment at the beginning of the impact assessment process</a:t>
                      </a:r>
                      <a:r>
                        <a:rPr lang="en-ZA" sz="900">
                          <a:solidFill>
                            <a:schemeClr val="dk2"/>
                          </a:solidFill>
                          <a:latin typeface="Open Sans"/>
                          <a:ea typeface="Open Sans"/>
                          <a:cs typeface="Open Sans"/>
                          <a:sym typeface="Open Sans"/>
                        </a:rPr>
                        <a:t>.</a:t>
                      </a:r>
                      <a:endParaRPr sz="900">
                        <a:solidFill>
                          <a:schemeClr val="dk2"/>
                        </a:solidFill>
                        <a:latin typeface="Open Sans"/>
                        <a:ea typeface="Open Sans"/>
                        <a:cs typeface="Open Sans"/>
                        <a:sym typeface="Open Sans"/>
                      </a:endParaRPr>
                    </a:p>
                  </a:txBody>
                  <a:tcPr marT="34300" marB="34300" marR="91450" marL="91450">
                    <a:solidFill>
                      <a:schemeClr val="accent4"/>
                    </a:solidFill>
                  </a:tcPr>
                </a:tc>
                <a:tc>
                  <a:txBody>
                    <a:bodyPr/>
                    <a:lstStyle/>
                    <a:p>
                      <a:pPr indent="0" lvl="0" marL="0" marR="0" rtl="0" algn="l">
                        <a:spcBef>
                          <a:spcPts val="0"/>
                        </a:spcBef>
                        <a:spcAft>
                          <a:spcPts val="0"/>
                        </a:spcAft>
                        <a:buNone/>
                      </a:pPr>
                      <a:r>
                        <a:t/>
                      </a:r>
                      <a:endParaRPr sz="900">
                        <a:solidFill>
                          <a:schemeClr val="dk2"/>
                        </a:solidFill>
                        <a:latin typeface="Open Sans"/>
                        <a:ea typeface="Open Sans"/>
                        <a:cs typeface="Open Sans"/>
                        <a:sym typeface="Open Sans"/>
                      </a:endParaRPr>
                    </a:p>
                  </a:txBody>
                  <a:tcPr marT="34300" marB="34300" marR="91450" marL="91450">
                    <a:solidFill>
                      <a:schemeClr val="accent4"/>
                    </a:solidFill>
                  </a:tcPr>
                </a:tc>
              </a:tr>
              <a:tr h="710200">
                <a:tc>
                  <a:txBody>
                    <a:bodyPr/>
                    <a:lstStyle/>
                    <a:p>
                      <a:pPr indent="0" lvl="0" marL="0" marR="0" rtl="0" algn="l">
                        <a:spcBef>
                          <a:spcPts val="0"/>
                        </a:spcBef>
                        <a:spcAft>
                          <a:spcPts val="0"/>
                        </a:spcAft>
                        <a:buNone/>
                      </a:pPr>
                      <a:r>
                        <a:rPr b="1" lang="en-ZA" sz="900">
                          <a:solidFill>
                            <a:schemeClr val="dk2"/>
                          </a:solidFill>
                          <a:latin typeface="Open Sans"/>
                          <a:ea typeface="Open Sans"/>
                          <a:cs typeface="Open Sans"/>
                          <a:sym typeface="Open Sans"/>
                        </a:rPr>
                        <a:t>Chapter 4.</a:t>
                      </a:r>
                      <a:r>
                        <a:rPr lang="en-ZA" sz="900">
                          <a:solidFill>
                            <a:schemeClr val="dk2"/>
                          </a:solidFill>
                          <a:latin typeface="Open Sans"/>
                          <a:ea typeface="Open Sans"/>
                          <a:cs typeface="Open Sans"/>
                          <a:sym typeface="Open Sans"/>
                        </a:rPr>
                        <a:t> Understand steps and assessment principles </a:t>
                      </a:r>
                      <a:endParaRPr sz="900">
                        <a:solidFill>
                          <a:schemeClr val="dk2"/>
                        </a:solidFill>
                        <a:latin typeface="Open Sans"/>
                        <a:ea typeface="Open Sans"/>
                        <a:cs typeface="Open Sans"/>
                        <a:sym typeface="Open Sans"/>
                      </a:endParaRPr>
                    </a:p>
                  </a:txBody>
                  <a:tcPr marT="34300" marB="34300" marR="91450" marL="91450">
                    <a:solidFill>
                      <a:schemeClr val="accent3"/>
                    </a:solidFill>
                  </a:tcPr>
                </a:tc>
                <a:tc>
                  <a:txBody>
                    <a:bodyPr/>
                    <a:lstStyle/>
                    <a:p>
                      <a:pPr indent="0" lvl="0" marL="0" marR="0" rtl="0" algn="l">
                        <a:spcBef>
                          <a:spcPts val="0"/>
                        </a:spcBef>
                        <a:spcAft>
                          <a:spcPts val="0"/>
                        </a:spcAft>
                        <a:buNone/>
                      </a:pPr>
                      <a:r>
                        <a:rPr lang="en-ZA" sz="900">
                          <a:solidFill>
                            <a:schemeClr val="dk2"/>
                          </a:solidFill>
                          <a:latin typeface="Open Sans"/>
                          <a:ea typeface="Open Sans"/>
                          <a:cs typeface="Open Sans"/>
                          <a:sym typeface="Open Sans"/>
                        </a:rPr>
                        <a:t>Base the assessment on the principles</a:t>
                      </a:r>
                      <a:r>
                        <a:rPr lang="en-ZA" sz="900">
                          <a:solidFill>
                            <a:schemeClr val="dk2"/>
                          </a:solidFill>
                          <a:latin typeface="Open Sans"/>
                          <a:ea typeface="Open Sans"/>
                          <a:cs typeface="Open Sans"/>
                          <a:sym typeface="Open Sans"/>
                        </a:rPr>
                        <a:t> of relevance, completeness, consistency, transparency and accuracy.</a:t>
                      </a:r>
                      <a:endParaRPr sz="900">
                        <a:solidFill>
                          <a:schemeClr val="dk2"/>
                        </a:solidFill>
                        <a:latin typeface="Open Sans"/>
                        <a:ea typeface="Open Sans"/>
                        <a:cs typeface="Open Sans"/>
                        <a:sym typeface="Open Sans"/>
                      </a:endParaRPr>
                    </a:p>
                  </a:txBody>
                  <a:tcPr marT="34300" marB="34300" marR="91450" marL="91450">
                    <a:solidFill>
                      <a:schemeClr val="lt1"/>
                    </a:solidFill>
                  </a:tcPr>
                </a:tc>
                <a:tc>
                  <a:txBody>
                    <a:bodyPr/>
                    <a:lstStyle/>
                    <a:p>
                      <a:pPr indent="0" lvl="0" marL="0" marR="0" rtl="0" algn="l">
                        <a:spcBef>
                          <a:spcPts val="0"/>
                        </a:spcBef>
                        <a:spcAft>
                          <a:spcPts val="0"/>
                        </a:spcAft>
                        <a:buNone/>
                      </a:pPr>
                      <a:r>
                        <a:t/>
                      </a:r>
                      <a:endParaRPr sz="900">
                        <a:solidFill>
                          <a:schemeClr val="dk2"/>
                        </a:solidFill>
                        <a:latin typeface="Open Sans"/>
                        <a:ea typeface="Open Sans"/>
                        <a:cs typeface="Open Sans"/>
                        <a:sym typeface="Open Sans"/>
                      </a:endParaRPr>
                    </a:p>
                  </a:txBody>
                  <a:tcPr marT="34300" marB="34300" marR="91450" marL="91450">
                    <a:solidFill>
                      <a:schemeClr val="lt1"/>
                    </a:solidFill>
                  </a:tcPr>
                </a:tc>
              </a:tr>
            </a:tbl>
          </a:graphicData>
        </a:graphic>
      </p:graphicFrame>
      <p:pic>
        <p:nvPicPr>
          <p:cNvPr descr="Checkmark with solid fill" id="739" name="Google Shape;739;p53"/>
          <p:cNvPicPr preferRelativeResize="0"/>
          <p:nvPr/>
        </p:nvPicPr>
        <p:blipFill rotWithShape="1">
          <a:blip r:embed="rId3">
            <a:alphaModFix/>
          </a:blip>
          <a:srcRect b="0" l="0" r="0" t="0"/>
          <a:stretch/>
        </p:blipFill>
        <p:spPr>
          <a:xfrm>
            <a:off x="8389432" y="1580242"/>
            <a:ext cx="231738" cy="231738"/>
          </a:xfrm>
          <a:prstGeom prst="rect">
            <a:avLst/>
          </a:prstGeom>
          <a:noFill/>
          <a:ln>
            <a:noFill/>
          </a:ln>
        </p:spPr>
      </p:pic>
      <p:pic>
        <p:nvPicPr>
          <p:cNvPr descr="Checkmark with solid fill" id="740" name="Google Shape;740;p53"/>
          <p:cNvPicPr preferRelativeResize="0"/>
          <p:nvPr/>
        </p:nvPicPr>
        <p:blipFill rotWithShape="1">
          <a:blip r:embed="rId4">
            <a:alphaModFix/>
          </a:blip>
          <a:srcRect b="0" l="0" r="0" t="0"/>
          <a:stretch/>
        </p:blipFill>
        <p:spPr>
          <a:xfrm>
            <a:off x="8389432" y="2270245"/>
            <a:ext cx="231738" cy="23173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5" name="Shape 745"/>
        <p:cNvGrpSpPr/>
        <p:nvPr/>
      </p:nvGrpSpPr>
      <p:grpSpPr>
        <a:xfrm>
          <a:off x="0" y="0"/>
          <a:ext cx="0" cy="0"/>
          <a:chOff x="0" y="0"/>
          <a:chExt cx="0" cy="0"/>
        </a:xfrm>
      </p:grpSpPr>
      <p:sp>
        <p:nvSpPr>
          <p:cNvPr id="746" name="Google Shape;746;p54"/>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625852"/>
              </a:buClr>
              <a:buSzPts val="3200"/>
              <a:buFont typeface="Arial"/>
              <a:buNone/>
            </a:pPr>
            <a:r>
              <a:rPr lang="en-ZA"/>
              <a:t>3.1 Examples of agriculture policy instruments</a:t>
            </a:r>
            <a:endParaRPr/>
          </a:p>
        </p:txBody>
      </p:sp>
      <p:sp>
        <p:nvSpPr>
          <p:cNvPr id="747" name="Google Shape;747;p54"/>
          <p:cNvSpPr/>
          <p:nvPr/>
        </p:nvSpPr>
        <p:spPr>
          <a:xfrm>
            <a:off x="435282" y="1132396"/>
            <a:ext cx="7992000" cy="3224700"/>
          </a:xfrm>
          <a:prstGeom prst="rect">
            <a:avLst/>
          </a:prstGeom>
          <a:solidFill>
            <a:schemeClr val="lt1">
              <a:alpha val="89803"/>
            </a:schemeClr>
          </a:solidFill>
          <a:ln cap="flat" cmpd="sng" w="12700">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748" name="Google Shape;748;p54"/>
          <p:cNvSpPr/>
          <p:nvPr/>
        </p:nvSpPr>
        <p:spPr>
          <a:xfrm>
            <a:off x="957529" y="964256"/>
            <a:ext cx="5589000" cy="355500"/>
          </a:xfrm>
          <a:prstGeom prst="roundRect">
            <a:avLst>
              <a:gd fmla="val 16667" name="adj"/>
            </a:avLst>
          </a:prstGeom>
          <a:solidFill>
            <a:schemeClr val="accent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749" name="Google Shape;749;p54"/>
          <p:cNvSpPr txBox="1"/>
          <p:nvPr/>
        </p:nvSpPr>
        <p:spPr>
          <a:xfrm>
            <a:off x="982825" y="981608"/>
            <a:ext cx="5261700" cy="321000"/>
          </a:xfrm>
          <a:prstGeom prst="rect">
            <a:avLst/>
          </a:prstGeom>
          <a:noFill/>
          <a:ln>
            <a:noFill/>
          </a:ln>
        </p:spPr>
        <p:txBody>
          <a:bodyPr anchorCtr="0" anchor="ctr" bIns="0" lIns="211450" spcFirstLastPara="1" rIns="211450" wrap="square" tIns="0">
            <a:noAutofit/>
          </a:bodyPr>
          <a:lstStyle/>
          <a:p>
            <a:pPr indent="0" lvl="0" marL="0" marR="0" rtl="0" algn="l">
              <a:lnSpc>
                <a:spcPct val="90000"/>
              </a:lnSpc>
              <a:spcBef>
                <a:spcPts val="0"/>
              </a:spcBef>
              <a:spcAft>
                <a:spcPts val="0"/>
              </a:spcAft>
              <a:buClr>
                <a:schemeClr val="lt1"/>
              </a:buClr>
              <a:buSzPts val="2400"/>
              <a:buFont typeface="Arial"/>
              <a:buNone/>
            </a:pPr>
            <a:r>
              <a:rPr b="1" lang="en-ZA">
                <a:solidFill>
                  <a:schemeClr val="lt1"/>
                </a:solidFill>
                <a:latin typeface="Open Sans"/>
                <a:ea typeface="Open Sans"/>
                <a:cs typeface="Open Sans"/>
                <a:sym typeface="Open Sans"/>
              </a:rPr>
              <a:t>Regulations and standards</a:t>
            </a:r>
            <a:endParaRPr>
              <a:latin typeface="Open Sans"/>
              <a:ea typeface="Open Sans"/>
              <a:cs typeface="Open Sans"/>
              <a:sym typeface="Open Sans"/>
            </a:endParaRPr>
          </a:p>
        </p:txBody>
      </p:sp>
      <p:sp>
        <p:nvSpPr>
          <p:cNvPr id="750" name="Google Shape;750;p54"/>
          <p:cNvSpPr/>
          <p:nvPr>
            <p:ph idx="4294967295" type="body"/>
          </p:nvPr>
        </p:nvSpPr>
        <p:spPr>
          <a:xfrm>
            <a:off x="304799" y="4633622"/>
            <a:ext cx="1432800" cy="312300"/>
          </a:xfrm>
          <a:prstGeom prst="leftArrow">
            <a:avLst>
              <a:gd fmla="val 50000" name="adj1"/>
              <a:gd fmla="val 71387" name="adj2"/>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rmAutofit fontScale="25000" lnSpcReduction="10000"/>
          </a:bodyPr>
          <a:lstStyle/>
          <a:p>
            <a:pPr indent="0" lvl="0" marL="0" rtl="0" algn="l">
              <a:lnSpc>
                <a:spcPct val="90000"/>
              </a:lnSpc>
              <a:spcBef>
                <a:spcPts val="0"/>
              </a:spcBef>
              <a:spcAft>
                <a:spcPts val="1200"/>
              </a:spcAft>
              <a:buClr>
                <a:srgbClr val="09294E"/>
              </a:buClr>
              <a:buSzPct val="38095"/>
              <a:buNone/>
            </a:pPr>
            <a:r>
              <a:rPr lang="en-ZA"/>
              <a:t>To agriculture policy list</a:t>
            </a:r>
            <a:endParaRPr/>
          </a:p>
        </p:txBody>
      </p:sp>
      <p:sp>
        <p:nvSpPr>
          <p:cNvPr id="751" name="Google Shape;751;p54">
            <a:hlinkClick action="ppaction://hlinksldjump" r:id="rId3"/>
          </p:cNvPr>
          <p:cNvSpPr/>
          <p:nvPr/>
        </p:nvSpPr>
        <p:spPr>
          <a:xfrm>
            <a:off x="544900" y="4708631"/>
            <a:ext cx="11928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52" name="Google Shape;752;p54"/>
          <p:cNvSpPr txBox="1"/>
          <p:nvPr/>
        </p:nvSpPr>
        <p:spPr>
          <a:xfrm>
            <a:off x="435275" y="1132392"/>
            <a:ext cx="7992000" cy="2935500"/>
          </a:xfrm>
          <a:prstGeom prst="rect">
            <a:avLst/>
          </a:prstGeom>
          <a:noFill/>
          <a:ln>
            <a:noFill/>
          </a:ln>
        </p:spPr>
        <p:txBody>
          <a:bodyPr anchorCtr="0" anchor="t" bIns="156450" lIns="620250" spcFirstLastPara="1" rIns="620250" wrap="square" tIns="155625">
            <a:noAutofit/>
          </a:bodyPr>
          <a:lstStyle/>
          <a:p>
            <a:pPr indent="0" lvl="0" marL="457200" marR="0" rtl="0" algn="l">
              <a:lnSpc>
                <a:spcPct val="100000"/>
              </a:lnSpc>
              <a:spcBef>
                <a:spcPts val="600"/>
              </a:spcBef>
              <a:spcAft>
                <a:spcPts val="0"/>
              </a:spcAft>
              <a:buNone/>
            </a:pPr>
            <a:r>
              <a:t/>
            </a:r>
            <a:endParaRPr>
              <a:solidFill>
                <a:schemeClr val="dk2"/>
              </a:solidFill>
              <a:latin typeface="Open Sans"/>
              <a:ea typeface="Open Sans"/>
              <a:cs typeface="Open Sans"/>
              <a:sym typeface="Open Sans"/>
            </a:endParaRPr>
          </a:p>
          <a:p>
            <a:pPr indent="0" lvl="0" marL="0" marR="0" rtl="0" algn="l">
              <a:lnSpc>
                <a:spcPct val="100000"/>
              </a:lnSpc>
              <a:spcBef>
                <a:spcPts val="600"/>
              </a:spcBef>
              <a:spcAft>
                <a:spcPts val="0"/>
              </a:spcAft>
              <a:buNone/>
            </a:pPr>
            <a:r>
              <a:rPr lang="en-ZA">
                <a:solidFill>
                  <a:schemeClr val="dk2"/>
                </a:solidFill>
                <a:latin typeface="Open Sans"/>
                <a:ea typeface="Open Sans"/>
                <a:cs typeface="Open Sans"/>
                <a:sym typeface="Open Sans"/>
              </a:rPr>
              <a:t>Description:</a:t>
            </a:r>
            <a:endParaRPr>
              <a:solidFill>
                <a:schemeClr val="dk2"/>
              </a:solidFill>
              <a:latin typeface="Open Sans"/>
              <a:ea typeface="Open Sans"/>
              <a:cs typeface="Open Sans"/>
              <a:sym typeface="Open Sans"/>
            </a:endParaRPr>
          </a:p>
          <a:p>
            <a:pPr indent="-317500" lvl="0" marL="457200" marR="0" rtl="0" algn="l">
              <a:lnSpc>
                <a:spcPct val="100000"/>
              </a:lnSpc>
              <a:spcBef>
                <a:spcPts val="600"/>
              </a:spcBef>
              <a:spcAft>
                <a:spcPts val="0"/>
              </a:spcAft>
              <a:buClr>
                <a:schemeClr val="dk2"/>
              </a:buClr>
              <a:buSzPts val="1400"/>
              <a:buFont typeface="Open Sans"/>
              <a:buChar char="●"/>
            </a:pPr>
            <a:r>
              <a:rPr lang="en-ZA">
                <a:solidFill>
                  <a:schemeClr val="dk2"/>
                </a:solidFill>
                <a:latin typeface="Open Sans"/>
                <a:ea typeface="Open Sans"/>
                <a:cs typeface="Open Sans"/>
                <a:sym typeface="Open Sans"/>
              </a:rPr>
              <a:t>Rules or standards that specify abatement technologies or performance standards. Typically include legal penalties for noncompliance</a:t>
            </a:r>
            <a:endParaRPr>
              <a:solidFill>
                <a:schemeClr val="dk2"/>
              </a:solidFill>
              <a:latin typeface="Open Sans"/>
              <a:ea typeface="Open Sans"/>
              <a:cs typeface="Open Sans"/>
              <a:sym typeface="Open Sans"/>
            </a:endParaRPr>
          </a:p>
          <a:p>
            <a:pPr indent="0" lvl="0" marL="457200" marR="0" rtl="0" algn="l">
              <a:lnSpc>
                <a:spcPct val="100000"/>
              </a:lnSpc>
              <a:spcBef>
                <a:spcPts val="600"/>
              </a:spcBef>
              <a:spcAft>
                <a:spcPts val="0"/>
              </a:spcAft>
              <a:buNone/>
            </a:pPr>
            <a:r>
              <a:t/>
            </a:r>
            <a:endParaRPr>
              <a:solidFill>
                <a:schemeClr val="dk2"/>
              </a:solidFill>
              <a:latin typeface="Open Sans"/>
              <a:ea typeface="Open Sans"/>
              <a:cs typeface="Open Sans"/>
              <a:sym typeface="Open Sans"/>
            </a:endParaRPr>
          </a:p>
          <a:p>
            <a:pPr indent="0" lvl="0" marL="0" marR="0" rtl="0" algn="l">
              <a:lnSpc>
                <a:spcPct val="100000"/>
              </a:lnSpc>
              <a:spcBef>
                <a:spcPts val="600"/>
              </a:spcBef>
              <a:spcAft>
                <a:spcPts val="0"/>
              </a:spcAft>
              <a:buNone/>
            </a:pPr>
            <a:r>
              <a:rPr lang="en-ZA">
                <a:solidFill>
                  <a:schemeClr val="dk2"/>
                </a:solidFill>
                <a:latin typeface="Open Sans"/>
                <a:ea typeface="Open Sans"/>
                <a:cs typeface="Open Sans"/>
                <a:sym typeface="Open Sans"/>
              </a:rPr>
              <a:t>Examples:</a:t>
            </a:r>
            <a:endParaRPr>
              <a:solidFill>
                <a:schemeClr val="dk2"/>
              </a:solidFill>
              <a:latin typeface="Open Sans"/>
              <a:ea typeface="Open Sans"/>
              <a:cs typeface="Open Sans"/>
              <a:sym typeface="Open Sans"/>
            </a:endParaRPr>
          </a:p>
          <a:p>
            <a:pPr indent="-317500" lvl="0" marL="457200" marR="0" rtl="0" algn="l">
              <a:lnSpc>
                <a:spcPct val="100000"/>
              </a:lnSpc>
              <a:spcBef>
                <a:spcPts val="600"/>
              </a:spcBef>
              <a:spcAft>
                <a:spcPts val="0"/>
              </a:spcAft>
              <a:buClr>
                <a:schemeClr val="dk2"/>
              </a:buClr>
              <a:buSzPts val="1400"/>
              <a:buFont typeface="Open Sans"/>
              <a:buChar char="●"/>
            </a:pPr>
            <a:r>
              <a:rPr lang="en-ZA">
                <a:solidFill>
                  <a:schemeClr val="dk2"/>
                </a:solidFill>
                <a:latin typeface="Open Sans"/>
                <a:ea typeface="Open Sans"/>
                <a:cs typeface="Open Sans"/>
                <a:sym typeface="Open Sans"/>
              </a:rPr>
              <a:t>Standards for management practices for livestock health and reproduction</a:t>
            </a:r>
            <a:endParaRPr>
              <a:solidFill>
                <a:schemeClr val="dk2"/>
              </a:solidFill>
              <a:latin typeface="Open Sans"/>
              <a:ea typeface="Open Sans"/>
              <a:cs typeface="Open Sans"/>
              <a:sym typeface="Open Sans"/>
            </a:endParaRPr>
          </a:p>
          <a:p>
            <a:pPr indent="-317500" lvl="0" marL="457200" marR="0" rtl="0" algn="l">
              <a:lnSpc>
                <a:spcPct val="100000"/>
              </a:lnSpc>
              <a:spcBef>
                <a:spcPts val="0"/>
              </a:spcBef>
              <a:spcAft>
                <a:spcPts val="0"/>
              </a:spcAft>
              <a:buClr>
                <a:schemeClr val="dk2"/>
              </a:buClr>
              <a:buSzPts val="1400"/>
              <a:buFont typeface="Open Sans"/>
              <a:buChar char="●"/>
            </a:pPr>
            <a:r>
              <a:rPr lang="en-ZA">
                <a:solidFill>
                  <a:schemeClr val="dk2"/>
                </a:solidFill>
                <a:latin typeface="Open Sans"/>
                <a:ea typeface="Open Sans"/>
                <a:cs typeface="Open Sans"/>
                <a:sym typeface="Open Sans"/>
              </a:rPr>
              <a:t>Standards for implementing silvopastoral systems</a:t>
            </a:r>
            <a:endParaRPr>
              <a:solidFill>
                <a:schemeClr val="dk2"/>
              </a:solidFill>
              <a:latin typeface="Open Sans"/>
              <a:ea typeface="Open Sans"/>
              <a:cs typeface="Open Sans"/>
              <a:sym typeface="Open Sans"/>
            </a:endParaRPr>
          </a:p>
          <a:p>
            <a:pPr indent="-317500" lvl="0" marL="457200" marR="0" rtl="0" algn="l">
              <a:lnSpc>
                <a:spcPct val="100000"/>
              </a:lnSpc>
              <a:spcBef>
                <a:spcPts val="0"/>
              </a:spcBef>
              <a:spcAft>
                <a:spcPts val="0"/>
              </a:spcAft>
              <a:buClr>
                <a:schemeClr val="dk2"/>
              </a:buClr>
              <a:buSzPts val="1400"/>
              <a:buFont typeface="Open Sans"/>
              <a:buChar char="●"/>
            </a:pPr>
            <a:r>
              <a:rPr lang="en-ZA">
                <a:solidFill>
                  <a:schemeClr val="dk2"/>
                </a:solidFill>
                <a:latin typeface="Open Sans"/>
                <a:ea typeface="Open Sans"/>
                <a:cs typeface="Open Sans"/>
                <a:sym typeface="Open Sans"/>
              </a:rPr>
              <a:t>Conservation mandates requiring landowners to place an area equivalent to 10% of cultivated lands into conservation reserve</a:t>
            </a:r>
            <a:endParaRPr>
              <a:solidFill>
                <a:schemeClr val="dk2"/>
              </a:solidFill>
              <a:latin typeface="Open Sans"/>
              <a:ea typeface="Open Sans"/>
              <a:cs typeface="Open Sans"/>
              <a:sym typeface="Open Sans"/>
            </a:endParaRPr>
          </a:p>
          <a:p>
            <a:pPr indent="-317500" lvl="0" marL="457200" marR="0" rtl="0" algn="l">
              <a:lnSpc>
                <a:spcPct val="100000"/>
              </a:lnSpc>
              <a:spcBef>
                <a:spcPts val="0"/>
              </a:spcBef>
              <a:spcAft>
                <a:spcPts val="0"/>
              </a:spcAft>
              <a:buClr>
                <a:schemeClr val="dk2"/>
              </a:buClr>
              <a:buSzPts val="1400"/>
              <a:buFont typeface="Open Sans"/>
              <a:buChar char="●"/>
            </a:pPr>
            <a:r>
              <a:rPr lang="en-ZA">
                <a:solidFill>
                  <a:schemeClr val="dk2"/>
                </a:solidFill>
                <a:latin typeface="Open Sans"/>
                <a:ea typeface="Open Sans"/>
                <a:cs typeface="Open Sans"/>
                <a:sym typeface="Open Sans"/>
              </a:rPr>
              <a:t>Laws that promote connectivity between natural ecosystems</a:t>
            </a:r>
            <a:endParaRPr>
              <a:solidFill>
                <a:schemeClr val="dk2"/>
              </a:solidFill>
              <a:latin typeface="Open Sans"/>
              <a:ea typeface="Open Sans"/>
              <a:cs typeface="Open Sans"/>
              <a:sym typeface="Open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7" name="Shape 757"/>
        <p:cNvGrpSpPr/>
        <p:nvPr/>
      </p:nvGrpSpPr>
      <p:grpSpPr>
        <a:xfrm>
          <a:off x="0" y="0"/>
          <a:ext cx="0" cy="0"/>
          <a:chOff x="0" y="0"/>
          <a:chExt cx="0" cy="0"/>
        </a:xfrm>
      </p:grpSpPr>
      <p:sp>
        <p:nvSpPr>
          <p:cNvPr id="758" name="Google Shape;758;p55"/>
          <p:cNvSpPr/>
          <p:nvPr>
            <p:ph idx="4294967295" type="body"/>
          </p:nvPr>
        </p:nvSpPr>
        <p:spPr>
          <a:xfrm>
            <a:off x="304799" y="4633622"/>
            <a:ext cx="1432800" cy="312300"/>
          </a:xfrm>
          <a:prstGeom prst="leftArrow">
            <a:avLst>
              <a:gd fmla="val 50000" name="adj1"/>
              <a:gd fmla="val 71387" name="adj2"/>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rmAutofit fontScale="25000" lnSpcReduction="10000"/>
          </a:bodyPr>
          <a:lstStyle/>
          <a:p>
            <a:pPr indent="0" lvl="0" marL="0" rtl="0" algn="l">
              <a:lnSpc>
                <a:spcPct val="90000"/>
              </a:lnSpc>
              <a:spcBef>
                <a:spcPts val="0"/>
              </a:spcBef>
              <a:spcAft>
                <a:spcPts val="1200"/>
              </a:spcAft>
              <a:buClr>
                <a:srgbClr val="09294E"/>
              </a:buClr>
              <a:buSzPct val="38095"/>
              <a:buNone/>
            </a:pPr>
            <a:r>
              <a:rPr lang="en-ZA"/>
              <a:t>To agriculture policy list</a:t>
            </a:r>
            <a:endParaRPr/>
          </a:p>
        </p:txBody>
      </p:sp>
      <p:sp>
        <p:nvSpPr>
          <p:cNvPr id="759" name="Google Shape;759;p55"/>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625852"/>
              </a:buClr>
              <a:buSzPts val="3200"/>
              <a:buFont typeface="Arial"/>
              <a:buNone/>
            </a:pPr>
            <a:r>
              <a:rPr lang="en-ZA"/>
              <a:t>3.1 Examples of agriculture policy instruments</a:t>
            </a:r>
            <a:endParaRPr/>
          </a:p>
        </p:txBody>
      </p:sp>
      <p:sp>
        <p:nvSpPr>
          <p:cNvPr id="760" name="Google Shape;760;p55">
            <a:hlinkClick action="ppaction://hlinksldjump" r:id="rId3"/>
          </p:cNvPr>
          <p:cNvSpPr/>
          <p:nvPr/>
        </p:nvSpPr>
        <p:spPr>
          <a:xfrm>
            <a:off x="544900" y="4708631"/>
            <a:ext cx="11928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61" name="Google Shape;761;p55"/>
          <p:cNvSpPr/>
          <p:nvPr/>
        </p:nvSpPr>
        <p:spPr>
          <a:xfrm>
            <a:off x="435282" y="1132396"/>
            <a:ext cx="7992000" cy="3224700"/>
          </a:xfrm>
          <a:prstGeom prst="rect">
            <a:avLst/>
          </a:prstGeom>
          <a:solidFill>
            <a:schemeClr val="lt1">
              <a:alpha val="89800"/>
            </a:schemeClr>
          </a:solidFill>
          <a:ln cap="flat" cmpd="sng" w="12700">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762" name="Google Shape;762;p55"/>
          <p:cNvSpPr/>
          <p:nvPr/>
        </p:nvSpPr>
        <p:spPr>
          <a:xfrm>
            <a:off x="957529" y="964256"/>
            <a:ext cx="5589000" cy="355500"/>
          </a:xfrm>
          <a:prstGeom prst="roundRect">
            <a:avLst>
              <a:gd fmla="val 16667" name="adj"/>
            </a:avLst>
          </a:prstGeom>
          <a:solidFill>
            <a:schemeClr val="accent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763" name="Google Shape;763;p55"/>
          <p:cNvSpPr txBox="1"/>
          <p:nvPr/>
        </p:nvSpPr>
        <p:spPr>
          <a:xfrm>
            <a:off x="982825" y="981608"/>
            <a:ext cx="5261700" cy="321000"/>
          </a:xfrm>
          <a:prstGeom prst="rect">
            <a:avLst/>
          </a:prstGeom>
          <a:noFill/>
          <a:ln>
            <a:noFill/>
          </a:ln>
        </p:spPr>
        <p:txBody>
          <a:bodyPr anchorCtr="0" anchor="ctr" bIns="0" lIns="211450" spcFirstLastPara="1" rIns="211450" wrap="square" tIns="0">
            <a:noAutofit/>
          </a:bodyPr>
          <a:lstStyle/>
          <a:p>
            <a:pPr indent="0" lvl="0" marL="0" marR="0" rtl="0" algn="l">
              <a:lnSpc>
                <a:spcPct val="90000"/>
              </a:lnSpc>
              <a:spcBef>
                <a:spcPts val="0"/>
              </a:spcBef>
              <a:spcAft>
                <a:spcPts val="0"/>
              </a:spcAft>
              <a:buNone/>
            </a:pPr>
            <a:r>
              <a:rPr b="1" lang="en-ZA">
                <a:solidFill>
                  <a:schemeClr val="lt1"/>
                </a:solidFill>
                <a:latin typeface="Open Sans"/>
                <a:ea typeface="Open Sans"/>
                <a:cs typeface="Open Sans"/>
                <a:sym typeface="Open Sans"/>
              </a:rPr>
              <a:t>Subsidies and incentives</a:t>
            </a:r>
            <a:endParaRPr b="1">
              <a:solidFill>
                <a:schemeClr val="lt1"/>
              </a:solidFill>
              <a:latin typeface="Open Sans"/>
              <a:ea typeface="Open Sans"/>
              <a:cs typeface="Open Sans"/>
              <a:sym typeface="Open Sans"/>
            </a:endParaRPr>
          </a:p>
        </p:txBody>
      </p:sp>
      <p:sp>
        <p:nvSpPr>
          <p:cNvPr id="764" name="Google Shape;764;p55"/>
          <p:cNvSpPr txBox="1"/>
          <p:nvPr/>
        </p:nvSpPr>
        <p:spPr>
          <a:xfrm>
            <a:off x="435275" y="1132392"/>
            <a:ext cx="7992000" cy="2935800"/>
          </a:xfrm>
          <a:prstGeom prst="rect">
            <a:avLst/>
          </a:prstGeom>
          <a:noFill/>
          <a:ln>
            <a:noFill/>
          </a:ln>
        </p:spPr>
        <p:txBody>
          <a:bodyPr anchorCtr="0" anchor="t" bIns="156450" lIns="620250" spcFirstLastPara="1" rIns="620250" wrap="square" tIns="155625">
            <a:noAutofit/>
          </a:bodyPr>
          <a:lstStyle/>
          <a:p>
            <a:pPr indent="-57150" lvl="0" marL="342900" marR="0" rtl="0" algn="l">
              <a:lnSpc>
                <a:spcPct val="100000"/>
              </a:lnSpc>
              <a:spcBef>
                <a:spcPts val="600"/>
              </a:spcBef>
              <a:spcAft>
                <a:spcPts val="0"/>
              </a:spcAft>
              <a:buNone/>
            </a:pPr>
            <a:r>
              <a:t/>
            </a:r>
            <a:endParaRPr>
              <a:solidFill>
                <a:schemeClr val="dk2"/>
              </a:solidFill>
              <a:latin typeface="Open Sans"/>
              <a:ea typeface="Open Sans"/>
              <a:cs typeface="Open Sans"/>
              <a:sym typeface="Open Sans"/>
            </a:endParaRPr>
          </a:p>
          <a:p>
            <a:pPr indent="0" lvl="0" marL="0" marR="0" rtl="0" algn="l">
              <a:lnSpc>
                <a:spcPct val="100000"/>
              </a:lnSpc>
              <a:spcBef>
                <a:spcPts val="600"/>
              </a:spcBef>
              <a:spcAft>
                <a:spcPts val="0"/>
              </a:spcAft>
              <a:buNone/>
            </a:pPr>
            <a:r>
              <a:rPr lang="en-ZA">
                <a:solidFill>
                  <a:schemeClr val="dk2"/>
                </a:solidFill>
                <a:latin typeface="Open Sans"/>
                <a:ea typeface="Open Sans"/>
                <a:cs typeface="Open Sans"/>
                <a:sym typeface="Open Sans"/>
              </a:rPr>
              <a:t>Description:</a:t>
            </a:r>
            <a:endParaRPr>
              <a:solidFill>
                <a:schemeClr val="dk2"/>
              </a:solidFill>
              <a:latin typeface="Open Sans"/>
              <a:ea typeface="Open Sans"/>
              <a:cs typeface="Open Sans"/>
              <a:sym typeface="Open Sans"/>
            </a:endParaRPr>
          </a:p>
          <a:p>
            <a:pPr indent="-317500" lvl="0" marL="457200" marR="0" rtl="0" algn="l">
              <a:lnSpc>
                <a:spcPct val="100000"/>
              </a:lnSpc>
              <a:spcBef>
                <a:spcPts val="600"/>
              </a:spcBef>
              <a:spcAft>
                <a:spcPts val="0"/>
              </a:spcAft>
              <a:buClr>
                <a:schemeClr val="dk2"/>
              </a:buClr>
              <a:buSzPts val="1400"/>
              <a:buFont typeface="Open Sans"/>
              <a:buChar char="●"/>
            </a:pPr>
            <a:r>
              <a:rPr lang="en-ZA">
                <a:solidFill>
                  <a:schemeClr val="dk2"/>
                </a:solidFill>
                <a:latin typeface="Open Sans"/>
                <a:ea typeface="Open Sans"/>
                <a:cs typeface="Open Sans"/>
                <a:sym typeface="Open Sans"/>
              </a:rPr>
              <a:t>Direct payments, tax reductions, price supports or the equivalent thereof from a government to an entity for implementing a practice or performing a specified action</a:t>
            </a:r>
            <a:endParaRPr>
              <a:solidFill>
                <a:schemeClr val="dk2"/>
              </a:solidFill>
              <a:latin typeface="Open Sans"/>
              <a:ea typeface="Open Sans"/>
              <a:cs typeface="Open Sans"/>
              <a:sym typeface="Open Sans"/>
            </a:endParaRPr>
          </a:p>
          <a:p>
            <a:pPr indent="0" lvl="0" marL="457200" marR="0" rtl="0" algn="l">
              <a:lnSpc>
                <a:spcPct val="100000"/>
              </a:lnSpc>
              <a:spcBef>
                <a:spcPts val="600"/>
              </a:spcBef>
              <a:spcAft>
                <a:spcPts val="0"/>
              </a:spcAft>
              <a:buNone/>
            </a:pPr>
            <a:r>
              <a:t/>
            </a:r>
            <a:endParaRPr>
              <a:solidFill>
                <a:schemeClr val="dk2"/>
              </a:solidFill>
              <a:latin typeface="Open Sans"/>
              <a:ea typeface="Open Sans"/>
              <a:cs typeface="Open Sans"/>
              <a:sym typeface="Open Sans"/>
            </a:endParaRPr>
          </a:p>
          <a:p>
            <a:pPr indent="0" lvl="0" marL="0" marR="0" rtl="0" algn="l">
              <a:lnSpc>
                <a:spcPct val="100000"/>
              </a:lnSpc>
              <a:spcBef>
                <a:spcPts val="600"/>
              </a:spcBef>
              <a:spcAft>
                <a:spcPts val="0"/>
              </a:spcAft>
              <a:buNone/>
            </a:pPr>
            <a:r>
              <a:rPr lang="en-ZA">
                <a:solidFill>
                  <a:schemeClr val="dk2"/>
                </a:solidFill>
                <a:latin typeface="Open Sans"/>
                <a:ea typeface="Open Sans"/>
                <a:cs typeface="Open Sans"/>
                <a:sym typeface="Open Sans"/>
              </a:rPr>
              <a:t>Examples:</a:t>
            </a:r>
            <a:endParaRPr>
              <a:solidFill>
                <a:schemeClr val="dk2"/>
              </a:solidFill>
              <a:latin typeface="Open Sans"/>
              <a:ea typeface="Open Sans"/>
              <a:cs typeface="Open Sans"/>
              <a:sym typeface="Open Sans"/>
            </a:endParaRPr>
          </a:p>
          <a:p>
            <a:pPr indent="-317500" lvl="0" marL="457200" marR="0" rtl="0" algn="l">
              <a:lnSpc>
                <a:spcPct val="100000"/>
              </a:lnSpc>
              <a:spcBef>
                <a:spcPts val="600"/>
              </a:spcBef>
              <a:spcAft>
                <a:spcPts val="0"/>
              </a:spcAft>
              <a:buClr>
                <a:schemeClr val="dk2"/>
              </a:buClr>
              <a:buSzPts val="1400"/>
              <a:buFont typeface="Open Sans"/>
              <a:buChar char="●"/>
            </a:pPr>
            <a:r>
              <a:rPr lang="en-ZA">
                <a:solidFill>
                  <a:schemeClr val="dk2"/>
                </a:solidFill>
                <a:latin typeface="Open Sans"/>
                <a:ea typeface="Open Sans"/>
                <a:cs typeface="Open Sans"/>
                <a:sym typeface="Open Sans"/>
              </a:rPr>
              <a:t>Tax reductions for setting aside agricultural land</a:t>
            </a:r>
            <a:endParaRPr>
              <a:solidFill>
                <a:schemeClr val="dk2"/>
              </a:solidFill>
              <a:latin typeface="Open Sans"/>
              <a:ea typeface="Open Sans"/>
              <a:cs typeface="Open Sans"/>
              <a:sym typeface="Open Sans"/>
            </a:endParaRPr>
          </a:p>
          <a:p>
            <a:pPr indent="-317500" lvl="0" marL="457200" marR="0" rtl="0" algn="l">
              <a:lnSpc>
                <a:spcPct val="100000"/>
              </a:lnSpc>
              <a:spcBef>
                <a:spcPts val="0"/>
              </a:spcBef>
              <a:spcAft>
                <a:spcPts val="0"/>
              </a:spcAft>
              <a:buClr>
                <a:schemeClr val="dk2"/>
              </a:buClr>
              <a:buSzPts val="1400"/>
              <a:buFont typeface="Open Sans"/>
              <a:buChar char="●"/>
            </a:pPr>
            <a:r>
              <a:rPr lang="en-ZA">
                <a:solidFill>
                  <a:schemeClr val="dk2"/>
                </a:solidFill>
                <a:latin typeface="Open Sans"/>
                <a:ea typeface="Open Sans"/>
                <a:cs typeface="Open Sans"/>
                <a:sym typeface="Open Sans"/>
              </a:rPr>
              <a:t>Payments for changing agricultural practices</a:t>
            </a:r>
            <a:endParaRPr>
              <a:solidFill>
                <a:schemeClr val="dk2"/>
              </a:solidFill>
              <a:latin typeface="Open Sans"/>
              <a:ea typeface="Open Sans"/>
              <a:cs typeface="Open Sans"/>
              <a:sym typeface="Open Sans"/>
            </a:endParaRPr>
          </a:p>
          <a:p>
            <a:pPr indent="-317500" lvl="0" marL="457200" marR="0" rtl="0" algn="l">
              <a:lnSpc>
                <a:spcPct val="100000"/>
              </a:lnSpc>
              <a:spcBef>
                <a:spcPts val="0"/>
              </a:spcBef>
              <a:spcAft>
                <a:spcPts val="0"/>
              </a:spcAft>
              <a:buClr>
                <a:schemeClr val="dk2"/>
              </a:buClr>
              <a:buSzPts val="1400"/>
              <a:buFont typeface="Open Sans"/>
              <a:buChar char="●"/>
            </a:pPr>
            <a:r>
              <a:rPr lang="en-ZA">
                <a:solidFill>
                  <a:schemeClr val="dk2"/>
                </a:solidFill>
                <a:latin typeface="Open Sans"/>
                <a:ea typeface="Open Sans"/>
                <a:cs typeface="Open Sans"/>
                <a:sym typeface="Open Sans"/>
              </a:rPr>
              <a:t>Payments for ecosystem services</a:t>
            </a:r>
            <a:endParaRPr>
              <a:solidFill>
                <a:schemeClr val="dk2"/>
              </a:solidFill>
              <a:latin typeface="Open Sans"/>
              <a:ea typeface="Open Sans"/>
              <a:cs typeface="Open Sans"/>
              <a:sym typeface="Open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 name="Shape 769"/>
        <p:cNvGrpSpPr/>
        <p:nvPr/>
      </p:nvGrpSpPr>
      <p:grpSpPr>
        <a:xfrm>
          <a:off x="0" y="0"/>
          <a:ext cx="0" cy="0"/>
          <a:chOff x="0" y="0"/>
          <a:chExt cx="0" cy="0"/>
        </a:xfrm>
      </p:grpSpPr>
      <p:sp>
        <p:nvSpPr>
          <p:cNvPr id="770" name="Google Shape;770;p56"/>
          <p:cNvSpPr/>
          <p:nvPr>
            <p:ph idx="4294967295" type="body"/>
          </p:nvPr>
        </p:nvSpPr>
        <p:spPr>
          <a:xfrm>
            <a:off x="304799" y="4633622"/>
            <a:ext cx="1432800" cy="312300"/>
          </a:xfrm>
          <a:prstGeom prst="leftArrow">
            <a:avLst>
              <a:gd fmla="val 50000" name="adj1"/>
              <a:gd fmla="val 71387" name="adj2"/>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rmAutofit fontScale="25000" lnSpcReduction="10000"/>
          </a:bodyPr>
          <a:lstStyle/>
          <a:p>
            <a:pPr indent="0" lvl="0" marL="0" rtl="0" algn="l">
              <a:lnSpc>
                <a:spcPct val="90000"/>
              </a:lnSpc>
              <a:spcBef>
                <a:spcPts val="0"/>
              </a:spcBef>
              <a:spcAft>
                <a:spcPts val="1200"/>
              </a:spcAft>
              <a:buClr>
                <a:srgbClr val="09294E"/>
              </a:buClr>
              <a:buSzPct val="38095"/>
              <a:buNone/>
            </a:pPr>
            <a:r>
              <a:rPr lang="en-ZA"/>
              <a:t>To agriculture policy list</a:t>
            </a:r>
            <a:endParaRPr/>
          </a:p>
        </p:txBody>
      </p:sp>
      <p:sp>
        <p:nvSpPr>
          <p:cNvPr id="771" name="Google Shape;771;p56"/>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625852"/>
              </a:buClr>
              <a:buSzPts val="3200"/>
              <a:buFont typeface="Arial"/>
              <a:buNone/>
            </a:pPr>
            <a:r>
              <a:rPr lang="en-ZA"/>
              <a:t>3.1 Examples of agriculture policy instruments</a:t>
            </a:r>
            <a:endParaRPr/>
          </a:p>
        </p:txBody>
      </p:sp>
      <p:sp>
        <p:nvSpPr>
          <p:cNvPr id="772" name="Google Shape;772;p56">
            <a:hlinkClick action="ppaction://hlinksldjump" r:id="rId3"/>
          </p:cNvPr>
          <p:cNvSpPr/>
          <p:nvPr/>
        </p:nvSpPr>
        <p:spPr>
          <a:xfrm>
            <a:off x="544900" y="4708631"/>
            <a:ext cx="11928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73" name="Google Shape;773;p56"/>
          <p:cNvSpPr/>
          <p:nvPr/>
        </p:nvSpPr>
        <p:spPr>
          <a:xfrm>
            <a:off x="435275" y="1132400"/>
            <a:ext cx="7992000" cy="3420600"/>
          </a:xfrm>
          <a:prstGeom prst="rect">
            <a:avLst/>
          </a:prstGeom>
          <a:solidFill>
            <a:schemeClr val="lt1">
              <a:alpha val="89800"/>
            </a:schemeClr>
          </a:solidFill>
          <a:ln cap="flat" cmpd="sng" w="12700">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774" name="Google Shape;774;p56"/>
          <p:cNvSpPr/>
          <p:nvPr/>
        </p:nvSpPr>
        <p:spPr>
          <a:xfrm>
            <a:off x="957529" y="964256"/>
            <a:ext cx="5589000" cy="355500"/>
          </a:xfrm>
          <a:prstGeom prst="roundRect">
            <a:avLst>
              <a:gd fmla="val 16667" name="adj"/>
            </a:avLst>
          </a:prstGeom>
          <a:solidFill>
            <a:schemeClr val="accent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775" name="Google Shape;775;p56"/>
          <p:cNvSpPr txBox="1"/>
          <p:nvPr/>
        </p:nvSpPr>
        <p:spPr>
          <a:xfrm>
            <a:off x="957525" y="981540"/>
            <a:ext cx="5261700" cy="321000"/>
          </a:xfrm>
          <a:prstGeom prst="rect">
            <a:avLst/>
          </a:prstGeom>
          <a:noFill/>
          <a:ln>
            <a:noFill/>
          </a:ln>
        </p:spPr>
        <p:txBody>
          <a:bodyPr anchorCtr="0" anchor="ctr" bIns="0" lIns="211450" spcFirstLastPara="1" rIns="211450" wrap="square" tIns="0">
            <a:noAutofit/>
          </a:bodyPr>
          <a:lstStyle/>
          <a:p>
            <a:pPr indent="0" lvl="0" marL="0" marR="0" rtl="0" algn="l">
              <a:lnSpc>
                <a:spcPct val="90000"/>
              </a:lnSpc>
              <a:spcBef>
                <a:spcPts val="0"/>
              </a:spcBef>
              <a:spcAft>
                <a:spcPts val="0"/>
              </a:spcAft>
              <a:buNone/>
            </a:pPr>
            <a:r>
              <a:rPr b="1" lang="en-ZA">
                <a:solidFill>
                  <a:schemeClr val="lt1"/>
                </a:solidFill>
                <a:latin typeface="Open Sans"/>
                <a:ea typeface="Open Sans"/>
                <a:cs typeface="Open Sans"/>
                <a:sym typeface="Open Sans"/>
              </a:rPr>
              <a:t>Voluntary agreements or actions</a:t>
            </a:r>
            <a:endParaRPr b="1">
              <a:solidFill>
                <a:schemeClr val="lt1"/>
              </a:solidFill>
              <a:latin typeface="Open Sans"/>
              <a:ea typeface="Open Sans"/>
              <a:cs typeface="Open Sans"/>
              <a:sym typeface="Open Sans"/>
            </a:endParaRPr>
          </a:p>
        </p:txBody>
      </p:sp>
      <p:sp>
        <p:nvSpPr>
          <p:cNvPr id="776" name="Google Shape;776;p56"/>
          <p:cNvSpPr txBox="1"/>
          <p:nvPr/>
        </p:nvSpPr>
        <p:spPr>
          <a:xfrm>
            <a:off x="435275" y="1446637"/>
            <a:ext cx="7992000" cy="2690100"/>
          </a:xfrm>
          <a:prstGeom prst="rect">
            <a:avLst/>
          </a:prstGeom>
          <a:noFill/>
          <a:ln>
            <a:noFill/>
          </a:ln>
        </p:spPr>
        <p:txBody>
          <a:bodyPr anchorCtr="0" anchor="t" bIns="156450" lIns="620250" spcFirstLastPara="1" rIns="620250" wrap="square" tIns="155625">
            <a:noAutofit/>
          </a:bodyPr>
          <a:lstStyle/>
          <a:p>
            <a:pPr indent="0" lvl="0" marL="0" marR="0" rtl="0" algn="l">
              <a:lnSpc>
                <a:spcPct val="100000"/>
              </a:lnSpc>
              <a:spcBef>
                <a:spcPts val="600"/>
              </a:spcBef>
              <a:spcAft>
                <a:spcPts val="0"/>
              </a:spcAft>
              <a:buNone/>
            </a:pPr>
            <a:r>
              <a:rPr lang="en-ZA">
                <a:solidFill>
                  <a:schemeClr val="dk2"/>
                </a:solidFill>
                <a:latin typeface="Open Sans"/>
                <a:ea typeface="Open Sans"/>
                <a:cs typeface="Open Sans"/>
                <a:sym typeface="Open Sans"/>
              </a:rPr>
              <a:t>Description:</a:t>
            </a:r>
            <a:endParaRPr>
              <a:solidFill>
                <a:schemeClr val="dk2"/>
              </a:solidFill>
              <a:latin typeface="Open Sans"/>
              <a:ea typeface="Open Sans"/>
              <a:cs typeface="Open Sans"/>
              <a:sym typeface="Open Sans"/>
            </a:endParaRPr>
          </a:p>
          <a:p>
            <a:pPr indent="-317500" lvl="0" marL="457200" marR="0" rtl="0" algn="l">
              <a:lnSpc>
                <a:spcPct val="100000"/>
              </a:lnSpc>
              <a:spcBef>
                <a:spcPts val="600"/>
              </a:spcBef>
              <a:spcAft>
                <a:spcPts val="0"/>
              </a:spcAft>
              <a:buClr>
                <a:schemeClr val="dk2"/>
              </a:buClr>
              <a:buSzPts val="1400"/>
              <a:buFont typeface="Open Sans"/>
              <a:buChar char="●"/>
            </a:pPr>
            <a:r>
              <a:rPr lang="en-ZA">
                <a:solidFill>
                  <a:schemeClr val="dk2"/>
                </a:solidFill>
                <a:latin typeface="Open Sans"/>
                <a:ea typeface="Open Sans"/>
                <a:cs typeface="Open Sans"/>
                <a:sym typeface="Open Sans"/>
              </a:rPr>
              <a:t>Agreements, commitments or actions undertaken voluntarily by public or private sector actors, either unilaterally or jointly in a negotiated agreement. Some voluntary agreements include rewards or penalties associated with participating in the agreement or achieving the commitment</a:t>
            </a:r>
            <a:endParaRPr>
              <a:solidFill>
                <a:schemeClr val="dk2"/>
              </a:solidFill>
              <a:latin typeface="Open Sans"/>
              <a:ea typeface="Open Sans"/>
              <a:cs typeface="Open Sans"/>
              <a:sym typeface="Open Sans"/>
            </a:endParaRPr>
          </a:p>
          <a:p>
            <a:pPr indent="0" lvl="0" marL="457200" marR="0" rtl="0" algn="l">
              <a:lnSpc>
                <a:spcPct val="100000"/>
              </a:lnSpc>
              <a:spcBef>
                <a:spcPts val="600"/>
              </a:spcBef>
              <a:spcAft>
                <a:spcPts val="0"/>
              </a:spcAft>
              <a:buNone/>
            </a:pPr>
            <a:r>
              <a:t/>
            </a:r>
            <a:endParaRPr>
              <a:solidFill>
                <a:schemeClr val="dk2"/>
              </a:solidFill>
              <a:latin typeface="Open Sans"/>
              <a:ea typeface="Open Sans"/>
              <a:cs typeface="Open Sans"/>
              <a:sym typeface="Open Sans"/>
            </a:endParaRPr>
          </a:p>
          <a:p>
            <a:pPr indent="0" lvl="0" marL="0" marR="0" rtl="0" algn="l">
              <a:lnSpc>
                <a:spcPct val="100000"/>
              </a:lnSpc>
              <a:spcBef>
                <a:spcPts val="600"/>
              </a:spcBef>
              <a:spcAft>
                <a:spcPts val="0"/>
              </a:spcAft>
              <a:buNone/>
            </a:pPr>
            <a:r>
              <a:rPr lang="en-ZA">
                <a:solidFill>
                  <a:schemeClr val="dk2"/>
                </a:solidFill>
                <a:latin typeface="Open Sans"/>
                <a:ea typeface="Open Sans"/>
                <a:cs typeface="Open Sans"/>
                <a:sym typeface="Open Sans"/>
              </a:rPr>
              <a:t>Examples:</a:t>
            </a:r>
            <a:endParaRPr>
              <a:solidFill>
                <a:schemeClr val="dk2"/>
              </a:solidFill>
              <a:latin typeface="Open Sans"/>
              <a:ea typeface="Open Sans"/>
              <a:cs typeface="Open Sans"/>
              <a:sym typeface="Open Sans"/>
            </a:endParaRPr>
          </a:p>
          <a:p>
            <a:pPr indent="-317500" lvl="0" marL="457200" marR="0" rtl="0" algn="l">
              <a:lnSpc>
                <a:spcPct val="100000"/>
              </a:lnSpc>
              <a:spcBef>
                <a:spcPts val="600"/>
              </a:spcBef>
              <a:spcAft>
                <a:spcPts val="0"/>
              </a:spcAft>
              <a:buClr>
                <a:schemeClr val="dk2"/>
              </a:buClr>
              <a:buSzPts val="1400"/>
              <a:buFont typeface="Open Sans"/>
              <a:buChar char="●"/>
            </a:pPr>
            <a:r>
              <a:rPr lang="en-ZA">
                <a:solidFill>
                  <a:schemeClr val="dk2"/>
                </a:solidFill>
                <a:latin typeface="Open Sans"/>
                <a:ea typeface="Open Sans"/>
                <a:cs typeface="Open Sans"/>
                <a:sym typeface="Open Sans"/>
              </a:rPr>
              <a:t>Zero net-deforestation commitments</a:t>
            </a:r>
            <a:endParaRPr>
              <a:solidFill>
                <a:schemeClr val="dk2"/>
              </a:solidFill>
              <a:latin typeface="Open Sans"/>
              <a:ea typeface="Open Sans"/>
              <a:cs typeface="Open Sans"/>
              <a:sym typeface="Open Sans"/>
            </a:endParaRPr>
          </a:p>
          <a:p>
            <a:pPr indent="-317500" lvl="0" marL="457200" marR="0" rtl="0" algn="l">
              <a:lnSpc>
                <a:spcPct val="100000"/>
              </a:lnSpc>
              <a:spcBef>
                <a:spcPts val="0"/>
              </a:spcBef>
              <a:spcAft>
                <a:spcPts val="0"/>
              </a:spcAft>
              <a:buClr>
                <a:schemeClr val="dk2"/>
              </a:buClr>
              <a:buSzPts val="1400"/>
              <a:buFont typeface="Open Sans"/>
              <a:buChar char="●"/>
            </a:pPr>
            <a:r>
              <a:rPr lang="en-ZA">
                <a:solidFill>
                  <a:schemeClr val="dk2"/>
                </a:solidFill>
                <a:latin typeface="Open Sans"/>
                <a:ea typeface="Open Sans"/>
                <a:cs typeface="Open Sans"/>
                <a:sym typeface="Open Sans"/>
              </a:rPr>
              <a:t>Agroforestry agreements with landowners</a:t>
            </a:r>
            <a:endParaRPr>
              <a:solidFill>
                <a:schemeClr val="dk2"/>
              </a:solidFill>
              <a:latin typeface="Open Sans"/>
              <a:ea typeface="Open Sans"/>
              <a:cs typeface="Open Sans"/>
              <a:sym typeface="Open Sans"/>
            </a:endParaRPr>
          </a:p>
          <a:p>
            <a:pPr indent="-317500" lvl="0" marL="457200" marR="0" rtl="0" algn="l">
              <a:lnSpc>
                <a:spcPct val="100000"/>
              </a:lnSpc>
              <a:spcBef>
                <a:spcPts val="0"/>
              </a:spcBef>
              <a:spcAft>
                <a:spcPts val="0"/>
              </a:spcAft>
              <a:buClr>
                <a:schemeClr val="dk2"/>
              </a:buClr>
              <a:buSzPts val="1400"/>
              <a:buFont typeface="Open Sans"/>
              <a:buChar char="●"/>
            </a:pPr>
            <a:r>
              <a:rPr lang="en-ZA">
                <a:solidFill>
                  <a:schemeClr val="dk2"/>
                </a:solidFill>
                <a:latin typeface="Open Sans"/>
                <a:ea typeface="Open Sans"/>
                <a:cs typeface="Open Sans"/>
                <a:sym typeface="Open Sans"/>
              </a:rPr>
              <a:t>National programmes to reduce emissions in a sector (e.g., NAMA)</a:t>
            </a:r>
            <a:endParaRPr>
              <a:solidFill>
                <a:schemeClr val="dk2"/>
              </a:solidFill>
              <a:latin typeface="Open Sans"/>
              <a:ea typeface="Open Sans"/>
              <a:cs typeface="Open Sans"/>
              <a:sym typeface="Open Sans"/>
            </a:endParaRPr>
          </a:p>
          <a:p>
            <a:pPr indent="-317500" lvl="0" marL="457200" marR="0" rtl="0" algn="l">
              <a:lnSpc>
                <a:spcPct val="100000"/>
              </a:lnSpc>
              <a:spcBef>
                <a:spcPts val="0"/>
              </a:spcBef>
              <a:spcAft>
                <a:spcPts val="0"/>
              </a:spcAft>
              <a:buClr>
                <a:schemeClr val="dk2"/>
              </a:buClr>
              <a:buSzPts val="1400"/>
              <a:buFont typeface="Open Sans"/>
              <a:buChar char="●"/>
            </a:pPr>
            <a:r>
              <a:rPr lang="en-ZA">
                <a:solidFill>
                  <a:schemeClr val="dk2"/>
                </a:solidFill>
                <a:latin typeface="Open Sans"/>
                <a:ea typeface="Open Sans"/>
                <a:cs typeface="Open Sans"/>
                <a:sym typeface="Open Sans"/>
              </a:rPr>
              <a:t>Low carbon development projects</a:t>
            </a:r>
            <a:endParaRPr>
              <a:solidFill>
                <a:schemeClr val="dk2"/>
              </a:solidFill>
              <a:latin typeface="Open Sans"/>
              <a:ea typeface="Open Sans"/>
              <a:cs typeface="Open Sans"/>
              <a:sym typeface="Open Sans"/>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1" name="Shape 781"/>
        <p:cNvGrpSpPr/>
        <p:nvPr/>
      </p:nvGrpSpPr>
      <p:grpSpPr>
        <a:xfrm>
          <a:off x="0" y="0"/>
          <a:ext cx="0" cy="0"/>
          <a:chOff x="0" y="0"/>
          <a:chExt cx="0" cy="0"/>
        </a:xfrm>
      </p:grpSpPr>
      <p:sp>
        <p:nvSpPr>
          <p:cNvPr id="782" name="Google Shape;782;p57"/>
          <p:cNvSpPr/>
          <p:nvPr>
            <p:ph idx="4294967295" type="body"/>
          </p:nvPr>
        </p:nvSpPr>
        <p:spPr>
          <a:xfrm>
            <a:off x="304799" y="4633622"/>
            <a:ext cx="1432800" cy="312300"/>
          </a:xfrm>
          <a:prstGeom prst="leftArrow">
            <a:avLst>
              <a:gd fmla="val 50000" name="adj1"/>
              <a:gd fmla="val 71387" name="adj2"/>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rmAutofit fontScale="25000" lnSpcReduction="10000"/>
          </a:bodyPr>
          <a:lstStyle/>
          <a:p>
            <a:pPr indent="0" lvl="0" marL="0" rtl="0" algn="l">
              <a:lnSpc>
                <a:spcPct val="90000"/>
              </a:lnSpc>
              <a:spcBef>
                <a:spcPts val="0"/>
              </a:spcBef>
              <a:spcAft>
                <a:spcPts val="1200"/>
              </a:spcAft>
              <a:buClr>
                <a:srgbClr val="09294E"/>
              </a:buClr>
              <a:buSzPct val="38095"/>
              <a:buNone/>
            </a:pPr>
            <a:r>
              <a:rPr lang="en-ZA"/>
              <a:t>To agriculture policy list</a:t>
            </a:r>
            <a:endParaRPr/>
          </a:p>
        </p:txBody>
      </p:sp>
      <p:sp>
        <p:nvSpPr>
          <p:cNvPr id="783" name="Google Shape;783;p57"/>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625852"/>
              </a:buClr>
              <a:buSzPts val="3200"/>
              <a:buFont typeface="Arial"/>
              <a:buNone/>
            </a:pPr>
            <a:r>
              <a:rPr lang="en-ZA"/>
              <a:t>3.1 Examples of agriculture policy instruments</a:t>
            </a:r>
            <a:endParaRPr/>
          </a:p>
        </p:txBody>
      </p:sp>
      <p:sp>
        <p:nvSpPr>
          <p:cNvPr id="784" name="Google Shape;784;p57">
            <a:hlinkClick action="ppaction://hlinksldjump" r:id="rId3"/>
          </p:cNvPr>
          <p:cNvSpPr/>
          <p:nvPr/>
        </p:nvSpPr>
        <p:spPr>
          <a:xfrm>
            <a:off x="544900" y="4708631"/>
            <a:ext cx="11928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85" name="Google Shape;785;p57"/>
          <p:cNvSpPr/>
          <p:nvPr/>
        </p:nvSpPr>
        <p:spPr>
          <a:xfrm>
            <a:off x="435282" y="1132396"/>
            <a:ext cx="7992000" cy="3224700"/>
          </a:xfrm>
          <a:prstGeom prst="rect">
            <a:avLst/>
          </a:prstGeom>
          <a:solidFill>
            <a:schemeClr val="lt1">
              <a:alpha val="89800"/>
            </a:schemeClr>
          </a:solidFill>
          <a:ln cap="flat" cmpd="sng" w="12700">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786" name="Google Shape;786;p57"/>
          <p:cNvSpPr/>
          <p:nvPr/>
        </p:nvSpPr>
        <p:spPr>
          <a:xfrm>
            <a:off x="957529" y="964256"/>
            <a:ext cx="5589000" cy="355500"/>
          </a:xfrm>
          <a:prstGeom prst="roundRect">
            <a:avLst>
              <a:gd fmla="val 16667" name="adj"/>
            </a:avLst>
          </a:prstGeom>
          <a:solidFill>
            <a:schemeClr val="accent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787" name="Google Shape;787;p57"/>
          <p:cNvSpPr txBox="1"/>
          <p:nvPr/>
        </p:nvSpPr>
        <p:spPr>
          <a:xfrm>
            <a:off x="957525" y="981540"/>
            <a:ext cx="5261700" cy="321000"/>
          </a:xfrm>
          <a:prstGeom prst="rect">
            <a:avLst/>
          </a:prstGeom>
          <a:noFill/>
          <a:ln>
            <a:noFill/>
          </a:ln>
        </p:spPr>
        <p:txBody>
          <a:bodyPr anchorCtr="0" anchor="ctr" bIns="0" lIns="211450" spcFirstLastPara="1" rIns="211450" wrap="square" tIns="0">
            <a:noAutofit/>
          </a:bodyPr>
          <a:lstStyle/>
          <a:p>
            <a:pPr indent="0" lvl="0" marL="0" marR="0" rtl="0" algn="l">
              <a:lnSpc>
                <a:spcPct val="90000"/>
              </a:lnSpc>
              <a:spcBef>
                <a:spcPts val="0"/>
              </a:spcBef>
              <a:spcAft>
                <a:spcPts val="0"/>
              </a:spcAft>
              <a:buNone/>
            </a:pPr>
            <a:r>
              <a:rPr b="1" lang="en-ZA">
                <a:solidFill>
                  <a:schemeClr val="lt1"/>
                </a:solidFill>
                <a:latin typeface="Open Sans"/>
                <a:ea typeface="Open Sans"/>
                <a:cs typeface="Open Sans"/>
                <a:sym typeface="Open Sans"/>
              </a:rPr>
              <a:t>Information instruments</a:t>
            </a:r>
            <a:endParaRPr b="1">
              <a:solidFill>
                <a:schemeClr val="lt1"/>
              </a:solidFill>
              <a:latin typeface="Open Sans"/>
              <a:ea typeface="Open Sans"/>
              <a:cs typeface="Open Sans"/>
              <a:sym typeface="Open Sans"/>
            </a:endParaRPr>
          </a:p>
        </p:txBody>
      </p:sp>
      <p:sp>
        <p:nvSpPr>
          <p:cNvPr id="788" name="Google Shape;788;p57"/>
          <p:cNvSpPr txBox="1"/>
          <p:nvPr/>
        </p:nvSpPr>
        <p:spPr>
          <a:xfrm>
            <a:off x="435275" y="1446637"/>
            <a:ext cx="7992000" cy="2690100"/>
          </a:xfrm>
          <a:prstGeom prst="rect">
            <a:avLst/>
          </a:prstGeom>
          <a:noFill/>
          <a:ln>
            <a:noFill/>
          </a:ln>
        </p:spPr>
        <p:txBody>
          <a:bodyPr anchorCtr="0" anchor="t" bIns="156450" lIns="620250" spcFirstLastPara="1" rIns="620250" wrap="square" tIns="155625">
            <a:noAutofit/>
          </a:bodyPr>
          <a:lstStyle/>
          <a:p>
            <a:pPr indent="0" lvl="0" marL="0" marR="0" rtl="0" algn="l">
              <a:lnSpc>
                <a:spcPct val="100000"/>
              </a:lnSpc>
              <a:spcBef>
                <a:spcPts val="600"/>
              </a:spcBef>
              <a:spcAft>
                <a:spcPts val="0"/>
              </a:spcAft>
              <a:buNone/>
            </a:pPr>
            <a:r>
              <a:rPr lang="en-ZA">
                <a:solidFill>
                  <a:schemeClr val="dk2"/>
                </a:solidFill>
                <a:latin typeface="Open Sans"/>
                <a:ea typeface="Open Sans"/>
                <a:cs typeface="Open Sans"/>
                <a:sym typeface="Open Sans"/>
              </a:rPr>
              <a:t>Description:</a:t>
            </a:r>
            <a:endParaRPr>
              <a:solidFill>
                <a:schemeClr val="dk2"/>
              </a:solidFill>
              <a:latin typeface="Open Sans"/>
              <a:ea typeface="Open Sans"/>
              <a:cs typeface="Open Sans"/>
              <a:sym typeface="Open Sans"/>
            </a:endParaRPr>
          </a:p>
          <a:p>
            <a:pPr indent="-317500" lvl="0" marL="457200" marR="0" rtl="0" algn="l">
              <a:lnSpc>
                <a:spcPct val="100000"/>
              </a:lnSpc>
              <a:spcBef>
                <a:spcPts val="600"/>
              </a:spcBef>
              <a:spcAft>
                <a:spcPts val="0"/>
              </a:spcAft>
              <a:buClr>
                <a:schemeClr val="dk2"/>
              </a:buClr>
              <a:buSzPts val="1400"/>
              <a:buFont typeface="Open Sans"/>
              <a:buChar char="●"/>
            </a:pPr>
            <a:r>
              <a:rPr lang="en-ZA">
                <a:solidFill>
                  <a:schemeClr val="dk2"/>
                </a:solidFill>
                <a:latin typeface="Open Sans"/>
                <a:ea typeface="Open Sans"/>
                <a:cs typeface="Open Sans"/>
                <a:sym typeface="Open Sans"/>
              </a:rPr>
              <a:t>Requirements for public disclosure of information. </a:t>
            </a:r>
            <a:endParaRPr>
              <a:solidFill>
                <a:schemeClr val="dk2"/>
              </a:solidFill>
              <a:latin typeface="Open Sans"/>
              <a:ea typeface="Open Sans"/>
              <a:cs typeface="Open Sans"/>
              <a:sym typeface="Open Sans"/>
            </a:endParaRPr>
          </a:p>
          <a:p>
            <a:pPr indent="0" lvl="0" marL="457200" marR="0" rtl="0" algn="l">
              <a:lnSpc>
                <a:spcPct val="100000"/>
              </a:lnSpc>
              <a:spcBef>
                <a:spcPts val="600"/>
              </a:spcBef>
              <a:spcAft>
                <a:spcPts val="0"/>
              </a:spcAft>
              <a:buNone/>
            </a:pPr>
            <a:r>
              <a:t/>
            </a:r>
            <a:endParaRPr>
              <a:solidFill>
                <a:schemeClr val="dk2"/>
              </a:solidFill>
              <a:latin typeface="Open Sans"/>
              <a:ea typeface="Open Sans"/>
              <a:cs typeface="Open Sans"/>
              <a:sym typeface="Open Sans"/>
            </a:endParaRPr>
          </a:p>
          <a:p>
            <a:pPr indent="0" lvl="0" marL="0" marR="0" rtl="0" algn="l">
              <a:lnSpc>
                <a:spcPct val="100000"/>
              </a:lnSpc>
              <a:spcBef>
                <a:spcPts val="600"/>
              </a:spcBef>
              <a:spcAft>
                <a:spcPts val="0"/>
              </a:spcAft>
              <a:buNone/>
            </a:pPr>
            <a:r>
              <a:rPr lang="en-ZA">
                <a:solidFill>
                  <a:schemeClr val="dk2"/>
                </a:solidFill>
                <a:latin typeface="Open Sans"/>
                <a:ea typeface="Open Sans"/>
                <a:cs typeface="Open Sans"/>
                <a:sym typeface="Open Sans"/>
              </a:rPr>
              <a:t>Examples:</a:t>
            </a:r>
            <a:endParaRPr>
              <a:solidFill>
                <a:schemeClr val="dk2"/>
              </a:solidFill>
              <a:latin typeface="Open Sans"/>
              <a:ea typeface="Open Sans"/>
              <a:cs typeface="Open Sans"/>
              <a:sym typeface="Open Sans"/>
            </a:endParaRPr>
          </a:p>
          <a:p>
            <a:pPr indent="-317500" lvl="0" marL="457200" marR="0" rtl="0" algn="l">
              <a:lnSpc>
                <a:spcPct val="100000"/>
              </a:lnSpc>
              <a:spcBef>
                <a:spcPts val="600"/>
              </a:spcBef>
              <a:spcAft>
                <a:spcPts val="0"/>
              </a:spcAft>
              <a:buClr>
                <a:schemeClr val="dk2"/>
              </a:buClr>
              <a:buSzPts val="1400"/>
              <a:buFont typeface="Open Sans"/>
              <a:buChar char="●"/>
            </a:pPr>
            <a:r>
              <a:rPr lang="en-ZA">
                <a:solidFill>
                  <a:schemeClr val="dk2"/>
                </a:solidFill>
                <a:latin typeface="Open Sans"/>
                <a:ea typeface="Open Sans"/>
                <a:cs typeface="Open Sans"/>
                <a:sym typeface="Open Sans"/>
              </a:rPr>
              <a:t>Programmes requiring standardised labelling on environmental attributes of agricultural products</a:t>
            </a:r>
            <a:endParaRPr>
              <a:solidFill>
                <a:schemeClr val="dk2"/>
              </a:solidFill>
              <a:latin typeface="Open Sans"/>
              <a:ea typeface="Open Sans"/>
              <a:cs typeface="Open Sans"/>
              <a:sym typeface="Open Sans"/>
            </a:endParaRPr>
          </a:p>
          <a:p>
            <a:pPr indent="-317500" lvl="0" marL="457200" marR="0" rtl="0" algn="l">
              <a:lnSpc>
                <a:spcPct val="100000"/>
              </a:lnSpc>
              <a:spcBef>
                <a:spcPts val="0"/>
              </a:spcBef>
              <a:spcAft>
                <a:spcPts val="0"/>
              </a:spcAft>
              <a:buClr>
                <a:schemeClr val="dk2"/>
              </a:buClr>
              <a:buSzPts val="1400"/>
              <a:buFont typeface="Open Sans"/>
              <a:buChar char="●"/>
            </a:pPr>
            <a:r>
              <a:rPr lang="en-ZA">
                <a:solidFill>
                  <a:schemeClr val="dk2"/>
                </a:solidFill>
                <a:latin typeface="Open Sans"/>
                <a:ea typeface="Open Sans"/>
                <a:cs typeface="Open Sans"/>
                <a:sym typeface="Open Sans"/>
              </a:rPr>
              <a:t>Emissions reporting programmes</a:t>
            </a:r>
            <a:endParaRPr>
              <a:solidFill>
                <a:schemeClr val="dk2"/>
              </a:solidFill>
              <a:latin typeface="Open Sans"/>
              <a:ea typeface="Open Sans"/>
              <a:cs typeface="Open Sans"/>
              <a:sym typeface="Open Sans"/>
            </a:endParaRPr>
          </a:p>
          <a:p>
            <a:pPr indent="-317500" lvl="0" marL="457200" marR="0" rtl="0" algn="l">
              <a:lnSpc>
                <a:spcPct val="100000"/>
              </a:lnSpc>
              <a:spcBef>
                <a:spcPts val="0"/>
              </a:spcBef>
              <a:spcAft>
                <a:spcPts val="0"/>
              </a:spcAft>
              <a:buClr>
                <a:schemeClr val="dk2"/>
              </a:buClr>
              <a:buSzPts val="1400"/>
              <a:buFont typeface="Open Sans"/>
              <a:buChar char="●"/>
            </a:pPr>
            <a:r>
              <a:rPr lang="en-ZA">
                <a:solidFill>
                  <a:schemeClr val="dk2"/>
                </a:solidFill>
                <a:latin typeface="Open Sans"/>
                <a:ea typeface="Open Sans"/>
                <a:cs typeface="Open Sans"/>
                <a:sym typeface="Open Sans"/>
              </a:rPr>
              <a:t>Rating and certification systems</a:t>
            </a:r>
            <a:endParaRPr>
              <a:solidFill>
                <a:schemeClr val="dk2"/>
              </a:solidFill>
              <a:latin typeface="Open Sans"/>
              <a:ea typeface="Open Sans"/>
              <a:cs typeface="Open Sans"/>
              <a:sym typeface="Open Sans"/>
            </a:endParaRPr>
          </a:p>
          <a:p>
            <a:pPr indent="-317500" lvl="0" marL="457200" marR="0" rtl="0" algn="l">
              <a:lnSpc>
                <a:spcPct val="100000"/>
              </a:lnSpc>
              <a:spcBef>
                <a:spcPts val="0"/>
              </a:spcBef>
              <a:spcAft>
                <a:spcPts val="0"/>
              </a:spcAft>
              <a:buClr>
                <a:schemeClr val="dk2"/>
              </a:buClr>
              <a:buSzPts val="1400"/>
              <a:buFont typeface="Open Sans"/>
              <a:buChar char="●"/>
            </a:pPr>
            <a:r>
              <a:rPr lang="en-ZA">
                <a:solidFill>
                  <a:schemeClr val="dk2"/>
                </a:solidFill>
                <a:latin typeface="Open Sans"/>
                <a:ea typeface="Open Sans"/>
                <a:cs typeface="Open Sans"/>
                <a:sym typeface="Open Sans"/>
              </a:rPr>
              <a:t>Benchmarking</a:t>
            </a:r>
            <a:endParaRPr>
              <a:solidFill>
                <a:schemeClr val="dk2"/>
              </a:solidFill>
              <a:latin typeface="Open Sans"/>
              <a:ea typeface="Open Sans"/>
              <a:cs typeface="Open Sans"/>
              <a:sym typeface="Open Sans"/>
            </a:endParaRPr>
          </a:p>
          <a:p>
            <a:pPr indent="-317500" lvl="0" marL="457200" marR="0" rtl="0" algn="l">
              <a:lnSpc>
                <a:spcPct val="100000"/>
              </a:lnSpc>
              <a:spcBef>
                <a:spcPts val="0"/>
              </a:spcBef>
              <a:spcAft>
                <a:spcPts val="0"/>
              </a:spcAft>
              <a:buClr>
                <a:schemeClr val="dk2"/>
              </a:buClr>
              <a:buSzPts val="1400"/>
              <a:buFont typeface="Open Sans"/>
              <a:buChar char="●"/>
            </a:pPr>
            <a:r>
              <a:rPr lang="en-ZA">
                <a:solidFill>
                  <a:schemeClr val="dk2"/>
                </a:solidFill>
                <a:latin typeface="Open Sans"/>
                <a:ea typeface="Open Sans"/>
                <a:cs typeface="Open Sans"/>
                <a:sym typeface="Open Sans"/>
              </a:rPr>
              <a:t>Information or education campaigns aimed at changing behaviour by increasing awareness</a:t>
            </a:r>
            <a:endParaRPr>
              <a:solidFill>
                <a:schemeClr val="dk2"/>
              </a:solidFill>
              <a:latin typeface="Open Sans"/>
              <a:ea typeface="Open Sans"/>
              <a:cs typeface="Open Sans"/>
              <a:sym typeface="Open Sans"/>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3" name="Shape 793"/>
        <p:cNvGrpSpPr/>
        <p:nvPr/>
      </p:nvGrpSpPr>
      <p:grpSpPr>
        <a:xfrm>
          <a:off x="0" y="0"/>
          <a:ext cx="0" cy="0"/>
          <a:chOff x="0" y="0"/>
          <a:chExt cx="0" cy="0"/>
        </a:xfrm>
      </p:grpSpPr>
      <p:sp>
        <p:nvSpPr>
          <p:cNvPr id="794" name="Google Shape;794;p58"/>
          <p:cNvSpPr/>
          <p:nvPr>
            <p:ph idx="4294967295" type="body"/>
          </p:nvPr>
        </p:nvSpPr>
        <p:spPr>
          <a:xfrm>
            <a:off x="304799" y="4633622"/>
            <a:ext cx="1432800" cy="312300"/>
          </a:xfrm>
          <a:prstGeom prst="leftArrow">
            <a:avLst>
              <a:gd fmla="val 50000" name="adj1"/>
              <a:gd fmla="val 71387" name="adj2"/>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rmAutofit fontScale="25000" lnSpcReduction="10000"/>
          </a:bodyPr>
          <a:lstStyle/>
          <a:p>
            <a:pPr indent="0" lvl="0" marL="0" rtl="0" algn="l">
              <a:lnSpc>
                <a:spcPct val="90000"/>
              </a:lnSpc>
              <a:spcBef>
                <a:spcPts val="0"/>
              </a:spcBef>
              <a:spcAft>
                <a:spcPts val="1200"/>
              </a:spcAft>
              <a:buClr>
                <a:srgbClr val="09294E"/>
              </a:buClr>
              <a:buSzPct val="38095"/>
              <a:buNone/>
            </a:pPr>
            <a:r>
              <a:rPr lang="en-ZA"/>
              <a:t>To agriculture policy list</a:t>
            </a:r>
            <a:endParaRPr/>
          </a:p>
        </p:txBody>
      </p:sp>
      <p:sp>
        <p:nvSpPr>
          <p:cNvPr id="795" name="Google Shape;795;p58"/>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625852"/>
              </a:buClr>
              <a:buSzPts val="3200"/>
              <a:buFont typeface="Arial"/>
              <a:buNone/>
            </a:pPr>
            <a:r>
              <a:rPr lang="en-ZA"/>
              <a:t>3.1 Examples of agriculture policy instruments</a:t>
            </a:r>
            <a:endParaRPr/>
          </a:p>
        </p:txBody>
      </p:sp>
      <p:sp>
        <p:nvSpPr>
          <p:cNvPr id="796" name="Google Shape;796;p58">
            <a:hlinkClick action="ppaction://hlinksldjump" r:id="rId3"/>
          </p:cNvPr>
          <p:cNvSpPr/>
          <p:nvPr/>
        </p:nvSpPr>
        <p:spPr>
          <a:xfrm>
            <a:off x="544900" y="4845791"/>
            <a:ext cx="11928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97" name="Google Shape;797;p58"/>
          <p:cNvSpPr/>
          <p:nvPr/>
        </p:nvSpPr>
        <p:spPr>
          <a:xfrm>
            <a:off x="435282" y="1132396"/>
            <a:ext cx="7992000" cy="3224700"/>
          </a:xfrm>
          <a:prstGeom prst="rect">
            <a:avLst/>
          </a:prstGeom>
          <a:solidFill>
            <a:schemeClr val="lt1">
              <a:alpha val="89800"/>
            </a:schemeClr>
          </a:solidFill>
          <a:ln cap="flat" cmpd="sng" w="12700">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798" name="Google Shape;798;p58"/>
          <p:cNvSpPr/>
          <p:nvPr/>
        </p:nvSpPr>
        <p:spPr>
          <a:xfrm>
            <a:off x="957529" y="964256"/>
            <a:ext cx="5589000" cy="355500"/>
          </a:xfrm>
          <a:prstGeom prst="roundRect">
            <a:avLst>
              <a:gd fmla="val 16667" name="adj"/>
            </a:avLst>
          </a:prstGeom>
          <a:solidFill>
            <a:schemeClr val="accent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799" name="Google Shape;799;p58"/>
          <p:cNvSpPr txBox="1"/>
          <p:nvPr/>
        </p:nvSpPr>
        <p:spPr>
          <a:xfrm>
            <a:off x="957525" y="981540"/>
            <a:ext cx="5261700" cy="321000"/>
          </a:xfrm>
          <a:prstGeom prst="rect">
            <a:avLst/>
          </a:prstGeom>
          <a:noFill/>
          <a:ln>
            <a:noFill/>
          </a:ln>
        </p:spPr>
        <p:txBody>
          <a:bodyPr anchorCtr="0" anchor="ctr" bIns="0" lIns="211450" spcFirstLastPara="1" rIns="211450" wrap="square" tIns="0">
            <a:noAutofit/>
          </a:bodyPr>
          <a:lstStyle/>
          <a:p>
            <a:pPr indent="0" lvl="0" marL="0" marR="0" rtl="0" algn="l">
              <a:lnSpc>
                <a:spcPct val="90000"/>
              </a:lnSpc>
              <a:spcBef>
                <a:spcPts val="0"/>
              </a:spcBef>
              <a:spcAft>
                <a:spcPts val="0"/>
              </a:spcAft>
              <a:buNone/>
            </a:pPr>
            <a:r>
              <a:rPr b="1" lang="en-ZA">
                <a:solidFill>
                  <a:schemeClr val="lt1"/>
                </a:solidFill>
                <a:latin typeface="Open Sans"/>
                <a:ea typeface="Open Sans"/>
                <a:cs typeface="Open Sans"/>
                <a:sym typeface="Open Sans"/>
              </a:rPr>
              <a:t>Trading programmes</a:t>
            </a:r>
            <a:endParaRPr b="1">
              <a:solidFill>
                <a:schemeClr val="lt1"/>
              </a:solidFill>
              <a:latin typeface="Open Sans"/>
              <a:ea typeface="Open Sans"/>
              <a:cs typeface="Open Sans"/>
              <a:sym typeface="Open Sans"/>
            </a:endParaRPr>
          </a:p>
        </p:txBody>
      </p:sp>
      <p:sp>
        <p:nvSpPr>
          <p:cNvPr id="800" name="Google Shape;800;p58"/>
          <p:cNvSpPr txBox="1"/>
          <p:nvPr/>
        </p:nvSpPr>
        <p:spPr>
          <a:xfrm>
            <a:off x="435275" y="1446637"/>
            <a:ext cx="7992000" cy="2690100"/>
          </a:xfrm>
          <a:prstGeom prst="rect">
            <a:avLst/>
          </a:prstGeom>
          <a:noFill/>
          <a:ln>
            <a:noFill/>
          </a:ln>
        </p:spPr>
        <p:txBody>
          <a:bodyPr anchorCtr="0" anchor="t" bIns="156450" lIns="620250" spcFirstLastPara="1" rIns="620250" wrap="square" tIns="155625">
            <a:noAutofit/>
          </a:bodyPr>
          <a:lstStyle/>
          <a:p>
            <a:pPr indent="0" lvl="0" marL="0" marR="0" rtl="0" algn="l">
              <a:lnSpc>
                <a:spcPct val="100000"/>
              </a:lnSpc>
              <a:spcBef>
                <a:spcPts val="600"/>
              </a:spcBef>
              <a:spcAft>
                <a:spcPts val="0"/>
              </a:spcAft>
              <a:buNone/>
            </a:pPr>
            <a:r>
              <a:rPr lang="en-ZA">
                <a:solidFill>
                  <a:schemeClr val="dk2"/>
                </a:solidFill>
                <a:latin typeface="Open Sans"/>
                <a:ea typeface="Open Sans"/>
                <a:cs typeface="Open Sans"/>
                <a:sym typeface="Open Sans"/>
              </a:rPr>
              <a:t>Description:</a:t>
            </a:r>
            <a:endParaRPr>
              <a:solidFill>
                <a:schemeClr val="dk2"/>
              </a:solidFill>
              <a:latin typeface="Open Sans"/>
              <a:ea typeface="Open Sans"/>
              <a:cs typeface="Open Sans"/>
              <a:sym typeface="Open Sans"/>
            </a:endParaRPr>
          </a:p>
          <a:p>
            <a:pPr indent="-317500" lvl="0" marL="457200" marR="0" rtl="0" algn="l">
              <a:lnSpc>
                <a:spcPct val="100000"/>
              </a:lnSpc>
              <a:spcBef>
                <a:spcPts val="600"/>
              </a:spcBef>
              <a:spcAft>
                <a:spcPts val="0"/>
              </a:spcAft>
              <a:buClr>
                <a:schemeClr val="dk2"/>
              </a:buClr>
              <a:buSzPts val="1400"/>
              <a:buFont typeface="Open Sans"/>
              <a:buChar char="●"/>
            </a:pPr>
            <a:r>
              <a:rPr lang="en-ZA">
                <a:solidFill>
                  <a:schemeClr val="dk2"/>
                </a:solidFill>
                <a:latin typeface="Open Sans"/>
                <a:ea typeface="Open Sans"/>
                <a:cs typeface="Open Sans"/>
                <a:sym typeface="Open Sans"/>
              </a:rPr>
              <a:t>Programmes that establish a limit on aggregate emissions or pollutants from specified sources, requires sources to hold permits, allowances, or other units equal to their actual emissions or pollution, and allows permits to be traded among sources</a:t>
            </a:r>
            <a:endParaRPr>
              <a:solidFill>
                <a:schemeClr val="dk2"/>
              </a:solidFill>
              <a:latin typeface="Open Sans"/>
              <a:ea typeface="Open Sans"/>
              <a:cs typeface="Open Sans"/>
              <a:sym typeface="Open Sans"/>
            </a:endParaRPr>
          </a:p>
          <a:p>
            <a:pPr indent="0" lvl="0" marL="457200" marR="0" rtl="0" algn="l">
              <a:lnSpc>
                <a:spcPct val="100000"/>
              </a:lnSpc>
              <a:spcBef>
                <a:spcPts val="600"/>
              </a:spcBef>
              <a:spcAft>
                <a:spcPts val="0"/>
              </a:spcAft>
              <a:buNone/>
            </a:pPr>
            <a:r>
              <a:t/>
            </a:r>
            <a:endParaRPr>
              <a:solidFill>
                <a:schemeClr val="dk2"/>
              </a:solidFill>
              <a:latin typeface="Open Sans"/>
              <a:ea typeface="Open Sans"/>
              <a:cs typeface="Open Sans"/>
              <a:sym typeface="Open Sans"/>
            </a:endParaRPr>
          </a:p>
          <a:p>
            <a:pPr indent="0" lvl="0" marL="0" marR="0" rtl="0" algn="l">
              <a:lnSpc>
                <a:spcPct val="100000"/>
              </a:lnSpc>
              <a:spcBef>
                <a:spcPts val="600"/>
              </a:spcBef>
              <a:spcAft>
                <a:spcPts val="0"/>
              </a:spcAft>
              <a:buNone/>
            </a:pPr>
            <a:r>
              <a:rPr lang="en-ZA">
                <a:solidFill>
                  <a:schemeClr val="dk2"/>
                </a:solidFill>
                <a:latin typeface="Open Sans"/>
                <a:ea typeface="Open Sans"/>
                <a:cs typeface="Open Sans"/>
                <a:sym typeface="Open Sans"/>
              </a:rPr>
              <a:t>Examples:</a:t>
            </a:r>
            <a:endParaRPr>
              <a:solidFill>
                <a:schemeClr val="dk2"/>
              </a:solidFill>
              <a:latin typeface="Open Sans"/>
              <a:ea typeface="Open Sans"/>
              <a:cs typeface="Open Sans"/>
              <a:sym typeface="Open Sans"/>
            </a:endParaRPr>
          </a:p>
          <a:p>
            <a:pPr indent="-317500" lvl="0" marL="457200" marR="0" rtl="0" algn="l">
              <a:lnSpc>
                <a:spcPct val="100000"/>
              </a:lnSpc>
              <a:spcBef>
                <a:spcPts val="600"/>
              </a:spcBef>
              <a:spcAft>
                <a:spcPts val="0"/>
              </a:spcAft>
              <a:buClr>
                <a:schemeClr val="dk2"/>
              </a:buClr>
              <a:buSzPts val="1400"/>
              <a:buFont typeface="Open Sans"/>
              <a:buChar char="●"/>
            </a:pPr>
            <a:r>
              <a:rPr lang="en-ZA">
                <a:solidFill>
                  <a:schemeClr val="dk2"/>
                </a:solidFill>
                <a:latin typeface="Open Sans"/>
                <a:ea typeface="Open Sans"/>
                <a:cs typeface="Open Sans"/>
                <a:sym typeface="Open Sans"/>
              </a:rPr>
              <a:t>Nutrient trading programmes</a:t>
            </a:r>
            <a:endParaRPr>
              <a:solidFill>
                <a:schemeClr val="dk2"/>
              </a:solidFill>
              <a:latin typeface="Open Sans"/>
              <a:ea typeface="Open Sans"/>
              <a:cs typeface="Open Sans"/>
              <a:sym typeface="Open Sans"/>
            </a:endParaRPr>
          </a:p>
          <a:p>
            <a:pPr indent="-317500" lvl="0" marL="457200" marR="0" rtl="0" algn="l">
              <a:lnSpc>
                <a:spcPct val="100000"/>
              </a:lnSpc>
              <a:spcBef>
                <a:spcPts val="0"/>
              </a:spcBef>
              <a:spcAft>
                <a:spcPts val="0"/>
              </a:spcAft>
              <a:buClr>
                <a:schemeClr val="dk2"/>
              </a:buClr>
              <a:buSzPts val="1400"/>
              <a:buFont typeface="Open Sans"/>
              <a:buChar char="●"/>
            </a:pPr>
            <a:r>
              <a:rPr lang="en-ZA">
                <a:solidFill>
                  <a:schemeClr val="dk2"/>
                </a:solidFill>
                <a:latin typeface="Open Sans"/>
                <a:ea typeface="Open Sans"/>
                <a:cs typeface="Open Sans"/>
                <a:sym typeface="Open Sans"/>
              </a:rPr>
              <a:t>Cap-and-trade programmes</a:t>
            </a:r>
            <a:endParaRPr>
              <a:solidFill>
                <a:schemeClr val="dk2"/>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3"/>
          <p:cNvSpPr/>
          <p:nvPr/>
        </p:nvSpPr>
        <p:spPr>
          <a:xfrm>
            <a:off x="1765275" y="1317397"/>
            <a:ext cx="6885300" cy="1804500"/>
          </a:xfrm>
          <a:prstGeom prst="roundRect">
            <a:avLst>
              <a:gd fmla="val 10587" name="adj"/>
            </a:avLst>
          </a:prstGeom>
          <a:solidFill>
            <a:srgbClr val="FAFAFA"/>
          </a:solidFill>
          <a:ln cap="flat" cmpd="sng" w="285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457200" lvl="0" marL="0" marR="0" rtl="0" algn="l">
              <a:lnSpc>
                <a:spcPct val="113000"/>
              </a:lnSpc>
              <a:spcBef>
                <a:spcPts val="400"/>
              </a:spcBef>
              <a:spcAft>
                <a:spcPts val="0"/>
              </a:spcAft>
              <a:buNone/>
            </a:pPr>
            <a:r>
              <a:t/>
            </a:r>
            <a:endParaRPr sz="1000">
              <a:solidFill>
                <a:srgbClr val="09294E"/>
              </a:solidFill>
              <a:latin typeface="Open Sans"/>
              <a:ea typeface="Open Sans"/>
              <a:cs typeface="Open Sans"/>
              <a:sym typeface="Open Sans"/>
            </a:endParaRPr>
          </a:p>
        </p:txBody>
      </p:sp>
      <p:sp>
        <p:nvSpPr>
          <p:cNvPr id="176" name="Google Shape;176;p23"/>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625852"/>
              </a:buClr>
              <a:buSzPts val="3200"/>
              <a:buFont typeface="Arial"/>
              <a:buNone/>
            </a:pPr>
            <a:r>
              <a:rPr lang="en-ZA"/>
              <a:t>Part I: Steps overview</a:t>
            </a:r>
            <a:endParaRPr/>
          </a:p>
        </p:txBody>
      </p:sp>
      <p:sp>
        <p:nvSpPr>
          <p:cNvPr id="177" name="Google Shape;177;p23"/>
          <p:cNvSpPr txBox="1"/>
          <p:nvPr>
            <p:ph idx="4294967295" type="body"/>
          </p:nvPr>
        </p:nvSpPr>
        <p:spPr>
          <a:xfrm>
            <a:off x="1962912" y="1892344"/>
            <a:ext cx="7620000" cy="226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1200"/>
              </a:spcAft>
              <a:buClr>
                <a:srgbClr val="09294E"/>
              </a:buClr>
              <a:buSzPts val="1200"/>
              <a:buNone/>
            </a:pPr>
            <a:r>
              <a:rPr lang="en-ZA" sz="1200">
                <a:solidFill>
                  <a:srgbClr val="09294E"/>
                </a:solidFill>
              </a:rPr>
              <a:t>Understand purpose and applicability of the guidance (Chapter 1)</a:t>
            </a:r>
            <a:endParaRPr sz="1800"/>
          </a:p>
        </p:txBody>
      </p:sp>
      <p:sp>
        <p:nvSpPr>
          <p:cNvPr id="178" name="Google Shape;178;p23"/>
          <p:cNvSpPr txBox="1"/>
          <p:nvPr>
            <p:ph idx="4294967295" type="body"/>
          </p:nvPr>
        </p:nvSpPr>
        <p:spPr>
          <a:xfrm>
            <a:off x="2034550" y="2184325"/>
            <a:ext cx="4733700" cy="226200"/>
          </a:xfrm>
          <a:prstGeom prst="rect">
            <a:avLst/>
          </a:prstGeom>
          <a:noFill/>
          <a:ln cap="flat" cmpd="sng" w="9525">
            <a:solidFill>
              <a:srgbClr val="AAAAAA"/>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0"/>
              </a:spcBef>
              <a:spcAft>
                <a:spcPts val="1200"/>
              </a:spcAft>
              <a:buClr>
                <a:srgbClr val="09294E"/>
              </a:buClr>
              <a:buSzPts val="1200"/>
              <a:buNone/>
            </a:pPr>
            <a:r>
              <a:rPr lang="en-ZA" sz="1200">
                <a:solidFill>
                  <a:srgbClr val="09294E"/>
                </a:solidFill>
              </a:rPr>
              <a:t>Determine the objectives of the assessment (Chapter 2)</a:t>
            </a:r>
            <a:endParaRPr sz="1200"/>
          </a:p>
        </p:txBody>
      </p:sp>
      <p:sp>
        <p:nvSpPr>
          <p:cNvPr id="179" name="Google Shape;179;p23"/>
          <p:cNvSpPr txBox="1"/>
          <p:nvPr/>
        </p:nvSpPr>
        <p:spPr>
          <a:xfrm>
            <a:off x="1958340" y="2461755"/>
            <a:ext cx="7620000" cy="226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9294E"/>
              </a:buClr>
              <a:buSzPts val="1200"/>
              <a:buFont typeface="Arial"/>
              <a:buNone/>
            </a:pPr>
            <a:r>
              <a:rPr lang="en-ZA" sz="1200">
                <a:solidFill>
                  <a:srgbClr val="09294E"/>
                </a:solidFill>
                <a:latin typeface="Open Sans"/>
                <a:ea typeface="Open Sans"/>
                <a:cs typeface="Open Sans"/>
                <a:sym typeface="Open Sans"/>
              </a:rPr>
              <a:t>Understand agriculture policies (Chapter 3)</a:t>
            </a:r>
            <a:endParaRPr>
              <a:latin typeface="Open Sans"/>
              <a:ea typeface="Open Sans"/>
              <a:cs typeface="Open Sans"/>
              <a:sym typeface="Open Sans"/>
            </a:endParaRPr>
          </a:p>
        </p:txBody>
      </p:sp>
      <p:sp>
        <p:nvSpPr>
          <p:cNvPr id="180" name="Google Shape;180;p23"/>
          <p:cNvSpPr txBox="1"/>
          <p:nvPr/>
        </p:nvSpPr>
        <p:spPr>
          <a:xfrm>
            <a:off x="1958340" y="2739195"/>
            <a:ext cx="7620000" cy="226200"/>
          </a:xfrm>
          <a:prstGeom prst="rect">
            <a:avLst/>
          </a:prstGeom>
          <a:noFill/>
          <a:ln>
            <a:noFill/>
          </a:ln>
        </p:spPr>
        <p:txBody>
          <a:bodyPr anchorCtr="0" anchor="t" bIns="45700" lIns="91425" spcFirstLastPara="1" rIns="91425" wrap="square" tIns="45700">
            <a:noAutofit/>
          </a:bodyPr>
          <a:lstStyle/>
          <a:p>
            <a:pPr indent="0" lvl="0" marL="0" marR="0" rtl="0" algn="l">
              <a:lnSpc>
                <a:spcPct val="113000"/>
              </a:lnSpc>
              <a:spcBef>
                <a:spcPts val="0"/>
              </a:spcBef>
              <a:spcAft>
                <a:spcPts val="0"/>
              </a:spcAft>
              <a:buClr>
                <a:srgbClr val="09294E"/>
              </a:buClr>
              <a:buSzPts val="1200"/>
              <a:buFont typeface="Arial"/>
              <a:buNone/>
            </a:pPr>
            <a:r>
              <a:rPr lang="en-ZA" sz="1200">
                <a:solidFill>
                  <a:srgbClr val="09294E"/>
                </a:solidFill>
                <a:latin typeface="Open Sans"/>
                <a:ea typeface="Open Sans"/>
                <a:cs typeface="Open Sans"/>
                <a:sym typeface="Open Sans"/>
              </a:rPr>
              <a:t>Understand steps and assessment principles (Chapter 4)</a:t>
            </a:r>
            <a:endParaRPr sz="1800">
              <a:solidFill>
                <a:schemeClr val="dk2"/>
              </a:solidFill>
              <a:latin typeface="Open Sans"/>
              <a:ea typeface="Open Sans"/>
              <a:cs typeface="Open Sans"/>
              <a:sym typeface="Open Sans"/>
            </a:endParaRPr>
          </a:p>
        </p:txBody>
      </p:sp>
      <p:sp>
        <p:nvSpPr>
          <p:cNvPr id="181" name="Google Shape;181;p23">
            <a:hlinkClick action="ppaction://hlinksldjump" r:id="rId3"/>
          </p:cNvPr>
          <p:cNvSpPr/>
          <p:nvPr/>
        </p:nvSpPr>
        <p:spPr>
          <a:xfrm>
            <a:off x="2034550" y="1886025"/>
            <a:ext cx="4733700" cy="226200"/>
          </a:xfrm>
          <a:prstGeom prst="rect">
            <a:avLst/>
          </a:prstGeom>
          <a:noFill/>
          <a:ln cap="flat" cmpd="sng" w="9525">
            <a:solidFill>
              <a:srgbClr val="AAAAA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2" name="Google Shape;182;p23">
            <a:hlinkClick action="ppaction://hlinksldjump" r:id="rId4"/>
          </p:cNvPr>
          <p:cNvSpPr/>
          <p:nvPr/>
        </p:nvSpPr>
        <p:spPr>
          <a:xfrm>
            <a:off x="2110740" y="2148717"/>
            <a:ext cx="4560600" cy="226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183" name="Google Shape;183;p23">
            <a:hlinkClick action="ppaction://hlinksldjump" r:id="rId5"/>
          </p:cNvPr>
          <p:cNvSpPr/>
          <p:nvPr/>
        </p:nvSpPr>
        <p:spPr>
          <a:xfrm>
            <a:off x="2034550" y="2446150"/>
            <a:ext cx="4733700" cy="226200"/>
          </a:xfrm>
          <a:prstGeom prst="rect">
            <a:avLst/>
          </a:prstGeom>
          <a:noFill/>
          <a:ln cap="flat" cmpd="sng" w="9525">
            <a:solidFill>
              <a:srgbClr val="AAAAA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4" name="Google Shape;184;p23">
            <a:hlinkClick action="ppaction://hlinksldjump" r:id="rId6"/>
          </p:cNvPr>
          <p:cNvSpPr/>
          <p:nvPr/>
        </p:nvSpPr>
        <p:spPr>
          <a:xfrm>
            <a:off x="2034550" y="2723575"/>
            <a:ext cx="4733700" cy="226200"/>
          </a:xfrm>
          <a:prstGeom prst="rect">
            <a:avLst/>
          </a:prstGeom>
          <a:noFill/>
          <a:ln cap="flat" cmpd="sng" w="9525">
            <a:solidFill>
              <a:srgbClr val="A5A5A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85" name="Google Shape;185;p23"/>
          <p:cNvPicPr preferRelativeResize="0"/>
          <p:nvPr/>
        </p:nvPicPr>
        <p:blipFill rotWithShape="1">
          <a:blip r:embed="rId7">
            <a:alphaModFix/>
          </a:blip>
          <a:srcRect b="0" l="0" r="0" t="0"/>
          <a:stretch/>
        </p:blipFill>
        <p:spPr>
          <a:xfrm>
            <a:off x="490800" y="4082040"/>
            <a:ext cx="342900" cy="342900"/>
          </a:xfrm>
          <a:prstGeom prst="ellipse">
            <a:avLst/>
          </a:prstGeom>
          <a:noFill/>
          <a:ln cap="flat" cmpd="sng" w="38100">
            <a:solidFill>
              <a:srgbClr val="9D97F0"/>
            </a:solidFill>
            <a:prstDash val="solid"/>
            <a:round/>
            <a:headEnd len="sm" w="sm" type="none"/>
            <a:tailEnd len="sm" w="sm" type="none"/>
          </a:ln>
        </p:spPr>
      </p:pic>
      <p:sp>
        <p:nvSpPr>
          <p:cNvPr id="186" name="Google Shape;186;p23"/>
          <p:cNvSpPr txBox="1"/>
          <p:nvPr/>
        </p:nvSpPr>
        <p:spPr>
          <a:xfrm>
            <a:off x="1073882" y="4084049"/>
            <a:ext cx="2349000" cy="339000"/>
          </a:xfrm>
          <a:prstGeom prst="rect">
            <a:avLst/>
          </a:prstGeom>
          <a:noFill/>
          <a:ln>
            <a:noFill/>
          </a:ln>
        </p:spPr>
        <p:txBody>
          <a:bodyPr anchorCtr="0" anchor="ctr" bIns="45700" lIns="91425" spcFirstLastPara="1" rIns="91425" wrap="square" tIns="45700">
            <a:normAutofit lnSpcReduction="20000"/>
          </a:bodyPr>
          <a:lstStyle/>
          <a:p>
            <a:pPr indent="0" lvl="0" marL="0" marR="0" rtl="0" algn="l">
              <a:lnSpc>
                <a:spcPct val="100000"/>
              </a:lnSpc>
              <a:spcBef>
                <a:spcPts val="0"/>
              </a:spcBef>
              <a:spcAft>
                <a:spcPts val="0"/>
              </a:spcAft>
              <a:buClr>
                <a:srgbClr val="09294E"/>
              </a:buClr>
              <a:buSzPts val="800"/>
              <a:buFont typeface="Arial"/>
              <a:buNone/>
            </a:pPr>
            <a:r>
              <a:rPr lang="en-ZA" sz="1000" u="none" cap="none" strike="noStrike">
                <a:solidFill>
                  <a:srgbClr val="09294E"/>
                </a:solidFill>
                <a:latin typeface="Open Sans"/>
                <a:ea typeface="Open Sans"/>
                <a:cs typeface="Open Sans"/>
                <a:sym typeface="Open Sans"/>
              </a:rPr>
              <a:t>This button indicates a </a:t>
            </a:r>
            <a:r>
              <a:rPr lang="en-ZA" sz="1000">
                <a:solidFill>
                  <a:srgbClr val="09294E"/>
                </a:solidFill>
                <a:latin typeface="Open Sans"/>
                <a:ea typeface="Open Sans"/>
                <a:cs typeface="Open Sans"/>
                <a:sym typeface="Open Sans"/>
              </a:rPr>
              <a:t>key recommendation</a:t>
            </a:r>
            <a:endParaRPr sz="1000" u="none" cap="none" strike="noStrike">
              <a:solidFill>
                <a:srgbClr val="09294E"/>
              </a:solidFill>
              <a:latin typeface="Open Sans"/>
              <a:ea typeface="Open Sans"/>
              <a:cs typeface="Open Sans"/>
              <a:sym typeface="Open Sans"/>
            </a:endParaRPr>
          </a:p>
        </p:txBody>
      </p:sp>
      <p:cxnSp>
        <p:nvCxnSpPr>
          <p:cNvPr id="187" name="Google Shape;187;p23"/>
          <p:cNvCxnSpPr>
            <a:stCxn id="185" idx="6"/>
            <a:endCxn id="186" idx="1"/>
          </p:cNvCxnSpPr>
          <p:nvPr/>
        </p:nvCxnSpPr>
        <p:spPr>
          <a:xfrm>
            <a:off x="833700" y="4253490"/>
            <a:ext cx="240300" cy="0"/>
          </a:xfrm>
          <a:prstGeom prst="straightConnector1">
            <a:avLst/>
          </a:prstGeom>
          <a:noFill/>
          <a:ln cap="flat" cmpd="sng" w="9525">
            <a:solidFill>
              <a:srgbClr val="9D97F0"/>
            </a:solidFill>
            <a:prstDash val="solid"/>
            <a:round/>
            <a:headEnd len="med" w="med" type="none"/>
            <a:tailEnd len="med" w="med" type="oval"/>
          </a:ln>
        </p:spPr>
      </p:cxnSp>
      <p:sp>
        <p:nvSpPr>
          <p:cNvPr id="188" name="Google Shape;188;p23"/>
          <p:cNvSpPr/>
          <p:nvPr/>
        </p:nvSpPr>
        <p:spPr>
          <a:xfrm>
            <a:off x="692450" y="1742875"/>
            <a:ext cx="1266000" cy="1282500"/>
          </a:xfrm>
          <a:prstGeom prst="ellipse">
            <a:avLst/>
          </a:prstGeom>
          <a:solidFill>
            <a:srgbClr val="E4DE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lang="en-ZA" sz="1500">
                <a:solidFill>
                  <a:srgbClr val="9E99F2"/>
                </a:solidFill>
                <a:latin typeface="Open Sans"/>
                <a:ea typeface="Open Sans"/>
                <a:cs typeface="Open Sans"/>
                <a:sym typeface="Open Sans"/>
              </a:rPr>
              <a:t>Part 1</a:t>
            </a:r>
            <a:endParaRPr sz="1500">
              <a:latin typeface="Open Sans"/>
              <a:ea typeface="Open Sans"/>
              <a:cs typeface="Open Sans"/>
              <a:sym typeface="Open Sans"/>
            </a:endParaRPr>
          </a:p>
        </p:txBody>
      </p:sp>
      <p:sp>
        <p:nvSpPr>
          <p:cNvPr id="189" name="Google Shape;189;p23"/>
          <p:cNvSpPr txBox="1"/>
          <p:nvPr/>
        </p:nvSpPr>
        <p:spPr>
          <a:xfrm>
            <a:off x="4323223" y="915525"/>
            <a:ext cx="3373800" cy="4566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rgbClr val="09294E"/>
              </a:buClr>
              <a:buSzPts val="800"/>
              <a:buFont typeface="Arial"/>
              <a:buNone/>
            </a:pPr>
            <a:r>
              <a:rPr i="1" lang="en-ZA" sz="800" u="none" cap="none" strike="noStrike">
                <a:solidFill>
                  <a:srgbClr val="09294E"/>
                </a:solidFill>
                <a:latin typeface="Open Sans"/>
                <a:ea typeface="Open Sans"/>
                <a:cs typeface="Open Sans"/>
                <a:sym typeface="Open Sans"/>
              </a:rPr>
              <a:t>This is an interactive panel: navigate</a:t>
            </a:r>
            <a:r>
              <a:rPr i="1" lang="en-ZA" sz="800">
                <a:solidFill>
                  <a:srgbClr val="09294E"/>
                </a:solidFill>
                <a:latin typeface="Open Sans"/>
                <a:ea typeface="Open Sans"/>
                <a:cs typeface="Open Sans"/>
                <a:sym typeface="Open Sans"/>
              </a:rPr>
              <a:t> </a:t>
            </a:r>
            <a:r>
              <a:rPr i="1" lang="en-ZA" sz="800" u="none" cap="none" strike="noStrike">
                <a:solidFill>
                  <a:srgbClr val="09294E"/>
                </a:solidFill>
                <a:latin typeface="Open Sans"/>
                <a:ea typeface="Open Sans"/>
                <a:cs typeface="Open Sans"/>
                <a:sym typeface="Open Sans"/>
              </a:rPr>
              <a:t>by clicking on a particular step</a:t>
            </a:r>
            <a:endParaRPr i="1">
              <a:latin typeface="Open Sans"/>
              <a:ea typeface="Open Sans"/>
              <a:cs typeface="Open Sans"/>
              <a:sym typeface="Open Sans"/>
            </a:endParaRPr>
          </a:p>
        </p:txBody>
      </p:sp>
      <p:sp>
        <p:nvSpPr>
          <p:cNvPr id="190" name="Google Shape;190;p23"/>
          <p:cNvSpPr txBox="1"/>
          <p:nvPr/>
        </p:nvSpPr>
        <p:spPr>
          <a:xfrm>
            <a:off x="1962900" y="1544738"/>
            <a:ext cx="6885300" cy="369300"/>
          </a:xfrm>
          <a:prstGeom prst="rect">
            <a:avLst/>
          </a:prstGeom>
          <a:noFill/>
          <a:ln>
            <a:noFill/>
          </a:ln>
        </p:spPr>
        <p:txBody>
          <a:bodyPr anchorCtr="0" anchor="t" bIns="91425" lIns="91425" spcFirstLastPara="1" rIns="91425" wrap="square" tIns="91425">
            <a:spAutoFit/>
          </a:bodyPr>
          <a:lstStyle/>
          <a:p>
            <a:pPr indent="0" lvl="0" marL="0" rtl="0" algn="l">
              <a:lnSpc>
                <a:spcPct val="113000"/>
              </a:lnSpc>
              <a:spcBef>
                <a:spcPts val="0"/>
              </a:spcBef>
              <a:spcAft>
                <a:spcPts val="0"/>
              </a:spcAft>
              <a:buNone/>
            </a:pPr>
            <a:r>
              <a:rPr b="1" lang="en-ZA" sz="1200">
                <a:solidFill>
                  <a:schemeClr val="dk2"/>
                </a:solidFill>
                <a:latin typeface="Open Sans"/>
                <a:ea typeface="Open Sans"/>
                <a:cs typeface="Open Sans"/>
                <a:sym typeface="Open Sans"/>
              </a:rPr>
              <a:t>Introduction, objectives, key steps and overview of </a:t>
            </a:r>
            <a:r>
              <a:rPr b="1" lang="en-ZA" sz="1200">
                <a:solidFill>
                  <a:schemeClr val="dk2"/>
                </a:solidFill>
                <a:latin typeface="Open Sans"/>
                <a:ea typeface="Open Sans"/>
                <a:cs typeface="Open Sans"/>
                <a:sym typeface="Open Sans"/>
              </a:rPr>
              <a:t>agriculture policies and key steps</a:t>
            </a:r>
            <a:endParaRPr sz="1200">
              <a:solidFill>
                <a:schemeClr val="dk2"/>
              </a:solidFill>
              <a:latin typeface="Open Sans"/>
              <a:ea typeface="Open Sans"/>
              <a:cs typeface="Open Sans"/>
              <a:sym typeface="Open Sans"/>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5" name="Shape 805"/>
        <p:cNvGrpSpPr/>
        <p:nvPr/>
      </p:nvGrpSpPr>
      <p:grpSpPr>
        <a:xfrm>
          <a:off x="0" y="0"/>
          <a:ext cx="0" cy="0"/>
          <a:chOff x="0" y="0"/>
          <a:chExt cx="0" cy="0"/>
        </a:xfrm>
      </p:grpSpPr>
      <p:sp>
        <p:nvSpPr>
          <p:cNvPr id="806" name="Google Shape;806;p59"/>
          <p:cNvSpPr/>
          <p:nvPr>
            <p:ph idx="4294967295" type="body"/>
          </p:nvPr>
        </p:nvSpPr>
        <p:spPr>
          <a:xfrm>
            <a:off x="304799" y="4633622"/>
            <a:ext cx="1432800" cy="312300"/>
          </a:xfrm>
          <a:prstGeom prst="leftArrow">
            <a:avLst>
              <a:gd fmla="val 50000" name="adj1"/>
              <a:gd fmla="val 71387" name="adj2"/>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rmAutofit fontScale="25000" lnSpcReduction="10000"/>
          </a:bodyPr>
          <a:lstStyle/>
          <a:p>
            <a:pPr indent="0" lvl="0" marL="0" rtl="0" algn="l">
              <a:lnSpc>
                <a:spcPct val="90000"/>
              </a:lnSpc>
              <a:spcBef>
                <a:spcPts val="0"/>
              </a:spcBef>
              <a:spcAft>
                <a:spcPts val="1200"/>
              </a:spcAft>
              <a:buClr>
                <a:srgbClr val="09294E"/>
              </a:buClr>
              <a:buSzPct val="38095"/>
              <a:buNone/>
            </a:pPr>
            <a:r>
              <a:rPr lang="en-ZA"/>
              <a:t>To agriculture policy list</a:t>
            </a:r>
            <a:endParaRPr/>
          </a:p>
        </p:txBody>
      </p:sp>
      <p:sp>
        <p:nvSpPr>
          <p:cNvPr id="807" name="Google Shape;807;p59"/>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625852"/>
              </a:buClr>
              <a:buSzPts val="3200"/>
              <a:buFont typeface="Arial"/>
              <a:buNone/>
            </a:pPr>
            <a:r>
              <a:rPr lang="en-ZA"/>
              <a:t>3.1 Examples of agriculture policy instruments</a:t>
            </a:r>
            <a:endParaRPr/>
          </a:p>
        </p:txBody>
      </p:sp>
      <p:sp>
        <p:nvSpPr>
          <p:cNvPr id="808" name="Google Shape;808;p59">
            <a:hlinkClick action="ppaction://hlinksldjump" r:id="rId3"/>
          </p:cNvPr>
          <p:cNvSpPr/>
          <p:nvPr/>
        </p:nvSpPr>
        <p:spPr>
          <a:xfrm>
            <a:off x="544900" y="4708631"/>
            <a:ext cx="11928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09" name="Google Shape;809;p59"/>
          <p:cNvSpPr/>
          <p:nvPr/>
        </p:nvSpPr>
        <p:spPr>
          <a:xfrm>
            <a:off x="435275" y="1132400"/>
            <a:ext cx="7992000" cy="3335100"/>
          </a:xfrm>
          <a:prstGeom prst="rect">
            <a:avLst/>
          </a:prstGeom>
          <a:solidFill>
            <a:schemeClr val="lt1">
              <a:alpha val="89800"/>
            </a:schemeClr>
          </a:solidFill>
          <a:ln cap="flat" cmpd="sng" w="12700">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810" name="Google Shape;810;p59"/>
          <p:cNvSpPr/>
          <p:nvPr/>
        </p:nvSpPr>
        <p:spPr>
          <a:xfrm>
            <a:off x="957529" y="964256"/>
            <a:ext cx="5589000" cy="355500"/>
          </a:xfrm>
          <a:prstGeom prst="roundRect">
            <a:avLst>
              <a:gd fmla="val 16667" name="adj"/>
            </a:avLst>
          </a:prstGeom>
          <a:solidFill>
            <a:schemeClr val="accent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811" name="Google Shape;811;p59"/>
          <p:cNvSpPr txBox="1"/>
          <p:nvPr/>
        </p:nvSpPr>
        <p:spPr>
          <a:xfrm>
            <a:off x="957525" y="981540"/>
            <a:ext cx="5261700" cy="321000"/>
          </a:xfrm>
          <a:prstGeom prst="rect">
            <a:avLst/>
          </a:prstGeom>
          <a:noFill/>
          <a:ln>
            <a:noFill/>
          </a:ln>
        </p:spPr>
        <p:txBody>
          <a:bodyPr anchorCtr="0" anchor="ctr" bIns="0" lIns="211450" spcFirstLastPara="1" rIns="211450" wrap="square" tIns="0">
            <a:noAutofit/>
          </a:bodyPr>
          <a:lstStyle/>
          <a:p>
            <a:pPr indent="0" lvl="0" marL="0" marR="0" rtl="0" algn="l">
              <a:lnSpc>
                <a:spcPct val="90000"/>
              </a:lnSpc>
              <a:spcBef>
                <a:spcPts val="0"/>
              </a:spcBef>
              <a:spcAft>
                <a:spcPts val="0"/>
              </a:spcAft>
              <a:buNone/>
            </a:pPr>
            <a:r>
              <a:rPr b="1" lang="en-ZA">
                <a:solidFill>
                  <a:schemeClr val="lt1"/>
                </a:solidFill>
                <a:latin typeface="Open Sans"/>
                <a:ea typeface="Open Sans"/>
                <a:cs typeface="Open Sans"/>
                <a:sym typeface="Open Sans"/>
              </a:rPr>
              <a:t>Research, development &amp; deployment policies</a:t>
            </a:r>
            <a:endParaRPr b="1">
              <a:solidFill>
                <a:schemeClr val="lt1"/>
              </a:solidFill>
              <a:latin typeface="Open Sans"/>
              <a:ea typeface="Open Sans"/>
              <a:cs typeface="Open Sans"/>
              <a:sym typeface="Open Sans"/>
            </a:endParaRPr>
          </a:p>
        </p:txBody>
      </p:sp>
      <p:sp>
        <p:nvSpPr>
          <p:cNvPr id="812" name="Google Shape;812;p59"/>
          <p:cNvSpPr txBox="1"/>
          <p:nvPr/>
        </p:nvSpPr>
        <p:spPr>
          <a:xfrm>
            <a:off x="435275" y="1446637"/>
            <a:ext cx="7992000" cy="2690100"/>
          </a:xfrm>
          <a:prstGeom prst="rect">
            <a:avLst/>
          </a:prstGeom>
          <a:noFill/>
          <a:ln>
            <a:noFill/>
          </a:ln>
        </p:spPr>
        <p:txBody>
          <a:bodyPr anchorCtr="0" anchor="t" bIns="156450" lIns="620250" spcFirstLastPara="1" rIns="620250" wrap="square" tIns="155625">
            <a:noAutofit/>
          </a:bodyPr>
          <a:lstStyle/>
          <a:p>
            <a:pPr indent="0" lvl="0" marL="0" marR="0" rtl="0" algn="l">
              <a:lnSpc>
                <a:spcPct val="100000"/>
              </a:lnSpc>
              <a:spcBef>
                <a:spcPts val="600"/>
              </a:spcBef>
              <a:spcAft>
                <a:spcPts val="0"/>
              </a:spcAft>
              <a:buNone/>
            </a:pPr>
            <a:r>
              <a:rPr lang="en-ZA" sz="1300">
                <a:solidFill>
                  <a:schemeClr val="dk2"/>
                </a:solidFill>
                <a:latin typeface="Open Sans"/>
                <a:ea typeface="Open Sans"/>
                <a:cs typeface="Open Sans"/>
                <a:sym typeface="Open Sans"/>
              </a:rPr>
              <a:t>Description:</a:t>
            </a:r>
            <a:endParaRPr sz="1300">
              <a:solidFill>
                <a:schemeClr val="dk2"/>
              </a:solidFill>
              <a:latin typeface="Open Sans"/>
              <a:ea typeface="Open Sans"/>
              <a:cs typeface="Open Sans"/>
              <a:sym typeface="Open Sans"/>
            </a:endParaRPr>
          </a:p>
          <a:p>
            <a:pPr indent="-311150" lvl="0" marL="457200" marR="0" rtl="0" algn="l">
              <a:lnSpc>
                <a:spcPct val="100000"/>
              </a:lnSpc>
              <a:spcBef>
                <a:spcPts val="600"/>
              </a:spcBef>
              <a:spcAft>
                <a:spcPts val="0"/>
              </a:spcAft>
              <a:buClr>
                <a:schemeClr val="dk2"/>
              </a:buClr>
              <a:buSzPts val="1300"/>
              <a:buFont typeface="Open Sans"/>
              <a:buChar char="●"/>
            </a:pPr>
            <a:r>
              <a:rPr lang="en-ZA" sz="1300">
                <a:solidFill>
                  <a:schemeClr val="dk2"/>
                </a:solidFill>
                <a:latin typeface="Open Sans"/>
                <a:ea typeface="Open Sans"/>
                <a:cs typeface="Open Sans"/>
                <a:sym typeface="Open Sans"/>
              </a:rPr>
              <a:t>Policies aimed at supporting technological advancement, through direct government funding or investment, or facilitation of investment, in technology research, development, demonstration, and deployment activities</a:t>
            </a:r>
            <a:endParaRPr sz="1300">
              <a:solidFill>
                <a:schemeClr val="dk2"/>
              </a:solidFill>
              <a:latin typeface="Open Sans"/>
              <a:ea typeface="Open Sans"/>
              <a:cs typeface="Open Sans"/>
              <a:sym typeface="Open Sans"/>
            </a:endParaRPr>
          </a:p>
          <a:p>
            <a:pPr indent="0" lvl="0" marL="0" marR="0" rtl="0" algn="l">
              <a:lnSpc>
                <a:spcPct val="100000"/>
              </a:lnSpc>
              <a:spcBef>
                <a:spcPts val="600"/>
              </a:spcBef>
              <a:spcAft>
                <a:spcPts val="0"/>
              </a:spcAft>
              <a:buNone/>
            </a:pPr>
            <a:r>
              <a:t/>
            </a:r>
            <a:endParaRPr sz="1300">
              <a:solidFill>
                <a:schemeClr val="dk2"/>
              </a:solidFill>
              <a:latin typeface="Open Sans"/>
              <a:ea typeface="Open Sans"/>
              <a:cs typeface="Open Sans"/>
              <a:sym typeface="Open Sans"/>
            </a:endParaRPr>
          </a:p>
          <a:p>
            <a:pPr indent="0" lvl="0" marL="0" marR="0" rtl="0" algn="l">
              <a:lnSpc>
                <a:spcPct val="100000"/>
              </a:lnSpc>
              <a:spcBef>
                <a:spcPts val="600"/>
              </a:spcBef>
              <a:spcAft>
                <a:spcPts val="0"/>
              </a:spcAft>
              <a:buNone/>
            </a:pPr>
            <a:r>
              <a:rPr lang="en-ZA" sz="1300">
                <a:solidFill>
                  <a:schemeClr val="dk2"/>
                </a:solidFill>
                <a:latin typeface="Open Sans"/>
                <a:ea typeface="Open Sans"/>
                <a:cs typeface="Open Sans"/>
                <a:sym typeface="Open Sans"/>
              </a:rPr>
              <a:t>Examples:</a:t>
            </a:r>
            <a:endParaRPr sz="1300">
              <a:solidFill>
                <a:schemeClr val="dk2"/>
              </a:solidFill>
              <a:latin typeface="Open Sans"/>
              <a:ea typeface="Open Sans"/>
              <a:cs typeface="Open Sans"/>
              <a:sym typeface="Open Sans"/>
            </a:endParaRPr>
          </a:p>
          <a:p>
            <a:pPr indent="-311150" lvl="0" marL="457200" marR="0" rtl="0" algn="l">
              <a:lnSpc>
                <a:spcPct val="100000"/>
              </a:lnSpc>
              <a:spcBef>
                <a:spcPts val="600"/>
              </a:spcBef>
              <a:spcAft>
                <a:spcPts val="0"/>
              </a:spcAft>
              <a:buClr>
                <a:schemeClr val="dk2"/>
              </a:buClr>
              <a:buSzPts val="1300"/>
              <a:buFont typeface="Open Sans"/>
              <a:buChar char="●"/>
            </a:pPr>
            <a:r>
              <a:rPr lang="en-ZA" sz="1300">
                <a:solidFill>
                  <a:schemeClr val="dk2"/>
                </a:solidFill>
                <a:latin typeface="Open Sans"/>
                <a:ea typeface="Open Sans"/>
                <a:cs typeface="Open Sans"/>
                <a:sym typeface="Open Sans"/>
              </a:rPr>
              <a:t>Efforts to strengthen formal education of farmers, provide training and introduce new technologies or practices to farmers, provided by extension services or programmes supported by the government</a:t>
            </a:r>
            <a:endParaRPr sz="1300">
              <a:solidFill>
                <a:schemeClr val="dk2"/>
              </a:solidFill>
              <a:latin typeface="Open Sans"/>
              <a:ea typeface="Open Sans"/>
              <a:cs typeface="Open Sans"/>
              <a:sym typeface="Open Sans"/>
            </a:endParaRPr>
          </a:p>
          <a:p>
            <a:pPr indent="-311150" lvl="0" marL="457200" marR="0" rtl="0" algn="l">
              <a:lnSpc>
                <a:spcPct val="100000"/>
              </a:lnSpc>
              <a:spcBef>
                <a:spcPts val="0"/>
              </a:spcBef>
              <a:spcAft>
                <a:spcPts val="0"/>
              </a:spcAft>
              <a:buClr>
                <a:schemeClr val="dk2"/>
              </a:buClr>
              <a:buSzPts val="1300"/>
              <a:buFont typeface="Open Sans"/>
              <a:buChar char="●"/>
            </a:pPr>
            <a:r>
              <a:rPr lang="en-ZA" sz="1300">
                <a:solidFill>
                  <a:schemeClr val="dk2"/>
                </a:solidFill>
                <a:latin typeface="Open Sans"/>
                <a:ea typeface="Open Sans"/>
                <a:cs typeface="Open Sans"/>
                <a:sym typeface="Open Sans"/>
              </a:rPr>
              <a:t>Training modules about sustainable production and climate change disseminated through extension agents</a:t>
            </a:r>
            <a:endParaRPr sz="1300">
              <a:solidFill>
                <a:schemeClr val="dk2"/>
              </a:solidFill>
              <a:latin typeface="Open Sans"/>
              <a:ea typeface="Open Sans"/>
              <a:cs typeface="Open Sans"/>
              <a:sym typeface="Open Sans"/>
            </a:endParaRPr>
          </a:p>
          <a:p>
            <a:pPr indent="-311150" lvl="0" marL="457200" marR="0" rtl="0" algn="l">
              <a:lnSpc>
                <a:spcPct val="100000"/>
              </a:lnSpc>
              <a:spcBef>
                <a:spcPts val="0"/>
              </a:spcBef>
              <a:spcAft>
                <a:spcPts val="0"/>
              </a:spcAft>
              <a:buClr>
                <a:schemeClr val="dk2"/>
              </a:buClr>
              <a:buSzPts val="1300"/>
              <a:buFont typeface="Open Sans"/>
              <a:buChar char="●"/>
            </a:pPr>
            <a:r>
              <a:rPr lang="en-ZA" sz="1300">
                <a:solidFill>
                  <a:schemeClr val="dk2"/>
                </a:solidFill>
                <a:latin typeface="Open Sans"/>
                <a:ea typeface="Open Sans"/>
                <a:cs typeface="Open Sans"/>
                <a:sym typeface="Open Sans"/>
              </a:rPr>
              <a:t>Regional workshops to agricultural producers</a:t>
            </a:r>
            <a:endParaRPr sz="1300">
              <a:solidFill>
                <a:schemeClr val="dk2"/>
              </a:solidFill>
              <a:latin typeface="Open Sans"/>
              <a:ea typeface="Open Sans"/>
              <a:cs typeface="Open Sans"/>
              <a:sym typeface="Open Sans"/>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7" name="Shape 817"/>
        <p:cNvGrpSpPr/>
        <p:nvPr/>
      </p:nvGrpSpPr>
      <p:grpSpPr>
        <a:xfrm>
          <a:off x="0" y="0"/>
          <a:ext cx="0" cy="0"/>
          <a:chOff x="0" y="0"/>
          <a:chExt cx="0" cy="0"/>
        </a:xfrm>
      </p:grpSpPr>
      <p:sp>
        <p:nvSpPr>
          <p:cNvPr id="818" name="Google Shape;818;p60"/>
          <p:cNvSpPr/>
          <p:nvPr>
            <p:ph idx="4294967295" type="body"/>
          </p:nvPr>
        </p:nvSpPr>
        <p:spPr>
          <a:xfrm>
            <a:off x="304799" y="4633622"/>
            <a:ext cx="1432800" cy="312300"/>
          </a:xfrm>
          <a:prstGeom prst="leftArrow">
            <a:avLst>
              <a:gd fmla="val 50000" name="adj1"/>
              <a:gd fmla="val 71387" name="adj2"/>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rmAutofit fontScale="25000" lnSpcReduction="10000"/>
          </a:bodyPr>
          <a:lstStyle/>
          <a:p>
            <a:pPr indent="0" lvl="0" marL="0" rtl="0" algn="l">
              <a:lnSpc>
                <a:spcPct val="90000"/>
              </a:lnSpc>
              <a:spcBef>
                <a:spcPts val="0"/>
              </a:spcBef>
              <a:spcAft>
                <a:spcPts val="1200"/>
              </a:spcAft>
              <a:buClr>
                <a:srgbClr val="09294E"/>
              </a:buClr>
              <a:buSzPct val="38095"/>
              <a:buNone/>
            </a:pPr>
            <a:r>
              <a:rPr lang="en-ZA"/>
              <a:t>To agriculture policy list</a:t>
            </a:r>
            <a:endParaRPr/>
          </a:p>
        </p:txBody>
      </p:sp>
      <p:sp>
        <p:nvSpPr>
          <p:cNvPr id="819" name="Google Shape;819;p60"/>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625852"/>
              </a:buClr>
              <a:buSzPts val="3200"/>
              <a:buFont typeface="Arial"/>
              <a:buNone/>
            </a:pPr>
            <a:r>
              <a:rPr lang="en-ZA"/>
              <a:t>3.1 Examples of agriculture policy instruments</a:t>
            </a:r>
            <a:endParaRPr/>
          </a:p>
        </p:txBody>
      </p:sp>
      <p:sp>
        <p:nvSpPr>
          <p:cNvPr id="820" name="Google Shape;820;p60">
            <a:hlinkClick action="ppaction://hlinksldjump" r:id="rId3"/>
          </p:cNvPr>
          <p:cNvSpPr/>
          <p:nvPr/>
        </p:nvSpPr>
        <p:spPr>
          <a:xfrm>
            <a:off x="544900" y="4708631"/>
            <a:ext cx="11928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21" name="Google Shape;821;p60"/>
          <p:cNvSpPr/>
          <p:nvPr/>
        </p:nvSpPr>
        <p:spPr>
          <a:xfrm>
            <a:off x="435282" y="1132396"/>
            <a:ext cx="7992000" cy="3224700"/>
          </a:xfrm>
          <a:prstGeom prst="rect">
            <a:avLst/>
          </a:prstGeom>
          <a:solidFill>
            <a:schemeClr val="lt1">
              <a:alpha val="89800"/>
            </a:schemeClr>
          </a:solidFill>
          <a:ln cap="flat" cmpd="sng" w="12700">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822" name="Google Shape;822;p60"/>
          <p:cNvSpPr/>
          <p:nvPr/>
        </p:nvSpPr>
        <p:spPr>
          <a:xfrm>
            <a:off x="957529" y="964256"/>
            <a:ext cx="5589000" cy="355500"/>
          </a:xfrm>
          <a:prstGeom prst="roundRect">
            <a:avLst>
              <a:gd fmla="val 16667" name="adj"/>
            </a:avLst>
          </a:prstGeom>
          <a:solidFill>
            <a:schemeClr val="accent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823" name="Google Shape;823;p60"/>
          <p:cNvSpPr txBox="1"/>
          <p:nvPr/>
        </p:nvSpPr>
        <p:spPr>
          <a:xfrm>
            <a:off x="957525" y="981540"/>
            <a:ext cx="5261700" cy="321000"/>
          </a:xfrm>
          <a:prstGeom prst="rect">
            <a:avLst/>
          </a:prstGeom>
          <a:noFill/>
          <a:ln>
            <a:noFill/>
          </a:ln>
        </p:spPr>
        <p:txBody>
          <a:bodyPr anchorCtr="0" anchor="ctr" bIns="0" lIns="211450" spcFirstLastPara="1" rIns="211450" wrap="square" tIns="0">
            <a:noAutofit/>
          </a:bodyPr>
          <a:lstStyle/>
          <a:p>
            <a:pPr indent="0" lvl="0" marL="0" marR="0" rtl="0" algn="l">
              <a:lnSpc>
                <a:spcPct val="90000"/>
              </a:lnSpc>
              <a:spcBef>
                <a:spcPts val="0"/>
              </a:spcBef>
              <a:spcAft>
                <a:spcPts val="0"/>
              </a:spcAft>
              <a:buNone/>
            </a:pPr>
            <a:r>
              <a:rPr b="1" lang="en-ZA">
                <a:solidFill>
                  <a:schemeClr val="lt1"/>
                </a:solidFill>
                <a:latin typeface="Open Sans"/>
                <a:ea typeface="Open Sans"/>
                <a:cs typeface="Open Sans"/>
                <a:sym typeface="Open Sans"/>
              </a:rPr>
              <a:t>Financing and investment</a:t>
            </a:r>
            <a:endParaRPr b="1">
              <a:solidFill>
                <a:schemeClr val="lt1"/>
              </a:solidFill>
              <a:latin typeface="Open Sans"/>
              <a:ea typeface="Open Sans"/>
              <a:cs typeface="Open Sans"/>
              <a:sym typeface="Open Sans"/>
            </a:endParaRPr>
          </a:p>
        </p:txBody>
      </p:sp>
      <p:sp>
        <p:nvSpPr>
          <p:cNvPr id="824" name="Google Shape;824;p60"/>
          <p:cNvSpPr txBox="1"/>
          <p:nvPr/>
        </p:nvSpPr>
        <p:spPr>
          <a:xfrm>
            <a:off x="435275" y="1446637"/>
            <a:ext cx="7992000" cy="2690100"/>
          </a:xfrm>
          <a:prstGeom prst="rect">
            <a:avLst/>
          </a:prstGeom>
          <a:noFill/>
          <a:ln>
            <a:noFill/>
          </a:ln>
        </p:spPr>
        <p:txBody>
          <a:bodyPr anchorCtr="0" anchor="t" bIns="156450" lIns="620250" spcFirstLastPara="1" rIns="620250" wrap="square" tIns="155625">
            <a:noAutofit/>
          </a:bodyPr>
          <a:lstStyle/>
          <a:p>
            <a:pPr indent="0" lvl="0" marL="0" marR="0" rtl="0" algn="l">
              <a:lnSpc>
                <a:spcPct val="100000"/>
              </a:lnSpc>
              <a:spcBef>
                <a:spcPts val="600"/>
              </a:spcBef>
              <a:spcAft>
                <a:spcPts val="0"/>
              </a:spcAft>
              <a:buNone/>
            </a:pPr>
            <a:r>
              <a:rPr lang="en-ZA">
                <a:solidFill>
                  <a:schemeClr val="dk2"/>
                </a:solidFill>
                <a:latin typeface="Open Sans"/>
                <a:ea typeface="Open Sans"/>
                <a:cs typeface="Open Sans"/>
                <a:sym typeface="Open Sans"/>
              </a:rPr>
              <a:t>Description:</a:t>
            </a:r>
            <a:endParaRPr>
              <a:solidFill>
                <a:schemeClr val="dk2"/>
              </a:solidFill>
              <a:latin typeface="Open Sans"/>
              <a:ea typeface="Open Sans"/>
              <a:cs typeface="Open Sans"/>
              <a:sym typeface="Open Sans"/>
            </a:endParaRPr>
          </a:p>
          <a:p>
            <a:pPr indent="-317500" lvl="0" marL="457200" marR="0" rtl="0" algn="l">
              <a:lnSpc>
                <a:spcPct val="100000"/>
              </a:lnSpc>
              <a:spcBef>
                <a:spcPts val="600"/>
              </a:spcBef>
              <a:spcAft>
                <a:spcPts val="0"/>
              </a:spcAft>
              <a:buClr>
                <a:schemeClr val="dk2"/>
              </a:buClr>
              <a:buSzPts val="1400"/>
              <a:buFont typeface="Open Sans"/>
              <a:buChar char="●"/>
            </a:pPr>
            <a:r>
              <a:rPr lang="en-ZA">
                <a:solidFill>
                  <a:schemeClr val="dk2"/>
                </a:solidFill>
                <a:latin typeface="Open Sans"/>
                <a:ea typeface="Open Sans"/>
                <a:cs typeface="Open Sans"/>
                <a:sym typeface="Open Sans"/>
              </a:rPr>
              <a:t>Public or private sector grants or loans (for example, those supporting low-carbon development strategies or policies)</a:t>
            </a:r>
            <a:endParaRPr>
              <a:solidFill>
                <a:schemeClr val="dk2"/>
              </a:solidFill>
              <a:latin typeface="Open Sans"/>
              <a:ea typeface="Open Sans"/>
              <a:cs typeface="Open Sans"/>
              <a:sym typeface="Open Sans"/>
            </a:endParaRPr>
          </a:p>
          <a:p>
            <a:pPr indent="0" lvl="0" marL="457200" marR="0" rtl="0" algn="l">
              <a:lnSpc>
                <a:spcPct val="100000"/>
              </a:lnSpc>
              <a:spcBef>
                <a:spcPts val="600"/>
              </a:spcBef>
              <a:spcAft>
                <a:spcPts val="0"/>
              </a:spcAft>
              <a:buNone/>
            </a:pPr>
            <a:r>
              <a:t/>
            </a:r>
            <a:endParaRPr>
              <a:solidFill>
                <a:schemeClr val="dk2"/>
              </a:solidFill>
              <a:latin typeface="Open Sans"/>
              <a:ea typeface="Open Sans"/>
              <a:cs typeface="Open Sans"/>
              <a:sym typeface="Open Sans"/>
            </a:endParaRPr>
          </a:p>
          <a:p>
            <a:pPr indent="0" lvl="0" marL="0" marR="0" rtl="0" algn="l">
              <a:lnSpc>
                <a:spcPct val="100000"/>
              </a:lnSpc>
              <a:spcBef>
                <a:spcPts val="600"/>
              </a:spcBef>
              <a:spcAft>
                <a:spcPts val="0"/>
              </a:spcAft>
              <a:buNone/>
            </a:pPr>
            <a:r>
              <a:rPr lang="en-ZA">
                <a:solidFill>
                  <a:schemeClr val="dk2"/>
                </a:solidFill>
                <a:latin typeface="Open Sans"/>
                <a:ea typeface="Open Sans"/>
                <a:cs typeface="Open Sans"/>
                <a:sym typeface="Open Sans"/>
              </a:rPr>
              <a:t>Examples:</a:t>
            </a:r>
            <a:endParaRPr>
              <a:solidFill>
                <a:schemeClr val="dk2"/>
              </a:solidFill>
              <a:latin typeface="Open Sans"/>
              <a:ea typeface="Open Sans"/>
              <a:cs typeface="Open Sans"/>
              <a:sym typeface="Open Sans"/>
            </a:endParaRPr>
          </a:p>
          <a:p>
            <a:pPr indent="-317500" lvl="0" marL="457200" marR="0" rtl="0" algn="l">
              <a:lnSpc>
                <a:spcPct val="100000"/>
              </a:lnSpc>
              <a:spcBef>
                <a:spcPts val="600"/>
              </a:spcBef>
              <a:spcAft>
                <a:spcPts val="0"/>
              </a:spcAft>
              <a:buClr>
                <a:schemeClr val="dk2"/>
              </a:buClr>
              <a:buSzPts val="1400"/>
              <a:buFont typeface="Open Sans"/>
              <a:buChar char="●"/>
            </a:pPr>
            <a:r>
              <a:rPr lang="en-ZA">
                <a:solidFill>
                  <a:schemeClr val="dk2"/>
                </a:solidFill>
                <a:latin typeface="Open Sans"/>
                <a:ea typeface="Open Sans"/>
                <a:cs typeface="Open Sans"/>
                <a:sym typeface="Open Sans"/>
              </a:rPr>
              <a:t>Low-interest rate loans for farmers that implement sustainable livestock production practices</a:t>
            </a:r>
            <a:endParaRPr>
              <a:solidFill>
                <a:schemeClr val="dk2"/>
              </a:solidFill>
              <a:latin typeface="Open Sans"/>
              <a:ea typeface="Open Sans"/>
              <a:cs typeface="Open Sans"/>
              <a:sym typeface="Open Sans"/>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9" name="Shape 829"/>
        <p:cNvGrpSpPr/>
        <p:nvPr/>
      </p:nvGrpSpPr>
      <p:grpSpPr>
        <a:xfrm>
          <a:off x="0" y="0"/>
          <a:ext cx="0" cy="0"/>
          <a:chOff x="0" y="0"/>
          <a:chExt cx="0" cy="0"/>
        </a:xfrm>
      </p:grpSpPr>
      <p:sp>
        <p:nvSpPr>
          <p:cNvPr id="830" name="Google Shape;830;p61"/>
          <p:cNvSpPr/>
          <p:nvPr>
            <p:ph idx="4294967295" type="body"/>
          </p:nvPr>
        </p:nvSpPr>
        <p:spPr>
          <a:xfrm>
            <a:off x="304800" y="4657328"/>
            <a:ext cx="1081200" cy="267300"/>
          </a:xfrm>
          <a:prstGeom prst="leftArrow">
            <a:avLst>
              <a:gd fmla="val 50000" name="adj1"/>
              <a:gd fmla="val 71387" name="adj2"/>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rmAutofit fontScale="25000" lnSpcReduction="20000"/>
          </a:bodyPr>
          <a:lstStyle/>
          <a:p>
            <a:pPr indent="0" lvl="0" marL="0" rtl="0" algn="l">
              <a:lnSpc>
                <a:spcPct val="90000"/>
              </a:lnSpc>
              <a:spcBef>
                <a:spcPts val="0"/>
              </a:spcBef>
              <a:spcAft>
                <a:spcPts val="1200"/>
              </a:spcAft>
              <a:buClr>
                <a:srgbClr val="09294E"/>
              </a:buClr>
              <a:buSzPct val="38095"/>
              <a:buNone/>
            </a:pPr>
            <a:r>
              <a:rPr lang="en-ZA"/>
              <a:t>Previous slide</a:t>
            </a:r>
            <a:endParaRPr/>
          </a:p>
        </p:txBody>
      </p:sp>
      <p:sp>
        <p:nvSpPr>
          <p:cNvPr id="831" name="Google Shape;831;p61">
            <a:hlinkClick action="ppaction://hlinksldjump" r:id="rId3"/>
          </p:cNvPr>
          <p:cNvSpPr/>
          <p:nvPr/>
        </p:nvSpPr>
        <p:spPr>
          <a:xfrm>
            <a:off x="481263" y="4721192"/>
            <a:ext cx="876000" cy="1479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32" name="Google Shape;832;p61"/>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625852"/>
              </a:buClr>
              <a:buSzPts val="3200"/>
              <a:buFont typeface="Arial"/>
              <a:buNone/>
            </a:pPr>
            <a:r>
              <a:rPr lang="en-ZA"/>
              <a:t>Overview of the Agriculture Methodology</a:t>
            </a:r>
            <a:endParaRPr/>
          </a:p>
        </p:txBody>
      </p:sp>
      <p:grpSp>
        <p:nvGrpSpPr>
          <p:cNvPr id="833" name="Google Shape;833;p61"/>
          <p:cNvGrpSpPr/>
          <p:nvPr/>
        </p:nvGrpSpPr>
        <p:grpSpPr>
          <a:xfrm>
            <a:off x="1763075" y="967425"/>
            <a:ext cx="6575321" cy="3391302"/>
            <a:chOff x="0" y="-13103"/>
            <a:chExt cx="6053508" cy="4335594"/>
          </a:xfrm>
        </p:grpSpPr>
        <p:sp>
          <p:nvSpPr>
            <p:cNvPr id="834" name="Google Shape;834;p61"/>
            <p:cNvSpPr/>
            <p:nvPr/>
          </p:nvSpPr>
          <p:spPr>
            <a:xfrm>
              <a:off x="0" y="2320379"/>
              <a:ext cx="6044100" cy="1000500"/>
            </a:xfrm>
            <a:prstGeom prst="roundRect">
              <a:avLst>
                <a:gd fmla="val 16667" name="adj"/>
              </a:avLst>
            </a:prstGeom>
            <a:solidFill>
              <a:srgbClr val="FAFAFA"/>
            </a:solidFill>
            <a:ln>
              <a:noFill/>
            </a:ln>
          </p:spPr>
          <p:txBody>
            <a:bodyPr anchorCtr="0" anchor="ctr" bIns="45700" lIns="91425" spcFirstLastPara="1" rIns="91425" wrap="square" tIns="45700">
              <a:noAutofit/>
            </a:bodyPr>
            <a:lstStyle/>
            <a:p>
              <a:pPr indent="457200" lvl="0" marL="0" marR="0" rtl="0" algn="l">
                <a:lnSpc>
                  <a:spcPct val="113000"/>
                </a:lnSpc>
                <a:spcBef>
                  <a:spcPts val="0"/>
                </a:spcBef>
                <a:spcAft>
                  <a:spcPts val="0"/>
                </a:spcAft>
                <a:buNone/>
              </a:pPr>
              <a:r>
                <a:rPr b="1" i="0" lang="en-ZA" sz="1000" u="none" cap="none" strike="noStrike">
                  <a:solidFill>
                    <a:srgbClr val="000A3A"/>
                  </a:solidFill>
                  <a:latin typeface="Open Sans"/>
                  <a:ea typeface="Open Sans"/>
                  <a:cs typeface="Open Sans"/>
                  <a:sym typeface="Open Sans"/>
                </a:rPr>
                <a:t>Assessing impacts</a:t>
              </a:r>
              <a:endParaRPr i="0" sz="1000" u="none" cap="none" strike="noStrike">
                <a:solidFill>
                  <a:srgbClr val="000A3A"/>
                </a:solidFill>
                <a:latin typeface="Open Sans"/>
                <a:ea typeface="Open Sans"/>
                <a:cs typeface="Open Sans"/>
                <a:sym typeface="Open Sans"/>
              </a:endParaRPr>
            </a:p>
            <a:p>
              <a:pPr indent="457200" lvl="0" marL="0" marR="0" rtl="0" algn="l">
                <a:lnSpc>
                  <a:spcPct val="113000"/>
                </a:lnSpc>
                <a:spcBef>
                  <a:spcPts val="400"/>
                </a:spcBef>
                <a:spcAft>
                  <a:spcPts val="0"/>
                </a:spcAft>
                <a:buNone/>
              </a:pPr>
              <a:r>
                <a:rPr lang="en-ZA" sz="1000">
                  <a:solidFill>
                    <a:srgbClr val="09294E"/>
                  </a:solidFill>
                  <a:latin typeface="Open Sans"/>
                  <a:ea typeface="Open Sans"/>
                  <a:cs typeface="Open Sans"/>
                  <a:sym typeface="Open Sans"/>
                </a:rPr>
                <a:t>Estimate the baseline scenario and emissions (Chapter 7)</a:t>
              </a:r>
              <a:endParaRPr sz="1000">
                <a:solidFill>
                  <a:srgbClr val="09294E"/>
                </a:solidFill>
                <a:latin typeface="Open Sans"/>
                <a:ea typeface="Open Sans"/>
                <a:cs typeface="Open Sans"/>
                <a:sym typeface="Open Sans"/>
              </a:endParaRPr>
            </a:p>
            <a:p>
              <a:pPr indent="457200" lvl="0" marL="0" marR="0" rtl="0" algn="l">
                <a:lnSpc>
                  <a:spcPct val="113000"/>
                </a:lnSpc>
                <a:spcBef>
                  <a:spcPts val="400"/>
                </a:spcBef>
                <a:spcAft>
                  <a:spcPts val="0"/>
                </a:spcAft>
                <a:buNone/>
              </a:pPr>
              <a:r>
                <a:rPr lang="en-ZA" sz="1000">
                  <a:solidFill>
                    <a:srgbClr val="09294E"/>
                  </a:solidFill>
                  <a:latin typeface="Open Sans"/>
                  <a:ea typeface="Open Sans"/>
                  <a:cs typeface="Open Sans"/>
                  <a:sym typeface="Open Sans"/>
                </a:rPr>
                <a:t>Estimate the implementation potential of the policy and quantify the emissions ex-ante (Chapter 8)</a:t>
              </a:r>
              <a:endParaRPr sz="1000">
                <a:solidFill>
                  <a:srgbClr val="09294E"/>
                </a:solidFill>
                <a:latin typeface="Open Sans"/>
                <a:ea typeface="Open Sans"/>
                <a:cs typeface="Open Sans"/>
                <a:sym typeface="Open Sans"/>
              </a:endParaRPr>
            </a:p>
            <a:p>
              <a:pPr indent="457200" lvl="0" marL="0" marR="0" rtl="0" algn="l">
                <a:lnSpc>
                  <a:spcPct val="113000"/>
                </a:lnSpc>
                <a:spcBef>
                  <a:spcPts val="400"/>
                </a:spcBef>
                <a:spcAft>
                  <a:spcPts val="0"/>
                </a:spcAft>
                <a:buNone/>
              </a:pPr>
              <a:r>
                <a:rPr lang="en-ZA" sz="1000">
                  <a:solidFill>
                    <a:srgbClr val="09294E"/>
                  </a:solidFill>
                  <a:latin typeface="Open Sans"/>
                  <a:ea typeface="Open Sans"/>
                  <a:cs typeface="Open Sans"/>
                  <a:sym typeface="Open Sans"/>
                </a:rPr>
                <a:t>Estimate the impact of the policy ex-post (Chapter 9)</a:t>
              </a:r>
              <a:endParaRPr sz="1000">
                <a:solidFill>
                  <a:srgbClr val="09294E"/>
                </a:solidFill>
                <a:latin typeface="Open Sans"/>
                <a:ea typeface="Open Sans"/>
                <a:cs typeface="Open Sans"/>
                <a:sym typeface="Open Sans"/>
              </a:endParaRPr>
            </a:p>
          </p:txBody>
        </p:sp>
        <p:sp>
          <p:nvSpPr>
            <p:cNvPr id="835" name="Google Shape;835;p61"/>
            <p:cNvSpPr/>
            <p:nvPr/>
          </p:nvSpPr>
          <p:spPr>
            <a:xfrm>
              <a:off x="37608" y="3406291"/>
              <a:ext cx="6015900" cy="916200"/>
            </a:xfrm>
            <a:prstGeom prst="roundRect">
              <a:avLst>
                <a:gd fmla="val 16667" name="adj"/>
              </a:avLst>
            </a:prstGeom>
            <a:solidFill>
              <a:srgbClr val="FAFAFA"/>
            </a:solidFill>
            <a:ln>
              <a:noFill/>
            </a:ln>
          </p:spPr>
          <p:txBody>
            <a:bodyPr anchorCtr="0" anchor="ctr" bIns="45700" lIns="91425" spcFirstLastPara="1" rIns="91425" wrap="square" tIns="45700">
              <a:noAutofit/>
            </a:bodyPr>
            <a:lstStyle/>
            <a:p>
              <a:pPr indent="457200" lvl="0" marL="0" marR="0" rtl="0" algn="l">
                <a:lnSpc>
                  <a:spcPct val="113000"/>
                </a:lnSpc>
                <a:spcBef>
                  <a:spcPts val="0"/>
                </a:spcBef>
                <a:spcAft>
                  <a:spcPts val="0"/>
                </a:spcAft>
                <a:buNone/>
              </a:pPr>
              <a:r>
                <a:rPr b="1" i="0" lang="en-ZA" sz="1000" u="none" cap="none" strike="noStrike">
                  <a:solidFill>
                    <a:srgbClr val="000A3A"/>
                  </a:solidFill>
                  <a:latin typeface="Open Sans"/>
                  <a:ea typeface="Open Sans"/>
                  <a:cs typeface="Open Sans"/>
                  <a:sym typeface="Open Sans"/>
                </a:rPr>
                <a:t>Monitoring and reporting</a:t>
              </a:r>
              <a:endParaRPr i="0" sz="1200" u="none" cap="none" strike="noStrike">
                <a:solidFill>
                  <a:srgbClr val="000A3A"/>
                </a:solidFill>
                <a:latin typeface="Open Sans"/>
                <a:ea typeface="Open Sans"/>
                <a:cs typeface="Open Sans"/>
                <a:sym typeface="Open Sans"/>
              </a:endParaRPr>
            </a:p>
            <a:p>
              <a:pPr indent="457200" lvl="0" marL="0" marR="0" rtl="0" algn="l">
                <a:lnSpc>
                  <a:spcPct val="113000"/>
                </a:lnSpc>
                <a:spcBef>
                  <a:spcPts val="400"/>
                </a:spcBef>
                <a:spcAft>
                  <a:spcPts val="0"/>
                </a:spcAft>
                <a:buNone/>
              </a:pPr>
              <a:r>
                <a:rPr lang="en-ZA" sz="1000">
                  <a:solidFill>
                    <a:srgbClr val="09294E"/>
                  </a:solidFill>
                  <a:latin typeface="Open Sans"/>
                  <a:ea typeface="Open Sans"/>
                  <a:cs typeface="Open Sans"/>
                  <a:sym typeface="Open Sans"/>
                </a:rPr>
                <a:t>Monitor the performance of the policy over time (Chapter 10)</a:t>
              </a:r>
              <a:endParaRPr sz="1000">
                <a:solidFill>
                  <a:srgbClr val="09294E"/>
                </a:solidFill>
                <a:latin typeface="Open Sans"/>
                <a:ea typeface="Open Sans"/>
                <a:cs typeface="Open Sans"/>
                <a:sym typeface="Open Sans"/>
              </a:endParaRPr>
            </a:p>
            <a:p>
              <a:pPr indent="457200" lvl="0" marL="0" marR="0" rtl="0" algn="l">
                <a:lnSpc>
                  <a:spcPct val="113000"/>
                </a:lnSpc>
                <a:spcBef>
                  <a:spcPts val="400"/>
                </a:spcBef>
                <a:spcAft>
                  <a:spcPts val="0"/>
                </a:spcAft>
                <a:buNone/>
              </a:pPr>
              <a:r>
                <a:rPr lang="en-ZA" sz="1000">
                  <a:solidFill>
                    <a:srgbClr val="09294E"/>
                  </a:solidFill>
                  <a:latin typeface="Open Sans"/>
                  <a:ea typeface="Open Sans"/>
                  <a:cs typeface="Open Sans"/>
                  <a:sym typeface="Open Sans"/>
                </a:rPr>
                <a:t>Report the results and methodology used (Chapter 11)</a:t>
              </a:r>
              <a:endParaRPr sz="1000">
                <a:solidFill>
                  <a:srgbClr val="09294E"/>
                </a:solidFill>
                <a:latin typeface="Open Sans"/>
                <a:ea typeface="Open Sans"/>
                <a:cs typeface="Open Sans"/>
                <a:sym typeface="Open Sans"/>
              </a:endParaRPr>
            </a:p>
          </p:txBody>
        </p:sp>
        <p:sp>
          <p:nvSpPr>
            <p:cNvPr id="836" name="Google Shape;836;p61"/>
            <p:cNvSpPr/>
            <p:nvPr/>
          </p:nvSpPr>
          <p:spPr>
            <a:xfrm>
              <a:off x="0" y="1441799"/>
              <a:ext cx="6044100" cy="803700"/>
            </a:xfrm>
            <a:prstGeom prst="roundRect">
              <a:avLst>
                <a:gd fmla="val 16667" name="adj"/>
              </a:avLst>
            </a:prstGeom>
            <a:solidFill>
              <a:srgbClr val="FAFAFA"/>
            </a:solidFill>
            <a:ln>
              <a:noFill/>
            </a:ln>
          </p:spPr>
          <p:txBody>
            <a:bodyPr anchorCtr="0" anchor="ctr" bIns="45700" lIns="91425" spcFirstLastPara="1" rIns="91425" wrap="square" tIns="45700">
              <a:noAutofit/>
            </a:bodyPr>
            <a:lstStyle/>
            <a:p>
              <a:pPr indent="457200" lvl="0" marL="0" rtl="0" algn="l">
                <a:lnSpc>
                  <a:spcPct val="113000"/>
                </a:lnSpc>
                <a:spcBef>
                  <a:spcPts val="0"/>
                </a:spcBef>
                <a:spcAft>
                  <a:spcPts val="0"/>
                </a:spcAft>
                <a:buNone/>
              </a:pPr>
              <a:r>
                <a:rPr b="1" lang="en-ZA" sz="1000">
                  <a:solidFill>
                    <a:srgbClr val="000A3A"/>
                  </a:solidFill>
                  <a:latin typeface="Open Sans"/>
                  <a:ea typeface="Open Sans"/>
                  <a:cs typeface="Open Sans"/>
                  <a:sym typeface="Open Sans"/>
                </a:rPr>
                <a:t>Defining the assessment </a:t>
              </a:r>
              <a:endParaRPr sz="1000">
                <a:solidFill>
                  <a:srgbClr val="000A3A"/>
                </a:solidFill>
                <a:latin typeface="Open Sans"/>
                <a:ea typeface="Open Sans"/>
                <a:cs typeface="Open Sans"/>
                <a:sym typeface="Open Sans"/>
              </a:endParaRPr>
            </a:p>
            <a:p>
              <a:pPr indent="457200" lvl="0" marL="0" marR="0" rtl="0" algn="l">
                <a:lnSpc>
                  <a:spcPct val="113000"/>
                </a:lnSpc>
                <a:spcBef>
                  <a:spcPts val="400"/>
                </a:spcBef>
                <a:spcAft>
                  <a:spcPts val="0"/>
                </a:spcAft>
                <a:buNone/>
              </a:pPr>
              <a:r>
                <a:rPr lang="en-ZA" sz="1000">
                  <a:solidFill>
                    <a:srgbClr val="09294E"/>
                  </a:solidFill>
                  <a:latin typeface="Open Sans"/>
                  <a:ea typeface="Open Sans"/>
                  <a:cs typeface="Open Sans"/>
                  <a:sym typeface="Open Sans"/>
                </a:rPr>
                <a:t>Clearly describe the policy to be assessed (Chapter 5)</a:t>
              </a:r>
              <a:endParaRPr sz="1000">
                <a:solidFill>
                  <a:srgbClr val="09294E"/>
                </a:solidFill>
                <a:latin typeface="Open Sans"/>
                <a:ea typeface="Open Sans"/>
                <a:cs typeface="Open Sans"/>
                <a:sym typeface="Open Sans"/>
              </a:endParaRPr>
            </a:p>
            <a:p>
              <a:pPr indent="457200" lvl="0" marL="0" marR="0" rtl="0" algn="l">
                <a:lnSpc>
                  <a:spcPct val="113000"/>
                </a:lnSpc>
                <a:spcBef>
                  <a:spcPts val="400"/>
                </a:spcBef>
                <a:spcAft>
                  <a:spcPts val="0"/>
                </a:spcAft>
                <a:buNone/>
              </a:pPr>
              <a:r>
                <a:rPr lang="en-ZA" sz="1000">
                  <a:solidFill>
                    <a:srgbClr val="09294E"/>
                  </a:solidFill>
                  <a:latin typeface="Open Sans"/>
                  <a:ea typeface="Open Sans"/>
                  <a:cs typeface="Open Sans"/>
                  <a:sym typeface="Open Sans"/>
                </a:rPr>
                <a:t>Identify the GHG impacts to assess (Chapter 6)</a:t>
              </a:r>
              <a:endParaRPr sz="1000">
                <a:solidFill>
                  <a:srgbClr val="09294E"/>
                </a:solidFill>
                <a:latin typeface="Open Sans"/>
                <a:ea typeface="Open Sans"/>
                <a:cs typeface="Open Sans"/>
                <a:sym typeface="Open Sans"/>
              </a:endParaRPr>
            </a:p>
          </p:txBody>
        </p:sp>
        <p:sp>
          <p:nvSpPr>
            <p:cNvPr id="837" name="Google Shape;837;p61"/>
            <p:cNvSpPr/>
            <p:nvPr/>
          </p:nvSpPr>
          <p:spPr>
            <a:xfrm>
              <a:off x="28126" y="-13103"/>
              <a:ext cx="6015900" cy="1394100"/>
            </a:xfrm>
            <a:prstGeom prst="roundRect">
              <a:avLst>
                <a:gd fmla="val 10587" name="adj"/>
              </a:avLst>
            </a:prstGeom>
            <a:solidFill>
              <a:srgbClr val="FAFAFA"/>
            </a:solidFill>
            <a:ln cap="flat" cmpd="sng" w="285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457200" lvl="0" marL="0" rtl="0" algn="l">
                <a:lnSpc>
                  <a:spcPct val="113000"/>
                </a:lnSpc>
                <a:spcBef>
                  <a:spcPts val="0"/>
                </a:spcBef>
                <a:spcAft>
                  <a:spcPts val="0"/>
                </a:spcAft>
                <a:buNone/>
              </a:pPr>
              <a:r>
                <a:rPr b="1" lang="en-ZA" sz="1000">
                  <a:solidFill>
                    <a:srgbClr val="000A3A"/>
                  </a:solidFill>
                  <a:latin typeface="Open Sans"/>
                  <a:ea typeface="Open Sans"/>
                  <a:cs typeface="Open Sans"/>
                  <a:sym typeface="Open Sans"/>
                </a:rPr>
                <a:t>Introduction, objectives, key steps and overview </a:t>
              </a:r>
              <a:r>
                <a:rPr b="1" lang="en-ZA" sz="1000">
                  <a:solidFill>
                    <a:srgbClr val="000A3A"/>
                  </a:solidFill>
                  <a:latin typeface="Open Sans"/>
                  <a:ea typeface="Open Sans"/>
                  <a:cs typeface="Open Sans"/>
                  <a:sym typeface="Open Sans"/>
                </a:rPr>
                <a:t>of agriculture policies and key steps</a:t>
              </a:r>
              <a:endParaRPr sz="1000">
                <a:solidFill>
                  <a:srgbClr val="000A3A"/>
                </a:solidFill>
                <a:latin typeface="Open Sans"/>
                <a:ea typeface="Open Sans"/>
                <a:cs typeface="Open Sans"/>
                <a:sym typeface="Open Sans"/>
              </a:endParaRPr>
            </a:p>
            <a:p>
              <a:pPr indent="457200" lvl="0" marL="0" marR="0" rtl="0" algn="l">
                <a:lnSpc>
                  <a:spcPct val="113000"/>
                </a:lnSpc>
                <a:spcBef>
                  <a:spcPts val="400"/>
                </a:spcBef>
                <a:spcAft>
                  <a:spcPts val="0"/>
                </a:spcAft>
                <a:buNone/>
              </a:pPr>
              <a:r>
                <a:rPr lang="en-ZA" sz="1000">
                  <a:solidFill>
                    <a:srgbClr val="09294E"/>
                  </a:solidFill>
                  <a:latin typeface="Open Sans"/>
                  <a:ea typeface="Open Sans"/>
                  <a:cs typeface="Open Sans"/>
                  <a:sym typeface="Open Sans"/>
                </a:rPr>
                <a:t>Understand purpose and applicability of the guidance (Chapter 1)</a:t>
              </a:r>
              <a:endParaRPr sz="1000">
                <a:solidFill>
                  <a:srgbClr val="09294E"/>
                </a:solidFill>
                <a:latin typeface="Open Sans"/>
                <a:ea typeface="Open Sans"/>
                <a:cs typeface="Open Sans"/>
                <a:sym typeface="Open Sans"/>
              </a:endParaRPr>
            </a:p>
            <a:p>
              <a:pPr indent="457200" lvl="0" marL="0" marR="0" rtl="0" algn="l">
                <a:lnSpc>
                  <a:spcPct val="113000"/>
                </a:lnSpc>
                <a:spcBef>
                  <a:spcPts val="400"/>
                </a:spcBef>
                <a:spcAft>
                  <a:spcPts val="0"/>
                </a:spcAft>
                <a:buNone/>
              </a:pPr>
              <a:r>
                <a:rPr lang="en-ZA" sz="1000">
                  <a:solidFill>
                    <a:srgbClr val="09294E"/>
                  </a:solidFill>
                  <a:latin typeface="Open Sans"/>
                  <a:ea typeface="Open Sans"/>
                  <a:cs typeface="Open Sans"/>
                  <a:sym typeface="Open Sans"/>
                </a:rPr>
                <a:t>Determine the objectives of the assessment (Chapter 2)</a:t>
              </a:r>
              <a:endParaRPr sz="1000">
                <a:solidFill>
                  <a:srgbClr val="09294E"/>
                </a:solidFill>
                <a:latin typeface="Open Sans"/>
                <a:ea typeface="Open Sans"/>
                <a:cs typeface="Open Sans"/>
                <a:sym typeface="Open Sans"/>
              </a:endParaRPr>
            </a:p>
            <a:p>
              <a:pPr indent="457200" lvl="0" marL="0" marR="0" rtl="0" algn="l">
                <a:lnSpc>
                  <a:spcPct val="113000"/>
                </a:lnSpc>
                <a:spcBef>
                  <a:spcPts val="400"/>
                </a:spcBef>
                <a:spcAft>
                  <a:spcPts val="0"/>
                </a:spcAft>
                <a:buNone/>
              </a:pPr>
              <a:r>
                <a:rPr lang="en-ZA" sz="1000">
                  <a:solidFill>
                    <a:srgbClr val="09294E"/>
                  </a:solidFill>
                  <a:latin typeface="Open Sans"/>
                  <a:ea typeface="Open Sans"/>
                  <a:cs typeface="Open Sans"/>
                  <a:sym typeface="Open Sans"/>
                </a:rPr>
                <a:t>Understand agriculture policies (Chapter 3)</a:t>
              </a:r>
              <a:endParaRPr sz="1000">
                <a:solidFill>
                  <a:srgbClr val="09294E"/>
                </a:solidFill>
                <a:latin typeface="Open Sans"/>
                <a:ea typeface="Open Sans"/>
                <a:cs typeface="Open Sans"/>
                <a:sym typeface="Open Sans"/>
              </a:endParaRPr>
            </a:p>
            <a:p>
              <a:pPr indent="457200" lvl="0" marL="0" marR="0" rtl="0" algn="l">
                <a:lnSpc>
                  <a:spcPct val="113000"/>
                </a:lnSpc>
                <a:spcBef>
                  <a:spcPts val="400"/>
                </a:spcBef>
                <a:spcAft>
                  <a:spcPts val="0"/>
                </a:spcAft>
                <a:buNone/>
              </a:pPr>
              <a:r>
                <a:rPr lang="en-ZA" sz="1000">
                  <a:solidFill>
                    <a:srgbClr val="09294E"/>
                  </a:solidFill>
                  <a:latin typeface="Open Sans"/>
                  <a:ea typeface="Open Sans"/>
                  <a:cs typeface="Open Sans"/>
                  <a:sym typeface="Open Sans"/>
                </a:rPr>
                <a:t>Understand steps and assessment principles (Chapter 4)</a:t>
              </a:r>
              <a:endParaRPr sz="1000">
                <a:solidFill>
                  <a:srgbClr val="09294E"/>
                </a:solidFill>
                <a:latin typeface="Open Sans"/>
                <a:ea typeface="Open Sans"/>
                <a:cs typeface="Open Sans"/>
                <a:sym typeface="Open Sans"/>
              </a:endParaRPr>
            </a:p>
          </p:txBody>
        </p:sp>
        <p:sp>
          <p:nvSpPr>
            <p:cNvPr id="838" name="Google Shape;838;p61"/>
            <p:cNvSpPr/>
            <p:nvPr/>
          </p:nvSpPr>
          <p:spPr>
            <a:xfrm rot="5400000">
              <a:off x="4946137" y="2236548"/>
              <a:ext cx="225600" cy="195900"/>
            </a:xfrm>
            <a:prstGeom prst="rightArrow">
              <a:avLst>
                <a:gd fmla="val 50000" name="adj1"/>
                <a:gd fmla="val 50000" name="adj2"/>
              </a:avLst>
            </a:prstGeom>
            <a:solidFill>
              <a:srgbClr val="000A3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839" name="Google Shape;839;p61"/>
            <p:cNvSpPr/>
            <p:nvPr/>
          </p:nvSpPr>
          <p:spPr>
            <a:xfrm rot="5400000">
              <a:off x="4946137" y="3302817"/>
              <a:ext cx="225600" cy="195900"/>
            </a:xfrm>
            <a:prstGeom prst="rightArrow">
              <a:avLst>
                <a:gd fmla="val 50000" name="adj1"/>
                <a:gd fmla="val 50000" name="adj2"/>
              </a:avLst>
            </a:prstGeom>
            <a:solidFill>
              <a:srgbClr val="000A3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840" name="Google Shape;840;p61"/>
            <p:cNvSpPr/>
            <p:nvPr/>
          </p:nvSpPr>
          <p:spPr>
            <a:xfrm rot="5400000">
              <a:off x="4946137" y="1336534"/>
              <a:ext cx="225600" cy="195900"/>
            </a:xfrm>
            <a:prstGeom prst="rightArrow">
              <a:avLst>
                <a:gd fmla="val 50000" name="adj1"/>
                <a:gd fmla="val 50000" name="adj2"/>
              </a:avLst>
            </a:prstGeom>
            <a:solidFill>
              <a:srgbClr val="000A3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sp>
        <p:nvSpPr>
          <p:cNvPr id="841" name="Google Shape;841;p61"/>
          <p:cNvSpPr/>
          <p:nvPr/>
        </p:nvSpPr>
        <p:spPr>
          <a:xfrm>
            <a:off x="1138250" y="976850"/>
            <a:ext cx="825900" cy="803400"/>
          </a:xfrm>
          <a:prstGeom prst="ellipse">
            <a:avLst/>
          </a:prstGeom>
          <a:solidFill>
            <a:srgbClr val="E4DE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lang="en-ZA" sz="1500">
                <a:solidFill>
                  <a:srgbClr val="9E99F2"/>
                </a:solidFill>
                <a:latin typeface="Open Sans"/>
                <a:ea typeface="Open Sans"/>
                <a:cs typeface="Open Sans"/>
                <a:sym typeface="Open Sans"/>
              </a:rPr>
              <a:t>Part 1</a:t>
            </a:r>
            <a:endParaRPr sz="1500">
              <a:latin typeface="Open Sans"/>
              <a:ea typeface="Open Sans"/>
              <a:cs typeface="Open Sans"/>
              <a:sym typeface="Open Sans"/>
            </a:endParaRPr>
          </a:p>
        </p:txBody>
      </p:sp>
      <p:sp>
        <p:nvSpPr>
          <p:cNvPr id="842" name="Google Shape;842;p61"/>
          <p:cNvSpPr/>
          <p:nvPr/>
        </p:nvSpPr>
        <p:spPr>
          <a:xfrm>
            <a:off x="1138125" y="1843425"/>
            <a:ext cx="825900" cy="803400"/>
          </a:xfrm>
          <a:prstGeom prst="ellipse">
            <a:avLst/>
          </a:prstGeom>
          <a:solidFill>
            <a:srgbClr val="E4DE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lang="en-ZA" sz="1500">
                <a:solidFill>
                  <a:srgbClr val="9E99F2"/>
                </a:solidFill>
                <a:latin typeface="Open Sans"/>
                <a:ea typeface="Open Sans"/>
                <a:cs typeface="Open Sans"/>
                <a:sym typeface="Open Sans"/>
              </a:rPr>
              <a:t>Part 2</a:t>
            </a:r>
            <a:endParaRPr sz="1500">
              <a:latin typeface="Open Sans"/>
              <a:ea typeface="Open Sans"/>
              <a:cs typeface="Open Sans"/>
              <a:sym typeface="Open Sans"/>
            </a:endParaRPr>
          </a:p>
        </p:txBody>
      </p:sp>
      <p:sp>
        <p:nvSpPr>
          <p:cNvPr id="843" name="Google Shape;843;p61"/>
          <p:cNvSpPr/>
          <p:nvPr/>
        </p:nvSpPr>
        <p:spPr>
          <a:xfrm>
            <a:off x="1138125" y="2715475"/>
            <a:ext cx="825900" cy="803400"/>
          </a:xfrm>
          <a:prstGeom prst="ellipse">
            <a:avLst/>
          </a:prstGeom>
          <a:solidFill>
            <a:srgbClr val="E4DE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lang="en-ZA" sz="1500">
                <a:solidFill>
                  <a:srgbClr val="9E99F2"/>
                </a:solidFill>
                <a:latin typeface="Open Sans"/>
                <a:ea typeface="Open Sans"/>
                <a:cs typeface="Open Sans"/>
                <a:sym typeface="Open Sans"/>
              </a:rPr>
              <a:t>Part 3</a:t>
            </a:r>
            <a:endParaRPr sz="1500">
              <a:latin typeface="Open Sans"/>
              <a:ea typeface="Open Sans"/>
              <a:cs typeface="Open Sans"/>
              <a:sym typeface="Open Sans"/>
            </a:endParaRPr>
          </a:p>
        </p:txBody>
      </p:sp>
      <p:sp>
        <p:nvSpPr>
          <p:cNvPr id="844" name="Google Shape;844;p61"/>
          <p:cNvSpPr/>
          <p:nvPr/>
        </p:nvSpPr>
        <p:spPr>
          <a:xfrm>
            <a:off x="1138125" y="3587625"/>
            <a:ext cx="825900" cy="803400"/>
          </a:xfrm>
          <a:prstGeom prst="ellipse">
            <a:avLst/>
          </a:prstGeom>
          <a:solidFill>
            <a:srgbClr val="E4DE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lang="en-ZA" sz="1500">
                <a:solidFill>
                  <a:srgbClr val="9E99F2"/>
                </a:solidFill>
                <a:latin typeface="Open Sans"/>
                <a:ea typeface="Open Sans"/>
                <a:cs typeface="Open Sans"/>
                <a:sym typeface="Open Sans"/>
              </a:rPr>
              <a:t>Part 4</a:t>
            </a:r>
            <a:endParaRPr sz="1500">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4">
            <a:hlinkClick action="ppaction://hlinksldjump" r:id="rId3"/>
          </p:cNvPr>
          <p:cNvSpPr/>
          <p:nvPr/>
        </p:nvSpPr>
        <p:spPr>
          <a:xfrm>
            <a:off x="794175" y="2172330"/>
            <a:ext cx="1419300" cy="1257000"/>
          </a:xfrm>
          <a:prstGeom prst="roundRect">
            <a:avLst>
              <a:gd fmla="val 16667" name="adj"/>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ZA" sz="1400">
                <a:solidFill>
                  <a:schemeClr val="dk2"/>
                </a:solidFill>
                <a:latin typeface="Open Sans"/>
                <a:ea typeface="Open Sans"/>
                <a:cs typeface="Open Sans"/>
                <a:sym typeface="Open Sans"/>
              </a:rPr>
              <a:t>Purpose of the guidance</a:t>
            </a:r>
            <a:endParaRPr>
              <a:solidFill>
                <a:schemeClr val="dk2"/>
              </a:solidFill>
              <a:latin typeface="Open Sans"/>
              <a:ea typeface="Open Sans"/>
              <a:cs typeface="Open Sans"/>
              <a:sym typeface="Open Sans"/>
            </a:endParaRPr>
          </a:p>
        </p:txBody>
      </p:sp>
      <p:sp>
        <p:nvSpPr>
          <p:cNvPr id="197" name="Google Shape;197;p24">
            <a:hlinkClick action="ppaction://hlinksldjump" r:id="rId4"/>
          </p:cNvPr>
          <p:cNvSpPr/>
          <p:nvPr/>
        </p:nvSpPr>
        <p:spPr>
          <a:xfrm>
            <a:off x="2630259" y="2172330"/>
            <a:ext cx="1419300" cy="1257000"/>
          </a:xfrm>
          <a:prstGeom prst="roundRect">
            <a:avLst>
              <a:gd fmla="val 16667" name="adj"/>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ZA" sz="1400">
                <a:solidFill>
                  <a:schemeClr val="dk2"/>
                </a:solidFill>
                <a:latin typeface="Open Sans"/>
                <a:ea typeface="Open Sans"/>
                <a:cs typeface="Open Sans"/>
                <a:sym typeface="Open Sans"/>
              </a:rPr>
              <a:t>Intended users</a:t>
            </a:r>
            <a:endParaRPr>
              <a:solidFill>
                <a:schemeClr val="dk2"/>
              </a:solidFill>
              <a:latin typeface="Open Sans"/>
              <a:ea typeface="Open Sans"/>
              <a:cs typeface="Open Sans"/>
              <a:sym typeface="Open Sans"/>
            </a:endParaRPr>
          </a:p>
        </p:txBody>
      </p:sp>
      <p:sp>
        <p:nvSpPr>
          <p:cNvPr id="198" name="Google Shape;198;p24">
            <a:hlinkClick action="ppaction://hlinksldjump" r:id="rId5"/>
          </p:cNvPr>
          <p:cNvSpPr/>
          <p:nvPr/>
        </p:nvSpPr>
        <p:spPr>
          <a:xfrm>
            <a:off x="4465141" y="2172330"/>
            <a:ext cx="1294200" cy="1257000"/>
          </a:xfrm>
          <a:prstGeom prst="roundRect">
            <a:avLst>
              <a:gd fmla="val 16667" name="adj"/>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ZA" sz="1400">
                <a:solidFill>
                  <a:schemeClr val="dk2"/>
                </a:solidFill>
                <a:latin typeface="Open Sans"/>
                <a:ea typeface="Open Sans"/>
                <a:cs typeface="Open Sans"/>
                <a:sym typeface="Open Sans"/>
              </a:rPr>
              <a:t>Scope and applicability</a:t>
            </a:r>
            <a:endParaRPr>
              <a:solidFill>
                <a:schemeClr val="dk2"/>
              </a:solidFill>
              <a:latin typeface="Open Sans"/>
              <a:ea typeface="Open Sans"/>
              <a:cs typeface="Open Sans"/>
              <a:sym typeface="Open Sans"/>
            </a:endParaRPr>
          </a:p>
        </p:txBody>
      </p:sp>
      <p:sp>
        <p:nvSpPr>
          <p:cNvPr id="199" name="Google Shape;199;p24">
            <a:hlinkClick action="ppaction://hlinksldjump" r:id="rId6"/>
          </p:cNvPr>
          <p:cNvSpPr/>
          <p:nvPr/>
        </p:nvSpPr>
        <p:spPr>
          <a:xfrm>
            <a:off x="6250330" y="2172330"/>
            <a:ext cx="1294200" cy="1257000"/>
          </a:xfrm>
          <a:prstGeom prst="roundRect">
            <a:avLst>
              <a:gd fmla="val 16667" name="adj"/>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ZA" sz="1400">
                <a:solidFill>
                  <a:schemeClr val="dk2"/>
                </a:solidFill>
                <a:latin typeface="Open Sans"/>
                <a:ea typeface="Open Sans"/>
                <a:cs typeface="Open Sans"/>
                <a:sym typeface="Open Sans"/>
              </a:rPr>
              <a:t>When to use the guidance</a:t>
            </a:r>
            <a:endParaRPr>
              <a:solidFill>
                <a:schemeClr val="dk2"/>
              </a:solidFill>
              <a:latin typeface="Open Sans"/>
              <a:ea typeface="Open Sans"/>
              <a:cs typeface="Open Sans"/>
              <a:sym typeface="Open Sans"/>
            </a:endParaRPr>
          </a:p>
        </p:txBody>
      </p:sp>
      <p:sp>
        <p:nvSpPr>
          <p:cNvPr id="200" name="Google Shape;200;p24"/>
          <p:cNvSpPr txBox="1"/>
          <p:nvPr>
            <p:ph idx="4294967295" type="title"/>
          </p:nvPr>
        </p:nvSpPr>
        <p:spPr>
          <a:xfrm>
            <a:off x="0" y="4950619"/>
            <a:ext cx="1104900" cy="1929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Arial"/>
              <a:buNone/>
            </a:pPr>
            <a:r>
              <a:rPr lang="en-ZA" sz="800">
                <a:solidFill>
                  <a:schemeClr val="lt1"/>
                </a:solidFill>
              </a:rPr>
              <a:t>Chapter 1</a:t>
            </a:r>
            <a:endParaRPr/>
          </a:p>
        </p:txBody>
      </p:sp>
      <p:sp>
        <p:nvSpPr>
          <p:cNvPr id="201" name="Google Shape;201;p24"/>
          <p:cNvSpPr txBox="1"/>
          <p:nvPr>
            <p:ph type="title"/>
          </p:nvPr>
        </p:nvSpPr>
        <p:spPr>
          <a:xfrm>
            <a:off x="311700" y="2164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ZA"/>
              <a:t>Chapter 1. Understand purpose and applicability of the guidance </a:t>
            </a:r>
            <a:endParaRPr/>
          </a:p>
        </p:txBody>
      </p:sp>
      <p:cxnSp>
        <p:nvCxnSpPr>
          <p:cNvPr id="202" name="Google Shape;202;p24"/>
          <p:cNvCxnSpPr>
            <a:stCxn id="196" idx="3"/>
            <a:endCxn id="197" idx="1"/>
          </p:cNvCxnSpPr>
          <p:nvPr/>
        </p:nvCxnSpPr>
        <p:spPr>
          <a:xfrm>
            <a:off x="2213475" y="2800830"/>
            <a:ext cx="416700" cy="0"/>
          </a:xfrm>
          <a:prstGeom prst="straightConnector1">
            <a:avLst/>
          </a:prstGeom>
          <a:noFill/>
          <a:ln cap="flat" cmpd="sng" w="9525">
            <a:solidFill>
              <a:schemeClr val="dk2"/>
            </a:solidFill>
            <a:prstDash val="solid"/>
            <a:round/>
            <a:headEnd len="med" w="med" type="none"/>
            <a:tailEnd len="med" w="med" type="triangle"/>
          </a:ln>
        </p:spPr>
      </p:cxnSp>
      <p:cxnSp>
        <p:nvCxnSpPr>
          <p:cNvPr id="203" name="Google Shape;203;p24"/>
          <p:cNvCxnSpPr>
            <a:stCxn id="197" idx="3"/>
            <a:endCxn id="198" idx="1"/>
          </p:cNvCxnSpPr>
          <p:nvPr/>
        </p:nvCxnSpPr>
        <p:spPr>
          <a:xfrm>
            <a:off x="4049559" y="2800830"/>
            <a:ext cx="415500" cy="0"/>
          </a:xfrm>
          <a:prstGeom prst="straightConnector1">
            <a:avLst/>
          </a:prstGeom>
          <a:noFill/>
          <a:ln cap="flat" cmpd="sng" w="9525">
            <a:solidFill>
              <a:schemeClr val="dk2"/>
            </a:solidFill>
            <a:prstDash val="solid"/>
            <a:round/>
            <a:headEnd len="med" w="med" type="none"/>
            <a:tailEnd len="med" w="med" type="triangle"/>
          </a:ln>
        </p:spPr>
      </p:cxnSp>
      <p:cxnSp>
        <p:nvCxnSpPr>
          <p:cNvPr id="204" name="Google Shape;204;p24"/>
          <p:cNvCxnSpPr>
            <a:stCxn id="198" idx="3"/>
            <a:endCxn id="199" idx="1"/>
          </p:cNvCxnSpPr>
          <p:nvPr/>
        </p:nvCxnSpPr>
        <p:spPr>
          <a:xfrm>
            <a:off x="5759341" y="2800830"/>
            <a:ext cx="491100" cy="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5"/>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595959"/>
              </a:buClr>
              <a:buSzPts val="3200"/>
              <a:buFont typeface="Arial"/>
              <a:buNone/>
            </a:pPr>
            <a:r>
              <a:rPr lang="en-ZA"/>
              <a:t>Purpose of the guidance</a:t>
            </a:r>
            <a:endParaRPr/>
          </a:p>
        </p:txBody>
      </p:sp>
      <p:sp>
        <p:nvSpPr>
          <p:cNvPr id="211" name="Google Shape;211;p25"/>
          <p:cNvSpPr/>
          <p:nvPr/>
        </p:nvSpPr>
        <p:spPr>
          <a:xfrm>
            <a:off x="1976000" y="974571"/>
            <a:ext cx="5601600" cy="773400"/>
          </a:xfrm>
          <a:prstGeom prst="rect">
            <a:avLst/>
          </a:prstGeom>
          <a:solidFill>
            <a:srgbClr val="4A92D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212" name="Google Shape;212;p25"/>
          <p:cNvSpPr txBox="1"/>
          <p:nvPr/>
        </p:nvSpPr>
        <p:spPr>
          <a:xfrm>
            <a:off x="2052122" y="974565"/>
            <a:ext cx="5525400" cy="773400"/>
          </a:xfrm>
          <a:prstGeom prst="rect">
            <a:avLst/>
          </a:prstGeom>
          <a:solidFill>
            <a:schemeClr val="dk2"/>
          </a:solidFill>
          <a:ln>
            <a:noFill/>
          </a:ln>
        </p:spPr>
        <p:txBody>
          <a:bodyPr anchorCtr="0" anchor="ctr" bIns="72375" lIns="72375" spcFirstLastPara="1" rIns="72375" wrap="square" tIns="72375">
            <a:noAutofit/>
          </a:bodyPr>
          <a:lstStyle/>
          <a:p>
            <a:pPr indent="0" lvl="0" marL="0" marR="0" rtl="0" algn="l">
              <a:lnSpc>
                <a:spcPct val="90000"/>
              </a:lnSpc>
              <a:spcBef>
                <a:spcPts val="0"/>
              </a:spcBef>
              <a:spcAft>
                <a:spcPts val="0"/>
              </a:spcAft>
              <a:buClr>
                <a:schemeClr val="lt1"/>
              </a:buClr>
              <a:buSzPts val="1900"/>
              <a:buFont typeface="Arial"/>
              <a:buNone/>
            </a:pPr>
            <a:r>
              <a:rPr lang="en-ZA" sz="1200">
                <a:solidFill>
                  <a:schemeClr val="lt1"/>
                </a:solidFill>
                <a:latin typeface="Open Sans"/>
                <a:ea typeface="Open Sans"/>
                <a:cs typeface="Open Sans"/>
                <a:sym typeface="Open Sans"/>
              </a:rPr>
              <a:t>Helps users assess the </a:t>
            </a:r>
            <a:r>
              <a:rPr b="1" lang="en-ZA" sz="1200">
                <a:solidFill>
                  <a:schemeClr val="lt1"/>
                </a:solidFill>
                <a:latin typeface="Open Sans"/>
                <a:ea typeface="Open Sans"/>
                <a:cs typeface="Open Sans"/>
                <a:sym typeface="Open Sans"/>
              </a:rPr>
              <a:t>GHG impacts </a:t>
            </a:r>
            <a:r>
              <a:rPr lang="en-ZA" sz="1200">
                <a:solidFill>
                  <a:schemeClr val="lt1"/>
                </a:solidFill>
                <a:latin typeface="Open Sans"/>
                <a:ea typeface="Open Sans"/>
                <a:cs typeface="Open Sans"/>
                <a:sym typeface="Open Sans"/>
              </a:rPr>
              <a:t>of agriculture policies</a:t>
            </a:r>
            <a:endParaRPr sz="1200">
              <a:latin typeface="Open Sans"/>
              <a:ea typeface="Open Sans"/>
              <a:cs typeface="Open Sans"/>
              <a:sym typeface="Open Sans"/>
            </a:endParaRPr>
          </a:p>
        </p:txBody>
      </p:sp>
      <p:sp>
        <p:nvSpPr>
          <p:cNvPr id="213" name="Google Shape;213;p25"/>
          <p:cNvSpPr/>
          <p:nvPr/>
        </p:nvSpPr>
        <p:spPr>
          <a:xfrm>
            <a:off x="1975900" y="1825177"/>
            <a:ext cx="5601600" cy="773400"/>
          </a:xfrm>
          <a:prstGeom prst="rect">
            <a:avLst/>
          </a:prstGeom>
          <a:solidFill>
            <a:srgbClr val="4A92D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214" name="Google Shape;214;p25"/>
          <p:cNvSpPr txBox="1"/>
          <p:nvPr/>
        </p:nvSpPr>
        <p:spPr>
          <a:xfrm>
            <a:off x="2052122" y="1825175"/>
            <a:ext cx="5525400" cy="773400"/>
          </a:xfrm>
          <a:prstGeom prst="rect">
            <a:avLst/>
          </a:prstGeom>
          <a:solidFill>
            <a:schemeClr val="dk2"/>
          </a:solidFill>
          <a:ln>
            <a:noFill/>
          </a:ln>
        </p:spPr>
        <p:txBody>
          <a:bodyPr anchorCtr="0" anchor="ctr" bIns="72375" lIns="72375" spcFirstLastPara="1" rIns="72375" wrap="square" tIns="72375">
            <a:noAutofit/>
          </a:bodyPr>
          <a:lstStyle/>
          <a:p>
            <a:pPr indent="0" lvl="0" marL="0" marR="0" rtl="0" algn="l">
              <a:lnSpc>
                <a:spcPct val="90000"/>
              </a:lnSpc>
              <a:spcBef>
                <a:spcPts val="0"/>
              </a:spcBef>
              <a:spcAft>
                <a:spcPts val="0"/>
              </a:spcAft>
              <a:buClr>
                <a:schemeClr val="lt1"/>
              </a:buClr>
              <a:buSzPts val="1900"/>
              <a:buFont typeface="Arial"/>
              <a:buNone/>
            </a:pPr>
            <a:r>
              <a:rPr lang="en-ZA" sz="1200">
                <a:solidFill>
                  <a:schemeClr val="lt1"/>
                </a:solidFill>
                <a:latin typeface="Open Sans"/>
                <a:ea typeface="Open Sans"/>
                <a:cs typeface="Open Sans"/>
                <a:sym typeface="Open Sans"/>
              </a:rPr>
              <a:t>Helps decision makers develop </a:t>
            </a:r>
            <a:r>
              <a:rPr b="1" lang="en-ZA" sz="1200">
                <a:solidFill>
                  <a:schemeClr val="lt1"/>
                </a:solidFill>
                <a:latin typeface="Open Sans"/>
                <a:ea typeface="Open Sans"/>
                <a:cs typeface="Open Sans"/>
                <a:sym typeface="Open Sans"/>
              </a:rPr>
              <a:t>effective policies </a:t>
            </a:r>
            <a:r>
              <a:rPr lang="en-ZA" sz="1200">
                <a:solidFill>
                  <a:schemeClr val="lt1"/>
                </a:solidFill>
                <a:latin typeface="Open Sans"/>
                <a:ea typeface="Open Sans"/>
                <a:cs typeface="Open Sans"/>
                <a:sym typeface="Open Sans"/>
              </a:rPr>
              <a:t>that enable mitigation practices or technologies that </a:t>
            </a:r>
            <a:r>
              <a:rPr b="1" lang="en-ZA" sz="1200">
                <a:solidFill>
                  <a:schemeClr val="lt1"/>
                </a:solidFill>
                <a:latin typeface="Open Sans"/>
                <a:ea typeface="Open Sans"/>
                <a:cs typeface="Open Sans"/>
                <a:sym typeface="Open Sans"/>
              </a:rPr>
              <a:t>reduce enteric fermentation emissions</a:t>
            </a:r>
            <a:endParaRPr sz="1200">
              <a:latin typeface="Open Sans"/>
              <a:ea typeface="Open Sans"/>
              <a:cs typeface="Open Sans"/>
              <a:sym typeface="Open Sans"/>
            </a:endParaRPr>
          </a:p>
        </p:txBody>
      </p:sp>
      <p:sp>
        <p:nvSpPr>
          <p:cNvPr id="215" name="Google Shape;215;p25"/>
          <p:cNvSpPr/>
          <p:nvPr/>
        </p:nvSpPr>
        <p:spPr>
          <a:xfrm>
            <a:off x="1975900" y="2675784"/>
            <a:ext cx="5601600" cy="773400"/>
          </a:xfrm>
          <a:prstGeom prst="rect">
            <a:avLst/>
          </a:prstGeom>
          <a:solidFill>
            <a:srgbClr val="4A92D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216" name="Google Shape;216;p25"/>
          <p:cNvSpPr txBox="1"/>
          <p:nvPr/>
        </p:nvSpPr>
        <p:spPr>
          <a:xfrm>
            <a:off x="2052122" y="2675784"/>
            <a:ext cx="5525400" cy="773400"/>
          </a:xfrm>
          <a:prstGeom prst="rect">
            <a:avLst/>
          </a:prstGeom>
          <a:solidFill>
            <a:schemeClr val="dk2"/>
          </a:solidFill>
          <a:ln>
            <a:noFill/>
          </a:ln>
        </p:spPr>
        <p:txBody>
          <a:bodyPr anchorCtr="0" anchor="ctr" bIns="72375" lIns="72375" spcFirstLastPara="1" rIns="72375" wrap="square" tIns="72375">
            <a:noAutofit/>
          </a:bodyPr>
          <a:lstStyle/>
          <a:p>
            <a:pPr indent="0" lvl="0" marL="0" marR="0" rtl="0" algn="l">
              <a:lnSpc>
                <a:spcPct val="90000"/>
              </a:lnSpc>
              <a:spcBef>
                <a:spcPts val="0"/>
              </a:spcBef>
              <a:spcAft>
                <a:spcPts val="0"/>
              </a:spcAft>
              <a:buClr>
                <a:schemeClr val="lt1"/>
              </a:buClr>
              <a:buSzPts val="1900"/>
              <a:buFont typeface="Arial"/>
              <a:buNone/>
            </a:pPr>
            <a:r>
              <a:rPr lang="en-ZA" sz="1200">
                <a:solidFill>
                  <a:schemeClr val="lt1"/>
                </a:solidFill>
                <a:latin typeface="Open Sans"/>
                <a:ea typeface="Open Sans"/>
                <a:cs typeface="Open Sans"/>
                <a:sym typeface="Open Sans"/>
              </a:rPr>
              <a:t>Helps decision makers develop </a:t>
            </a:r>
            <a:r>
              <a:rPr b="1" lang="en-ZA" sz="1200">
                <a:solidFill>
                  <a:schemeClr val="lt1"/>
                </a:solidFill>
                <a:latin typeface="Open Sans"/>
                <a:ea typeface="Open Sans"/>
                <a:cs typeface="Open Sans"/>
                <a:sym typeface="Open Sans"/>
              </a:rPr>
              <a:t>effective policies </a:t>
            </a:r>
            <a:r>
              <a:rPr lang="en-ZA" sz="1200">
                <a:solidFill>
                  <a:schemeClr val="lt1"/>
                </a:solidFill>
                <a:latin typeface="Open Sans"/>
                <a:ea typeface="Open Sans"/>
                <a:cs typeface="Open Sans"/>
                <a:sym typeface="Open Sans"/>
              </a:rPr>
              <a:t>that enable </a:t>
            </a:r>
            <a:r>
              <a:rPr b="1" lang="en-ZA" sz="1200">
                <a:solidFill>
                  <a:schemeClr val="lt1"/>
                </a:solidFill>
                <a:latin typeface="Open Sans"/>
                <a:ea typeface="Open Sans"/>
                <a:cs typeface="Open Sans"/>
                <a:sym typeface="Open Sans"/>
              </a:rPr>
              <a:t>enhanced soil carbon sequestration </a:t>
            </a:r>
            <a:r>
              <a:rPr lang="en-ZA" sz="1200">
                <a:solidFill>
                  <a:schemeClr val="lt1"/>
                </a:solidFill>
                <a:latin typeface="Open Sans"/>
                <a:ea typeface="Open Sans"/>
                <a:cs typeface="Open Sans"/>
                <a:sym typeface="Open Sans"/>
              </a:rPr>
              <a:t>activities in agriculture</a:t>
            </a:r>
            <a:endParaRPr sz="1200">
              <a:latin typeface="Open Sans"/>
              <a:ea typeface="Open Sans"/>
              <a:cs typeface="Open Sans"/>
              <a:sym typeface="Open Sans"/>
            </a:endParaRPr>
          </a:p>
        </p:txBody>
      </p:sp>
      <p:sp>
        <p:nvSpPr>
          <p:cNvPr id="217" name="Google Shape;217;p25"/>
          <p:cNvSpPr/>
          <p:nvPr/>
        </p:nvSpPr>
        <p:spPr>
          <a:xfrm>
            <a:off x="1975900" y="3526390"/>
            <a:ext cx="5601600" cy="773400"/>
          </a:xfrm>
          <a:prstGeom prst="rect">
            <a:avLst/>
          </a:prstGeom>
          <a:solidFill>
            <a:srgbClr val="4A92D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218" name="Google Shape;218;p25"/>
          <p:cNvSpPr txBox="1"/>
          <p:nvPr/>
        </p:nvSpPr>
        <p:spPr>
          <a:xfrm>
            <a:off x="2052122" y="3526394"/>
            <a:ext cx="5525400" cy="773400"/>
          </a:xfrm>
          <a:prstGeom prst="rect">
            <a:avLst/>
          </a:prstGeom>
          <a:solidFill>
            <a:schemeClr val="dk2"/>
          </a:solidFill>
          <a:ln>
            <a:noFill/>
          </a:ln>
        </p:spPr>
        <p:txBody>
          <a:bodyPr anchorCtr="0" anchor="ctr" bIns="72375" lIns="72375" spcFirstLastPara="1" rIns="72375" wrap="square" tIns="72375">
            <a:noAutofit/>
          </a:bodyPr>
          <a:lstStyle/>
          <a:p>
            <a:pPr indent="0" lvl="0" marL="0" marR="0" rtl="0" algn="l">
              <a:lnSpc>
                <a:spcPct val="90000"/>
              </a:lnSpc>
              <a:spcBef>
                <a:spcPts val="0"/>
              </a:spcBef>
              <a:spcAft>
                <a:spcPts val="0"/>
              </a:spcAft>
              <a:buClr>
                <a:schemeClr val="lt1"/>
              </a:buClr>
              <a:buSzPts val="1900"/>
              <a:buFont typeface="Arial"/>
              <a:buNone/>
            </a:pPr>
            <a:r>
              <a:rPr lang="en-ZA" sz="1200">
                <a:solidFill>
                  <a:schemeClr val="lt1"/>
                </a:solidFill>
                <a:latin typeface="Open Sans"/>
                <a:ea typeface="Open Sans"/>
                <a:cs typeface="Open Sans"/>
                <a:sym typeface="Open Sans"/>
              </a:rPr>
              <a:t>Supports </a:t>
            </a:r>
            <a:r>
              <a:rPr b="1" lang="en-ZA" sz="1200">
                <a:solidFill>
                  <a:schemeClr val="lt1"/>
                </a:solidFill>
                <a:latin typeface="Open Sans"/>
                <a:ea typeface="Open Sans"/>
                <a:cs typeface="Open Sans"/>
                <a:sym typeface="Open Sans"/>
              </a:rPr>
              <a:t>consistent </a:t>
            </a:r>
            <a:r>
              <a:rPr lang="en-ZA" sz="1200">
                <a:solidFill>
                  <a:schemeClr val="lt1"/>
                </a:solidFill>
                <a:latin typeface="Open Sans"/>
                <a:ea typeface="Open Sans"/>
                <a:cs typeface="Open Sans"/>
                <a:sym typeface="Open Sans"/>
              </a:rPr>
              <a:t>and</a:t>
            </a:r>
            <a:r>
              <a:rPr b="1" lang="en-ZA" sz="1200">
                <a:solidFill>
                  <a:schemeClr val="lt1"/>
                </a:solidFill>
                <a:latin typeface="Open Sans"/>
                <a:ea typeface="Open Sans"/>
                <a:cs typeface="Open Sans"/>
                <a:sym typeface="Open Sans"/>
              </a:rPr>
              <a:t> transparent reporting </a:t>
            </a:r>
            <a:r>
              <a:rPr lang="en-ZA" sz="1200">
                <a:solidFill>
                  <a:schemeClr val="lt1"/>
                </a:solidFill>
                <a:latin typeface="Open Sans"/>
                <a:ea typeface="Open Sans"/>
                <a:cs typeface="Open Sans"/>
                <a:sym typeface="Open Sans"/>
              </a:rPr>
              <a:t>of emission impacts and policy effectiveness</a:t>
            </a:r>
            <a:endParaRPr sz="1200">
              <a:latin typeface="Open Sans"/>
              <a:ea typeface="Open Sans"/>
              <a:cs typeface="Open Sans"/>
              <a:sym typeface="Open Sans"/>
            </a:endParaRPr>
          </a:p>
        </p:txBody>
      </p:sp>
      <p:sp>
        <p:nvSpPr>
          <p:cNvPr id="219" name="Google Shape;219;p25"/>
          <p:cNvSpPr/>
          <p:nvPr/>
        </p:nvSpPr>
        <p:spPr>
          <a:xfrm>
            <a:off x="643030" y="947291"/>
            <a:ext cx="1409100" cy="800400"/>
          </a:xfrm>
          <a:prstGeom prst="roundRect">
            <a:avLst>
              <a:gd fmla="val 10000" name="adj"/>
            </a:avLst>
          </a:prstGeom>
          <a:blipFill rotWithShape="1">
            <a:blip r:embed="rId3">
              <a:alphaModFix/>
            </a:blip>
            <a:stretch>
              <a:fillRect b="-2999" l="0" r="0" t="-2999"/>
            </a:stretch>
          </a:blip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5"/>
          <p:cNvSpPr/>
          <p:nvPr/>
        </p:nvSpPr>
        <p:spPr>
          <a:xfrm>
            <a:off x="643030" y="1811547"/>
            <a:ext cx="1409100" cy="800400"/>
          </a:xfrm>
          <a:prstGeom prst="roundRect">
            <a:avLst>
              <a:gd fmla="val 10000" name="adj"/>
            </a:avLst>
          </a:prstGeom>
          <a:blipFill rotWithShape="1">
            <a:blip r:embed="rId4">
              <a:alphaModFix/>
            </a:blip>
            <a:stretch>
              <a:fillRect b="-2999" l="0" r="0" t="-2999"/>
            </a:stretch>
          </a:blip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5"/>
          <p:cNvSpPr/>
          <p:nvPr/>
        </p:nvSpPr>
        <p:spPr>
          <a:xfrm>
            <a:off x="643030" y="2662134"/>
            <a:ext cx="1409100" cy="800400"/>
          </a:xfrm>
          <a:prstGeom prst="roundRect">
            <a:avLst>
              <a:gd fmla="val 10000" name="adj"/>
            </a:avLst>
          </a:prstGeom>
          <a:blipFill rotWithShape="1">
            <a:blip r:embed="rId5">
              <a:alphaModFix/>
            </a:blip>
            <a:stretch>
              <a:fillRect b="-2999" l="0" r="0" t="-2999"/>
            </a:stretch>
          </a:blip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5"/>
          <p:cNvSpPr/>
          <p:nvPr/>
        </p:nvSpPr>
        <p:spPr>
          <a:xfrm>
            <a:off x="643030" y="3512721"/>
            <a:ext cx="1409100" cy="800400"/>
          </a:xfrm>
          <a:prstGeom prst="roundRect">
            <a:avLst>
              <a:gd fmla="val 10000" name="adj"/>
            </a:avLst>
          </a:prstGeom>
          <a:blipFill rotWithShape="1">
            <a:blip r:embed="rId6">
              <a:alphaModFix/>
            </a:blip>
            <a:stretch>
              <a:fillRect b="-2999" l="0" r="0" t="-2999"/>
            </a:stretch>
          </a:blip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5"/>
          <p:cNvSpPr txBox="1"/>
          <p:nvPr>
            <p:ph idx="4294967295" type="body"/>
          </p:nvPr>
        </p:nvSpPr>
        <p:spPr>
          <a:xfrm>
            <a:off x="3886401" y="46568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1</a:t>
            </a:r>
            <a:endParaRPr sz="800"/>
          </a:p>
        </p:txBody>
      </p:sp>
      <p:sp>
        <p:nvSpPr>
          <p:cNvPr id="224" name="Google Shape;224;p25"/>
          <p:cNvSpPr txBox="1"/>
          <p:nvPr>
            <p:ph idx="4294967295" type="body"/>
          </p:nvPr>
        </p:nvSpPr>
        <p:spPr>
          <a:xfrm>
            <a:off x="4654415" y="4658405"/>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2</a:t>
            </a:r>
            <a:endParaRPr sz="800"/>
          </a:p>
        </p:txBody>
      </p:sp>
      <p:sp>
        <p:nvSpPr>
          <p:cNvPr id="225" name="Google Shape;225;p25"/>
          <p:cNvSpPr txBox="1"/>
          <p:nvPr>
            <p:ph idx="4294967295" type="body"/>
          </p:nvPr>
        </p:nvSpPr>
        <p:spPr>
          <a:xfrm>
            <a:off x="5422429" y="46568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3</a:t>
            </a:r>
            <a:endParaRPr sz="800"/>
          </a:p>
        </p:txBody>
      </p:sp>
      <p:sp>
        <p:nvSpPr>
          <p:cNvPr id="226" name="Google Shape;226;p25"/>
          <p:cNvSpPr txBox="1"/>
          <p:nvPr>
            <p:ph idx="4294967295" type="body"/>
          </p:nvPr>
        </p:nvSpPr>
        <p:spPr>
          <a:xfrm>
            <a:off x="6190443" y="4658330"/>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4</a:t>
            </a:r>
            <a:endParaRPr sz="800"/>
          </a:p>
        </p:txBody>
      </p:sp>
      <p:sp>
        <p:nvSpPr>
          <p:cNvPr id="227" name="Google Shape;227;p25">
            <a:hlinkClick action="ppaction://hlinksldjump" r:id="rId7"/>
          </p:cNvPr>
          <p:cNvSpPr/>
          <p:nvPr/>
        </p:nvSpPr>
        <p:spPr>
          <a:xfrm>
            <a:off x="3865211" y="4651187"/>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228" name="Google Shape;228;p25">
            <a:hlinkClick action="ppaction://hlinksldjump" r:id="rId8"/>
          </p:cNvPr>
          <p:cNvSpPr/>
          <p:nvPr/>
        </p:nvSpPr>
        <p:spPr>
          <a:xfrm>
            <a:off x="3886401" y="4651187"/>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229" name="Google Shape;229;p25">
            <a:hlinkClick action="ppaction://hlinksldjump" r:id="rId9"/>
          </p:cNvPr>
          <p:cNvSpPr/>
          <p:nvPr/>
        </p:nvSpPr>
        <p:spPr>
          <a:xfrm>
            <a:off x="4654414" y="4649591"/>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230" name="Google Shape;230;p25">
            <a:hlinkClick action="ppaction://hlinksldjump" r:id="rId10"/>
          </p:cNvPr>
          <p:cNvSpPr/>
          <p:nvPr/>
        </p:nvSpPr>
        <p:spPr>
          <a:xfrm>
            <a:off x="5422427" y="4656809"/>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231" name="Google Shape;231;p25">
            <a:hlinkClick action="ppaction://hlinksldjump" r:id="rId11"/>
          </p:cNvPr>
          <p:cNvSpPr/>
          <p:nvPr/>
        </p:nvSpPr>
        <p:spPr>
          <a:xfrm>
            <a:off x="6190443" y="4656735"/>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cxnSp>
        <p:nvCxnSpPr>
          <p:cNvPr id="237" name="Google Shape;237;p26"/>
          <p:cNvCxnSpPr>
            <a:stCxn id="238" idx="6"/>
            <a:endCxn id="239" idx="2"/>
          </p:cNvCxnSpPr>
          <p:nvPr/>
        </p:nvCxnSpPr>
        <p:spPr>
          <a:xfrm>
            <a:off x="1769925" y="2382075"/>
            <a:ext cx="5534400" cy="0"/>
          </a:xfrm>
          <a:prstGeom prst="straightConnector1">
            <a:avLst/>
          </a:prstGeom>
          <a:noFill/>
          <a:ln cap="flat" cmpd="sng" w="9525">
            <a:solidFill>
              <a:schemeClr val="dk2"/>
            </a:solidFill>
            <a:prstDash val="solid"/>
            <a:round/>
            <a:headEnd len="med" w="med" type="none"/>
            <a:tailEnd len="med" w="med" type="none"/>
          </a:ln>
        </p:spPr>
      </p:cxnSp>
      <p:sp>
        <p:nvSpPr>
          <p:cNvPr id="240" name="Google Shape;240;p26"/>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595959"/>
              </a:buClr>
              <a:buSzPts val="3200"/>
              <a:buFont typeface="Arial"/>
              <a:buNone/>
            </a:pPr>
            <a:r>
              <a:rPr lang="en-ZA"/>
              <a:t>Wide range of intended users</a:t>
            </a:r>
            <a:endParaRPr/>
          </a:p>
        </p:txBody>
      </p:sp>
      <p:sp>
        <p:nvSpPr>
          <p:cNvPr id="238" name="Google Shape;238;p26"/>
          <p:cNvSpPr/>
          <p:nvPr/>
        </p:nvSpPr>
        <p:spPr>
          <a:xfrm>
            <a:off x="565725" y="1806525"/>
            <a:ext cx="1204200" cy="1151100"/>
          </a:xfrm>
          <a:prstGeom prst="ellipse">
            <a:avLst/>
          </a:prstGeom>
          <a:solidFill>
            <a:schemeClr val="lt1"/>
          </a:solidFill>
          <a:ln cap="flat" cmpd="sng" w="12700">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6"/>
          <p:cNvSpPr/>
          <p:nvPr/>
        </p:nvSpPr>
        <p:spPr>
          <a:xfrm>
            <a:off x="2288575" y="1806525"/>
            <a:ext cx="1204200" cy="1151100"/>
          </a:xfrm>
          <a:prstGeom prst="ellipse">
            <a:avLst/>
          </a:prstGeom>
          <a:solidFill>
            <a:schemeClr val="lt1"/>
          </a:solidFill>
          <a:ln cap="flat" cmpd="sng" w="12700">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6"/>
          <p:cNvSpPr/>
          <p:nvPr/>
        </p:nvSpPr>
        <p:spPr>
          <a:xfrm>
            <a:off x="4011350" y="1806525"/>
            <a:ext cx="1204200" cy="1151100"/>
          </a:xfrm>
          <a:prstGeom prst="ellipse">
            <a:avLst/>
          </a:prstGeom>
          <a:solidFill>
            <a:schemeClr val="lt1"/>
          </a:solidFill>
          <a:ln cap="flat" cmpd="sng" w="12700">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6"/>
          <p:cNvSpPr/>
          <p:nvPr/>
        </p:nvSpPr>
        <p:spPr>
          <a:xfrm>
            <a:off x="5734125" y="1806525"/>
            <a:ext cx="1204200" cy="1151100"/>
          </a:xfrm>
          <a:prstGeom prst="ellipse">
            <a:avLst/>
          </a:prstGeom>
          <a:solidFill>
            <a:schemeClr val="lt1"/>
          </a:solidFill>
          <a:ln cap="flat" cmpd="sng" w="12700">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6"/>
          <p:cNvSpPr/>
          <p:nvPr/>
        </p:nvSpPr>
        <p:spPr>
          <a:xfrm>
            <a:off x="7304200" y="1806525"/>
            <a:ext cx="1204200" cy="1151100"/>
          </a:xfrm>
          <a:prstGeom prst="ellipse">
            <a:avLst/>
          </a:prstGeom>
          <a:solidFill>
            <a:schemeClr val="lt1"/>
          </a:solidFill>
          <a:ln cap="flat" cmpd="sng" w="12700">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6"/>
          <p:cNvSpPr/>
          <p:nvPr/>
        </p:nvSpPr>
        <p:spPr>
          <a:xfrm>
            <a:off x="4234689" y="2022128"/>
            <a:ext cx="757500" cy="719700"/>
          </a:xfrm>
          <a:prstGeom prst="flowChartConnector">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5" name="Google Shape;245;p26"/>
          <p:cNvSpPr/>
          <p:nvPr/>
        </p:nvSpPr>
        <p:spPr>
          <a:xfrm>
            <a:off x="5953780" y="2058762"/>
            <a:ext cx="765000" cy="646800"/>
          </a:xfrm>
          <a:prstGeom prst="ellipse">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6" name="Google Shape;246;p26"/>
          <p:cNvSpPr/>
          <p:nvPr/>
        </p:nvSpPr>
        <p:spPr>
          <a:xfrm>
            <a:off x="7531251" y="2058744"/>
            <a:ext cx="765000" cy="646800"/>
          </a:xfrm>
          <a:prstGeom prst="ellipse">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7" name="Google Shape;247;p26"/>
          <p:cNvSpPr/>
          <p:nvPr/>
        </p:nvSpPr>
        <p:spPr>
          <a:xfrm>
            <a:off x="2508127" y="2058750"/>
            <a:ext cx="765000" cy="646800"/>
          </a:xfrm>
          <a:prstGeom prst="ellipse">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6"/>
          <p:cNvSpPr/>
          <p:nvPr/>
        </p:nvSpPr>
        <p:spPr>
          <a:xfrm>
            <a:off x="778008" y="2058573"/>
            <a:ext cx="765000" cy="646800"/>
          </a:xfrm>
          <a:prstGeom prst="ellipse">
            <a:avLst/>
          </a:prstGeom>
          <a:blipFill rotWithShape="1">
            <a:blip r:embed="rId7">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6"/>
          <p:cNvSpPr txBox="1"/>
          <p:nvPr>
            <p:ph idx="4294967295" type="body"/>
          </p:nvPr>
        </p:nvSpPr>
        <p:spPr>
          <a:xfrm>
            <a:off x="3886401" y="46568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1</a:t>
            </a:r>
            <a:endParaRPr sz="800"/>
          </a:p>
        </p:txBody>
      </p:sp>
      <p:sp>
        <p:nvSpPr>
          <p:cNvPr id="250" name="Google Shape;250;p26"/>
          <p:cNvSpPr txBox="1"/>
          <p:nvPr>
            <p:ph idx="4294967295" type="body"/>
          </p:nvPr>
        </p:nvSpPr>
        <p:spPr>
          <a:xfrm>
            <a:off x="4654415" y="4658405"/>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2</a:t>
            </a:r>
            <a:endParaRPr sz="800"/>
          </a:p>
        </p:txBody>
      </p:sp>
      <p:sp>
        <p:nvSpPr>
          <p:cNvPr id="251" name="Google Shape;251;p26"/>
          <p:cNvSpPr txBox="1"/>
          <p:nvPr>
            <p:ph idx="4294967295" type="body"/>
          </p:nvPr>
        </p:nvSpPr>
        <p:spPr>
          <a:xfrm>
            <a:off x="5422429" y="46568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3</a:t>
            </a:r>
            <a:endParaRPr sz="800"/>
          </a:p>
        </p:txBody>
      </p:sp>
      <p:sp>
        <p:nvSpPr>
          <p:cNvPr id="252" name="Google Shape;252;p26"/>
          <p:cNvSpPr txBox="1"/>
          <p:nvPr>
            <p:ph idx="4294967295" type="body"/>
          </p:nvPr>
        </p:nvSpPr>
        <p:spPr>
          <a:xfrm>
            <a:off x="6190443" y="4658330"/>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4</a:t>
            </a:r>
            <a:endParaRPr sz="800"/>
          </a:p>
        </p:txBody>
      </p:sp>
      <p:sp>
        <p:nvSpPr>
          <p:cNvPr id="253" name="Google Shape;253;p26">
            <a:hlinkClick action="ppaction://hlinksldjump" r:id="rId8"/>
          </p:cNvPr>
          <p:cNvSpPr/>
          <p:nvPr/>
        </p:nvSpPr>
        <p:spPr>
          <a:xfrm>
            <a:off x="3865211" y="4651187"/>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254" name="Google Shape;254;p26">
            <a:hlinkClick action="ppaction://hlinksldjump" r:id="rId9"/>
          </p:cNvPr>
          <p:cNvSpPr/>
          <p:nvPr/>
        </p:nvSpPr>
        <p:spPr>
          <a:xfrm>
            <a:off x="3886401" y="4651187"/>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255" name="Google Shape;255;p26">
            <a:hlinkClick action="ppaction://hlinksldjump" r:id="rId10"/>
          </p:cNvPr>
          <p:cNvSpPr/>
          <p:nvPr/>
        </p:nvSpPr>
        <p:spPr>
          <a:xfrm>
            <a:off x="4654414" y="4649591"/>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256" name="Google Shape;256;p26">
            <a:hlinkClick action="ppaction://hlinksldjump" r:id="rId11"/>
          </p:cNvPr>
          <p:cNvSpPr/>
          <p:nvPr/>
        </p:nvSpPr>
        <p:spPr>
          <a:xfrm>
            <a:off x="5422427" y="4656809"/>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257" name="Google Shape;257;p26">
            <a:hlinkClick action="ppaction://hlinksldjump" r:id="rId12"/>
          </p:cNvPr>
          <p:cNvSpPr/>
          <p:nvPr/>
        </p:nvSpPr>
        <p:spPr>
          <a:xfrm>
            <a:off x="6190443" y="4656735"/>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258" name="Google Shape;258;p26"/>
          <p:cNvSpPr txBox="1"/>
          <p:nvPr/>
        </p:nvSpPr>
        <p:spPr>
          <a:xfrm>
            <a:off x="565719" y="3000061"/>
            <a:ext cx="1102500" cy="262200"/>
          </a:xfrm>
          <a:prstGeom prst="rect">
            <a:avLst/>
          </a:prstGeom>
          <a:noFill/>
          <a:ln>
            <a:noFill/>
          </a:ln>
        </p:spPr>
        <p:txBody>
          <a:bodyPr anchorCtr="0" anchor="t" bIns="45700" lIns="91425" spcFirstLastPara="1" rIns="91425" wrap="square" tIns="45700">
            <a:normAutofit/>
          </a:bodyPr>
          <a:lstStyle/>
          <a:p>
            <a:pPr indent="0" lvl="0" marL="0" marR="0" rtl="0" algn="ctr">
              <a:lnSpc>
                <a:spcPct val="120000"/>
              </a:lnSpc>
              <a:spcBef>
                <a:spcPts val="800"/>
              </a:spcBef>
              <a:spcAft>
                <a:spcPts val="0"/>
              </a:spcAft>
              <a:buNone/>
            </a:pPr>
            <a:r>
              <a:rPr lang="en-ZA" sz="1000">
                <a:solidFill>
                  <a:srgbClr val="9D97F0"/>
                </a:solidFill>
                <a:latin typeface="Open Sans"/>
                <a:ea typeface="Open Sans"/>
                <a:cs typeface="Open Sans"/>
                <a:sym typeface="Open Sans"/>
              </a:rPr>
              <a:t>Governments</a:t>
            </a:r>
            <a:endParaRPr sz="1000">
              <a:solidFill>
                <a:srgbClr val="9D97F0"/>
              </a:solidFill>
              <a:latin typeface="Open Sans"/>
              <a:ea typeface="Open Sans"/>
              <a:cs typeface="Open Sans"/>
              <a:sym typeface="Open Sans"/>
            </a:endParaRPr>
          </a:p>
        </p:txBody>
      </p:sp>
      <p:sp>
        <p:nvSpPr>
          <p:cNvPr id="259" name="Google Shape;259;p26"/>
          <p:cNvSpPr txBox="1"/>
          <p:nvPr/>
        </p:nvSpPr>
        <p:spPr>
          <a:xfrm>
            <a:off x="2186878" y="3000061"/>
            <a:ext cx="1407600" cy="468300"/>
          </a:xfrm>
          <a:prstGeom prst="rect">
            <a:avLst/>
          </a:prstGeom>
          <a:noFill/>
          <a:ln>
            <a:noFill/>
          </a:ln>
        </p:spPr>
        <p:txBody>
          <a:bodyPr anchorCtr="0" anchor="t" bIns="45700" lIns="91425" spcFirstLastPara="1" rIns="91425" wrap="square" tIns="45700">
            <a:normAutofit/>
          </a:bodyPr>
          <a:lstStyle/>
          <a:p>
            <a:pPr indent="0" lvl="0" marL="0" marR="0" rtl="0" algn="ctr">
              <a:lnSpc>
                <a:spcPct val="120000"/>
              </a:lnSpc>
              <a:spcBef>
                <a:spcPts val="800"/>
              </a:spcBef>
              <a:spcAft>
                <a:spcPts val="0"/>
              </a:spcAft>
              <a:buNone/>
            </a:pPr>
            <a:r>
              <a:rPr lang="en-ZA" sz="1000">
                <a:solidFill>
                  <a:srgbClr val="9D97F0"/>
                </a:solidFill>
                <a:latin typeface="Open Sans"/>
                <a:ea typeface="Open Sans"/>
                <a:cs typeface="Open Sans"/>
                <a:sym typeface="Open Sans"/>
              </a:rPr>
              <a:t>Donor agencies and financial institutions </a:t>
            </a:r>
            <a:endParaRPr sz="1000">
              <a:solidFill>
                <a:srgbClr val="9D97F0"/>
              </a:solidFill>
              <a:latin typeface="Open Sans"/>
              <a:ea typeface="Open Sans"/>
              <a:cs typeface="Open Sans"/>
              <a:sym typeface="Open Sans"/>
            </a:endParaRPr>
          </a:p>
        </p:txBody>
      </p:sp>
      <p:sp>
        <p:nvSpPr>
          <p:cNvPr id="260" name="Google Shape;260;p26"/>
          <p:cNvSpPr txBox="1"/>
          <p:nvPr/>
        </p:nvSpPr>
        <p:spPr>
          <a:xfrm>
            <a:off x="3909656" y="3005946"/>
            <a:ext cx="1407600" cy="468300"/>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800"/>
              </a:spcBef>
              <a:spcAft>
                <a:spcPts val="0"/>
              </a:spcAft>
              <a:buSzPts val="935"/>
              <a:buNone/>
            </a:pPr>
            <a:r>
              <a:rPr lang="en-ZA" sz="1000">
                <a:solidFill>
                  <a:srgbClr val="9D97F0"/>
                </a:solidFill>
                <a:latin typeface="Open Sans"/>
                <a:ea typeface="Open Sans"/>
                <a:cs typeface="Open Sans"/>
                <a:sym typeface="Open Sans"/>
              </a:rPr>
              <a:t>Stakeholders affected by policies and actions</a:t>
            </a:r>
            <a:endParaRPr sz="1000">
              <a:solidFill>
                <a:srgbClr val="9D97F0"/>
              </a:solidFill>
              <a:latin typeface="Open Sans"/>
              <a:ea typeface="Open Sans"/>
              <a:cs typeface="Open Sans"/>
              <a:sym typeface="Open Sans"/>
            </a:endParaRPr>
          </a:p>
        </p:txBody>
      </p:sp>
      <p:sp>
        <p:nvSpPr>
          <p:cNvPr id="261" name="Google Shape;261;p26"/>
          <p:cNvSpPr txBox="1"/>
          <p:nvPr/>
        </p:nvSpPr>
        <p:spPr>
          <a:xfrm>
            <a:off x="5632420" y="3000035"/>
            <a:ext cx="1509000" cy="468300"/>
          </a:xfrm>
          <a:prstGeom prst="rect">
            <a:avLst/>
          </a:prstGeom>
          <a:noFill/>
          <a:ln>
            <a:noFill/>
          </a:ln>
        </p:spPr>
        <p:txBody>
          <a:bodyPr anchorCtr="0" anchor="t" bIns="45700" lIns="91425" spcFirstLastPara="1" rIns="91425" wrap="square" tIns="45700">
            <a:normAutofit/>
          </a:bodyPr>
          <a:lstStyle/>
          <a:p>
            <a:pPr indent="0" lvl="0" marL="0" marR="0" rtl="0" algn="ctr">
              <a:lnSpc>
                <a:spcPct val="120000"/>
              </a:lnSpc>
              <a:spcBef>
                <a:spcPts val="800"/>
              </a:spcBef>
              <a:spcAft>
                <a:spcPts val="0"/>
              </a:spcAft>
              <a:buNone/>
            </a:pPr>
            <a:r>
              <a:rPr lang="en-ZA" sz="1000">
                <a:solidFill>
                  <a:srgbClr val="9D97F0"/>
                </a:solidFill>
                <a:latin typeface="Open Sans"/>
                <a:ea typeface="Open Sans"/>
                <a:cs typeface="Open Sans"/>
                <a:sym typeface="Open Sans"/>
              </a:rPr>
              <a:t>Research institutions </a:t>
            </a:r>
            <a:br>
              <a:rPr lang="en-ZA" sz="1000">
                <a:solidFill>
                  <a:srgbClr val="9D97F0"/>
                </a:solidFill>
                <a:latin typeface="Open Sans"/>
                <a:ea typeface="Open Sans"/>
                <a:cs typeface="Open Sans"/>
                <a:sym typeface="Open Sans"/>
              </a:rPr>
            </a:br>
            <a:r>
              <a:rPr lang="en-ZA" sz="1000">
                <a:solidFill>
                  <a:srgbClr val="9D97F0"/>
                </a:solidFill>
                <a:latin typeface="Open Sans"/>
                <a:ea typeface="Open Sans"/>
                <a:cs typeface="Open Sans"/>
                <a:sym typeface="Open Sans"/>
              </a:rPr>
              <a:t>and NGOs</a:t>
            </a:r>
            <a:endParaRPr sz="1000">
              <a:solidFill>
                <a:srgbClr val="9D97F0"/>
              </a:solidFill>
              <a:latin typeface="Open Sans"/>
              <a:ea typeface="Open Sans"/>
              <a:cs typeface="Open Sans"/>
              <a:sym typeface="Open Sans"/>
            </a:endParaRPr>
          </a:p>
        </p:txBody>
      </p:sp>
      <p:sp>
        <p:nvSpPr>
          <p:cNvPr id="262" name="Google Shape;262;p26"/>
          <p:cNvSpPr txBox="1"/>
          <p:nvPr/>
        </p:nvSpPr>
        <p:spPr>
          <a:xfrm>
            <a:off x="7405819" y="3021505"/>
            <a:ext cx="1102500" cy="262200"/>
          </a:xfrm>
          <a:prstGeom prst="rect">
            <a:avLst/>
          </a:prstGeom>
          <a:noFill/>
          <a:ln>
            <a:noFill/>
          </a:ln>
        </p:spPr>
        <p:txBody>
          <a:bodyPr anchorCtr="0" anchor="t" bIns="45700" lIns="91425" spcFirstLastPara="1" rIns="91425" wrap="square" tIns="45700">
            <a:normAutofit/>
          </a:bodyPr>
          <a:lstStyle/>
          <a:p>
            <a:pPr indent="0" lvl="0" marL="0" marR="0" rtl="0" algn="ctr">
              <a:lnSpc>
                <a:spcPct val="120000"/>
              </a:lnSpc>
              <a:spcBef>
                <a:spcPts val="800"/>
              </a:spcBef>
              <a:spcAft>
                <a:spcPts val="0"/>
              </a:spcAft>
              <a:buNone/>
            </a:pPr>
            <a:r>
              <a:rPr lang="en-ZA" sz="1000">
                <a:solidFill>
                  <a:srgbClr val="9D97F0"/>
                </a:solidFill>
                <a:latin typeface="Open Sans"/>
                <a:ea typeface="Open Sans"/>
                <a:cs typeface="Open Sans"/>
                <a:sym typeface="Open Sans"/>
              </a:rPr>
              <a:t>Businesses</a:t>
            </a:r>
            <a:endParaRPr sz="1000">
              <a:solidFill>
                <a:srgbClr val="9D97F0"/>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27"/>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595959"/>
              </a:buClr>
              <a:buSzPts val="3200"/>
              <a:buFont typeface="Arial"/>
              <a:buNone/>
            </a:pPr>
            <a:r>
              <a:rPr lang="en-ZA"/>
              <a:t>Scope of the guidance</a:t>
            </a:r>
            <a:endParaRPr/>
          </a:p>
        </p:txBody>
      </p:sp>
      <p:sp>
        <p:nvSpPr>
          <p:cNvPr id="269" name="Google Shape;269;p27"/>
          <p:cNvSpPr txBox="1"/>
          <p:nvPr/>
        </p:nvSpPr>
        <p:spPr>
          <a:xfrm>
            <a:off x="667761" y="874986"/>
            <a:ext cx="8326200" cy="3820500"/>
          </a:xfrm>
          <a:prstGeom prst="rect">
            <a:avLst/>
          </a:prstGeom>
          <a:noFill/>
          <a:ln>
            <a:noFill/>
          </a:ln>
        </p:spPr>
        <p:txBody>
          <a:bodyPr anchorCtr="0" anchor="t" bIns="45700" lIns="91425" spcFirstLastPara="1" rIns="91425" wrap="square" tIns="45700">
            <a:normAutofit lnSpcReduction="10000"/>
          </a:bodyPr>
          <a:lstStyle/>
          <a:p>
            <a:pPr indent="-175260" lvl="0" marL="228600" marR="0" rtl="0" algn="l">
              <a:lnSpc>
                <a:spcPct val="120000"/>
              </a:lnSpc>
              <a:spcBef>
                <a:spcPts val="0"/>
              </a:spcBef>
              <a:spcAft>
                <a:spcPts val="0"/>
              </a:spcAft>
              <a:buClr>
                <a:schemeClr val="dk2"/>
              </a:buClr>
              <a:buSzPts val="1400"/>
              <a:buFont typeface="Open Sans"/>
              <a:buChar char="●"/>
            </a:pPr>
            <a:r>
              <a:rPr i="0" lang="en-ZA" u="none" strike="noStrike">
                <a:solidFill>
                  <a:schemeClr val="dk2"/>
                </a:solidFill>
                <a:latin typeface="Open Sans"/>
                <a:ea typeface="Open Sans"/>
                <a:cs typeface="Open Sans"/>
                <a:sym typeface="Open Sans"/>
              </a:rPr>
              <a:t>Overarching framework for estimating GHG impacts of policies that mitigate GHG emissions from:</a:t>
            </a:r>
            <a:endParaRPr>
              <a:solidFill>
                <a:schemeClr val="dk2"/>
              </a:solidFill>
              <a:latin typeface="Open Sans"/>
              <a:ea typeface="Open Sans"/>
              <a:cs typeface="Open Sans"/>
              <a:sym typeface="Open Sans"/>
            </a:endParaRPr>
          </a:p>
          <a:p>
            <a:pPr indent="-197484" lvl="1" marL="685800" marR="0" rtl="0" algn="l">
              <a:lnSpc>
                <a:spcPct val="120000"/>
              </a:lnSpc>
              <a:spcBef>
                <a:spcPts val="800"/>
              </a:spcBef>
              <a:spcAft>
                <a:spcPts val="0"/>
              </a:spcAft>
              <a:buClr>
                <a:schemeClr val="dk2"/>
              </a:buClr>
              <a:buSzPts val="1400"/>
              <a:buFont typeface="Open Sans"/>
              <a:buChar char="○"/>
            </a:pPr>
            <a:r>
              <a:rPr b="1" i="0" lang="en-ZA" u="none" cap="none" strike="noStrike">
                <a:solidFill>
                  <a:schemeClr val="dk2"/>
                </a:solidFill>
                <a:latin typeface="Open Sans"/>
                <a:ea typeface="Open Sans"/>
                <a:cs typeface="Open Sans"/>
                <a:sym typeface="Open Sans"/>
              </a:rPr>
              <a:t>Enteric fermentation</a:t>
            </a:r>
            <a:endParaRPr>
              <a:solidFill>
                <a:schemeClr val="dk2"/>
              </a:solidFill>
              <a:latin typeface="Open Sans"/>
              <a:ea typeface="Open Sans"/>
              <a:cs typeface="Open Sans"/>
              <a:sym typeface="Open Sans"/>
            </a:endParaRPr>
          </a:p>
          <a:p>
            <a:pPr indent="-197484" lvl="1" marL="685800" marR="0" rtl="0" algn="l">
              <a:lnSpc>
                <a:spcPct val="120000"/>
              </a:lnSpc>
              <a:spcBef>
                <a:spcPts val="800"/>
              </a:spcBef>
              <a:spcAft>
                <a:spcPts val="0"/>
              </a:spcAft>
              <a:buClr>
                <a:schemeClr val="dk2"/>
              </a:buClr>
              <a:buSzPts val="1400"/>
              <a:buFont typeface="Open Sans"/>
              <a:buChar char="○"/>
            </a:pPr>
            <a:r>
              <a:rPr b="1" i="0" lang="en-ZA" u="none" cap="none" strike="noStrike">
                <a:solidFill>
                  <a:schemeClr val="dk2"/>
                </a:solidFill>
                <a:latin typeface="Open Sans"/>
                <a:ea typeface="Open Sans"/>
                <a:cs typeface="Open Sans"/>
                <a:sym typeface="Open Sans"/>
              </a:rPr>
              <a:t>Soil carbon pool</a:t>
            </a:r>
            <a:endParaRPr>
              <a:solidFill>
                <a:schemeClr val="dk2"/>
              </a:solidFill>
              <a:latin typeface="Open Sans"/>
              <a:ea typeface="Open Sans"/>
              <a:cs typeface="Open Sans"/>
              <a:sym typeface="Open Sans"/>
            </a:endParaRPr>
          </a:p>
          <a:p>
            <a:pPr indent="-175260" lvl="0" marL="228600" marR="0" rtl="0" algn="l">
              <a:lnSpc>
                <a:spcPct val="120000"/>
              </a:lnSpc>
              <a:spcBef>
                <a:spcPts val="800"/>
              </a:spcBef>
              <a:spcAft>
                <a:spcPts val="0"/>
              </a:spcAft>
              <a:buClr>
                <a:schemeClr val="dk2"/>
              </a:buClr>
              <a:buSzPts val="1400"/>
              <a:buFont typeface="Open Sans"/>
              <a:buChar char="●"/>
            </a:pPr>
            <a:r>
              <a:rPr lang="en-ZA">
                <a:solidFill>
                  <a:schemeClr val="dk2"/>
                </a:solidFill>
                <a:latin typeface="Open Sans"/>
                <a:ea typeface="Open Sans"/>
                <a:cs typeface="Open Sans"/>
                <a:sym typeface="Open Sans"/>
              </a:rPr>
              <a:t>Includes procedures for: </a:t>
            </a:r>
            <a:endParaRPr>
              <a:solidFill>
                <a:schemeClr val="dk2"/>
              </a:solidFill>
              <a:latin typeface="Open Sans"/>
              <a:ea typeface="Open Sans"/>
              <a:cs typeface="Open Sans"/>
              <a:sym typeface="Open Sans"/>
            </a:endParaRPr>
          </a:p>
          <a:p>
            <a:pPr indent="-197484" lvl="1" marL="685800" marR="0" rtl="0" algn="l">
              <a:lnSpc>
                <a:spcPct val="120000"/>
              </a:lnSpc>
              <a:spcBef>
                <a:spcPts val="800"/>
              </a:spcBef>
              <a:spcAft>
                <a:spcPts val="0"/>
              </a:spcAft>
              <a:buClr>
                <a:schemeClr val="dk2"/>
              </a:buClr>
              <a:buSzPts val="1400"/>
              <a:buFont typeface="Open Sans"/>
              <a:buChar char="○"/>
            </a:pPr>
            <a:r>
              <a:rPr i="0" lang="en-ZA" u="none" cap="none" strike="noStrike">
                <a:solidFill>
                  <a:schemeClr val="dk2"/>
                </a:solidFill>
                <a:latin typeface="Open Sans"/>
                <a:ea typeface="Open Sans"/>
                <a:cs typeface="Open Sans"/>
                <a:sym typeface="Open Sans"/>
              </a:rPr>
              <a:t>Defining the assessment</a:t>
            </a:r>
            <a:endParaRPr>
              <a:solidFill>
                <a:schemeClr val="dk2"/>
              </a:solidFill>
              <a:latin typeface="Open Sans"/>
              <a:ea typeface="Open Sans"/>
              <a:cs typeface="Open Sans"/>
              <a:sym typeface="Open Sans"/>
            </a:endParaRPr>
          </a:p>
          <a:p>
            <a:pPr indent="-197484" lvl="1" marL="685800" marR="0" rtl="0" algn="l">
              <a:lnSpc>
                <a:spcPct val="120000"/>
              </a:lnSpc>
              <a:spcBef>
                <a:spcPts val="800"/>
              </a:spcBef>
              <a:spcAft>
                <a:spcPts val="0"/>
              </a:spcAft>
              <a:buClr>
                <a:schemeClr val="dk2"/>
              </a:buClr>
              <a:buSzPts val="1400"/>
              <a:buFont typeface="Open Sans"/>
              <a:buChar char="○"/>
            </a:pPr>
            <a:r>
              <a:rPr i="0" lang="en-ZA" u="none" cap="none" strike="noStrike">
                <a:solidFill>
                  <a:schemeClr val="dk2"/>
                </a:solidFill>
                <a:latin typeface="Open Sans"/>
                <a:ea typeface="Open Sans"/>
                <a:cs typeface="Open Sans"/>
                <a:sym typeface="Open Sans"/>
              </a:rPr>
              <a:t>Conducting a GHG assessment including both forward-looking (ex-ante) and backward-looking (ex-post) assessments</a:t>
            </a:r>
            <a:endParaRPr>
              <a:solidFill>
                <a:schemeClr val="dk2"/>
              </a:solidFill>
              <a:latin typeface="Open Sans"/>
              <a:ea typeface="Open Sans"/>
              <a:cs typeface="Open Sans"/>
              <a:sym typeface="Open Sans"/>
            </a:endParaRPr>
          </a:p>
          <a:p>
            <a:pPr indent="-197484" lvl="1" marL="685800" marR="0" rtl="0" algn="l">
              <a:lnSpc>
                <a:spcPct val="120000"/>
              </a:lnSpc>
              <a:spcBef>
                <a:spcPts val="800"/>
              </a:spcBef>
              <a:spcAft>
                <a:spcPts val="0"/>
              </a:spcAft>
              <a:buClr>
                <a:schemeClr val="dk2"/>
              </a:buClr>
              <a:buSzPts val="1400"/>
              <a:buFont typeface="Open Sans"/>
              <a:buChar char="○"/>
            </a:pPr>
            <a:r>
              <a:rPr i="0" lang="en-ZA" u="none" cap="none" strike="noStrike">
                <a:solidFill>
                  <a:schemeClr val="dk2"/>
                </a:solidFill>
                <a:latin typeface="Open Sans"/>
                <a:ea typeface="Open Sans"/>
                <a:cs typeface="Open Sans"/>
                <a:sym typeface="Open Sans"/>
              </a:rPr>
              <a:t>Transparent reporting to ensure proper interpretation of the results</a:t>
            </a:r>
            <a:endParaRPr i="0" u="none" cap="none" strike="noStrike">
              <a:solidFill>
                <a:schemeClr val="dk2"/>
              </a:solidFill>
              <a:latin typeface="Open Sans"/>
              <a:ea typeface="Open Sans"/>
              <a:cs typeface="Open Sans"/>
              <a:sym typeface="Open Sans"/>
            </a:endParaRPr>
          </a:p>
          <a:p>
            <a:pPr indent="-175260" lvl="0" marL="228600" marR="0" rtl="0" algn="l">
              <a:lnSpc>
                <a:spcPct val="120000"/>
              </a:lnSpc>
              <a:spcBef>
                <a:spcPts val="800"/>
              </a:spcBef>
              <a:spcAft>
                <a:spcPts val="0"/>
              </a:spcAft>
              <a:buClr>
                <a:schemeClr val="dk2"/>
              </a:buClr>
              <a:buSzPts val="1400"/>
              <a:buFont typeface="Arial"/>
              <a:buChar char="●"/>
            </a:pPr>
            <a:r>
              <a:rPr lang="en-ZA">
                <a:solidFill>
                  <a:schemeClr val="dk2"/>
                </a:solidFill>
                <a:latin typeface="Open Sans"/>
                <a:ea typeface="Open Sans"/>
                <a:cs typeface="Open Sans"/>
                <a:sym typeface="Open Sans"/>
              </a:rPr>
              <a:t>Provides a </a:t>
            </a:r>
            <a:r>
              <a:rPr b="1" lang="en-ZA">
                <a:solidFill>
                  <a:schemeClr val="dk2"/>
                </a:solidFill>
                <a:latin typeface="Open Sans"/>
                <a:ea typeface="Open Sans"/>
                <a:cs typeface="Open Sans"/>
                <a:sym typeface="Open Sans"/>
              </a:rPr>
              <a:t>flexible</a:t>
            </a:r>
            <a:r>
              <a:rPr lang="en-ZA">
                <a:solidFill>
                  <a:schemeClr val="dk2"/>
                </a:solidFill>
                <a:latin typeface="Open Sans"/>
                <a:ea typeface="Open Sans"/>
                <a:cs typeface="Open Sans"/>
                <a:sym typeface="Open Sans"/>
              </a:rPr>
              <a:t> and non-prescriptive approach to accommodate various </a:t>
            </a:r>
            <a:r>
              <a:rPr b="1" lang="en-ZA">
                <a:solidFill>
                  <a:schemeClr val="dk2"/>
                </a:solidFill>
                <a:latin typeface="Open Sans"/>
                <a:ea typeface="Open Sans"/>
                <a:cs typeface="Open Sans"/>
                <a:sym typeface="Open Sans"/>
              </a:rPr>
              <a:t>national circumstances</a:t>
            </a:r>
            <a:endParaRPr>
              <a:solidFill>
                <a:schemeClr val="dk2"/>
              </a:solidFill>
              <a:latin typeface="Open Sans"/>
              <a:ea typeface="Open Sans"/>
              <a:cs typeface="Open Sans"/>
              <a:sym typeface="Open Sans"/>
            </a:endParaRPr>
          </a:p>
          <a:p>
            <a:pPr indent="-175260" lvl="0" marL="228600" marR="0" rtl="0" algn="l">
              <a:lnSpc>
                <a:spcPct val="120000"/>
              </a:lnSpc>
              <a:spcBef>
                <a:spcPts val="800"/>
              </a:spcBef>
              <a:spcAft>
                <a:spcPts val="0"/>
              </a:spcAft>
              <a:buClr>
                <a:schemeClr val="dk2"/>
              </a:buClr>
              <a:buSzPts val="1400"/>
              <a:buFont typeface="Arial"/>
              <a:buChar char="●"/>
            </a:pPr>
            <a:r>
              <a:rPr lang="en-ZA">
                <a:solidFill>
                  <a:schemeClr val="dk2"/>
                </a:solidFill>
                <a:latin typeface="Open Sans"/>
                <a:ea typeface="Open Sans"/>
                <a:cs typeface="Open Sans"/>
                <a:sym typeface="Open Sans"/>
              </a:rPr>
              <a:t>Provides </a:t>
            </a:r>
            <a:r>
              <a:rPr b="1" lang="en-ZA">
                <a:solidFill>
                  <a:schemeClr val="dk2"/>
                </a:solidFill>
                <a:latin typeface="Open Sans"/>
                <a:ea typeface="Open Sans"/>
                <a:cs typeface="Open Sans"/>
                <a:sym typeface="Open Sans"/>
              </a:rPr>
              <a:t>key recommendations </a:t>
            </a:r>
            <a:r>
              <a:rPr lang="en-ZA">
                <a:solidFill>
                  <a:schemeClr val="dk2"/>
                </a:solidFill>
                <a:latin typeface="Open Sans"/>
                <a:ea typeface="Open Sans"/>
                <a:cs typeface="Open Sans"/>
                <a:sym typeface="Open Sans"/>
              </a:rPr>
              <a:t>to produce high-quality impact assessments</a:t>
            </a:r>
            <a:endParaRPr>
              <a:solidFill>
                <a:schemeClr val="dk2"/>
              </a:solidFill>
              <a:latin typeface="Open Sans"/>
              <a:ea typeface="Open Sans"/>
              <a:cs typeface="Open Sans"/>
              <a:sym typeface="Open Sans"/>
            </a:endParaRPr>
          </a:p>
        </p:txBody>
      </p:sp>
      <p:sp>
        <p:nvSpPr>
          <p:cNvPr id="270" name="Google Shape;270;p27"/>
          <p:cNvSpPr txBox="1"/>
          <p:nvPr>
            <p:ph idx="4294967295" type="body"/>
          </p:nvPr>
        </p:nvSpPr>
        <p:spPr>
          <a:xfrm>
            <a:off x="3886401" y="46568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1</a:t>
            </a:r>
            <a:endParaRPr sz="800"/>
          </a:p>
        </p:txBody>
      </p:sp>
      <p:sp>
        <p:nvSpPr>
          <p:cNvPr id="271" name="Google Shape;271;p27"/>
          <p:cNvSpPr txBox="1"/>
          <p:nvPr>
            <p:ph idx="4294967295" type="body"/>
          </p:nvPr>
        </p:nvSpPr>
        <p:spPr>
          <a:xfrm>
            <a:off x="4654415" y="4658405"/>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2</a:t>
            </a:r>
            <a:endParaRPr sz="800"/>
          </a:p>
        </p:txBody>
      </p:sp>
      <p:sp>
        <p:nvSpPr>
          <p:cNvPr id="272" name="Google Shape;272;p27"/>
          <p:cNvSpPr txBox="1"/>
          <p:nvPr>
            <p:ph idx="4294967295" type="body"/>
          </p:nvPr>
        </p:nvSpPr>
        <p:spPr>
          <a:xfrm>
            <a:off x="5422429" y="46568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3</a:t>
            </a:r>
            <a:endParaRPr sz="800"/>
          </a:p>
        </p:txBody>
      </p:sp>
      <p:sp>
        <p:nvSpPr>
          <p:cNvPr id="273" name="Google Shape;273;p27"/>
          <p:cNvSpPr txBox="1"/>
          <p:nvPr>
            <p:ph idx="4294967295" type="body"/>
          </p:nvPr>
        </p:nvSpPr>
        <p:spPr>
          <a:xfrm>
            <a:off x="6190443" y="4658330"/>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4</a:t>
            </a:r>
            <a:endParaRPr sz="800"/>
          </a:p>
        </p:txBody>
      </p:sp>
      <p:sp>
        <p:nvSpPr>
          <p:cNvPr id="274" name="Google Shape;274;p27">
            <a:hlinkClick action="ppaction://hlinksldjump" r:id="rId3"/>
          </p:cNvPr>
          <p:cNvSpPr/>
          <p:nvPr/>
        </p:nvSpPr>
        <p:spPr>
          <a:xfrm>
            <a:off x="3865211" y="4651187"/>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275" name="Google Shape;275;p27">
            <a:hlinkClick action="ppaction://hlinksldjump" r:id="rId4"/>
          </p:cNvPr>
          <p:cNvSpPr/>
          <p:nvPr/>
        </p:nvSpPr>
        <p:spPr>
          <a:xfrm>
            <a:off x="3886401" y="4651187"/>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276" name="Google Shape;276;p27">
            <a:hlinkClick action="ppaction://hlinksldjump" r:id="rId5"/>
          </p:cNvPr>
          <p:cNvSpPr/>
          <p:nvPr/>
        </p:nvSpPr>
        <p:spPr>
          <a:xfrm>
            <a:off x="4654414" y="4649591"/>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277" name="Google Shape;277;p27">
            <a:hlinkClick action="ppaction://hlinksldjump" r:id="rId6"/>
          </p:cNvPr>
          <p:cNvSpPr/>
          <p:nvPr/>
        </p:nvSpPr>
        <p:spPr>
          <a:xfrm>
            <a:off x="5422427" y="4656809"/>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278" name="Google Shape;278;p27">
            <a:hlinkClick action="ppaction://hlinksldjump" r:id="rId7"/>
          </p:cNvPr>
          <p:cNvSpPr/>
          <p:nvPr/>
        </p:nvSpPr>
        <p:spPr>
          <a:xfrm>
            <a:off x="6190443" y="4656735"/>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28"/>
          <p:cNvSpPr txBox="1"/>
          <p:nvPr>
            <p:ph type="title"/>
          </p:nvPr>
        </p:nvSpPr>
        <p:spPr>
          <a:xfrm>
            <a:off x="311700" y="216425"/>
            <a:ext cx="8520600" cy="572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595959"/>
              </a:buClr>
              <a:buSzPts val="3200"/>
              <a:buFont typeface="Arial"/>
              <a:buNone/>
            </a:pPr>
            <a:r>
              <a:rPr lang="en-ZA"/>
              <a:t>Applicability of the guidance</a:t>
            </a:r>
            <a:endParaRPr/>
          </a:p>
        </p:txBody>
      </p:sp>
      <p:sp>
        <p:nvSpPr>
          <p:cNvPr id="285" name="Google Shape;285;p28"/>
          <p:cNvSpPr txBox="1"/>
          <p:nvPr/>
        </p:nvSpPr>
        <p:spPr>
          <a:xfrm>
            <a:off x="667761" y="922283"/>
            <a:ext cx="8326200" cy="3773100"/>
          </a:xfrm>
          <a:prstGeom prst="rect">
            <a:avLst/>
          </a:prstGeom>
          <a:noFill/>
          <a:ln>
            <a:noFill/>
          </a:ln>
        </p:spPr>
        <p:txBody>
          <a:bodyPr anchorCtr="0" anchor="t" bIns="45700" lIns="91425" spcFirstLastPara="1" rIns="91425" wrap="square" tIns="45700">
            <a:normAutofit/>
          </a:bodyPr>
          <a:lstStyle/>
          <a:p>
            <a:pPr indent="-177800" lvl="0" marL="228600" marR="0" rtl="0" algn="l">
              <a:lnSpc>
                <a:spcPct val="120000"/>
              </a:lnSpc>
              <a:spcBef>
                <a:spcPts val="0"/>
              </a:spcBef>
              <a:spcAft>
                <a:spcPts val="0"/>
              </a:spcAft>
              <a:buClr>
                <a:schemeClr val="dk2"/>
              </a:buClr>
              <a:buSzPts val="1800"/>
              <a:buFont typeface="Open Sans"/>
              <a:buChar char="●"/>
            </a:pPr>
            <a:r>
              <a:rPr i="0" lang="en-ZA" sz="1800" u="none" strike="noStrike">
                <a:solidFill>
                  <a:schemeClr val="dk2"/>
                </a:solidFill>
                <a:latin typeface="Open Sans"/>
                <a:ea typeface="Open Sans"/>
                <a:cs typeface="Open Sans"/>
                <a:sym typeface="Open Sans"/>
              </a:rPr>
              <a:t>Applies to </a:t>
            </a:r>
            <a:r>
              <a:rPr lang="en-ZA" sz="1800">
                <a:solidFill>
                  <a:schemeClr val="dk2"/>
                </a:solidFill>
                <a:latin typeface="Open Sans"/>
                <a:ea typeface="Open Sans"/>
                <a:cs typeface="Open Sans"/>
                <a:sym typeface="Open Sans"/>
              </a:rPr>
              <a:t>policies:</a:t>
            </a:r>
            <a:endParaRPr sz="1800">
              <a:solidFill>
                <a:schemeClr val="dk2"/>
              </a:solidFill>
              <a:latin typeface="Open Sans"/>
              <a:ea typeface="Open Sans"/>
              <a:cs typeface="Open Sans"/>
              <a:sym typeface="Open Sans"/>
            </a:endParaRPr>
          </a:p>
          <a:p>
            <a:pPr indent="-203200" lvl="1" marL="685800" marR="0" rtl="0" algn="l">
              <a:lnSpc>
                <a:spcPct val="100000"/>
              </a:lnSpc>
              <a:spcBef>
                <a:spcPts val="600"/>
              </a:spcBef>
              <a:spcAft>
                <a:spcPts val="0"/>
              </a:spcAft>
              <a:buClr>
                <a:schemeClr val="dk2"/>
              </a:buClr>
              <a:buSzPts val="1800"/>
              <a:buFont typeface="Open Sans"/>
              <a:buChar char="○"/>
            </a:pPr>
            <a:r>
              <a:rPr i="0" lang="en-ZA" sz="1800" u="none" cap="none" strike="noStrike">
                <a:solidFill>
                  <a:schemeClr val="dk2"/>
                </a:solidFill>
                <a:latin typeface="Open Sans"/>
                <a:ea typeface="Open Sans"/>
                <a:cs typeface="Open Sans"/>
                <a:sym typeface="Open Sans"/>
              </a:rPr>
              <a:t>At any level of government in all countries and regions.</a:t>
            </a:r>
            <a:endParaRPr sz="1800">
              <a:solidFill>
                <a:schemeClr val="dk2"/>
              </a:solidFill>
              <a:latin typeface="Open Sans"/>
              <a:ea typeface="Open Sans"/>
              <a:cs typeface="Open Sans"/>
              <a:sym typeface="Open Sans"/>
            </a:endParaRPr>
          </a:p>
          <a:p>
            <a:pPr indent="-203200" lvl="1" marL="685800" marR="0" rtl="0" algn="l">
              <a:lnSpc>
                <a:spcPct val="100000"/>
              </a:lnSpc>
              <a:spcBef>
                <a:spcPts val="600"/>
              </a:spcBef>
              <a:spcAft>
                <a:spcPts val="0"/>
              </a:spcAft>
              <a:buClr>
                <a:schemeClr val="dk2"/>
              </a:buClr>
              <a:buSzPts val="1800"/>
              <a:buFont typeface="Open Sans"/>
              <a:buChar char="○"/>
            </a:pPr>
            <a:r>
              <a:rPr i="0" lang="en-ZA" sz="1800" u="none" cap="none" strike="noStrike">
                <a:solidFill>
                  <a:schemeClr val="dk2"/>
                </a:solidFill>
                <a:latin typeface="Open Sans"/>
                <a:ea typeface="Open Sans"/>
                <a:cs typeface="Open Sans"/>
                <a:sym typeface="Open Sans"/>
              </a:rPr>
              <a:t>That are planned, adopted or implemented.</a:t>
            </a:r>
            <a:endParaRPr sz="1800">
              <a:solidFill>
                <a:schemeClr val="dk2"/>
              </a:solidFill>
              <a:latin typeface="Open Sans"/>
              <a:ea typeface="Open Sans"/>
              <a:cs typeface="Open Sans"/>
              <a:sym typeface="Open Sans"/>
            </a:endParaRPr>
          </a:p>
          <a:p>
            <a:pPr indent="-203200" lvl="1" marL="685800" marR="0" rtl="0" algn="l">
              <a:lnSpc>
                <a:spcPct val="100000"/>
              </a:lnSpc>
              <a:spcBef>
                <a:spcPts val="600"/>
              </a:spcBef>
              <a:spcAft>
                <a:spcPts val="0"/>
              </a:spcAft>
              <a:buClr>
                <a:schemeClr val="dk2"/>
              </a:buClr>
              <a:buSzPts val="1800"/>
              <a:buFont typeface="Open Sans"/>
              <a:buChar char="○"/>
            </a:pPr>
            <a:r>
              <a:rPr i="0" lang="en-ZA" sz="1800" u="none" cap="none" strike="noStrike">
                <a:solidFill>
                  <a:schemeClr val="dk2"/>
                </a:solidFill>
                <a:latin typeface="Open Sans"/>
                <a:ea typeface="Open Sans"/>
                <a:cs typeface="Open Sans"/>
                <a:sym typeface="Open Sans"/>
              </a:rPr>
              <a:t>That are new policies, or extensions, modifications or eliminations of existing policies</a:t>
            </a:r>
            <a:endParaRPr i="0" sz="1800" u="none" cap="none" strike="noStrike">
              <a:solidFill>
                <a:schemeClr val="dk2"/>
              </a:solidFill>
              <a:latin typeface="Open Sans"/>
              <a:ea typeface="Open Sans"/>
              <a:cs typeface="Open Sans"/>
              <a:sym typeface="Open Sans"/>
            </a:endParaRPr>
          </a:p>
        </p:txBody>
      </p:sp>
      <p:sp>
        <p:nvSpPr>
          <p:cNvPr id="286" name="Google Shape;286;p28">
            <a:hlinkClick r:id="rId3"/>
          </p:cNvPr>
          <p:cNvSpPr/>
          <p:nvPr/>
        </p:nvSpPr>
        <p:spPr>
          <a:xfrm>
            <a:off x="667739" y="4561822"/>
            <a:ext cx="1118700" cy="353700"/>
          </a:xfrm>
          <a:prstGeom prst="roundRect">
            <a:avLst>
              <a:gd fmla="val 16667" name="adj"/>
            </a:avLst>
          </a:prstGeom>
          <a:solidFill>
            <a:srgbClr val="00973F"/>
          </a:solidFill>
          <a:ln cap="flat" cmpd="sng" w="12700">
            <a:solidFill>
              <a:srgbClr val="0097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ZA" sz="800">
                <a:solidFill>
                  <a:schemeClr val="lt1"/>
                </a:solidFill>
                <a:latin typeface="Arial"/>
                <a:ea typeface="Arial"/>
                <a:cs typeface="Arial"/>
                <a:sym typeface="Arial"/>
              </a:rPr>
              <a:t>Introductory Guide</a:t>
            </a:r>
            <a:endParaRPr/>
          </a:p>
        </p:txBody>
      </p:sp>
      <p:sp>
        <p:nvSpPr>
          <p:cNvPr id="287" name="Google Shape;287;p28"/>
          <p:cNvSpPr txBox="1"/>
          <p:nvPr>
            <p:ph idx="4294967295" type="body"/>
          </p:nvPr>
        </p:nvSpPr>
        <p:spPr>
          <a:xfrm>
            <a:off x="3886401" y="46568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1</a:t>
            </a:r>
            <a:endParaRPr sz="800"/>
          </a:p>
        </p:txBody>
      </p:sp>
      <p:sp>
        <p:nvSpPr>
          <p:cNvPr id="288" name="Google Shape;288;p28"/>
          <p:cNvSpPr txBox="1"/>
          <p:nvPr>
            <p:ph idx="4294967295" type="body"/>
          </p:nvPr>
        </p:nvSpPr>
        <p:spPr>
          <a:xfrm>
            <a:off x="4654415" y="4658405"/>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2</a:t>
            </a:r>
            <a:endParaRPr sz="800"/>
          </a:p>
        </p:txBody>
      </p:sp>
      <p:sp>
        <p:nvSpPr>
          <p:cNvPr id="289" name="Google Shape;289;p28"/>
          <p:cNvSpPr txBox="1"/>
          <p:nvPr>
            <p:ph idx="4294967295" type="body"/>
          </p:nvPr>
        </p:nvSpPr>
        <p:spPr>
          <a:xfrm>
            <a:off x="5422429" y="4656809"/>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3</a:t>
            </a:r>
            <a:endParaRPr sz="800"/>
          </a:p>
        </p:txBody>
      </p:sp>
      <p:sp>
        <p:nvSpPr>
          <p:cNvPr id="290" name="Google Shape;290;p28"/>
          <p:cNvSpPr txBox="1"/>
          <p:nvPr>
            <p:ph idx="4294967295" type="body"/>
          </p:nvPr>
        </p:nvSpPr>
        <p:spPr>
          <a:xfrm>
            <a:off x="6190443" y="4658330"/>
            <a:ext cx="681900" cy="153300"/>
          </a:xfrm>
          <a:prstGeom prst="rect">
            <a:avLst/>
          </a:prstGeom>
          <a:solidFill>
            <a:srgbClr val="E7E7E7"/>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1200"/>
              </a:spcAft>
              <a:buClr>
                <a:srgbClr val="09294E"/>
              </a:buClr>
              <a:buSzPts val="800"/>
              <a:buNone/>
            </a:pPr>
            <a:r>
              <a:rPr lang="en-ZA" sz="800"/>
              <a:t>Chapter 4</a:t>
            </a:r>
            <a:endParaRPr sz="800"/>
          </a:p>
        </p:txBody>
      </p:sp>
      <p:sp>
        <p:nvSpPr>
          <p:cNvPr id="291" name="Google Shape;291;p28">
            <a:hlinkClick action="ppaction://hlinksldjump" r:id="rId4"/>
          </p:cNvPr>
          <p:cNvSpPr/>
          <p:nvPr/>
        </p:nvSpPr>
        <p:spPr>
          <a:xfrm>
            <a:off x="3865211" y="4651187"/>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292" name="Google Shape;292;p28">
            <a:hlinkClick action="ppaction://hlinksldjump" r:id="rId5"/>
          </p:cNvPr>
          <p:cNvSpPr/>
          <p:nvPr/>
        </p:nvSpPr>
        <p:spPr>
          <a:xfrm>
            <a:off x="3886401" y="4651187"/>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293" name="Google Shape;293;p28">
            <a:hlinkClick action="ppaction://hlinksldjump" r:id="rId6"/>
          </p:cNvPr>
          <p:cNvSpPr/>
          <p:nvPr/>
        </p:nvSpPr>
        <p:spPr>
          <a:xfrm>
            <a:off x="4654414" y="4649591"/>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294" name="Google Shape;294;p28">
            <a:hlinkClick action="ppaction://hlinksldjump" r:id="rId7"/>
          </p:cNvPr>
          <p:cNvSpPr/>
          <p:nvPr/>
        </p:nvSpPr>
        <p:spPr>
          <a:xfrm>
            <a:off x="5422427" y="4656809"/>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295" name="Google Shape;295;p28">
            <a:hlinkClick action="ppaction://hlinksldjump" r:id="rId8"/>
          </p:cNvPr>
          <p:cNvSpPr/>
          <p:nvPr/>
        </p:nvSpPr>
        <p:spPr>
          <a:xfrm>
            <a:off x="6190443" y="4656735"/>
            <a:ext cx="681900" cy="153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CAT Slides Template">
  <a:themeElements>
    <a:clrScheme name="Simple Light">
      <a:dk1>
        <a:srgbClr val="9D97F0"/>
      </a:dk1>
      <a:lt1>
        <a:srgbClr val="FAFAFA"/>
      </a:lt1>
      <a:dk2>
        <a:srgbClr val="000A3A"/>
      </a:dk2>
      <a:lt2>
        <a:srgbClr val="E3E3E3"/>
      </a:lt2>
      <a:accent1>
        <a:srgbClr val="FF8E00"/>
      </a:accent1>
      <a:accent2>
        <a:srgbClr val="7E84A1"/>
      </a:accent2>
      <a:accent3>
        <a:srgbClr val="E4DEFF"/>
      </a:accent3>
      <a:accent4>
        <a:srgbClr val="FFF0DA"/>
      </a:accent4>
      <a:accent5>
        <a:srgbClr val="FFC465"/>
      </a:accent5>
      <a:accent6>
        <a:srgbClr val="FFD7B2"/>
      </a:accent6>
      <a:hlink>
        <a:srgbClr val="4A86E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