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5143500" cx="9144000"/>
  <p:notesSz cx="6858000" cy="9144000"/>
  <p:embeddedFontLst>
    <p:embeddedFont>
      <p:font typeface="Salsa"/>
      <p:regular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5C1463-2B91-4546-AF48-C2C6A9CC63A3}">
  <a:tblStyle styleId="{965C1463-2B91-4546-AF48-C2C6A9CC63A3}" styleName="Table_0">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EF8"/>
          </a:solidFill>
        </a:fill>
      </a:tcStyle>
    </a:wholeTbl>
    <a:band1H>
      <a:tcTxStyle/>
      <a:tcStyle>
        <a:fill>
          <a:solidFill>
            <a:srgbClr val="CEDBF1"/>
          </a:solidFill>
        </a:fill>
      </a:tcStyle>
    </a:band1H>
    <a:band2H>
      <a:tcTxStyle/>
    </a:band2H>
    <a:band1V>
      <a:tcTxStyle/>
      <a:tcStyle>
        <a:fill>
          <a:solidFill>
            <a:srgbClr val="CEDBF1"/>
          </a:solidFill>
        </a:fill>
      </a:tcStyle>
    </a:band1V>
    <a:band2V>
      <a:tcTxStyle/>
    </a:band2V>
    <a:lastCol>
      <a:tcTxStyle b="on" i="off">
        <a:font>
          <a:latin typeface="Arial"/>
          <a:ea typeface="Arial"/>
          <a:cs typeface="Arial"/>
        </a:font>
        <a:srgbClr val="FFFFFF"/>
      </a:tcTxStyle>
      <a:tcStyle>
        <a:fill>
          <a:solidFill>
            <a:srgbClr val="4A92DB"/>
          </a:solidFill>
        </a:fill>
      </a:tcStyle>
    </a:lastCol>
    <a:firstCol>
      <a:tcTxStyle b="on" i="off">
        <a:font>
          <a:latin typeface="Arial"/>
          <a:ea typeface="Arial"/>
          <a:cs typeface="Arial"/>
        </a:font>
        <a:srgbClr val="FFFFFF"/>
      </a:tcTxStyle>
      <a:tcStyle>
        <a:fill>
          <a:solidFill>
            <a:srgbClr val="4A92DB"/>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4A92DB"/>
          </a:solidFill>
        </a:fill>
      </a:tcStyle>
    </a:lastRow>
    <a:seCell>
      <a:tcTxStyle/>
    </a:seCell>
    <a:swCell>
      <a:tcTxStyle/>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4A92DB"/>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Salsa-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OpenSans-bold.fntdata"/><Relationship Id="rId14" Type="http://schemas.openxmlformats.org/officeDocument/2006/relationships/slide" Target="slides/slide9.xml"/><Relationship Id="rId58" Type="http://schemas.openxmlformats.org/officeDocument/2006/relationships/font" Target="fonts/OpenSans-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0a5613308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20a5613308_0_2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ZA" sz="800">
                <a:solidFill>
                  <a:schemeClr val="dk1"/>
                </a:solidFill>
                <a:latin typeface="Calibri"/>
                <a:ea typeface="Calibri"/>
                <a:cs typeface="Calibri"/>
                <a:sym typeface="Calibri"/>
              </a:rPr>
              <a:t>[COUNTRY SPECIFIC SLIDE ADAPTATION NOTE: Insert the date and the presenter's name.]</a:t>
            </a:r>
            <a:endParaRPr b="1" i="1"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i="1" sz="800">
              <a:solidFill>
                <a:schemeClr val="dk1"/>
              </a:solidFill>
              <a:latin typeface="Calibri"/>
              <a:ea typeface="Calibri"/>
              <a:cs typeface="Calibri"/>
              <a:sym typeface="Calibri"/>
            </a:endParaRPr>
          </a:p>
          <a:p>
            <a:pPr indent="0" lvl="0" marL="0" rtl="0" algn="l">
              <a:spcBef>
                <a:spcPts val="0"/>
              </a:spcBef>
              <a:spcAft>
                <a:spcPts val="0"/>
              </a:spcAft>
              <a:buNone/>
            </a:pPr>
            <a:r>
              <a:t/>
            </a:r>
            <a:endParaRPr b="1" i="1" sz="8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000" u="none" strike="noStrike">
                <a:solidFill>
                  <a:srgbClr val="000000"/>
                </a:solidFill>
                <a:latin typeface="Calibri"/>
                <a:ea typeface="Calibri"/>
                <a:cs typeface="Calibri"/>
                <a:sym typeface="Calibri"/>
              </a:rPr>
              <a:t>PRESENTATION TEXT: </a:t>
            </a:r>
            <a:r>
              <a:rPr b="0" i="0" lang="en-ZA" sz="1000" u="none" strike="noStrike">
                <a:solidFill>
                  <a:srgbClr val="000000"/>
                </a:solidFill>
                <a:latin typeface="Calibri"/>
                <a:ea typeface="Calibri"/>
                <a:cs typeface="Calibri"/>
                <a:sym typeface="Calibri"/>
              </a:rPr>
              <a:t>This document details a process for users to follow when conducting a GHG assessment of forest policies. It provides guidance on defining the assessment, an approach to GHG assessment including ex-ante (forward-looking) assessments and ex-post (backward-looking) assessments, and monitoring and reporting. </a:t>
            </a:r>
            <a:endParaRPr/>
          </a:p>
          <a:p>
            <a:pPr indent="0" lvl="0" marL="0" rtl="0" algn="l">
              <a:spcBef>
                <a:spcPts val="0"/>
              </a:spcBef>
              <a:spcAft>
                <a:spcPts val="0"/>
              </a:spcAft>
              <a:buNone/>
            </a:pPr>
            <a:r>
              <a:t/>
            </a:r>
            <a:endParaRPr b="0" i="0" sz="1000" u="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1" lang="en-ZA" sz="1000" u="none" strike="noStrike">
                <a:solidFill>
                  <a:srgbClr val="000000"/>
                </a:solidFill>
                <a:latin typeface="Calibri"/>
                <a:ea typeface="Calibri"/>
                <a:cs typeface="Calibri"/>
                <a:sym typeface="Calibri"/>
              </a:rPr>
              <a:t>[</a:t>
            </a:r>
            <a:r>
              <a:rPr b="1" i="1" lang="en-ZA" sz="1000" u="none" strike="noStrike">
                <a:solidFill>
                  <a:srgbClr val="000000"/>
                </a:solidFill>
                <a:latin typeface="Calibri"/>
                <a:ea typeface="Calibri"/>
                <a:cs typeface="Calibri"/>
                <a:sym typeface="Calibri"/>
              </a:rPr>
              <a:t>NOTE:</a:t>
            </a:r>
            <a:r>
              <a:rPr b="0" i="1" lang="en-ZA" sz="1000" u="none" strike="noStrike">
                <a:solidFill>
                  <a:srgbClr val="000000"/>
                </a:solidFill>
                <a:latin typeface="Calibri"/>
                <a:ea typeface="Calibri"/>
                <a:cs typeface="Calibri"/>
                <a:sym typeface="Calibri"/>
              </a:rPr>
              <a:t> Image from https://www.decibeldesigns.com/blog/sustainable-forest-management-why-does-it-matter/]</a:t>
            </a:r>
            <a:endParaRPr i="1"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284" name="Google Shape;28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000" u="none" strike="noStrike">
                <a:solidFill>
                  <a:srgbClr val="000000"/>
                </a:solidFill>
                <a:latin typeface="Calibri"/>
                <a:ea typeface="Calibri"/>
                <a:cs typeface="Calibri"/>
                <a:sym typeface="Calibri"/>
              </a:rPr>
              <a:t>PRESENTATION TEXT: </a:t>
            </a:r>
            <a:r>
              <a:rPr b="0" i="0" lang="en-ZA" sz="1000" u="none" strike="noStrike">
                <a:solidFill>
                  <a:srgbClr val="000000"/>
                </a:solidFill>
                <a:latin typeface="Open Sans"/>
                <a:ea typeface="Open Sans"/>
                <a:cs typeface="Open Sans"/>
                <a:sym typeface="Open Sans"/>
              </a:rPr>
              <a:t>This document details a process for users to follow when conducting a GHG assessment of forest policies. It provides guidance on defining the assessment, an approach to GHG assessment including ex-ante (forward-looking) assessments and ex-post (backward-looking) assessments, and monitoring and reporting. </a:t>
            </a:r>
            <a:endParaRPr/>
          </a:p>
          <a:p>
            <a:pPr indent="0" lvl="0" marL="0" rtl="0" algn="l">
              <a:spcBef>
                <a:spcPts val="0"/>
              </a:spcBef>
              <a:spcAft>
                <a:spcPts val="0"/>
              </a:spcAft>
              <a:buNone/>
            </a:pPr>
            <a:r>
              <a:t/>
            </a:r>
            <a:endParaRPr b="0" i="0" sz="1000" u="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Open Sans"/>
              <a:buNone/>
            </a:pPr>
            <a:r>
              <a:rPr b="0" i="1" lang="en-ZA" sz="1000" u="none" strike="noStrike">
                <a:solidFill>
                  <a:srgbClr val="000000"/>
                </a:solidFill>
                <a:latin typeface="Open Sans"/>
                <a:ea typeface="Open Sans"/>
                <a:cs typeface="Open Sans"/>
                <a:sym typeface="Open Sans"/>
              </a:rPr>
              <a:t>[</a:t>
            </a:r>
            <a:r>
              <a:rPr b="1" i="1" lang="en-ZA" sz="1000" u="none" strike="noStrike">
                <a:solidFill>
                  <a:srgbClr val="000000"/>
                </a:solidFill>
                <a:latin typeface="Open Sans"/>
                <a:ea typeface="Open Sans"/>
                <a:cs typeface="Open Sans"/>
                <a:sym typeface="Open Sans"/>
              </a:rPr>
              <a:t>NOTE:</a:t>
            </a:r>
            <a:r>
              <a:rPr b="0" i="1" lang="en-ZA" sz="1000" u="none" strike="noStrike">
                <a:solidFill>
                  <a:srgbClr val="000000"/>
                </a:solidFill>
                <a:latin typeface="Open Sans"/>
                <a:ea typeface="Open Sans"/>
                <a:cs typeface="Open Sans"/>
                <a:sym typeface="Open Sans"/>
              </a:rPr>
              <a:t> Image from https://www.greenbiz.com/article/reduce-deforestation-we-must-get-serious-about-environmental-crime/]</a:t>
            </a:r>
            <a:endParaRPr i="1"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303" name="Google Shape;30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Calibri"/>
              <a:buNone/>
            </a:pPr>
            <a:r>
              <a:rPr b="1" i="0" lang="en-ZA" sz="1000" u="none" strike="noStrike">
                <a:solidFill>
                  <a:srgbClr val="000000"/>
                </a:solidFill>
                <a:latin typeface="Calibri"/>
                <a:ea typeface="Calibri"/>
                <a:cs typeface="Calibri"/>
                <a:sym typeface="Calibri"/>
              </a:rPr>
              <a:t>PRESENTATION TEXT: </a:t>
            </a:r>
            <a:r>
              <a:rPr b="0" i="0" lang="en-ZA" sz="1000" u="none" strike="noStrike">
                <a:solidFill>
                  <a:srgbClr val="000000"/>
                </a:solidFill>
                <a:latin typeface="Calibri"/>
                <a:ea typeface="Calibri"/>
                <a:cs typeface="Calibri"/>
                <a:sym typeface="Calibri"/>
              </a:rPr>
              <a:t>The guidance is applicable to users that have defined the individual policy instruments and mitigation practices and/or technologies that could be implemented to reduce GHG emissions. </a:t>
            </a:r>
            <a:endParaRPr/>
          </a:p>
          <a:p>
            <a:pPr indent="0" lvl="0" marL="0" marR="0" rtl="0" algn="l">
              <a:lnSpc>
                <a:spcPct val="100000"/>
              </a:lnSpc>
              <a:spcBef>
                <a:spcPts val="0"/>
              </a:spcBef>
              <a:spcAft>
                <a:spcPts val="0"/>
              </a:spcAft>
              <a:buClr>
                <a:srgbClr val="000000"/>
              </a:buClr>
              <a:buSzPts val="1000"/>
              <a:buFont typeface="Calibri"/>
              <a:buNone/>
            </a:pPr>
            <a:r>
              <a:rPr b="0" i="0" lang="en-ZA" sz="1000" u="none" strike="noStrike">
                <a:solidFill>
                  <a:srgbClr val="000000"/>
                </a:solidFill>
                <a:latin typeface="Calibri"/>
                <a:ea typeface="Calibri"/>
                <a:cs typeface="Calibri"/>
                <a:sym typeface="Calibri"/>
              </a:rPr>
              <a:t>Refer to box 3.1 for examples which one can tailor for describing policies in their country; note that more detail will come at slide 17.</a:t>
            </a:r>
            <a:endParaRPr/>
          </a:p>
          <a:p>
            <a:pPr indent="0" lvl="0" marL="0" marR="0" rtl="0" algn="l">
              <a:lnSpc>
                <a:spcPct val="100000"/>
              </a:lnSpc>
              <a:spcBef>
                <a:spcPts val="0"/>
              </a:spcBef>
              <a:spcAft>
                <a:spcPts val="0"/>
              </a:spcAft>
              <a:buClr>
                <a:srgbClr val="000000"/>
              </a:buClr>
              <a:buSzPts val="1000"/>
              <a:buFont typeface="Calibri"/>
              <a:buNone/>
            </a:pPr>
            <a:r>
              <a:rPr b="0" i="1" lang="en-ZA" sz="1000" u="none" strike="noStrike">
                <a:solidFill>
                  <a:srgbClr val="000000"/>
                </a:solidFill>
                <a:latin typeface="Calibri"/>
                <a:ea typeface="Calibri"/>
                <a:cs typeface="Calibri"/>
                <a:sym typeface="Calibri"/>
              </a:rPr>
              <a:t>[</a:t>
            </a:r>
            <a:r>
              <a:rPr b="1" i="1" lang="en-ZA" sz="1000" u="none" strike="noStrike">
                <a:solidFill>
                  <a:srgbClr val="000000"/>
                </a:solidFill>
                <a:latin typeface="Calibri"/>
                <a:ea typeface="Calibri"/>
                <a:cs typeface="Calibri"/>
                <a:sym typeface="Calibri"/>
              </a:rPr>
              <a:t>SLIDE FUNCTIONALITY</a:t>
            </a:r>
            <a:r>
              <a:rPr b="0" i="1" lang="en-ZA" sz="1000" u="none" strike="noStrike">
                <a:solidFill>
                  <a:srgbClr val="000000"/>
                </a:solidFill>
                <a:latin typeface="Calibri"/>
                <a:ea typeface="Calibri"/>
                <a:cs typeface="Calibri"/>
                <a:sym typeface="Calibri"/>
              </a:rPr>
              <a:t>: Click on the green Introductory Guide button to go to the ICAT introductory guide to learn more.]</a:t>
            </a:r>
            <a:endParaRPr/>
          </a:p>
          <a:p>
            <a:pPr indent="0" lvl="0" marL="0" rtl="0" algn="l">
              <a:spcBef>
                <a:spcPts val="0"/>
              </a:spcBef>
              <a:spcAft>
                <a:spcPts val="0"/>
              </a:spcAft>
              <a:buNone/>
            </a:pPr>
            <a:r>
              <a:t/>
            </a:r>
            <a:endParaRPr/>
          </a:p>
        </p:txBody>
      </p:sp>
      <p:sp>
        <p:nvSpPr>
          <p:cNvPr id="321" name="Google Shape;32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1000"/>
              <a:t>PRESENTATION TEXT: </a:t>
            </a:r>
            <a:r>
              <a:rPr lang="en-ZA" sz="1000"/>
              <a:t>The guidance can be applied before, during or after the policy implementation. The most comprehensive approach is to apply the guidance first before implementation, regularly during policy implementation, and again after implementation.</a:t>
            </a:r>
            <a:endParaRPr/>
          </a:p>
        </p:txBody>
      </p:sp>
      <p:sp>
        <p:nvSpPr>
          <p:cNvPr id="337" name="Google Shape;33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Calibri"/>
              <a:buNone/>
            </a:pPr>
            <a:r>
              <a:rPr b="1" i="0" lang="en-ZA" sz="1000" u="none" strike="noStrike">
                <a:solidFill>
                  <a:srgbClr val="000000"/>
                </a:solidFill>
                <a:latin typeface="Calibri"/>
                <a:ea typeface="Calibri"/>
                <a:cs typeface="Calibri"/>
                <a:sym typeface="Calibri"/>
              </a:rPr>
              <a:t>PRESENTATION TEXT: </a:t>
            </a:r>
            <a:r>
              <a:rPr b="0" i="0" lang="en-ZA" sz="1000" u="none" strike="noStrike">
                <a:solidFill>
                  <a:srgbClr val="000000"/>
                </a:solidFill>
                <a:latin typeface="Calibri"/>
                <a:ea typeface="Calibri"/>
                <a:cs typeface="Calibri"/>
                <a:sym typeface="Calibri"/>
              </a:rPr>
              <a:t>The methodology can help countries understand the impacts of forest policies, estimate baseline emissions and GHG impacts, conduct projections, and monitor progress over time using indicators and parameters. This enables countries to account for their contributions and track progress towards implementation and achievement of their NDCs. </a:t>
            </a:r>
            <a:endParaRPr/>
          </a:p>
          <a:p>
            <a:pPr indent="0" lvl="0" marL="0" marR="0" rtl="0" algn="l">
              <a:lnSpc>
                <a:spcPct val="100000"/>
              </a:lnSpc>
              <a:spcBef>
                <a:spcPts val="0"/>
              </a:spcBef>
              <a:spcAft>
                <a:spcPts val="0"/>
              </a:spcAft>
              <a:buClr>
                <a:srgbClr val="000000"/>
              </a:buClr>
              <a:buSzPts val="1000"/>
              <a:buFont typeface="Calibri"/>
              <a:buNone/>
            </a:pPr>
            <a:r>
              <a:rPr b="1" i="0" lang="en-ZA" sz="1000" u="none" strike="noStrike">
                <a:solidFill>
                  <a:srgbClr val="000000"/>
                </a:solidFill>
                <a:latin typeface="Calibri"/>
                <a:ea typeface="Calibri"/>
                <a:cs typeface="Calibri"/>
                <a:sym typeface="Calibri"/>
              </a:rPr>
              <a:t>Estimating baseline emissions and GHG impacts: </a:t>
            </a:r>
            <a:r>
              <a:rPr b="0" i="0" lang="en-ZA" sz="1000" u="none" strike="noStrike">
                <a:solidFill>
                  <a:srgbClr val="000000"/>
                </a:solidFill>
                <a:latin typeface="Calibri"/>
                <a:ea typeface="Calibri"/>
                <a:cs typeface="Calibri"/>
                <a:sym typeface="Calibri"/>
              </a:rPr>
              <a:t>Align input parameters for baseline emission and GHG impact of forest policy with input parameters for GHG accounting of NDCs </a:t>
            </a:r>
            <a:endParaRPr/>
          </a:p>
          <a:p>
            <a:pPr indent="0" lvl="0" marL="0" marR="0" rtl="0" algn="l">
              <a:lnSpc>
                <a:spcPct val="100000"/>
              </a:lnSpc>
              <a:spcBef>
                <a:spcPts val="0"/>
              </a:spcBef>
              <a:spcAft>
                <a:spcPts val="0"/>
              </a:spcAft>
              <a:buClr>
                <a:srgbClr val="000000"/>
              </a:buClr>
              <a:buSzPts val="1000"/>
              <a:buFont typeface="Calibri"/>
              <a:buNone/>
            </a:pPr>
            <a:r>
              <a:rPr b="1" i="0" lang="en-ZA" sz="1000" u="none" strike="noStrike">
                <a:solidFill>
                  <a:srgbClr val="000000"/>
                </a:solidFill>
                <a:latin typeface="Calibri"/>
                <a:ea typeface="Calibri"/>
                <a:cs typeface="Calibri"/>
                <a:sym typeface="Calibri"/>
              </a:rPr>
              <a:t>Projections: </a:t>
            </a:r>
            <a:r>
              <a:rPr b="0" i="0" lang="en-ZA" sz="1000" u="none" strike="noStrike">
                <a:solidFill>
                  <a:srgbClr val="000000"/>
                </a:solidFill>
                <a:latin typeface="Calibri"/>
                <a:ea typeface="Calibri"/>
                <a:cs typeface="Calibri"/>
                <a:sym typeface="Calibri"/>
              </a:rPr>
              <a:t>Align parameters and time frame for developing projections for forest policies with parameters and time frame for reporting requirements of the transparency framework.</a:t>
            </a:r>
            <a:endParaRPr/>
          </a:p>
          <a:p>
            <a:pPr indent="0" lvl="0" marL="0" marR="0" rtl="0" algn="l">
              <a:lnSpc>
                <a:spcPct val="100000"/>
              </a:lnSpc>
              <a:spcBef>
                <a:spcPts val="0"/>
              </a:spcBef>
              <a:spcAft>
                <a:spcPts val="0"/>
              </a:spcAft>
              <a:buClr>
                <a:schemeClr val="lt1"/>
              </a:buClr>
              <a:buSzPts val="1000"/>
              <a:buFont typeface="Calibri"/>
              <a:buNone/>
            </a:pPr>
            <a:r>
              <a:rPr b="1" lang="en-ZA" sz="1000">
                <a:solidFill>
                  <a:schemeClr val="lt1"/>
                </a:solidFill>
                <a:latin typeface="Calibri"/>
                <a:ea typeface="Calibri"/>
                <a:cs typeface="Calibri"/>
                <a:sym typeface="Calibri"/>
              </a:rPr>
              <a:t>Monitoring </a:t>
            </a:r>
            <a:r>
              <a:rPr b="1" i="0" lang="en-ZA" sz="1000" u="none" strike="noStrike">
                <a:solidFill>
                  <a:schemeClr val="lt1"/>
                </a:solidFill>
                <a:latin typeface="Calibri"/>
                <a:ea typeface="Calibri"/>
                <a:cs typeface="Calibri"/>
                <a:sym typeface="Calibri"/>
              </a:rPr>
              <a:t>and tracking progress towards NDCs</a:t>
            </a:r>
            <a:r>
              <a:rPr b="0" i="0" lang="en-ZA" sz="1000" u="none" strike="noStrike">
                <a:solidFill>
                  <a:schemeClr val="lt1"/>
                </a:solidFill>
                <a:latin typeface="Calibri"/>
                <a:ea typeface="Calibri"/>
                <a:cs typeface="Calibri"/>
                <a:sym typeface="Calibri"/>
              </a:rPr>
              <a:t>: </a:t>
            </a:r>
            <a:r>
              <a:rPr b="0" i="0" lang="en-ZA" sz="1000" u="none" strike="noStrike">
                <a:solidFill>
                  <a:srgbClr val="000000"/>
                </a:solidFill>
                <a:latin typeface="Calibri"/>
                <a:ea typeface="Calibri"/>
                <a:cs typeface="Calibri"/>
                <a:sym typeface="Calibri"/>
              </a:rPr>
              <a:t>Indicators and parameters to monitor forest policy implementation can also be used to track progress towards implementation and achievement of NDC and SD impacts.</a:t>
            </a:r>
            <a:endParaRPr/>
          </a:p>
          <a:p>
            <a:pPr indent="0" lvl="0" marL="0" marR="0" rtl="0" algn="l">
              <a:lnSpc>
                <a:spcPct val="100000"/>
              </a:lnSpc>
              <a:spcBef>
                <a:spcPts val="0"/>
              </a:spcBef>
              <a:spcAft>
                <a:spcPts val="0"/>
              </a:spcAft>
              <a:buClr>
                <a:srgbClr val="000000"/>
              </a:buClr>
              <a:buSzPts val="1000"/>
              <a:buFont typeface="Calibri"/>
              <a:buNone/>
            </a:pPr>
            <a:r>
              <a:rPr b="0" i="0" lang="en-ZA" sz="1000" u="none" strike="noStrike">
                <a:solidFill>
                  <a:srgbClr val="000000"/>
                </a:solidFill>
                <a:latin typeface="Calibri"/>
                <a:ea typeface="Calibri"/>
                <a:cs typeface="Calibri"/>
                <a:sym typeface="Calibri"/>
              </a:rPr>
              <a:t>Chapter 7 and 8 are dealt with in Part III, while chapter 11 in Part IV.</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sz="1000"/>
          </a:p>
        </p:txBody>
      </p:sp>
      <p:sp>
        <p:nvSpPr>
          <p:cNvPr id="355" name="Google Shape;35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boxes to go directly to the relevant sections.]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p>
        </p:txBody>
      </p:sp>
      <p:sp>
        <p:nvSpPr>
          <p:cNvPr id="378" name="Google Shape;37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000" u="none" strike="noStrike">
                <a:solidFill>
                  <a:srgbClr val="595959"/>
                </a:solidFill>
                <a:latin typeface="Calibri"/>
                <a:ea typeface="Calibri"/>
                <a:cs typeface="Calibri"/>
                <a:sym typeface="Calibri"/>
              </a:rPr>
              <a:t>PRESENTATION TEXT: </a:t>
            </a:r>
            <a:r>
              <a:rPr lang="en-ZA" sz="1000">
                <a:solidFill>
                  <a:schemeClr val="dk1"/>
                </a:solidFill>
                <a:latin typeface="Calibri"/>
                <a:ea typeface="Calibri"/>
                <a:cs typeface="Calibri"/>
                <a:sym typeface="Calibri"/>
              </a:rPr>
              <a:t>Assessing the GHG impacts of policies is a key step towards identifying opportunities and gaps in effective GHG mitigation strategies. Impact assessment supports evidence-based decision-making by enabling policymakers and stakeholders to understand the relationship between policies and expected or achieved GHG impacts. The ICAT Sustainable Development Methodology and Transformational Change Methodology can be used to assess the broader sustainable development and transformational impacts of forest policies, and users should refer to these methodologies for objectives for assessing such impacts.</a:t>
            </a:r>
            <a:endParaRPr/>
          </a:p>
          <a:p>
            <a:pPr indent="0" lvl="0" marL="0" marR="0" rtl="0" algn="l">
              <a:lnSpc>
                <a:spcPct val="100000"/>
              </a:lnSpc>
              <a:spcBef>
                <a:spcPts val="0"/>
              </a:spcBef>
              <a:spcAft>
                <a:spcPts val="0"/>
              </a:spcAft>
              <a:buClr>
                <a:schemeClr val="dk1"/>
              </a:buClr>
              <a:buSzPts val="1000"/>
              <a:buFont typeface="Calibri"/>
              <a:buNone/>
            </a:pPr>
            <a:r>
              <a:rPr b="1" i="1" lang="en-ZA" sz="1000"/>
              <a:t>[SLIDE FUNCTIONALITY NOTE: </a:t>
            </a:r>
            <a:r>
              <a:rPr i="1" lang="en-ZA" sz="1000"/>
              <a:t>Click on the blue interactive buttons at the bottom of the slide and they will take you to the webpage where the Sustainable Development and Transformational Change ICAT Guides are found.]</a:t>
            </a:r>
            <a:endParaRPr/>
          </a:p>
          <a:p>
            <a:pPr indent="0" lvl="0" marL="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88" name="Google Shape;38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rPr b="1" lang="en-ZA" sz="1000"/>
              <a:t>PRESENTATION TEXT: </a:t>
            </a:r>
            <a:r>
              <a:rPr lang="en-ZA" sz="1000"/>
              <a:t>Learners can refer to the Sustainable Development and Transformational Change Assessment Guides for further information.</a:t>
            </a:r>
            <a:endParaRPr/>
          </a:p>
          <a:p>
            <a:pPr indent="0" lvl="0" marL="0" rtl="0" algn="l">
              <a:spcBef>
                <a:spcPts val="0"/>
              </a:spcBef>
              <a:spcAft>
                <a:spcPts val="0"/>
              </a:spcAft>
              <a:buNone/>
            </a:pPr>
            <a:r>
              <a:t/>
            </a:r>
            <a:endParaRPr/>
          </a:p>
        </p:txBody>
      </p:sp>
      <p:sp>
        <p:nvSpPr>
          <p:cNvPr id="408" name="Google Shape;40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1000">
                <a:solidFill>
                  <a:schemeClr val="dk1"/>
                </a:solidFill>
                <a:latin typeface="Calibri"/>
                <a:ea typeface="Calibri"/>
                <a:cs typeface="Calibri"/>
                <a:sym typeface="Calibri"/>
              </a:rPr>
              <a:t>PRESENTATION TEXT: </a:t>
            </a:r>
            <a:r>
              <a:rPr lang="en-ZA" sz="1000">
                <a:solidFill>
                  <a:schemeClr val="dk1"/>
                </a:solidFill>
                <a:latin typeface="Calibri"/>
                <a:ea typeface="Calibri"/>
                <a:cs typeface="Calibri"/>
                <a:sym typeface="Calibri"/>
              </a:rPr>
              <a:t>This chapter provides an overview of the types of forest policy instruments, and mitigation practices and technologies, to which this methodology can be applied. This methodology is primarily designed to assess specific policy instruments and associated mitigation practices and/or technologies in the forestry sector. In this document, policies are instruments that enable or incentivize the implementation of GHG mitigation measures. Measures are the practices and technologies that reduce emissions.</a:t>
            </a:r>
            <a:endParaRPr/>
          </a:p>
          <a:p>
            <a:pPr indent="0" lvl="0" marL="0" marR="0" rtl="0" algn="l">
              <a:lnSpc>
                <a:spcPct val="100000"/>
              </a:lnSpc>
              <a:spcBef>
                <a:spcPts val="0"/>
              </a:spcBef>
              <a:spcAft>
                <a:spcPts val="0"/>
              </a:spcAft>
              <a:buClr>
                <a:srgbClr val="F6BD96"/>
              </a:buClr>
              <a:buSzPts val="1000"/>
              <a:buFont typeface="Calibri"/>
              <a:buNone/>
            </a:pPr>
            <a:r>
              <a:rPr b="1" i="1" lang="en-ZA" sz="1000">
                <a:solidFill>
                  <a:srgbClr val="F6BD96"/>
                </a:solidFill>
              </a:rPr>
              <a:t>[SLIDE FUNCTIONALITY NOTES</a:t>
            </a:r>
            <a:r>
              <a:rPr i="1" lang="en-ZA" sz="1000">
                <a:solidFill>
                  <a:srgbClr val="F6BD96"/>
                </a:solidFill>
              </a:rPr>
              <a:t>: Click on the blue boxes to go directly to the relevant sections.] </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26" name="Google Shape;42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rPr b="1" lang="en-ZA" sz="1000">
                <a:latin typeface="Calibri"/>
                <a:ea typeface="Calibri"/>
                <a:cs typeface="Calibri"/>
                <a:sym typeface="Calibri"/>
              </a:rPr>
              <a:t>PRESENTATION TEXT:</a:t>
            </a:r>
            <a:endParaRPr/>
          </a:p>
          <a:p>
            <a:pPr indent="0" lvl="0" marL="0" marR="0" rtl="0" algn="l">
              <a:lnSpc>
                <a:spcPct val="100000"/>
              </a:lnSpc>
              <a:spcBef>
                <a:spcPts val="0"/>
              </a:spcBef>
              <a:spcAft>
                <a:spcPts val="0"/>
              </a:spcAft>
              <a:buClr>
                <a:schemeClr val="dk1"/>
              </a:buClr>
              <a:buSzPts val="1000"/>
              <a:buFont typeface="Calibri"/>
              <a:buNone/>
            </a:pPr>
            <a:r>
              <a:rPr b="1" lang="en-ZA" sz="1000">
                <a:latin typeface="Calibri"/>
                <a:ea typeface="Calibri"/>
                <a:cs typeface="Calibri"/>
                <a:sym typeface="Calibri"/>
              </a:rPr>
              <a:t>Regulations and standards</a:t>
            </a:r>
            <a:r>
              <a:rPr lang="en-ZA" sz="1000">
                <a:latin typeface="Calibri"/>
                <a:ea typeface="Calibri"/>
                <a:cs typeface="Calibri"/>
                <a:sym typeface="Calibri"/>
              </a:rPr>
              <a:t>: </a:t>
            </a:r>
            <a:r>
              <a:rPr b="0" i="0" lang="en-ZA" sz="1000" u="none" strike="noStrike">
                <a:solidFill>
                  <a:srgbClr val="000000"/>
                </a:solidFill>
                <a:latin typeface="Calibri"/>
                <a:ea typeface="Calibri"/>
                <a:cs typeface="Calibri"/>
                <a:sym typeface="Calibri"/>
              </a:rPr>
              <a:t>Rules or standards that specify abatement technologies (technology standard) or performance standards (such as minimum requirements for erosion rates, tillage setbacks or nutrient management. They typically include legal penalties for noncompliance. </a:t>
            </a:r>
            <a:endParaRPr/>
          </a:p>
          <a:p>
            <a:pPr indent="0" lvl="0" marL="0" marR="0" rtl="0" algn="l">
              <a:lnSpc>
                <a:spcPct val="100000"/>
              </a:lnSpc>
              <a:spcBef>
                <a:spcPts val="0"/>
              </a:spcBef>
              <a:spcAft>
                <a:spcPts val="0"/>
              </a:spcAft>
              <a:buClr>
                <a:schemeClr val="dk1"/>
              </a:buClr>
              <a:buSzPts val="1000"/>
              <a:buFont typeface="Calibri"/>
              <a:buNone/>
            </a:pPr>
            <a:r>
              <a:rPr b="1" lang="en-ZA" sz="1000">
                <a:latin typeface="Calibri"/>
                <a:ea typeface="Calibri"/>
                <a:cs typeface="Calibri"/>
                <a:sym typeface="Calibri"/>
              </a:rPr>
              <a:t>Subsidies and incentives</a:t>
            </a:r>
            <a:r>
              <a:rPr lang="en-ZA" sz="1000">
                <a:latin typeface="Calibri"/>
                <a:ea typeface="Calibri"/>
                <a:cs typeface="Calibri"/>
                <a:sym typeface="Calibri"/>
              </a:rPr>
              <a:t>: </a:t>
            </a:r>
            <a:r>
              <a:rPr b="0" i="0" lang="en-ZA" sz="1000" u="none" strike="noStrike">
                <a:solidFill>
                  <a:srgbClr val="000000"/>
                </a:solidFill>
                <a:latin typeface="Calibri"/>
                <a:ea typeface="Calibri"/>
                <a:cs typeface="Calibri"/>
                <a:sym typeface="Calibri"/>
              </a:rPr>
              <a:t>Direct payments, tax reductions, price supports or the equivalent thereof from a government to an entity for implementing a practice or performing a specified action. </a:t>
            </a:r>
            <a:endParaRPr/>
          </a:p>
          <a:p>
            <a:pPr indent="0" lvl="0" marL="0" marR="0" rtl="0" algn="l">
              <a:lnSpc>
                <a:spcPct val="100000"/>
              </a:lnSpc>
              <a:spcBef>
                <a:spcPts val="0"/>
              </a:spcBef>
              <a:spcAft>
                <a:spcPts val="0"/>
              </a:spcAft>
              <a:buClr>
                <a:schemeClr val="dk1"/>
              </a:buClr>
              <a:buSzPts val="1000"/>
              <a:buFont typeface="Calibri"/>
              <a:buNone/>
            </a:pPr>
            <a:r>
              <a:rPr b="1" lang="en-ZA" sz="1000">
                <a:latin typeface="Calibri"/>
                <a:ea typeface="Calibri"/>
                <a:cs typeface="Calibri"/>
                <a:sym typeface="Calibri"/>
              </a:rPr>
              <a:t>Voluntary agreements or actions</a:t>
            </a:r>
            <a:r>
              <a:rPr lang="en-ZA" sz="1000">
                <a:latin typeface="Calibri"/>
                <a:ea typeface="Calibri"/>
                <a:cs typeface="Calibri"/>
                <a:sym typeface="Calibri"/>
              </a:rPr>
              <a:t>: </a:t>
            </a:r>
            <a:r>
              <a:rPr b="0" i="0" lang="en-ZA" sz="1000" u="none" strike="noStrike">
                <a:solidFill>
                  <a:srgbClr val="000000"/>
                </a:solidFill>
                <a:latin typeface="Calibri"/>
                <a:ea typeface="Calibri"/>
                <a:cs typeface="Calibri"/>
                <a:sym typeface="Calibri"/>
              </a:rPr>
              <a:t>Agreements, commitments or actions undertaken voluntarily by public or private sector actors, either unilaterally or jointly in a negotiated agreement. Some voluntary agreements include rewards or penalties associated with participating in the agreement or achieving the commitments. 	</a:t>
            </a:r>
            <a:endParaRPr/>
          </a:p>
          <a:p>
            <a:pPr indent="0" lvl="0" marL="0" marR="0" rtl="0" algn="l">
              <a:lnSpc>
                <a:spcPct val="100000"/>
              </a:lnSpc>
              <a:spcBef>
                <a:spcPts val="0"/>
              </a:spcBef>
              <a:spcAft>
                <a:spcPts val="0"/>
              </a:spcAft>
              <a:buClr>
                <a:schemeClr val="dk1"/>
              </a:buClr>
              <a:buSzPts val="1000"/>
              <a:buFont typeface="Calibri"/>
              <a:buNone/>
            </a:pPr>
            <a:r>
              <a:rPr b="1" lang="en-ZA" sz="1000">
                <a:latin typeface="Calibri"/>
                <a:ea typeface="Calibri"/>
                <a:cs typeface="Calibri"/>
                <a:sym typeface="Calibri"/>
              </a:rPr>
              <a:t>Information instructions</a:t>
            </a:r>
            <a:r>
              <a:rPr lang="en-ZA" sz="1000">
                <a:latin typeface="Calibri"/>
                <a:ea typeface="Calibri"/>
                <a:cs typeface="Calibri"/>
                <a:sym typeface="Calibri"/>
              </a:rPr>
              <a:t>: </a:t>
            </a:r>
            <a:r>
              <a:rPr b="0" i="0" lang="en-ZA" sz="1000" u="none" strike="noStrike">
                <a:solidFill>
                  <a:srgbClr val="000000"/>
                </a:solidFill>
                <a:latin typeface="Calibri"/>
                <a:ea typeface="Calibri"/>
                <a:cs typeface="Calibri"/>
                <a:sym typeface="Calibri"/>
              </a:rPr>
              <a:t>Requirements for public disclosure of information. These include labelling programmes, emissions reporting programmes, rating and certification systems, benchmarking, and information or education campaigns aimed at changing behaviour by increasing awareness. 	</a:t>
            </a:r>
            <a:endParaRPr/>
          </a:p>
          <a:p>
            <a:pPr indent="0" lvl="0" marL="0" marR="0" rtl="0" algn="l">
              <a:lnSpc>
                <a:spcPct val="100000"/>
              </a:lnSpc>
              <a:spcBef>
                <a:spcPts val="0"/>
              </a:spcBef>
              <a:spcAft>
                <a:spcPts val="0"/>
              </a:spcAft>
              <a:buClr>
                <a:schemeClr val="dk1"/>
              </a:buClr>
              <a:buSzPts val="1000"/>
              <a:buFont typeface="Calibri"/>
              <a:buNone/>
            </a:pPr>
            <a:r>
              <a:rPr b="1" lang="en-ZA" sz="1000">
                <a:latin typeface="Calibri"/>
                <a:ea typeface="Calibri"/>
                <a:cs typeface="Calibri"/>
                <a:sym typeface="Calibri"/>
              </a:rPr>
              <a:t>Trading programmes</a:t>
            </a:r>
            <a:r>
              <a:rPr lang="en-ZA" sz="1000">
                <a:latin typeface="Calibri"/>
                <a:ea typeface="Calibri"/>
                <a:cs typeface="Calibri"/>
                <a:sym typeface="Calibri"/>
              </a:rPr>
              <a:t>: </a:t>
            </a:r>
            <a:r>
              <a:rPr b="0" i="0" lang="en-ZA" sz="1000" u="none" strike="noStrike">
                <a:solidFill>
                  <a:srgbClr val="000000"/>
                </a:solidFill>
                <a:latin typeface="Calibri"/>
                <a:ea typeface="Calibri"/>
                <a:cs typeface="Calibri"/>
                <a:sym typeface="Calibri"/>
              </a:rPr>
              <a:t>Programmes that establish a limit on aggregate emissions or pollutants from specified sources, requires sources to hold permits, allowances, or other units equal to their actual emissions or pollution, and allows permits to be traded among sources. 	</a:t>
            </a:r>
            <a:endParaRPr/>
          </a:p>
          <a:p>
            <a:pPr indent="0" lvl="0" marL="0" marR="0" rtl="0" algn="l">
              <a:lnSpc>
                <a:spcPct val="100000"/>
              </a:lnSpc>
              <a:spcBef>
                <a:spcPts val="0"/>
              </a:spcBef>
              <a:spcAft>
                <a:spcPts val="0"/>
              </a:spcAft>
              <a:buClr>
                <a:schemeClr val="dk1"/>
              </a:buClr>
              <a:buSzPts val="1000"/>
              <a:buFont typeface="Calibri"/>
              <a:buNone/>
            </a:pPr>
            <a:r>
              <a:rPr b="1" lang="en-ZA" sz="1000">
                <a:latin typeface="Calibri"/>
                <a:ea typeface="Calibri"/>
                <a:cs typeface="Calibri"/>
                <a:sym typeface="Calibri"/>
              </a:rPr>
              <a:t>Research, development and deployment policies</a:t>
            </a:r>
            <a:r>
              <a:rPr lang="en-ZA" sz="1000">
                <a:latin typeface="Calibri"/>
                <a:ea typeface="Calibri"/>
                <a:cs typeface="Calibri"/>
                <a:sym typeface="Calibri"/>
              </a:rPr>
              <a:t>: </a:t>
            </a:r>
            <a:r>
              <a:rPr b="0" i="0" lang="en-ZA" sz="1000" u="none" strike="noStrike">
                <a:solidFill>
                  <a:srgbClr val="000000"/>
                </a:solidFill>
                <a:latin typeface="Calibri"/>
                <a:ea typeface="Calibri"/>
                <a:cs typeface="Calibri"/>
                <a:sym typeface="Calibri"/>
              </a:rPr>
              <a:t>Policies aimed at supporting technological advancement, through direct government funding or investment, or facilitation of investment, in technology research, development, demonstration, and deployment activities. 	</a:t>
            </a:r>
            <a:endParaRPr/>
          </a:p>
          <a:p>
            <a:pPr indent="0" lvl="0" marL="0" marR="0" rtl="0" algn="l">
              <a:lnSpc>
                <a:spcPct val="100000"/>
              </a:lnSpc>
              <a:spcBef>
                <a:spcPts val="0"/>
              </a:spcBef>
              <a:spcAft>
                <a:spcPts val="0"/>
              </a:spcAft>
              <a:buClr>
                <a:schemeClr val="dk1"/>
              </a:buClr>
              <a:buSzPts val="1000"/>
              <a:buFont typeface="Calibri"/>
              <a:buNone/>
            </a:pPr>
            <a:r>
              <a:rPr b="1" lang="en-ZA" sz="1000">
                <a:latin typeface="Calibri"/>
                <a:ea typeface="Calibri"/>
                <a:cs typeface="Calibri"/>
                <a:sym typeface="Calibri"/>
              </a:rPr>
              <a:t>Financing and investment: </a:t>
            </a:r>
            <a:r>
              <a:rPr b="0" i="0" lang="en-ZA" sz="1000" u="none" strike="noStrike">
                <a:solidFill>
                  <a:srgbClr val="000000"/>
                </a:solidFill>
                <a:latin typeface="Calibri"/>
                <a:ea typeface="Calibri"/>
                <a:cs typeface="Calibri"/>
                <a:sym typeface="Calibri"/>
              </a:rPr>
              <a:t>Public or private sector grants or loans (for example, those supporting low-carbon development strategies or policies) 	</a:t>
            </a:r>
            <a:endParaRPr/>
          </a:p>
          <a:p>
            <a:pPr indent="0" lvl="0" marL="0" rtl="0" algn="l">
              <a:spcBef>
                <a:spcPts val="0"/>
              </a:spcBef>
              <a:spcAft>
                <a:spcPts val="0"/>
              </a:spcAft>
              <a:buNone/>
            </a:pPr>
            <a:r>
              <a:t/>
            </a:r>
            <a:endParaRPr/>
          </a:p>
        </p:txBody>
      </p:sp>
      <p:sp>
        <p:nvSpPr>
          <p:cNvPr id="436" name="Google Shape;43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0a5613308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20a5613308_0_2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ZA" sz="1000">
                <a:solidFill>
                  <a:schemeClr val="dk1"/>
                </a:solidFill>
                <a:latin typeface="Calibri"/>
                <a:ea typeface="Calibri"/>
                <a:cs typeface="Calibri"/>
                <a:sym typeface="Calibri"/>
              </a:rPr>
              <a:t>PRESENTATION TEXT:</a:t>
            </a:r>
            <a:r>
              <a:rPr lang="en-ZA" sz="1000">
                <a:solidFill>
                  <a:schemeClr val="dk1"/>
                </a:solidFill>
                <a:latin typeface="Calibri"/>
                <a:ea typeface="Calibri"/>
                <a:cs typeface="Calibri"/>
                <a:sym typeface="Calibri"/>
              </a:rPr>
              <a:t> The series of ICAT guidance is intended to enable users that choose to assess GHG impacts, sustainable development impacts and transformational impacts of a policy to do so in an integrated and consistent way within a single impact assessment process. Refer to the ICAT Introductory Guide for more information about the ICAT guidance documents and how to apply them in combination. </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b="1" sz="8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1000"/>
              <a:t>PRESENTATION TEXT: </a:t>
            </a:r>
            <a:endParaRPr/>
          </a:p>
          <a:p>
            <a:pPr indent="0" lvl="0" marL="0" marR="0" rtl="0" algn="l">
              <a:lnSpc>
                <a:spcPct val="100000"/>
              </a:lnSpc>
              <a:spcBef>
                <a:spcPts val="0"/>
              </a:spcBef>
              <a:spcAft>
                <a:spcPts val="0"/>
              </a:spcAft>
              <a:buClr>
                <a:schemeClr val="dk1"/>
              </a:buClr>
              <a:buSzPts val="1000"/>
              <a:buFont typeface="Calibri"/>
              <a:buNone/>
            </a:pPr>
            <a:r>
              <a:rPr b="1" i="1" lang="en-ZA" sz="1000"/>
              <a:t>[COUNTRY SPECIFIC SLIDE ADAPTATION NOTE: </a:t>
            </a:r>
            <a:r>
              <a:rPr i="1" lang="en-ZA" sz="1000"/>
              <a:t>Country specific examples can be added to the list by the presenter.]</a:t>
            </a:r>
            <a:endParaRPr/>
          </a:p>
          <a:p>
            <a:pPr indent="0" lvl="0" marL="0" rtl="0" algn="l">
              <a:spcBef>
                <a:spcPts val="0"/>
              </a:spcBef>
              <a:spcAft>
                <a:spcPts val="0"/>
              </a:spcAft>
              <a:buNone/>
            </a:pPr>
            <a:r>
              <a:t/>
            </a:r>
            <a:endParaRPr b="1" sz="1000"/>
          </a:p>
        </p:txBody>
      </p:sp>
      <p:sp>
        <p:nvSpPr>
          <p:cNvPr id="480" name="Google Shape;48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chemeClr val="dk1"/>
              </a:buClr>
              <a:buSzPts val="1000"/>
              <a:buFont typeface="Arial"/>
              <a:buNone/>
            </a:pPr>
            <a:r>
              <a:rPr b="1" lang="en-ZA" sz="1000"/>
              <a:t>PRESENTATION TEXT: </a:t>
            </a:r>
            <a:endParaRPr/>
          </a:p>
          <a:p>
            <a:pPr indent="0" lvl="0" marL="0" rtl="0" algn="l">
              <a:lnSpc>
                <a:spcPct val="114000"/>
              </a:lnSpc>
              <a:spcBef>
                <a:spcPts val="600"/>
              </a:spcBef>
              <a:spcAft>
                <a:spcPts val="0"/>
              </a:spcAft>
              <a:buClr>
                <a:srgbClr val="000000"/>
              </a:buClr>
              <a:buSzPts val="1000"/>
              <a:buFont typeface="Arial"/>
              <a:buNone/>
            </a:pPr>
            <a:r>
              <a:rPr b="1" i="0" lang="en-ZA" sz="1000" u="none" strike="noStrike">
                <a:solidFill>
                  <a:srgbClr val="000000"/>
                </a:solidFill>
              </a:rPr>
              <a:t>I</a:t>
            </a:r>
            <a:r>
              <a:rPr b="0" i="0" lang="en-ZA" sz="1000" u="none" strike="noStrike">
                <a:solidFill>
                  <a:srgbClr val="000000"/>
                </a:solidFill>
              </a:rPr>
              <a:t>mproving forest management practices </a:t>
            </a:r>
            <a:endParaRPr/>
          </a:p>
          <a:p>
            <a:pPr indent="-285750" lvl="1" marL="742950" rtl="0" algn="l">
              <a:lnSpc>
                <a:spcPct val="114000"/>
              </a:lnSpc>
              <a:spcBef>
                <a:spcPts val="600"/>
              </a:spcBef>
              <a:spcAft>
                <a:spcPts val="0"/>
              </a:spcAft>
              <a:buClr>
                <a:srgbClr val="000000"/>
              </a:buClr>
              <a:buSzPts val="1000"/>
              <a:buFont typeface="Arial"/>
              <a:buChar char="•"/>
            </a:pPr>
            <a:r>
              <a:rPr b="0" i="1" lang="en-ZA" sz="1000" u="none" strike="noStrike">
                <a:solidFill>
                  <a:srgbClr val="000000"/>
                </a:solidFill>
              </a:rPr>
              <a:t>e.g., increasing the minimum age or the minimum diameter of cutting thresholds, extending the re-entry period for selective harvesting, improving the selection of trees for harvesting, implementing sustainable harvest modelling, implementing stocking retention requirements </a:t>
            </a:r>
            <a:endParaRPr/>
          </a:p>
          <a:p>
            <a:pPr indent="-285750" lvl="0" marL="285750" rtl="0" algn="l">
              <a:lnSpc>
                <a:spcPct val="114000"/>
              </a:lnSpc>
              <a:spcBef>
                <a:spcPts val="600"/>
              </a:spcBef>
              <a:spcAft>
                <a:spcPts val="0"/>
              </a:spcAft>
              <a:buClr>
                <a:srgbClr val="000000"/>
              </a:buClr>
              <a:buSzPts val="1000"/>
              <a:buFont typeface="Arial"/>
              <a:buChar char="•"/>
            </a:pPr>
            <a:r>
              <a:rPr b="0" i="0" lang="en-ZA" sz="1000" u="none" strike="noStrike">
                <a:solidFill>
                  <a:srgbClr val="000000"/>
                </a:solidFill>
              </a:rPr>
              <a:t>Enhancing productivity </a:t>
            </a:r>
            <a:endParaRPr/>
          </a:p>
          <a:p>
            <a:pPr indent="-285750" lvl="1" marL="742950" rtl="0" algn="l">
              <a:lnSpc>
                <a:spcPct val="114000"/>
              </a:lnSpc>
              <a:spcBef>
                <a:spcPts val="600"/>
              </a:spcBef>
              <a:spcAft>
                <a:spcPts val="0"/>
              </a:spcAft>
              <a:buClr>
                <a:srgbClr val="000000"/>
              </a:buClr>
              <a:buSzPts val="1000"/>
              <a:buFont typeface="Arial"/>
              <a:buChar char="•"/>
            </a:pPr>
            <a:r>
              <a:rPr b="0" i="1" lang="en-ZA" sz="1000" u="none" strike="noStrike">
                <a:solidFill>
                  <a:srgbClr val="000000"/>
                </a:solidFill>
              </a:rPr>
              <a:t>e.g., supplemental planting and thinning, introducing tree species with higher growing rates </a:t>
            </a:r>
            <a:endParaRPr/>
          </a:p>
          <a:p>
            <a:pPr indent="-285750" lvl="0" marL="285750" rtl="0" algn="l">
              <a:lnSpc>
                <a:spcPct val="114000"/>
              </a:lnSpc>
              <a:spcBef>
                <a:spcPts val="600"/>
              </a:spcBef>
              <a:spcAft>
                <a:spcPts val="0"/>
              </a:spcAft>
              <a:buClr>
                <a:srgbClr val="000000"/>
              </a:buClr>
              <a:buSzPts val="1000"/>
              <a:buFont typeface="Arial"/>
              <a:buChar char="•"/>
            </a:pPr>
            <a:r>
              <a:rPr b="0" i="0" lang="en-ZA" sz="1000" u="none" strike="noStrike">
                <a:solidFill>
                  <a:srgbClr val="000000"/>
                </a:solidFill>
              </a:rPr>
              <a:t>Improving harvest efficiency </a:t>
            </a:r>
            <a:endParaRPr/>
          </a:p>
          <a:p>
            <a:pPr indent="-285750" lvl="1" marL="742950" rtl="0" algn="l">
              <a:lnSpc>
                <a:spcPct val="114000"/>
              </a:lnSpc>
              <a:spcBef>
                <a:spcPts val="600"/>
              </a:spcBef>
              <a:spcAft>
                <a:spcPts val="0"/>
              </a:spcAft>
              <a:buClr>
                <a:srgbClr val="000000"/>
              </a:buClr>
              <a:buSzPts val="1000"/>
              <a:buFont typeface="Arial"/>
              <a:buChar char="•"/>
            </a:pPr>
            <a:r>
              <a:rPr b="0" i="1" lang="en-ZA" sz="1000" u="none" strike="noStrike">
                <a:solidFill>
                  <a:srgbClr val="000000"/>
                </a:solidFill>
              </a:rPr>
              <a:t>e.g., reducing damage or felling of other trees, reducing the size of logging roads </a:t>
            </a:r>
            <a:endParaRPr/>
          </a:p>
          <a:p>
            <a:pPr indent="-285750" lvl="0" marL="285750" rtl="0" algn="l">
              <a:lnSpc>
                <a:spcPct val="114000"/>
              </a:lnSpc>
              <a:spcBef>
                <a:spcPts val="600"/>
              </a:spcBef>
              <a:spcAft>
                <a:spcPts val="0"/>
              </a:spcAft>
              <a:buClr>
                <a:srgbClr val="000000"/>
              </a:buClr>
              <a:buSzPts val="1000"/>
              <a:buFont typeface="Arial"/>
              <a:buChar char="•"/>
            </a:pPr>
            <a:r>
              <a:rPr b="0" i="0" lang="en-ZA" sz="1000" u="none" strike="noStrike">
                <a:solidFill>
                  <a:srgbClr val="000000"/>
                </a:solidFill>
              </a:rPr>
              <a:t>Improving mill efficiency and utilization of wood products </a:t>
            </a:r>
            <a:endParaRPr/>
          </a:p>
          <a:p>
            <a:pPr indent="-222250" lvl="0" marL="285750" rtl="0" algn="l">
              <a:lnSpc>
                <a:spcPct val="114000"/>
              </a:lnSpc>
              <a:spcBef>
                <a:spcPts val="600"/>
              </a:spcBef>
              <a:spcAft>
                <a:spcPts val="0"/>
              </a:spcAft>
              <a:buClr>
                <a:schemeClr val="dk1"/>
              </a:buClr>
              <a:buSzPts val="1000"/>
              <a:buFont typeface="Arial"/>
              <a:buNone/>
            </a:pPr>
            <a:r>
              <a:t/>
            </a:r>
            <a:endParaRPr b="0" i="0" sz="1000" u="none" strike="noStrike">
              <a:solidFill>
                <a:srgbClr val="000000"/>
              </a:solidFill>
            </a:endParaRPr>
          </a:p>
          <a:p>
            <a:pPr indent="0" lvl="0" marL="0" marR="0" rtl="0" algn="l">
              <a:lnSpc>
                <a:spcPct val="114000"/>
              </a:lnSpc>
              <a:spcBef>
                <a:spcPts val="600"/>
              </a:spcBef>
              <a:spcAft>
                <a:spcPts val="0"/>
              </a:spcAft>
              <a:buClr>
                <a:schemeClr val="dk1"/>
              </a:buClr>
              <a:buSzPts val="1000"/>
              <a:buFont typeface="Arial"/>
              <a:buNone/>
            </a:pPr>
            <a:r>
              <a:rPr b="1" i="1" lang="en-ZA" sz="1000"/>
              <a:t>[COUNTRY SPECIFIC SLIDE ADAPTATION NOTE: </a:t>
            </a:r>
            <a:r>
              <a:rPr i="1" lang="en-ZA" sz="1000"/>
              <a:t>Country specific examples can be added to the list by the presenter.]</a:t>
            </a:r>
            <a:endParaRPr/>
          </a:p>
          <a:p>
            <a:pPr indent="0" lvl="0" marL="0" rtl="0" algn="l">
              <a:lnSpc>
                <a:spcPct val="114000"/>
              </a:lnSpc>
              <a:spcBef>
                <a:spcPts val="600"/>
              </a:spcBef>
              <a:spcAft>
                <a:spcPts val="0"/>
              </a:spcAft>
              <a:buClr>
                <a:schemeClr val="dk1"/>
              </a:buClr>
              <a:buSzPts val="1000"/>
              <a:buFont typeface="Arial"/>
              <a:buNone/>
            </a:pPr>
            <a:r>
              <a:t/>
            </a:r>
            <a:endParaRPr b="0" i="0" sz="1000" u="none" strike="noStrike">
              <a:solidFill>
                <a:srgbClr val="000000"/>
              </a:solidFill>
            </a:endParaRPr>
          </a:p>
        </p:txBody>
      </p:sp>
      <p:sp>
        <p:nvSpPr>
          <p:cNvPr id="498" name="Google Shape;49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chemeClr val="dk1"/>
              </a:buClr>
              <a:buSzPts val="1000"/>
              <a:buFont typeface="Arial"/>
              <a:buNone/>
            </a:pPr>
            <a:r>
              <a:rPr b="1" lang="en-ZA" sz="1000"/>
              <a:t>PRESENTATION TEXT:</a:t>
            </a:r>
            <a:r>
              <a:rPr lang="en-ZA" sz="1000"/>
              <a:t> </a:t>
            </a:r>
            <a:r>
              <a:rPr b="0" i="0" lang="en-ZA" sz="1000" u="none" strike="noStrike">
                <a:solidFill>
                  <a:srgbClr val="000000"/>
                </a:solidFill>
              </a:rPr>
              <a:t>alternative sources for fuelwood  - </a:t>
            </a:r>
            <a:r>
              <a:rPr b="0" i="1" lang="en-ZA" sz="1000" u="none" strike="noStrike">
                <a:solidFill>
                  <a:srgbClr val="000000"/>
                </a:solidFill>
              </a:rPr>
              <a:t>e.g., woodlots for fuel, gas or kerosene for cooking </a:t>
            </a:r>
            <a:endParaRPr/>
          </a:p>
          <a:p>
            <a:pPr indent="0" lvl="0" marL="0" rtl="0" algn="l">
              <a:spcBef>
                <a:spcPts val="60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516" name="Google Shape;51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boxes to go directly to the relevant sections.]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p>
        </p:txBody>
      </p:sp>
      <p:sp>
        <p:nvSpPr>
          <p:cNvPr id="534" name="Google Shape;53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1000"/>
              <a:t>PRESENTATION TEXT: </a:t>
            </a:r>
            <a:r>
              <a:rPr lang="en-ZA" sz="1000"/>
              <a:t>The overview steps are those which were seen in slide 3.</a:t>
            </a:r>
            <a:endParaRPr/>
          </a:p>
          <a:p>
            <a:pPr indent="0" lvl="0" marL="0" rtl="0" algn="l">
              <a:spcBef>
                <a:spcPts val="0"/>
              </a:spcBef>
              <a:spcAft>
                <a:spcPts val="0"/>
              </a:spcAft>
              <a:buNone/>
            </a:pPr>
            <a:r>
              <a:rPr b="1" i="1" lang="en-ZA" sz="1000"/>
              <a:t>[SLIDE FUNCTIONALITY NOTE: </a:t>
            </a:r>
            <a:r>
              <a:rPr i="1" lang="en-ZA" sz="1000"/>
              <a:t>Click on the “Overview of steps” button to review the steps.]</a:t>
            </a:r>
            <a:endParaRPr/>
          </a:p>
        </p:txBody>
      </p:sp>
      <p:sp>
        <p:nvSpPr>
          <p:cNvPr id="546" name="Google Shape;54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sz="1000"/>
              <a:t>[SLIDE FUNCTIONALITY</a:t>
            </a:r>
            <a:r>
              <a:rPr lang="en-ZA" sz="1000"/>
              <a:t>: </a:t>
            </a:r>
            <a:r>
              <a:rPr i="1" lang="en-ZA" sz="1000"/>
              <a:t>The presenter can click on each section to go directly to that section. In addition, clicking on the Stakeholder Participation and Technical review will take you to the relevant webpage to show the guidance.]</a:t>
            </a:r>
            <a:endParaRPr/>
          </a:p>
        </p:txBody>
      </p:sp>
      <p:sp>
        <p:nvSpPr>
          <p:cNvPr id="563" name="Google Shape;56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000" u="none" strike="noStrike">
                <a:solidFill>
                  <a:srgbClr val="000000"/>
                </a:solidFill>
                <a:latin typeface="Calibri"/>
                <a:ea typeface="Calibri"/>
                <a:cs typeface="Calibri"/>
                <a:sym typeface="Calibri"/>
              </a:rPr>
              <a:t>PRESENTATION TEXT: </a:t>
            </a:r>
            <a:r>
              <a:rPr b="0" i="0" lang="en-ZA" sz="1000" u="none" strike="noStrike">
                <a:solidFill>
                  <a:srgbClr val="000000"/>
                </a:solidFill>
                <a:latin typeface="Calibri"/>
                <a:ea typeface="Calibri"/>
                <a:cs typeface="Calibri"/>
                <a:sym typeface="Calibri"/>
              </a:rPr>
              <a:t>There are a range of options for assessing GHG impacts that allow users to manage trade-offs between the accuracy of the results and the resources, time, and data needed to complete the assessment, based on objectives. </a:t>
            </a:r>
            <a:endParaRPr/>
          </a:p>
          <a:p>
            <a:pPr indent="0" lvl="0" marL="0" rtl="0" algn="l">
              <a:spcBef>
                <a:spcPts val="0"/>
              </a:spcBef>
              <a:spcAft>
                <a:spcPts val="0"/>
              </a:spcAft>
              <a:buNone/>
            </a:pPr>
            <a:r>
              <a:rPr b="0" i="0" lang="en-ZA" sz="1000" u="none" strike="noStrike">
                <a:solidFill>
                  <a:srgbClr val="000000"/>
                </a:solidFill>
                <a:latin typeface="Calibri"/>
                <a:ea typeface="Calibri"/>
                <a:cs typeface="Calibri"/>
                <a:sym typeface="Calibri"/>
              </a:rPr>
              <a:t>Users should choose approaches and methods that are sufficient to accurately meet the stated objectives of the assessment and ensure that the resulting claims are appropriate. </a:t>
            </a:r>
            <a:endParaRPr sz="1000">
              <a:latin typeface="Calibri"/>
              <a:ea typeface="Calibri"/>
              <a:cs typeface="Calibri"/>
              <a:sym typeface="Calibri"/>
            </a:endParaRPr>
          </a:p>
        </p:txBody>
      </p:sp>
      <p:sp>
        <p:nvSpPr>
          <p:cNvPr id="590" name="Google Shape;59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1000"/>
              <a:t>PRESENTATION TEXT:</a:t>
            </a:r>
            <a:endParaRPr/>
          </a:p>
          <a:p>
            <a:pPr indent="0" lvl="0" marL="0" rtl="0" algn="l">
              <a:spcBef>
                <a:spcPts val="0"/>
              </a:spcBef>
              <a:spcAft>
                <a:spcPts val="0"/>
              </a:spcAft>
              <a:buNone/>
            </a:pPr>
            <a:r>
              <a:rPr b="1" lang="en-ZA" sz="1000"/>
              <a:t>Emissions approach: </a:t>
            </a:r>
            <a:r>
              <a:rPr lang="en-ZA" sz="1000">
                <a:solidFill>
                  <a:schemeClr val="dk1"/>
                </a:solidFill>
                <a:latin typeface="Calibri"/>
                <a:ea typeface="Calibri"/>
                <a:cs typeface="Calibri"/>
                <a:sym typeface="Calibri"/>
              </a:rPr>
              <a:t>In this method, users determine the most likely baseline scenario for land use, land-use change and/or timber management practices, and estimate baseline emissions and removals (Chapter 7). Users then develop the most likely policy scenario by determining the likely implementation potential of the policy (Sections 8.2–8.5). Policy scenario emissions and removals are quantified by using the same method that was used to estimate the baseline emissions and removals, with parameter values that are adjusted for the policy scenario. The net change in GHG emissions and removals is the difference between policy and baseline emissions and removals. </a:t>
            </a:r>
            <a:endParaRPr/>
          </a:p>
          <a:p>
            <a:pPr indent="0" lvl="0" marL="0" rtl="0" algn="l">
              <a:spcBef>
                <a:spcPts val="0"/>
              </a:spcBef>
              <a:spcAft>
                <a:spcPts val="0"/>
              </a:spcAft>
              <a:buNone/>
            </a:pPr>
            <a:r>
              <a:rPr b="1" lang="en-ZA" sz="1000"/>
              <a:t>Activity data approach</a:t>
            </a:r>
            <a:r>
              <a:rPr lang="en-ZA" sz="1000"/>
              <a:t>: </a:t>
            </a:r>
            <a:r>
              <a:rPr lang="en-ZA" sz="1000">
                <a:solidFill>
                  <a:schemeClr val="dk1"/>
                </a:solidFill>
                <a:latin typeface="Calibri"/>
                <a:ea typeface="Calibri"/>
                <a:cs typeface="Calibri"/>
                <a:sym typeface="Calibri"/>
              </a:rPr>
              <a:t>In this approach, users estimate the maximum implementation potential of the policy (following the approach in Chapter 8), based on the causal chain that is developed in Chapter 6. The maximum implementation potential is estimated in terms of activity data. “Activity data” are parameters that are expected to change in value as a result of the policy. This approach is best for policies that target changes in activity data (e.g. hectares [ha] of forest land remaining as forest land). Estimating baseline emissions is optional when using this approach; the GHG impacts of the policy can be calculated directly, without explicitly determining separate baseline and policy scenarios. In such cases, users can skip Chapter 7. </a:t>
            </a:r>
            <a:endParaRPr/>
          </a:p>
        </p:txBody>
      </p:sp>
      <p:sp>
        <p:nvSpPr>
          <p:cNvPr id="618" name="Google Shape;61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[SLIDE FUNCTIONALITY NOTE: </a:t>
            </a:r>
            <a:r>
              <a:rPr i="1" lang="en-ZA"/>
              <a:t>Click on the yellow interactive button to see more detail on choosing an approach.]</a:t>
            </a:r>
            <a:endParaRPr/>
          </a:p>
          <a:p>
            <a:pPr indent="0" lvl="0" marL="0" rtl="0" algn="l">
              <a:spcBef>
                <a:spcPts val="0"/>
              </a:spcBef>
              <a:spcAft>
                <a:spcPts val="0"/>
              </a:spcAft>
              <a:buNone/>
            </a:pPr>
            <a:r>
              <a:t/>
            </a:r>
            <a:endParaRPr/>
          </a:p>
        </p:txBody>
      </p:sp>
      <p:sp>
        <p:nvSpPr>
          <p:cNvPr id="642" name="Google Shape;64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000" u="none" strike="noStrike">
                <a:solidFill>
                  <a:srgbClr val="000000"/>
                </a:solidFill>
                <a:latin typeface="Calibri"/>
                <a:ea typeface="Calibri"/>
                <a:cs typeface="Calibri"/>
                <a:sym typeface="Calibri"/>
              </a:rPr>
              <a:t>PRESENTATION TEXT: </a:t>
            </a:r>
            <a:r>
              <a:rPr lang="en-ZA" sz="1000">
                <a:solidFill>
                  <a:schemeClr val="dk1"/>
                </a:solidFill>
                <a:latin typeface="Calibri"/>
                <a:ea typeface="Calibri"/>
                <a:cs typeface="Calibri"/>
                <a:sym typeface="Calibri"/>
              </a:rPr>
              <a:t>Users may decide on their method of assessment based on both their assessment objectives and their capacity, resources and time available to carry out the assessment (Figure 4.1). For planning purposes, it is helpful for users to identify the desired estimation method before beginning an impact assessment. Users may rely on a combination of methods within a policy estimation. For example, if a policy affects multiple carbon pools, each carbon pool estimate could use a different methodological tier. Similarly, data availability may vary across policy locations, requiring the use of different approaches. Users using a combination of methods and approaches should heed the consistency and comparability assessment principles described in the next section. </a:t>
            </a:r>
            <a:endParaRPr/>
          </a:p>
        </p:txBody>
      </p:sp>
      <p:sp>
        <p:nvSpPr>
          <p:cNvPr id="658" name="Google Shape;65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0a5613308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20a5613308_0_2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ZA" sz="1000">
                <a:solidFill>
                  <a:schemeClr val="dk1"/>
                </a:solidFill>
                <a:latin typeface="Calibri"/>
                <a:ea typeface="Calibri"/>
                <a:cs typeface="Calibri"/>
                <a:sym typeface="Calibri"/>
              </a:rPr>
              <a:t>PRESENTATION TEXT</a:t>
            </a:r>
            <a:r>
              <a:rPr lang="en-ZA" sz="1000">
                <a:solidFill>
                  <a:schemeClr val="dk1"/>
                </a:solidFill>
                <a:latin typeface="Calibri"/>
                <a:ea typeface="Calibri"/>
                <a:cs typeface="Calibri"/>
                <a:sym typeface="Calibri"/>
              </a:rPr>
              <a:t>: These are the various steps outlined in the Guidance document. This presentation covers part I.</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8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1000"/>
              <a:t>PRESENTATION TEXT: </a:t>
            </a:r>
            <a:r>
              <a:rPr lang="en-ZA" sz="1000">
                <a:solidFill>
                  <a:schemeClr val="dk1"/>
                </a:solidFill>
                <a:latin typeface="Calibri"/>
                <a:ea typeface="Calibri"/>
                <a:cs typeface="Calibri"/>
                <a:sym typeface="Calibri"/>
              </a:rPr>
              <a:t>Expert judgment can be associated with a high level of uncertainty. As such, experts can be consulted to provide a range of possible values and the related uncertainty range, or to help select suitable values from a range of values. Expert judgment can be informed or supported by broader consultations with stakeholders. It is important to document the reason that no data sources are available and the rationale for the value chosen. </a:t>
            </a:r>
            <a:endParaRPr/>
          </a:p>
          <a:p>
            <a:pPr indent="0" lvl="0" marL="0" marR="0" rtl="0" algn="l">
              <a:lnSpc>
                <a:spcPct val="100000"/>
              </a:lnSpc>
              <a:spcBef>
                <a:spcPts val="0"/>
              </a:spcBef>
              <a:spcAft>
                <a:spcPts val="0"/>
              </a:spcAft>
              <a:buClr>
                <a:schemeClr val="dk1"/>
              </a:buClr>
              <a:buSzPts val="1000"/>
              <a:buFont typeface="Calibri"/>
              <a:buNone/>
            </a:pPr>
            <a:r>
              <a:rPr b="1" i="1" lang="en-ZA" sz="1000"/>
              <a:t>[SLIDE FUNCTIONALITY NOTE: </a:t>
            </a:r>
            <a:r>
              <a:rPr i="1" lang="en-ZA" sz="1000"/>
              <a:t>Click on the interactive blue buttons at the bottom of the page to go to the webpage for IPCC and for ICAT Stakeholder Participation Guide.]</a:t>
            </a:r>
            <a:endParaRPr/>
          </a:p>
          <a:p>
            <a:pPr indent="0" lvl="0" marL="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74" name="Google Shape;67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1000"/>
              <a:t>PRESENTATION TEXT: </a:t>
            </a:r>
            <a:r>
              <a:rPr lang="en-ZA" sz="1000">
                <a:solidFill>
                  <a:schemeClr val="dk1"/>
                </a:solidFill>
                <a:latin typeface="Calibri"/>
                <a:ea typeface="Calibri"/>
                <a:cs typeface="Calibri"/>
                <a:sym typeface="Calibri"/>
              </a:rPr>
              <a:t>Before beginning the assessment process, users should consider how stakeholder participation can support the objectives, and include relevant activities and associated resources in assessment plans. It is important to conform with national legal requirements and norms for stakeholder participation in public policies. During the planning phase, it is recommended that users identify stakeholder groups that may be affected by, or may influence, the policy. Appropriate approaches should be identified to engage with stakeholder groups, including through their legitimate representatives. Effective stakeholder participation could be facilitated by establishing a multi-stakeholder working group or advisory body consisting of stakeholders and experts with relevant and diverse knowledge and experience. </a:t>
            </a:r>
            <a:endParaRPr/>
          </a:p>
          <a:p>
            <a:pPr indent="0" lvl="0" marL="0" marR="0" rtl="0" algn="l">
              <a:lnSpc>
                <a:spcPct val="100000"/>
              </a:lnSpc>
              <a:spcBef>
                <a:spcPts val="0"/>
              </a:spcBef>
              <a:spcAft>
                <a:spcPts val="0"/>
              </a:spcAft>
              <a:buClr>
                <a:schemeClr val="dk1"/>
              </a:buClr>
              <a:buSzPts val="1000"/>
              <a:buFont typeface="Calibri"/>
              <a:buNone/>
            </a:pPr>
            <a:r>
              <a:rPr b="1" i="1" lang="en-ZA" sz="1000"/>
              <a:t>[SLIDE FUNCTIONALITY NOTE: </a:t>
            </a:r>
            <a:r>
              <a:rPr i="1" lang="en-ZA" sz="1000"/>
              <a:t>Click on the Stakeholder Participation button in the interactive panel to go to the ICAT website where the Guide can be found.]</a:t>
            </a:r>
            <a:endParaRPr/>
          </a:p>
          <a:p>
            <a:pPr indent="0" lvl="0" marL="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92" name="Google Shape;69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rPr b="1" lang="en-ZA" sz="1000"/>
              <a:t>PRESENTATION TEXT: </a:t>
            </a:r>
            <a:r>
              <a:rPr lang="en-ZA" sz="1000"/>
              <a:t>Access the Technical Review Guide to obtain guidance for planning and conducting technical reviews.</a:t>
            </a:r>
            <a:endParaRPr/>
          </a:p>
          <a:p>
            <a:pPr indent="0" lvl="0" marL="0" marR="0" rtl="0" algn="l">
              <a:lnSpc>
                <a:spcPct val="100000"/>
              </a:lnSpc>
              <a:spcBef>
                <a:spcPts val="0"/>
              </a:spcBef>
              <a:spcAft>
                <a:spcPts val="0"/>
              </a:spcAft>
              <a:buClr>
                <a:schemeClr val="dk1"/>
              </a:buClr>
              <a:buSzPts val="1000"/>
              <a:buFont typeface="Calibri"/>
              <a:buNone/>
            </a:pPr>
            <a:r>
              <a:rPr b="1" i="1" lang="en-ZA" sz="1000"/>
              <a:t>[SLIDE FUNCTIONALITY NOTE: </a:t>
            </a:r>
            <a:r>
              <a:rPr i="1" lang="en-ZA" sz="1000"/>
              <a:t>Click on the Technical Review interactive button to go to the ICAT webpage where the Guide can be found.]</a:t>
            </a:r>
            <a:endParaRPr/>
          </a:p>
          <a:p>
            <a:pPr indent="0" lvl="0" marL="0" marR="0" rtl="0" algn="l">
              <a:lnSpc>
                <a:spcPct val="100000"/>
              </a:lnSpc>
              <a:spcBef>
                <a:spcPts val="0"/>
              </a:spcBef>
              <a:spcAft>
                <a:spcPts val="0"/>
              </a:spcAft>
              <a:buClr>
                <a:schemeClr val="dk1"/>
              </a:buClr>
              <a:buSzPts val="1000"/>
              <a:buFont typeface="Calibri"/>
              <a:buNone/>
            </a:pPr>
            <a:r>
              <a:t/>
            </a:r>
            <a:endParaRPr sz="1000"/>
          </a:p>
        </p:txBody>
      </p:sp>
      <p:sp>
        <p:nvSpPr>
          <p:cNvPr id="709" name="Google Shape;70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PRESENTATION TEXT:</a:t>
            </a:r>
            <a:endParaRPr/>
          </a:p>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Relevance</a:t>
            </a:r>
            <a:r>
              <a:rPr b="0" i="0" lang="en-ZA" sz="1000" u="none" strike="noStrike">
                <a:solidFill>
                  <a:srgbClr val="000000"/>
                </a:solidFill>
                <a:latin typeface="Arial"/>
                <a:ea typeface="Arial"/>
                <a:cs typeface="Arial"/>
                <a:sym typeface="Arial"/>
              </a:rPr>
              <a:t>: Ensure the assessment appropriately reflects the GHG impacts of the policy and serves the decision-making needs of users and stakeholders, both internal and external to the reporting entity. Applying the principle of relevance depends on the objectives of the assessment, broader policy objectives, national circumstances and stakeholder priorities. </a:t>
            </a:r>
            <a:endParaRPr/>
          </a:p>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Completeness</a:t>
            </a:r>
            <a:r>
              <a:rPr b="0" i="0" lang="en-ZA" sz="1000" u="none" strike="noStrike">
                <a:solidFill>
                  <a:srgbClr val="000000"/>
                </a:solidFill>
                <a:latin typeface="Arial"/>
                <a:ea typeface="Arial"/>
                <a:cs typeface="Arial"/>
                <a:sym typeface="Arial"/>
              </a:rPr>
              <a:t>: Include all significant impacts in the GHG assessment boundary, including both positive and negative impacts. Disclose and justify any specific exclusions. </a:t>
            </a:r>
            <a:endParaRPr/>
          </a:p>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Consistency</a:t>
            </a:r>
            <a:r>
              <a:rPr b="0" i="0" lang="en-ZA" sz="1000" u="none" strike="noStrike">
                <a:solidFill>
                  <a:srgbClr val="000000"/>
                </a:solidFill>
                <a:latin typeface="Arial"/>
                <a:ea typeface="Arial"/>
                <a:cs typeface="Arial"/>
                <a:sym typeface="Arial"/>
              </a:rPr>
              <a:t>: Use consistent assessment approaches, data collection methods and calculation methods to allow for meaningful performance tracking over time. Document any changes to the data sources, GHG assessment boundary, methods, or any other relevant factors in the time series. </a:t>
            </a:r>
            <a:endParaRPr/>
          </a:p>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Transparency</a:t>
            </a:r>
            <a:r>
              <a:rPr b="0" i="0" lang="en-ZA" sz="1000" u="none" strike="noStrike">
                <a:solidFill>
                  <a:srgbClr val="000000"/>
                </a:solidFill>
                <a:latin typeface="Arial"/>
                <a:ea typeface="Arial"/>
                <a:cs typeface="Arial"/>
                <a:sym typeface="Arial"/>
              </a:rPr>
              <a:t>: Provide clear and complete information for stakeholders to assess the credibility and reliability of the results. Disclose and document all relevant methods, data sources, calculations, assumptions and uncertainties. Disclose the processes, procedures and limitations of the assessment in a clear, factual, neutral, and understandable manner with clear documentation. The information should be sufficient to enable a party external to the assessment process to derive the same results if provided with the same source data. Chapter 11 provides a list of recommended information to report to ensure transparency. </a:t>
            </a:r>
            <a:endParaRPr/>
          </a:p>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Accuracy</a:t>
            </a:r>
            <a:r>
              <a:rPr b="0" i="0" lang="en-ZA" sz="1000" u="none" strike="noStrike">
                <a:solidFill>
                  <a:srgbClr val="000000"/>
                </a:solidFill>
                <a:latin typeface="Arial"/>
                <a:ea typeface="Arial"/>
                <a:cs typeface="Arial"/>
                <a:sym typeface="Arial"/>
              </a:rPr>
              <a:t>: Ensure that the estimated impacts are systematically neither over nor under actual values, as far as can be judged, and that uncertainties are reduced as far as practicable. Achieve sufficient accuracy to enable users and stakeholders to make appropriate and informed decisions with reasonable confidence as to the integrity of the reported information. If accurate data for a given impact category is not currently available, users should strive to improve accuracy over time as better data becomes available. Accuracy should be pursued as far as possible, but once uncertainty can no longer be practically reduced, conservative estimates should be used. </a:t>
            </a:r>
            <a:endParaRPr/>
          </a:p>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Comparability:</a:t>
            </a:r>
            <a:r>
              <a:rPr b="0" i="0" lang="en-ZA" sz="1000" u="none" strike="noStrike">
                <a:solidFill>
                  <a:srgbClr val="000000"/>
                </a:solidFill>
                <a:latin typeface="Arial"/>
                <a:ea typeface="Arial"/>
                <a:cs typeface="Arial"/>
                <a:sym typeface="Arial"/>
              </a:rPr>
              <a:t> Ensure common methods, data sources, assumptions and reporting formats, such as that the estimated impacts of multiple policies can be compared.</a:t>
            </a:r>
            <a:endParaRPr/>
          </a:p>
          <a:p>
            <a:pPr indent="0" lvl="0" marL="0" marR="0" rtl="0" algn="l">
              <a:lnSpc>
                <a:spcPct val="100000"/>
              </a:lnSpc>
              <a:spcBef>
                <a:spcPts val="0"/>
              </a:spcBef>
              <a:spcAft>
                <a:spcPts val="0"/>
              </a:spcAft>
              <a:buClr>
                <a:schemeClr val="dk1"/>
              </a:buClr>
              <a:buSzPts val="1000"/>
              <a:buFont typeface="Calibri"/>
              <a:buNone/>
            </a:pPr>
            <a:r>
              <a:rPr b="1" i="1" lang="en-ZA" sz="1000"/>
              <a:t>[SLIDE FUNCTIONALITY NOTE: </a:t>
            </a:r>
            <a:r>
              <a:rPr i="1" lang="en-ZA" sz="1000"/>
              <a:t>Click on the interactive yellow buttons to find more detail on conservativeness and comparability.]</a:t>
            </a:r>
            <a:endParaRPr/>
          </a:p>
          <a:p>
            <a:pPr indent="0" lvl="0" marL="0" rtl="0" algn="l">
              <a:spcBef>
                <a:spcPts val="0"/>
              </a:spcBef>
              <a:spcAft>
                <a:spcPts val="0"/>
              </a:spcAft>
              <a:buNone/>
            </a:pPr>
            <a:r>
              <a:t/>
            </a:r>
            <a:endParaRPr sz="1000"/>
          </a:p>
        </p:txBody>
      </p:sp>
      <p:sp>
        <p:nvSpPr>
          <p:cNvPr id="726" name="Google Shape;72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4" name="Google Shape;76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sz="1000"/>
              <a:t>[SLIDE FUNCTIONALITY NOTE: </a:t>
            </a:r>
            <a:r>
              <a:rPr i="1" lang="en-ZA" sz="1000"/>
              <a:t>Click on the “Answer” button to reveal the answer.]</a:t>
            </a:r>
            <a:endParaRPr/>
          </a:p>
          <a:p>
            <a:pPr indent="0" lvl="0" marL="0" marR="0" rtl="0" algn="l">
              <a:lnSpc>
                <a:spcPct val="100000"/>
              </a:lnSpc>
              <a:spcBef>
                <a:spcPts val="0"/>
              </a:spcBef>
              <a:spcAft>
                <a:spcPts val="0"/>
              </a:spcAft>
              <a:buClr>
                <a:schemeClr val="dk1"/>
              </a:buClr>
              <a:buSzPts val="1000"/>
              <a:buFont typeface="Calibri"/>
              <a:buNone/>
            </a:pPr>
            <a:r>
              <a:rPr b="1" i="1" lang="en-ZA" sz="1000">
                <a:solidFill>
                  <a:schemeClr val="dk1"/>
                </a:solidFill>
                <a:latin typeface="Calibri"/>
                <a:ea typeface="Calibri"/>
                <a:cs typeface="Calibri"/>
                <a:sym typeface="Calibri"/>
              </a:rPr>
              <a:t>[COUNTRY SPECIFIC SLIDE ADAPTATION NOTE: </a:t>
            </a:r>
            <a:r>
              <a:rPr b="0" i="1" lang="en-ZA" sz="1000">
                <a:solidFill>
                  <a:schemeClr val="dk1"/>
                </a:solidFill>
                <a:latin typeface="Calibri"/>
                <a:ea typeface="Calibri"/>
                <a:cs typeface="Calibri"/>
                <a:sym typeface="Calibri"/>
              </a:rPr>
              <a:t>The quiz can be removed if preferred, or the questions could be altered or added to</a:t>
            </a:r>
            <a:r>
              <a:rPr b="1" i="1" lang="en-ZA" sz="1000">
                <a:solidFill>
                  <a:schemeClr val="dk1"/>
                </a:solidFill>
                <a:latin typeface="Calibri"/>
                <a:ea typeface="Calibri"/>
                <a:cs typeface="Calibri"/>
                <a:sym typeface="Calibri"/>
              </a:rPr>
              <a:t>. </a:t>
            </a:r>
            <a:r>
              <a:rPr b="0" i="1" lang="en-ZA" sz="1000">
                <a:solidFill>
                  <a:schemeClr val="dk1"/>
                </a:solidFill>
                <a:latin typeface="Calibri"/>
                <a:ea typeface="Calibri"/>
                <a:cs typeface="Calibri"/>
                <a:sym typeface="Calibri"/>
              </a:rPr>
              <a:t>Further, the quiz questions could be put into Mentimeter to make it more interactive for the audience</a:t>
            </a:r>
            <a:r>
              <a:rPr b="1" i="1" lang="en-ZA" sz="10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i="1"/>
          </a:p>
        </p:txBody>
      </p:sp>
      <p:sp>
        <p:nvSpPr>
          <p:cNvPr id="765" name="Google Shape;765;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sz="1000"/>
              <a:t>[SLIDE FUNCTIONALITY NOTE: </a:t>
            </a:r>
            <a:r>
              <a:rPr i="1" lang="en-ZA" sz="1000"/>
              <a:t>Click on the “Answer” button to reveal the answer.]</a:t>
            </a:r>
            <a:endParaRPr/>
          </a:p>
          <a:p>
            <a:pPr indent="0" lvl="0" marL="0" marR="0" rtl="0" algn="l">
              <a:lnSpc>
                <a:spcPct val="100000"/>
              </a:lnSpc>
              <a:spcBef>
                <a:spcPts val="0"/>
              </a:spcBef>
              <a:spcAft>
                <a:spcPts val="0"/>
              </a:spcAft>
              <a:buClr>
                <a:schemeClr val="dk1"/>
              </a:buClr>
              <a:buSzPts val="1000"/>
              <a:buFont typeface="Calibri"/>
              <a:buNone/>
            </a:pPr>
            <a:r>
              <a:rPr b="1" i="1" lang="en-ZA" sz="1000">
                <a:solidFill>
                  <a:schemeClr val="dk1"/>
                </a:solidFill>
                <a:latin typeface="Calibri"/>
                <a:ea typeface="Calibri"/>
                <a:cs typeface="Calibri"/>
                <a:sym typeface="Calibri"/>
              </a:rPr>
              <a:t>[COUNTRY SPECIFIC SLIDE ADAPTATION NOTE: </a:t>
            </a:r>
            <a:r>
              <a:rPr b="0" i="1" lang="en-ZA" sz="1000">
                <a:solidFill>
                  <a:schemeClr val="dk1"/>
                </a:solidFill>
                <a:latin typeface="Calibri"/>
                <a:ea typeface="Calibri"/>
                <a:cs typeface="Calibri"/>
                <a:sym typeface="Calibri"/>
              </a:rPr>
              <a:t>The quiz can be removed if preferred, or the questions could be altered or added to</a:t>
            </a:r>
            <a:r>
              <a:rPr b="1" i="1" lang="en-ZA" sz="1000">
                <a:solidFill>
                  <a:schemeClr val="dk1"/>
                </a:solidFill>
                <a:latin typeface="Calibri"/>
                <a:ea typeface="Calibri"/>
                <a:cs typeface="Calibri"/>
                <a:sym typeface="Calibri"/>
              </a:rPr>
              <a:t>. </a:t>
            </a:r>
            <a:r>
              <a:rPr b="0" i="1" lang="en-ZA" sz="1000">
                <a:solidFill>
                  <a:schemeClr val="dk1"/>
                </a:solidFill>
                <a:latin typeface="Calibri"/>
                <a:ea typeface="Calibri"/>
                <a:cs typeface="Calibri"/>
                <a:sym typeface="Calibri"/>
              </a:rPr>
              <a:t>Further, the quiz questions could be put into Mentimeter to make it more interactive for the audience</a:t>
            </a:r>
            <a:r>
              <a:rPr b="1" i="1" lang="en-ZA" sz="10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p:txBody>
      </p:sp>
      <p:sp>
        <p:nvSpPr>
          <p:cNvPr id="775" name="Google Shape;77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sz="1000"/>
              <a:t>[SLIDE FUNCTIONALITY NOTE: </a:t>
            </a:r>
            <a:r>
              <a:rPr i="1" lang="en-ZA" sz="1000"/>
              <a:t>Click on the “Answer” button to reveal the answer.]</a:t>
            </a:r>
            <a:endParaRPr/>
          </a:p>
          <a:p>
            <a:pPr indent="0" lvl="0" marL="0" marR="0" rtl="0" algn="l">
              <a:lnSpc>
                <a:spcPct val="100000"/>
              </a:lnSpc>
              <a:spcBef>
                <a:spcPts val="0"/>
              </a:spcBef>
              <a:spcAft>
                <a:spcPts val="0"/>
              </a:spcAft>
              <a:buClr>
                <a:schemeClr val="dk1"/>
              </a:buClr>
              <a:buSzPts val="1000"/>
              <a:buFont typeface="Calibri"/>
              <a:buNone/>
            </a:pPr>
            <a:r>
              <a:rPr b="1" i="1" lang="en-ZA" sz="1000">
                <a:solidFill>
                  <a:schemeClr val="dk1"/>
                </a:solidFill>
                <a:latin typeface="Calibri"/>
                <a:ea typeface="Calibri"/>
                <a:cs typeface="Calibri"/>
                <a:sym typeface="Calibri"/>
              </a:rPr>
              <a:t>[COUNTRY SPECIFIC SLIDE ADAPTATION NOTE: </a:t>
            </a:r>
            <a:r>
              <a:rPr b="0" i="1" lang="en-ZA" sz="1000">
                <a:solidFill>
                  <a:schemeClr val="dk1"/>
                </a:solidFill>
                <a:latin typeface="Calibri"/>
                <a:ea typeface="Calibri"/>
                <a:cs typeface="Calibri"/>
                <a:sym typeface="Calibri"/>
              </a:rPr>
              <a:t>The quiz can be removed if preferred, or the questions could be altered or added to</a:t>
            </a:r>
            <a:r>
              <a:rPr b="1" i="1" lang="en-ZA" sz="1000">
                <a:solidFill>
                  <a:schemeClr val="dk1"/>
                </a:solidFill>
                <a:latin typeface="Calibri"/>
                <a:ea typeface="Calibri"/>
                <a:cs typeface="Calibri"/>
                <a:sym typeface="Calibri"/>
              </a:rPr>
              <a:t>. </a:t>
            </a:r>
            <a:r>
              <a:rPr b="0" i="1" lang="en-ZA" sz="1000">
                <a:solidFill>
                  <a:schemeClr val="dk1"/>
                </a:solidFill>
                <a:latin typeface="Calibri"/>
                <a:ea typeface="Calibri"/>
                <a:cs typeface="Calibri"/>
                <a:sym typeface="Calibri"/>
              </a:rPr>
              <a:t>Further, the quiz questions could be put into Mentimeter to make it more interactive for the audience</a:t>
            </a:r>
            <a:r>
              <a:rPr b="1" i="1" lang="en-ZA" sz="10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p:txBody>
      </p:sp>
      <p:sp>
        <p:nvSpPr>
          <p:cNvPr id="785" name="Google Shape;78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4" name="Google Shape;79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sz="1000"/>
              <a:t>[SLIDE FUNCTIONALITY NOTE: </a:t>
            </a:r>
            <a:r>
              <a:rPr i="1" lang="en-ZA" sz="1000"/>
              <a:t>Click on the “Answer” button to reveal the answer.]</a:t>
            </a:r>
            <a:endParaRPr/>
          </a:p>
          <a:p>
            <a:pPr indent="0" lvl="0" marL="0" marR="0" rtl="0" algn="l">
              <a:lnSpc>
                <a:spcPct val="100000"/>
              </a:lnSpc>
              <a:spcBef>
                <a:spcPts val="0"/>
              </a:spcBef>
              <a:spcAft>
                <a:spcPts val="0"/>
              </a:spcAft>
              <a:buClr>
                <a:schemeClr val="dk1"/>
              </a:buClr>
              <a:buSzPts val="1000"/>
              <a:buFont typeface="Calibri"/>
              <a:buNone/>
            </a:pPr>
            <a:r>
              <a:rPr b="1" i="1" lang="en-ZA" sz="1000">
                <a:solidFill>
                  <a:schemeClr val="dk1"/>
                </a:solidFill>
                <a:latin typeface="Calibri"/>
                <a:ea typeface="Calibri"/>
                <a:cs typeface="Calibri"/>
                <a:sym typeface="Calibri"/>
              </a:rPr>
              <a:t>[COUNTRY SPECIFIC SLIDE ADAPTATION NOTE: </a:t>
            </a:r>
            <a:r>
              <a:rPr b="0" i="1" lang="en-ZA" sz="1000">
                <a:solidFill>
                  <a:schemeClr val="dk1"/>
                </a:solidFill>
                <a:latin typeface="Calibri"/>
                <a:ea typeface="Calibri"/>
                <a:cs typeface="Calibri"/>
                <a:sym typeface="Calibri"/>
              </a:rPr>
              <a:t>The quiz can be removed if preferred, or the questions could be altered or added to</a:t>
            </a:r>
            <a:r>
              <a:rPr b="1" i="1" lang="en-ZA" sz="1000">
                <a:solidFill>
                  <a:schemeClr val="dk1"/>
                </a:solidFill>
                <a:latin typeface="Calibri"/>
                <a:ea typeface="Calibri"/>
                <a:cs typeface="Calibri"/>
                <a:sym typeface="Calibri"/>
              </a:rPr>
              <a:t>. </a:t>
            </a:r>
            <a:r>
              <a:rPr b="0" i="1" lang="en-ZA" sz="1000">
                <a:solidFill>
                  <a:schemeClr val="dk1"/>
                </a:solidFill>
                <a:latin typeface="Calibri"/>
                <a:ea typeface="Calibri"/>
                <a:cs typeface="Calibri"/>
                <a:sym typeface="Calibri"/>
              </a:rPr>
              <a:t>Further, the quiz questions could be put into Mentimeter to make it more interactive for the audience</a:t>
            </a:r>
            <a:r>
              <a:rPr b="1" i="1" lang="en-ZA" sz="10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p:txBody>
      </p:sp>
      <p:sp>
        <p:nvSpPr>
          <p:cNvPr id="795" name="Google Shape;79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4" name="Google Shape;80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sz="1000"/>
              <a:t>[SLIDE FUNCTIONALITY NOTE: </a:t>
            </a:r>
            <a:r>
              <a:rPr i="1" lang="en-ZA" sz="1000"/>
              <a:t>Click on the “Answer” button to reveal the answer.]</a:t>
            </a:r>
            <a:endParaRPr/>
          </a:p>
          <a:p>
            <a:pPr indent="0" lvl="0" marL="0" marR="0" rtl="0" algn="l">
              <a:lnSpc>
                <a:spcPct val="100000"/>
              </a:lnSpc>
              <a:spcBef>
                <a:spcPts val="0"/>
              </a:spcBef>
              <a:spcAft>
                <a:spcPts val="0"/>
              </a:spcAft>
              <a:buClr>
                <a:schemeClr val="dk1"/>
              </a:buClr>
              <a:buSzPts val="1000"/>
              <a:buFont typeface="Calibri"/>
              <a:buNone/>
            </a:pPr>
            <a:r>
              <a:rPr b="1" i="1" lang="en-ZA" sz="1000">
                <a:solidFill>
                  <a:schemeClr val="dk1"/>
                </a:solidFill>
                <a:latin typeface="Calibri"/>
                <a:ea typeface="Calibri"/>
                <a:cs typeface="Calibri"/>
                <a:sym typeface="Calibri"/>
              </a:rPr>
              <a:t>[COUNTRY SPECIFIC SLIDE ADAPTATION NOTE: </a:t>
            </a:r>
            <a:r>
              <a:rPr b="0" i="1" lang="en-ZA" sz="1000">
                <a:solidFill>
                  <a:schemeClr val="dk1"/>
                </a:solidFill>
                <a:latin typeface="Calibri"/>
                <a:ea typeface="Calibri"/>
                <a:cs typeface="Calibri"/>
                <a:sym typeface="Calibri"/>
              </a:rPr>
              <a:t>The quiz can be removed if preferred, or the questions could be altered or added to</a:t>
            </a:r>
            <a:r>
              <a:rPr b="1" i="1" lang="en-ZA" sz="1000">
                <a:solidFill>
                  <a:schemeClr val="dk1"/>
                </a:solidFill>
                <a:latin typeface="Calibri"/>
                <a:ea typeface="Calibri"/>
                <a:cs typeface="Calibri"/>
                <a:sym typeface="Calibri"/>
              </a:rPr>
              <a:t>. </a:t>
            </a:r>
            <a:r>
              <a:rPr b="0" i="1" lang="en-ZA" sz="1000">
                <a:solidFill>
                  <a:schemeClr val="dk1"/>
                </a:solidFill>
                <a:latin typeface="Calibri"/>
                <a:ea typeface="Calibri"/>
                <a:cs typeface="Calibri"/>
                <a:sym typeface="Calibri"/>
              </a:rPr>
              <a:t>Further, the quiz questions could be put into Mentimeter to make it more interactive for the audience</a:t>
            </a:r>
            <a:r>
              <a:rPr b="1" i="1" lang="en-ZA" sz="10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p:txBody>
      </p:sp>
      <p:sp>
        <p:nvSpPr>
          <p:cNvPr id="805" name="Google Shape;805;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20a5613308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120a5613308_0_10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000"/>
              <a:buFont typeface="Calibri"/>
              <a:buNone/>
            </a:pPr>
            <a:r>
              <a:rPr b="1" i="1" lang="en-ZA" sz="1000">
                <a:solidFill>
                  <a:schemeClr val="dk1"/>
                </a:solidFill>
                <a:latin typeface="Calibri"/>
                <a:ea typeface="Calibri"/>
                <a:cs typeface="Calibri"/>
                <a:sym typeface="Calibri"/>
              </a:rPr>
              <a:t>[COUNTRY SPECIFIC SLIDE ADAPTATION NOTE: </a:t>
            </a:r>
            <a:r>
              <a:rPr i="1" lang="en-ZA" sz="1000">
                <a:solidFill>
                  <a:schemeClr val="dk1"/>
                </a:solidFill>
                <a:latin typeface="Calibri"/>
                <a:ea typeface="Calibri"/>
                <a:cs typeface="Calibri"/>
                <a:sym typeface="Calibri"/>
              </a:rPr>
              <a:t>Add the presenters contact details and any other relevant contacts]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i="1" sz="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0a5613308_0_3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120a5613308_0_3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6BD96"/>
              </a:buClr>
              <a:buSzPts val="800"/>
              <a:buFont typeface="Calibri"/>
              <a:buNone/>
            </a:pPr>
            <a:r>
              <a:rPr b="1" i="1" lang="en-ZA" sz="800">
                <a:solidFill>
                  <a:srgbClr val="F6BD96"/>
                </a:solidFill>
              </a:rPr>
              <a:t>[SLIDE FUNCTIONALITY NOTES</a:t>
            </a:r>
            <a:r>
              <a:rPr i="1" lang="en-ZA" sz="800">
                <a:solidFill>
                  <a:srgbClr val="F6BD96"/>
                </a:solidFill>
              </a:rPr>
              <a:t>: In the interactive panel, there are button to lead the presenter to different chapters or back to a previous slide. In addition, it also highlights specific guides (and provides links) that are related to the content discussed and provide further information on the topic.]</a:t>
            </a:r>
            <a:endParaRPr/>
          </a:p>
          <a:p>
            <a:pPr indent="0" lvl="0" marL="0" rtl="0" algn="l">
              <a:spcBef>
                <a:spcPts val="0"/>
              </a:spcBef>
              <a:spcAft>
                <a:spcPts val="0"/>
              </a:spcAft>
              <a:buNone/>
            </a:pPr>
            <a:r>
              <a:t/>
            </a:r>
            <a:endParaRPr/>
          </a:p>
        </p:txBody>
      </p:sp>
      <p:sp>
        <p:nvSpPr>
          <p:cNvPr id="170" name="Google Shape;170;g120a5613308_0_3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3" name="Google Shape;83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834" name="Google Shape;834;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844" name="Google Shape;844;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854" name="Google Shape;854;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3" name="Google Shape;86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864" name="Google Shape;864;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3" name="Google Shape;87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874" name="Google Shape;874;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3" name="Google Shape;883;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884" name="Google Shape;884;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3" name="Google Shape;893;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894" name="Google Shape;894;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3" name="Google Shape;90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4" name="Google Shape;904;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3" name="Google Shape;923;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4" name="Google Shape;924;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sz="1000">
                <a:solidFill>
                  <a:schemeClr val="dk1"/>
                </a:solidFill>
                <a:latin typeface="Calibri"/>
                <a:ea typeface="Calibri"/>
                <a:cs typeface="Calibri"/>
                <a:sym typeface="Calibri"/>
              </a:rPr>
              <a:t>PRESENTATION TEXT: </a:t>
            </a:r>
            <a:r>
              <a:rPr b="0" i="0" lang="en-ZA" sz="1000" u="none" strike="noStrike">
                <a:solidFill>
                  <a:srgbClr val="000000"/>
                </a:solidFill>
                <a:latin typeface="Calibri"/>
                <a:ea typeface="Calibri"/>
                <a:cs typeface="Calibri"/>
                <a:sym typeface="Calibri"/>
              </a:rPr>
              <a:t>Agriculture, forestry and other land use account for approximately 25% of global greenhouse gas (GHG) emissions. Forestry sector emissions predominantly come from deforestation. A fundamental transformation is needed if the sector is to play its part in the transition to net zero global GHG emissions in the second half of the 21st century. Activities such as afforestation, sustainable forest management and reducing deforestation are often low-cost mitigation options, and can play an important role in reducing GHG emissions and enhancing carbon stocks. They can also be considered win–win activities because of the multitude of environmental, social and economic benefits they bring, including supporting a country or region in its adaptation efforts. </a:t>
            </a:r>
            <a:endParaRPr/>
          </a:p>
          <a:p>
            <a:pPr indent="0" lvl="0" marL="0" rtl="0" algn="l">
              <a:spcBef>
                <a:spcPts val="0"/>
              </a:spcBef>
              <a:spcAft>
                <a:spcPts val="0"/>
              </a:spcAft>
              <a:buNone/>
            </a:pPr>
            <a:r>
              <a:rPr b="0" i="0" lang="en-ZA" sz="1000" u="none" strike="noStrike">
                <a:solidFill>
                  <a:srgbClr val="000000"/>
                </a:solidFill>
                <a:latin typeface="Calibri"/>
                <a:ea typeface="Calibri"/>
                <a:cs typeface="Calibri"/>
                <a:sym typeface="Calibri"/>
              </a:rPr>
              <a:t>In this context, there is an increasing need to assess and communicate the impacts of forest policies to ensure that they are effective in mitigating GHG emissions, and helping countries meet their sectoral targets and national commitments. The Initiative for Climate Action Transparency (ICAT) Forest Methodology helps policymakers assess the impacts of forest policies and improve the effectiveness of policies. </a:t>
            </a:r>
            <a:endParaRPr/>
          </a:p>
          <a:p>
            <a:pPr indent="0" lvl="0" marL="0" marR="0" rtl="0" algn="l">
              <a:lnSpc>
                <a:spcPct val="100000"/>
              </a:lnSpc>
              <a:spcBef>
                <a:spcPts val="0"/>
              </a:spcBef>
              <a:spcAft>
                <a:spcPts val="0"/>
              </a:spcAft>
              <a:buClr>
                <a:srgbClr val="F6BD96"/>
              </a:buClr>
              <a:buSzPts val="1000"/>
              <a:buFont typeface="Calibri"/>
              <a:buNone/>
            </a:pPr>
            <a:r>
              <a:rPr b="1" i="1" lang="en-ZA" sz="1000">
                <a:solidFill>
                  <a:srgbClr val="F6BD96"/>
                </a:solidFill>
              </a:rPr>
              <a:t>[SLIDE FUNCTIONALITY NOTES</a:t>
            </a:r>
            <a:r>
              <a:rPr i="1" lang="en-ZA" sz="1000">
                <a:solidFill>
                  <a:srgbClr val="F6BD96"/>
                </a:solidFill>
              </a:rPr>
              <a:t>: Click on the blue boxes to go directly to the relevant sections.] </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i="0" sz="1000">
              <a:latin typeface="Calibri"/>
              <a:ea typeface="Calibri"/>
              <a:cs typeface="Calibri"/>
              <a:sym typeface="Calibri"/>
            </a:endParaRPr>
          </a:p>
        </p:txBody>
      </p:sp>
      <p:sp>
        <p:nvSpPr>
          <p:cNvPr id="191" name="Google Shape;19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2" name="Google Shape;942;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000" u="none" strike="noStrike">
                <a:solidFill>
                  <a:srgbClr val="000000"/>
                </a:solidFill>
                <a:latin typeface="Calibri"/>
                <a:ea typeface="Calibri"/>
                <a:cs typeface="Calibri"/>
                <a:sym typeface="Calibri"/>
              </a:rPr>
              <a:t>PRESENTATION TEXT: </a:t>
            </a:r>
            <a:r>
              <a:rPr b="0" i="0" lang="en-ZA" sz="1000" u="none" strike="noStrike">
                <a:solidFill>
                  <a:srgbClr val="000000"/>
                </a:solidFill>
                <a:latin typeface="Calibri"/>
                <a:ea typeface="Calibri"/>
                <a:cs typeface="Calibri"/>
                <a:sym typeface="Calibri"/>
              </a:rPr>
              <a:t>This methodology is part of the series of ICAT guides for assessing the impacts of policies and actions. It is intended to be used in combination with any other ICAT documents that users choose to apply. The series of assessment guides is intended to enable users who choose to assess GHG impacts, sustainable development impacts and transformational impacts of a policy to do so in an integrated and consistent way within a single impact assessment process. Refer to the </a:t>
            </a:r>
            <a:r>
              <a:rPr b="0" i="1" lang="en-ZA" sz="1000" u="none" strike="noStrike">
                <a:solidFill>
                  <a:srgbClr val="000000"/>
                </a:solidFill>
                <a:latin typeface="Calibri"/>
                <a:ea typeface="Calibri"/>
                <a:cs typeface="Calibri"/>
                <a:sym typeface="Calibri"/>
              </a:rPr>
              <a:t>Introduction to the ICAT Assessment Guides1 </a:t>
            </a:r>
            <a:r>
              <a:rPr b="0" i="0" lang="en-ZA" sz="1000" u="none" strike="noStrike">
                <a:solidFill>
                  <a:srgbClr val="000000"/>
                </a:solidFill>
                <a:latin typeface="Calibri"/>
                <a:ea typeface="Calibri"/>
                <a:cs typeface="Calibri"/>
                <a:sym typeface="Calibri"/>
              </a:rPr>
              <a:t>for more information about the ICAT assessment guides and how to apply them in combination.</a:t>
            </a:r>
            <a:endParaRPr/>
          </a:p>
          <a:p>
            <a:pPr indent="0" lvl="0" marL="0" marR="0" rtl="0" algn="l">
              <a:lnSpc>
                <a:spcPct val="100000"/>
              </a:lnSpc>
              <a:spcBef>
                <a:spcPts val="0"/>
              </a:spcBef>
              <a:spcAft>
                <a:spcPts val="0"/>
              </a:spcAft>
              <a:buClr>
                <a:srgbClr val="000000"/>
              </a:buClr>
              <a:buSzPts val="1000"/>
              <a:buFont typeface="Calibri"/>
              <a:buNone/>
            </a:pPr>
            <a:r>
              <a:rPr b="1" i="0" lang="en-ZA" sz="1000" u="none" strike="noStrike">
                <a:solidFill>
                  <a:srgbClr val="000000"/>
                </a:solidFill>
                <a:latin typeface="Calibri"/>
                <a:ea typeface="Calibri"/>
                <a:cs typeface="Calibri"/>
                <a:sym typeface="Calibri"/>
              </a:rPr>
              <a:t>Afforestation or reforestation</a:t>
            </a:r>
            <a:r>
              <a:rPr b="0" i="0" lang="en-ZA" sz="1000" u="none" strike="noStrike">
                <a:solidFill>
                  <a:srgbClr val="000000"/>
                </a:solidFill>
                <a:latin typeface="Calibri"/>
                <a:ea typeface="Calibri"/>
                <a:cs typeface="Calibri"/>
                <a:sym typeface="Calibri"/>
              </a:rPr>
              <a:t>: </a:t>
            </a:r>
            <a:r>
              <a:rPr lang="en-ZA" sz="1000">
                <a:latin typeface="Calibri"/>
                <a:ea typeface="Calibri"/>
                <a:cs typeface="Calibri"/>
                <a:sym typeface="Calibri"/>
              </a:rPr>
              <a:t>Increase carbon sequestration and/or reduce emissions by establishing, increasing or restoring vegetative cover through the planting, sowing or human-assisted natural generation of trees.</a:t>
            </a:r>
            <a:endParaRPr/>
          </a:p>
          <a:p>
            <a:pPr indent="0" lvl="0" marL="0" marR="0" rtl="0" algn="l">
              <a:lnSpc>
                <a:spcPct val="100000"/>
              </a:lnSpc>
              <a:spcBef>
                <a:spcPts val="0"/>
              </a:spcBef>
              <a:spcAft>
                <a:spcPts val="0"/>
              </a:spcAft>
              <a:buClr>
                <a:schemeClr val="dk1"/>
              </a:buClr>
              <a:buSzPts val="1000"/>
              <a:buFont typeface="Calibri"/>
              <a:buNone/>
            </a:pPr>
            <a:r>
              <a:rPr b="1" lang="en-ZA" sz="1000">
                <a:latin typeface="Calibri"/>
                <a:ea typeface="Calibri"/>
                <a:cs typeface="Calibri"/>
                <a:sym typeface="Calibri"/>
              </a:rPr>
              <a:t>Sustainable forest management: </a:t>
            </a:r>
            <a:r>
              <a:rPr lang="en-ZA" sz="1000">
                <a:latin typeface="Calibri"/>
                <a:ea typeface="Calibri"/>
                <a:cs typeface="Calibri"/>
                <a:sym typeface="Calibri"/>
              </a:rPr>
              <a:t>Increase carbon sequestration and/or reduce emissions on forest lands managed for wood products such as sawtimber, pulpwood and fuelwood by increasing biomass carbon stocks through improving forest management practices.</a:t>
            </a:r>
            <a:endParaRPr/>
          </a:p>
          <a:p>
            <a:pPr indent="0" lvl="0" marL="0" marR="0" rtl="0" algn="l">
              <a:lnSpc>
                <a:spcPct val="100000"/>
              </a:lnSpc>
              <a:spcBef>
                <a:spcPts val="0"/>
              </a:spcBef>
              <a:spcAft>
                <a:spcPts val="0"/>
              </a:spcAft>
              <a:buClr>
                <a:schemeClr val="dk1"/>
              </a:buClr>
              <a:buSzPts val="1000"/>
              <a:buFont typeface="Calibri"/>
              <a:buNone/>
            </a:pPr>
            <a:r>
              <a:rPr b="1" lang="en-ZA" sz="1000">
                <a:latin typeface="Calibri"/>
                <a:ea typeface="Calibri"/>
                <a:cs typeface="Calibri"/>
                <a:sym typeface="Calibri"/>
              </a:rPr>
              <a:t>Reduce deforestation and degradation: </a:t>
            </a:r>
            <a:r>
              <a:rPr lang="en-ZA" sz="1000">
                <a:latin typeface="Calibri"/>
                <a:ea typeface="Calibri"/>
                <a:cs typeface="Calibri"/>
                <a:sym typeface="Calibri"/>
              </a:rPr>
              <a:t>Reduce net GHG emissions by reducing conversions of forest lands with high carbon stocks to forest or non-forest lands with lower carbon stocks</a:t>
            </a:r>
            <a:endParaRPr/>
          </a:p>
          <a:p>
            <a:pPr indent="0" lvl="0" marL="0" rtl="0" algn="l">
              <a:spcBef>
                <a:spcPts val="0"/>
              </a:spcBef>
              <a:spcAft>
                <a:spcPts val="0"/>
              </a:spcAft>
              <a:buNone/>
            </a:pPr>
            <a:r>
              <a:t/>
            </a:r>
            <a:endParaRPr b="0" i="0" sz="1000" u="none" strike="noStrike">
              <a:solidFill>
                <a:srgbClr val="000000"/>
              </a:solidFill>
              <a:latin typeface="Calibri"/>
              <a:ea typeface="Calibri"/>
              <a:cs typeface="Calibri"/>
              <a:sym typeface="Calibri"/>
            </a:endParaRPr>
          </a:p>
        </p:txBody>
      </p:sp>
      <p:sp>
        <p:nvSpPr>
          <p:cNvPr id="208" name="Google Shape;20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000" u="none" strike="noStrike">
                <a:solidFill>
                  <a:srgbClr val="000000"/>
                </a:solidFill>
                <a:latin typeface="Calibri"/>
                <a:ea typeface="Calibri"/>
                <a:cs typeface="Calibri"/>
                <a:sym typeface="Calibri"/>
              </a:rPr>
              <a:t>PRESENTATION TEXT: </a:t>
            </a:r>
            <a:r>
              <a:rPr b="0" i="0" lang="en-ZA" sz="1000" u="none" strike="noStrike">
                <a:solidFill>
                  <a:srgbClr val="000000"/>
                </a:solidFill>
                <a:latin typeface="Calibri"/>
                <a:ea typeface="Calibri"/>
                <a:cs typeface="Calibri"/>
                <a:sym typeface="Calibri"/>
              </a:rPr>
              <a:t>The methodology adapts the structure, and some of the tables, figures and text from the </a:t>
            </a:r>
            <a:r>
              <a:rPr b="0" i="1" lang="en-ZA" sz="1000" u="none" strike="noStrike">
                <a:solidFill>
                  <a:srgbClr val="000000"/>
                </a:solidFill>
                <a:latin typeface="Calibri"/>
                <a:ea typeface="Calibri"/>
                <a:cs typeface="Calibri"/>
                <a:sym typeface="Calibri"/>
              </a:rPr>
              <a:t>Policy and Action Standard</a:t>
            </a:r>
            <a:r>
              <a:rPr b="0" i="0" lang="en-ZA" sz="1000" u="none" strike="noStrike">
                <a:solidFill>
                  <a:srgbClr val="000000"/>
                </a:solidFill>
                <a:latin typeface="Calibri"/>
                <a:ea typeface="Calibri"/>
                <a:cs typeface="Calibri"/>
                <a:sym typeface="Calibri"/>
              </a:rPr>
              <a:t>, where relevant. </a:t>
            </a:r>
            <a:endParaRPr b="0" i="0" sz="1000" u="none" strike="noStrike">
              <a:solidFill>
                <a:srgbClr val="000000"/>
              </a:solidFill>
              <a:latin typeface="Calibri"/>
              <a:ea typeface="Calibri"/>
              <a:cs typeface="Calibri"/>
              <a:sym typeface="Calibri"/>
            </a:endParaRPr>
          </a:p>
        </p:txBody>
      </p:sp>
      <p:sp>
        <p:nvSpPr>
          <p:cNvPr id="223" name="Google Shape;22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000"/>
              <a:buFont typeface="Arial"/>
              <a:buNone/>
            </a:pPr>
            <a:r>
              <a:rPr b="1" i="0" lang="en-ZA" sz="1000" u="none" strike="noStrike">
                <a:solidFill>
                  <a:schemeClr val="dk1"/>
                </a:solidFill>
                <a:latin typeface="Calibri"/>
                <a:ea typeface="Calibri"/>
                <a:cs typeface="Calibri"/>
                <a:sym typeface="Calibri"/>
              </a:rPr>
              <a:t>PRESENTER TEXT: </a:t>
            </a:r>
            <a:r>
              <a:rPr b="0" i="0" lang="en-ZA" sz="1000" u="none" strike="noStrike">
                <a:solidFill>
                  <a:srgbClr val="000000"/>
                </a:solidFill>
                <a:latin typeface="Calibri"/>
                <a:ea typeface="Calibri"/>
                <a:cs typeface="Calibri"/>
                <a:sym typeface="Calibri"/>
              </a:rPr>
              <a:t>This methodology is intended for use by policymakers and practitioners seeking to estimate GHG mitigation impacts in the context of development and implementation of nationally determined contributions (NDCs), national low-carbon strategies, nationally appropriate mitigation actions (NAMAs) and other mechanisms. The primary intended users are developing country governments and their partners who are implementing and assessing forest policies. </a:t>
            </a:r>
            <a:endParaRPr/>
          </a:p>
          <a:p>
            <a:pPr indent="0" lvl="0" marL="0" rtl="0" algn="l">
              <a:spcBef>
                <a:spcPts val="0"/>
              </a:spcBef>
              <a:spcAft>
                <a:spcPts val="0"/>
              </a:spcAft>
              <a:buClr>
                <a:srgbClr val="000000"/>
              </a:buClr>
              <a:buSzPts val="1000"/>
              <a:buFont typeface="Arial"/>
              <a:buNone/>
            </a:pPr>
            <a:r>
              <a:rPr b="0" i="0" lang="en-ZA" sz="1000" u="none" strike="noStrike">
                <a:solidFill>
                  <a:srgbClr val="000000"/>
                </a:solidFill>
                <a:latin typeface="Calibri"/>
                <a:ea typeface="Calibri"/>
                <a:cs typeface="Calibri"/>
                <a:sym typeface="Calibri"/>
              </a:rPr>
              <a:t>“Which government, policy makers, and practioners in this country might want to assess a forest policy?”</a:t>
            </a:r>
            <a:endParaRPr b="0" i="0" sz="1000" u="none" strike="noStrike">
              <a:solidFill>
                <a:srgbClr val="000000"/>
              </a:solidFill>
              <a:latin typeface="Calibri"/>
              <a:ea typeface="Calibri"/>
              <a:cs typeface="Calibri"/>
              <a:sym typeface="Calibri"/>
            </a:endParaRPr>
          </a:p>
        </p:txBody>
      </p:sp>
      <p:sp>
        <p:nvSpPr>
          <p:cNvPr id="242" name="Google Shape;24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000" u="none" strike="noStrike">
                <a:solidFill>
                  <a:srgbClr val="000000"/>
                </a:solidFill>
                <a:latin typeface="Calibri"/>
                <a:ea typeface="Calibri"/>
                <a:cs typeface="Calibri"/>
                <a:sym typeface="Calibri"/>
              </a:rPr>
              <a:t>PRESENTATION TEXT: </a:t>
            </a:r>
            <a:r>
              <a:rPr b="0" i="0" lang="en-ZA" sz="1000" u="none" strike="noStrike">
                <a:solidFill>
                  <a:srgbClr val="000000"/>
                </a:solidFill>
                <a:latin typeface="Calibri"/>
                <a:ea typeface="Calibri"/>
                <a:cs typeface="Calibri"/>
                <a:sym typeface="Calibri"/>
              </a:rPr>
              <a:t>This document details a process for users to follow when conducting a GHG assessment of forest policies. It provides guidance on defining the assessment, an approach to GHG assessment including ex-ante (forward-looking) assessments and ex-post (backward-looking) assessments, and monitoring and reporting. </a:t>
            </a:r>
            <a:endParaRPr/>
          </a:p>
          <a:p>
            <a:pPr indent="0" lvl="0" marL="0" rtl="0" algn="l">
              <a:spcBef>
                <a:spcPts val="0"/>
              </a:spcBef>
              <a:spcAft>
                <a:spcPts val="0"/>
              </a:spcAft>
              <a:buNone/>
            </a:pPr>
            <a:r>
              <a:t/>
            </a:r>
            <a:endParaRPr b="0" i="1" sz="1000" u="none" strike="noStrike">
              <a:solidFill>
                <a:srgbClr val="000000"/>
              </a:solidFill>
              <a:latin typeface="Calibri"/>
              <a:ea typeface="Calibri"/>
              <a:cs typeface="Calibri"/>
              <a:sym typeface="Calibri"/>
            </a:endParaRPr>
          </a:p>
          <a:p>
            <a:pPr indent="0" lvl="0" marL="0" rtl="0" algn="l">
              <a:spcBef>
                <a:spcPts val="0"/>
              </a:spcBef>
              <a:spcAft>
                <a:spcPts val="0"/>
              </a:spcAft>
              <a:buNone/>
            </a:pPr>
            <a:r>
              <a:rPr b="0" i="1" lang="en-ZA" sz="1000" u="none" strike="noStrike">
                <a:solidFill>
                  <a:srgbClr val="000000"/>
                </a:solidFill>
                <a:latin typeface="Calibri"/>
                <a:ea typeface="Calibri"/>
                <a:cs typeface="Calibri"/>
                <a:sym typeface="Calibri"/>
              </a:rPr>
              <a:t>[</a:t>
            </a:r>
            <a:r>
              <a:rPr b="1" i="1" lang="en-ZA" sz="1000" u="none" strike="noStrike">
                <a:solidFill>
                  <a:srgbClr val="000000"/>
                </a:solidFill>
                <a:latin typeface="Calibri"/>
                <a:ea typeface="Calibri"/>
                <a:cs typeface="Calibri"/>
                <a:sym typeface="Calibri"/>
              </a:rPr>
              <a:t>NOTE:</a:t>
            </a:r>
            <a:r>
              <a:rPr b="0" i="1" lang="en-ZA" sz="1000" u="none" strike="noStrike">
                <a:solidFill>
                  <a:srgbClr val="000000"/>
                </a:solidFill>
                <a:latin typeface="Calibri"/>
                <a:ea typeface="Calibri"/>
                <a:cs typeface="Calibri"/>
                <a:sym typeface="Calibri"/>
              </a:rPr>
              <a:t> Image from https://www.greenandgrowing.org/what-is-afforestation/]</a:t>
            </a:r>
            <a:endParaRPr i="1" sz="1000">
              <a:latin typeface="Calibri"/>
              <a:ea typeface="Calibri"/>
              <a:cs typeface="Calibri"/>
              <a:sym typeface="Calibri"/>
            </a:endParaRPr>
          </a:p>
        </p:txBody>
      </p:sp>
      <p:sp>
        <p:nvSpPr>
          <p:cNvPr id="266" name="Google Shape;26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2">
    <p:bg>
      <p:bgPr>
        <a:solidFill>
          <a:schemeClr val="dk2"/>
        </a:solidFill>
      </p:bgPr>
    </p:bg>
    <p:spTree>
      <p:nvGrpSpPr>
        <p:cNvPr id="13" name="Shape 13"/>
        <p:cNvGrpSpPr/>
        <p:nvPr/>
      </p:nvGrpSpPr>
      <p:grpSpPr>
        <a:xfrm>
          <a:off x="0" y="0"/>
          <a:ext cx="0" cy="0"/>
          <a:chOff x="0" y="0"/>
          <a:chExt cx="0" cy="0"/>
        </a:xfrm>
      </p:grpSpPr>
      <p:sp>
        <p:nvSpPr>
          <p:cNvPr id="14" name="Google Shape;14;p2"/>
          <p:cNvSpPr/>
          <p:nvPr/>
        </p:nvSpPr>
        <p:spPr>
          <a:xfrm>
            <a:off x="0" y="4399850"/>
            <a:ext cx="9144000" cy="743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txBox="1"/>
          <p:nvPr>
            <p:ph type="title"/>
          </p:nvPr>
        </p:nvSpPr>
        <p:spPr>
          <a:xfrm>
            <a:off x="4848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6" name="Google Shape;16;p2"/>
          <p:cNvSpPr txBox="1"/>
          <p:nvPr>
            <p:ph idx="1" type="subTitle"/>
          </p:nvPr>
        </p:nvSpPr>
        <p:spPr>
          <a:xfrm>
            <a:off x="4848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2"/>
          <p:cNvSpPr/>
          <p:nvPr>
            <p:ph idx="2" type="pic"/>
          </p:nvPr>
        </p:nvSpPr>
        <p:spPr>
          <a:xfrm>
            <a:off x="-317325" y="-39675"/>
            <a:ext cx="4649100" cy="4629300"/>
          </a:xfrm>
          <a:prstGeom prst="ellipse">
            <a:avLst/>
          </a:prstGeom>
          <a:noFill/>
          <a:ln>
            <a:noFill/>
          </a:ln>
        </p:spPr>
      </p:sp>
      <p:sp>
        <p:nvSpPr>
          <p:cNvPr id="18" name="Google Shape;18;p2"/>
          <p:cNvSpPr/>
          <p:nvPr/>
        </p:nvSpPr>
        <p:spPr>
          <a:xfrm>
            <a:off x="8501975" y="167475"/>
            <a:ext cx="251100" cy="277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 name="Google Shape;19;p2"/>
          <p:cNvPicPr preferRelativeResize="0"/>
          <p:nvPr/>
        </p:nvPicPr>
        <p:blipFill>
          <a:blip r:embed="rId2">
            <a:alphaModFix/>
          </a:blip>
          <a:stretch>
            <a:fillRect/>
          </a:stretch>
        </p:blipFill>
        <p:spPr>
          <a:xfrm>
            <a:off x="7143775" y="4418775"/>
            <a:ext cx="1744701" cy="6678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out website (grey)">
  <p:cSld name="SECTION_HEADER_1_2">
    <p:bg>
      <p:bgPr>
        <a:solidFill>
          <a:schemeClr val="lt2"/>
        </a:solidFill>
      </p:bgPr>
    </p:bg>
    <p:spTree>
      <p:nvGrpSpPr>
        <p:cNvPr id="73" name="Shape 73"/>
        <p:cNvGrpSpPr/>
        <p:nvPr/>
      </p:nvGrpSpPr>
      <p:grpSpPr>
        <a:xfrm>
          <a:off x="0" y="0"/>
          <a:ext cx="0" cy="0"/>
          <a:chOff x="0" y="0"/>
          <a:chExt cx="0" cy="0"/>
        </a:xfrm>
      </p:grpSpPr>
      <p:pic>
        <p:nvPicPr>
          <p:cNvPr id="74" name="Google Shape;74;p11"/>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75" name="Google Shape;75;p11"/>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out website (white)">
  <p:cSld name="SECTION_HEADER_1_1">
    <p:bg>
      <p:bgPr>
        <a:solidFill>
          <a:srgbClr val="FFFFFF"/>
        </a:solidFill>
      </p:bgPr>
    </p:bg>
    <p:spTree>
      <p:nvGrpSpPr>
        <p:cNvPr id="76" name="Shape 76"/>
        <p:cNvGrpSpPr/>
        <p:nvPr/>
      </p:nvGrpSpPr>
      <p:grpSpPr>
        <a:xfrm>
          <a:off x="0" y="0"/>
          <a:ext cx="0" cy="0"/>
          <a:chOff x="0" y="0"/>
          <a:chExt cx="0" cy="0"/>
        </a:xfrm>
      </p:grpSpPr>
      <p:sp>
        <p:nvSpPr>
          <p:cNvPr id="77" name="Google Shape;77;p12"/>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78" name="Google Shape;78;p12"/>
          <p:cNvPicPr preferRelativeResize="0"/>
          <p:nvPr/>
        </p:nvPicPr>
        <p:blipFill>
          <a:blip r:embed="rId2">
            <a:alphaModFix/>
          </a:blip>
          <a:stretch>
            <a:fillRect/>
          </a:stretch>
        </p:blipFill>
        <p:spPr>
          <a:xfrm>
            <a:off x="7143775" y="4418775"/>
            <a:ext cx="1744701" cy="6678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urple)" type="tx">
  <p:cSld name="TITLE_AND_BODY">
    <p:bg>
      <p:bgPr>
        <a:solidFill>
          <a:schemeClr val="dk1"/>
        </a:solidFill>
      </p:bgPr>
    </p:bg>
    <p:spTree>
      <p:nvGrpSpPr>
        <p:cNvPr id="79" name="Shape 79"/>
        <p:cNvGrpSpPr/>
        <p:nvPr/>
      </p:nvGrpSpPr>
      <p:grpSpPr>
        <a:xfrm>
          <a:off x="0" y="0"/>
          <a:ext cx="0" cy="0"/>
          <a:chOff x="0" y="0"/>
          <a:chExt cx="0" cy="0"/>
        </a:xfrm>
      </p:grpSpPr>
      <p:sp>
        <p:nvSpPr>
          <p:cNvPr id="80" name="Google Shape;80;p13"/>
          <p:cNvSpPr/>
          <p:nvPr>
            <p:ph idx="2" type="pic"/>
          </p:nvPr>
        </p:nvSpPr>
        <p:spPr>
          <a:xfrm>
            <a:off x="0" y="0"/>
            <a:ext cx="3707700" cy="3760200"/>
          </a:xfrm>
          <a:prstGeom prst="rect">
            <a:avLst/>
          </a:prstGeom>
          <a:noFill/>
          <a:ln>
            <a:noFill/>
          </a:ln>
        </p:spPr>
      </p:sp>
      <p:sp>
        <p:nvSpPr>
          <p:cNvPr id="81" name="Google Shape;81;p13"/>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82" name="Google Shape;82;p13"/>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83" name="Google Shape;83;p13"/>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and)">
  <p:cSld name="TITLE_AND_BODY_1">
    <p:bg>
      <p:bgPr>
        <a:solidFill>
          <a:schemeClr val="accent6"/>
        </a:solidFill>
      </p:bgPr>
    </p:bg>
    <p:spTree>
      <p:nvGrpSpPr>
        <p:cNvPr id="84" name="Shape 84"/>
        <p:cNvGrpSpPr/>
        <p:nvPr/>
      </p:nvGrpSpPr>
      <p:grpSpPr>
        <a:xfrm>
          <a:off x="0" y="0"/>
          <a:ext cx="0" cy="0"/>
          <a:chOff x="0" y="0"/>
          <a:chExt cx="0" cy="0"/>
        </a:xfrm>
      </p:grpSpPr>
      <p:sp>
        <p:nvSpPr>
          <p:cNvPr id="85" name="Google Shape;85;p14"/>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86" name="Google Shape;86;p14"/>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87" name="Google Shape;87;p14"/>
          <p:cNvSpPr/>
          <p:nvPr>
            <p:ph idx="2" type="pic"/>
          </p:nvPr>
        </p:nvSpPr>
        <p:spPr>
          <a:xfrm>
            <a:off x="0" y="0"/>
            <a:ext cx="3707700" cy="3760200"/>
          </a:xfrm>
          <a:prstGeom prst="rect">
            <a:avLst/>
          </a:prstGeom>
          <a:noFill/>
          <a:ln>
            <a:noFill/>
          </a:ln>
        </p:spPr>
      </p:sp>
      <p:sp>
        <p:nvSpPr>
          <p:cNvPr id="88" name="Google Shape;88;p14"/>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400"/>
              <a:buNone/>
              <a:defRPr b="1" sz="1400">
                <a:solidFill>
                  <a:schemeClr val="lt1"/>
                </a:solidFill>
              </a:defRPr>
            </a:lvl1pPr>
            <a:lvl2pPr lvl="1">
              <a:spcBef>
                <a:spcPts val="0"/>
              </a:spcBef>
              <a:spcAft>
                <a:spcPts val="0"/>
              </a:spcAft>
              <a:buSzPts val="1800"/>
              <a:buNone/>
              <a:defRPr/>
            </a:lvl2pPr>
            <a:lvl3pPr lvl="2">
              <a:spcBef>
                <a:spcPts val="0"/>
              </a:spcBef>
              <a:spcAft>
                <a:spcPts val="0"/>
              </a:spcAft>
              <a:buSzPts val="15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range) 1">
  <p:cSld name="TITLE_AND_BODY_1_2_1">
    <p:bg>
      <p:bgPr>
        <a:solidFill>
          <a:schemeClr val="dk2"/>
        </a:solidFill>
      </p:bgPr>
    </p:bg>
    <p:spTree>
      <p:nvGrpSpPr>
        <p:cNvPr id="89" name="Shape 89"/>
        <p:cNvGrpSpPr/>
        <p:nvPr/>
      </p:nvGrpSpPr>
      <p:grpSpPr>
        <a:xfrm>
          <a:off x="0" y="0"/>
          <a:ext cx="0" cy="0"/>
          <a:chOff x="0" y="0"/>
          <a:chExt cx="0" cy="0"/>
        </a:xfrm>
      </p:grpSpPr>
      <p:sp>
        <p:nvSpPr>
          <p:cNvPr id="90" name="Google Shape;90;p15"/>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91" name="Google Shape;91;p15"/>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92" name="Google Shape;92;p15"/>
          <p:cNvSpPr/>
          <p:nvPr>
            <p:ph idx="2" type="pic"/>
          </p:nvPr>
        </p:nvSpPr>
        <p:spPr>
          <a:xfrm>
            <a:off x="0" y="0"/>
            <a:ext cx="3707700" cy="3760200"/>
          </a:xfrm>
          <a:prstGeom prst="rect">
            <a:avLst/>
          </a:prstGeom>
          <a:noFill/>
          <a:ln>
            <a:noFill/>
          </a:ln>
        </p:spPr>
      </p:sp>
      <p:sp>
        <p:nvSpPr>
          <p:cNvPr id="93" name="Google Shape;93;p15"/>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range)">
  <p:cSld name="TITLE_AND_BODY_1_2">
    <p:bg>
      <p:bgPr>
        <a:solidFill>
          <a:schemeClr val="accent1"/>
        </a:solidFill>
      </p:bgPr>
    </p:bg>
    <p:spTree>
      <p:nvGrpSpPr>
        <p:cNvPr id="94" name="Shape 94"/>
        <p:cNvGrpSpPr/>
        <p:nvPr/>
      </p:nvGrpSpPr>
      <p:grpSpPr>
        <a:xfrm>
          <a:off x="0" y="0"/>
          <a:ext cx="0" cy="0"/>
          <a:chOff x="0" y="0"/>
          <a:chExt cx="0" cy="0"/>
        </a:xfrm>
      </p:grpSpPr>
      <p:sp>
        <p:nvSpPr>
          <p:cNvPr id="95" name="Google Shape;95;p16"/>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96" name="Google Shape;96;p16"/>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97" name="Google Shape;97;p16"/>
          <p:cNvSpPr/>
          <p:nvPr>
            <p:ph idx="2" type="pic"/>
          </p:nvPr>
        </p:nvSpPr>
        <p:spPr>
          <a:xfrm>
            <a:off x="0" y="0"/>
            <a:ext cx="3707700" cy="3760200"/>
          </a:xfrm>
          <a:prstGeom prst="rect">
            <a:avLst/>
          </a:prstGeom>
          <a:noFill/>
          <a:ln>
            <a:noFill/>
          </a:ln>
        </p:spPr>
      </p:sp>
      <p:sp>
        <p:nvSpPr>
          <p:cNvPr id="98" name="Google Shape;98;p16"/>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
    <p:spTree>
      <p:nvGrpSpPr>
        <p:cNvPr id="99" name="Shape 9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bg>
      <p:bgPr>
        <a:solidFill>
          <a:schemeClr val="lt1"/>
        </a:solidFill>
      </p:bgPr>
    </p:bg>
    <p:spTree>
      <p:nvGrpSpPr>
        <p:cNvPr id="100" name="Shape 100"/>
        <p:cNvGrpSpPr/>
        <p:nvPr/>
      </p:nvGrpSpPr>
      <p:grpSpPr>
        <a:xfrm>
          <a:off x="0" y="0"/>
          <a:ext cx="0" cy="0"/>
          <a:chOff x="0" y="0"/>
          <a:chExt cx="0" cy="0"/>
        </a:xfrm>
      </p:grpSpPr>
      <p:sp>
        <p:nvSpPr>
          <p:cNvPr id="101" name="Google Shape;101;p18"/>
          <p:cNvSpPr txBox="1"/>
          <p:nvPr>
            <p:ph idx="1" type="body"/>
          </p:nvPr>
        </p:nvSpPr>
        <p:spPr>
          <a:xfrm>
            <a:off x="324000" y="1434465"/>
            <a:ext cx="7607400" cy="32091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rgbClr val="3F3F3F"/>
              </a:buClr>
              <a:buSzPts val="1400"/>
              <a:buFont typeface="Salsa"/>
              <a:buNone/>
              <a:defRPr b="0" i="0" sz="1100" u="none" cap="none" strike="noStrike">
                <a:solidFill>
                  <a:schemeClr val="dk1"/>
                </a:solidFill>
                <a:latin typeface="Salsa"/>
                <a:ea typeface="Salsa"/>
                <a:cs typeface="Salsa"/>
                <a:sym typeface="Salsa"/>
              </a:defRPr>
            </a:lvl1pPr>
            <a:lvl2pPr indent="-304800" lvl="1" marL="914400" marR="0" rtl="0" algn="l">
              <a:lnSpc>
                <a:spcPct val="90000"/>
              </a:lnSpc>
              <a:spcBef>
                <a:spcPts val="400"/>
              </a:spcBef>
              <a:spcAft>
                <a:spcPts val="0"/>
              </a:spcAft>
              <a:buClr>
                <a:srgbClr val="3F3F3F"/>
              </a:buClr>
              <a:buSzPts val="1200"/>
              <a:buFont typeface="Arial"/>
              <a:buChar char="•"/>
              <a:defRPr b="0" i="0" sz="1100" u="none" cap="none" strike="noStrike">
                <a:solidFill>
                  <a:srgbClr val="3F3F3F"/>
                </a:solidFill>
                <a:latin typeface="Arial"/>
                <a:ea typeface="Arial"/>
                <a:cs typeface="Arial"/>
                <a:sym typeface="Arial"/>
              </a:defRPr>
            </a:lvl2pPr>
            <a:lvl3pPr indent="-298450" lvl="2" marL="13716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3pPr>
            <a:lvl4pPr indent="-298450" lvl="3" marL="18288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4pPr>
            <a:lvl5pPr indent="-298450" lvl="4" marL="22860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102" name="Google Shape;102;p18"/>
          <p:cNvSpPr txBox="1"/>
          <p:nvPr>
            <p:ph type="title"/>
          </p:nvPr>
        </p:nvSpPr>
        <p:spPr>
          <a:xfrm>
            <a:off x="324000" y="199045"/>
            <a:ext cx="5145300" cy="812400"/>
          </a:xfrm>
          <a:prstGeom prst="rect">
            <a:avLst/>
          </a:prstGeom>
          <a:noFill/>
          <a:ln>
            <a:noFill/>
          </a:ln>
        </p:spPr>
        <p:txBody>
          <a:bodyPr anchorCtr="0" anchor="t" bIns="34275" lIns="68575" spcFirstLastPara="1" rIns="68575" wrap="square" tIns="3427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3" name="Shape 103"/>
        <p:cNvGrpSpPr/>
        <p:nvPr/>
      </p:nvGrpSpPr>
      <p:grpSpPr>
        <a:xfrm>
          <a:off x="0" y="0"/>
          <a:ext cx="0" cy="0"/>
          <a:chOff x="0" y="0"/>
          <a:chExt cx="0" cy="0"/>
        </a:xfrm>
      </p:grpSpPr>
      <p:sp>
        <p:nvSpPr>
          <p:cNvPr id="104" name="Google Shape;104;p19"/>
          <p:cNvSpPr txBox="1"/>
          <p:nvPr>
            <p:ph type="title"/>
          </p:nvPr>
        </p:nvSpPr>
        <p:spPr>
          <a:xfrm>
            <a:off x="324000" y="324000"/>
            <a:ext cx="7607400" cy="324000"/>
          </a:xfrm>
          <a:prstGeom prst="rect">
            <a:avLst/>
          </a:prstGeom>
          <a:noFill/>
          <a:ln>
            <a:noFill/>
          </a:ln>
        </p:spPr>
        <p:txBody>
          <a:bodyPr anchorCtr="0" anchor="ctr" bIns="0" lIns="0" spcFirstLastPara="1" rIns="0" wrap="square" tIns="0">
            <a:normAutofit/>
          </a:bodyPr>
          <a:lstStyle>
            <a:lvl1pPr lvl="0" rtl="0" algn="l">
              <a:lnSpc>
                <a:spcPct val="90000"/>
              </a:lnSpc>
              <a:spcBef>
                <a:spcPts val="0"/>
              </a:spcBef>
              <a:spcAft>
                <a:spcPts val="0"/>
              </a:spcAft>
              <a:buClr>
                <a:srgbClr val="3F3F3F"/>
              </a:buClr>
              <a:buSzPts val="2400"/>
              <a:buFont typeface="Arial"/>
              <a:buNone/>
              <a:defRPr>
                <a:solidFill>
                  <a:srgbClr val="3F3F3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5" name="Google Shape;105;p19"/>
          <p:cNvSpPr txBox="1"/>
          <p:nvPr>
            <p:ph idx="1" type="body"/>
          </p:nvPr>
        </p:nvSpPr>
        <p:spPr>
          <a:xfrm>
            <a:off x="324000" y="864000"/>
            <a:ext cx="7607400" cy="3779400"/>
          </a:xfrm>
          <a:prstGeom prst="rect">
            <a:avLst/>
          </a:prstGeom>
          <a:noFill/>
          <a:ln>
            <a:noFill/>
          </a:ln>
        </p:spPr>
        <p:txBody>
          <a:bodyPr anchorCtr="0" anchor="t" bIns="0" lIns="0" spcFirstLastPara="1" rIns="0" wrap="square" tIns="0">
            <a:normAutofit/>
          </a:bodyPr>
          <a:lstStyle>
            <a:lvl1pPr indent="-317500" lvl="0" marL="457200" rtl="0" algn="l">
              <a:lnSpc>
                <a:spcPct val="90000"/>
              </a:lnSpc>
              <a:spcBef>
                <a:spcPts val="800"/>
              </a:spcBef>
              <a:spcAft>
                <a:spcPts val="0"/>
              </a:spcAft>
              <a:buClr>
                <a:srgbClr val="3F3F3F"/>
              </a:buClr>
              <a:buSzPts val="1400"/>
              <a:buChar char="•"/>
              <a:defRPr>
                <a:solidFill>
                  <a:srgbClr val="3F3F3F"/>
                </a:solidFill>
              </a:defRPr>
            </a:lvl1pPr>
            <a:lvl2pPr indent="-304800" lvl="1" marL="914400" rtl="0" algn="l">
              <a:lnSpc>
                <a:spcPct val="90000"/>
              </a:lnSpc>
              <a:spcBef>
                <a:spcPts val="400"/>
              </a:spcBef>
              <a:spcAft>
                <a:spcPts val="0"/>
              </a:spcAft>
              <a:buClr>
                <a:srgbClr val="3F3F3F"/>
              </a:buClr>
              <a:buSzPts val="1200"/>
              <a:buChar char="•"/>
              <a:defRPr>
                <a:solidFill>
                  <a:srgbClr val="3F3F3F"/>
                </a:solidFill>
              </a:defRPr>
            </a:lvl2pPr>
            <a:lvl3pPr indent="-298450" lvl="2" marL="1371600" rtl="0" algn="l">
              <a:lnSpc>
                <a:spcPct val="90000"/>
              </a:lnSpc>
              <a:spcBef>
                <a:spcPts val="400"/>
              </a:spcBef>
              <a:spcAft>
                <a:spcPts val="0"/>
              </a:spcAft>
              <a:buClr>
                <a:srgbClr val="3F3F3F"/>
              </a:buClr>
              <a:buSzPts val="1100"/>
              <a:buChar char="•"/>
              <a:defRPr>
                <a:solidFill>
                  <a:srgbClr val="3F3F3F"/>
                </a:solidFill>
              </a:defRPr>
            </a:lvl3pPr>
            <a:lvl4pPr indent="-298450" lvl="3" marL="1828800" rtl="0" algn="l">
              <a:lnSpc>
                <a:spcPct val="90000"/>
              </a:lnSpc>
              <a:spcBef>
                <a:spcPts val="400"/>
              </a:spcBef>
              <a:spcAft>
                <a:spcPts val="0"/>
              </a:spcAft>
              <a:buClr>
                <a:srgbClr val="3F3F3F"/>
              </a:buClr>
              <a:buSzPts val="1100"/>
              <a:buChar char="•"/>
              <a:defRPr>
                <a:solidFill>
                  <a:srgbClr val="3F3F3F"/>
                </a:solidFill>
              </a:defRPr>
            </a:lvl4pPr>
            <a:lvl5pPr indent="-298450" lvl="4" marL="2286000" rtl="0" algn="l">
              <a:lnSpc>
                <a:spcPct val="90000"/>
              </a:lnSpc>
              <a:spcBef>
                <a:spcPts val="400"/>
              </a:spcBef>
              <a:spcAft>
                <a:spcPts val="0"/>
              </a:spcAft>
              <a:buClr>
                <a:srgbClr val="3F3F3F"/>
              </a:buClr>
              <a:buSzPts val="1100"/>
              <a:buChar char="•"/>
              <a:defRPr>
                <a:solidFill>
                  <a:srgbClr val="3F3F3F"/>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19"/>
          <p:cNvSpPr txBox="1"/>
          <p:nvPr>
            <p:ph idx="11" type="ftr"/>
          </p:nvPr>
        </p:nvSpPr>
        <p:spPr>
          <a:xfrm>
            <a:off x="195731" y="4774420"/>
            <a:ext cx="3086100" cy="170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7" name="Google Shape;107;p19"/>
          <p:cNvSpPr txBox="1"/>
          <p:nvPr>
            <p:ph idx="12" type="sldNum"/>
          </p:nvPr>
        </p:nvSpPr>
        <p:spPr>
          <a:xfrm>
            <a:off x="8318725" y="4842272"/>
            <a:ext cx="722100" cy="198300"/>
          </a:xfrm>
          <a:prstGeom prst="rect">
            <a:avLst/>
          </a:prstGeom>
          <a:noFill/>
          <a:ln cap="flat" cmpd="sng" w="9525">
            <a:solidFill>
              <a:srgbClr val="F2F2F2"/>
            </a:solidFill>
            <a:prstDash val="solid"/>
            <a:round/>
            <a:headEnd len="sm" w="sm" type="none"/>
            <a:tailEnd len="sm" w="sm" type="none"/>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r>
              <a:rPr lang="en-ZA"/>
              <a:t>page </a:t>
            </a:r>
            <a:fld id="{00000000-1234-1234-1234-123412341234}" type="slidenum">
              <a:rPr b="1" i="1" lang="en-ZA"/>
              <a:t>‹#›</a:t>
            </a:fld>
            <a:endParaRPr b="1" i="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CUSTOM_2_1">
    <p:bg>
      <p:bgPr>
        <a:solidFill>
          <a:schemeClr val="accent6"/>
        </a:solidFill>
      </p:bgPr>
    </p:bg>
    <p:spTree>
      <p:nvGrpSpPr>
        <p:cNvPr id="20" name="Shape 20"/>
        <p:cNvGrpSpPr/>
        <p:nvPr/>
      </p:nvGrpSpPr>
      <p:grpSpPr>
        <a:xfrm>
          <a:off x="0" y="0"/>
          <a:ext cx="0" cy="0"/>
          <a:chOff x="0" y="0"/>
          <a:chExt cx="0" cy="0"/>
        </a:xfrm>
      </p:grpSpPr>
      <p:sp>
        <p:nvSpPr>
          <p:cNvPr id="21" name="Google Shape;21;p3"/>
          <p:cNvSpPr txBox="1"/>
          <p:nvPr>
            <p:ph type="title"/>
          </p:nvPr>
        </p:nvSpPr>
        <p:spPr>
          <a:xfrm>
            <a:off x="4467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22" name="Google Shape;22;p3"/>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23" name="Google Shape;23;p3"/>
          <p:cNvSpPr/>
          <p:nvPr/>
        </p:nvSpPr>
        <p:spPr>
          <a:xfrm>
            <a:off x="8301850" y="94900"/>
            <a:ext cx="679800" cy="633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ph idx="2" type="pic"/>
          </p:nvPr>
        </p:nvSpPr>
        <p:spPr>
          <a:xfrm>
            <a:off x="0" y="0"/>
            <a:ext cx="3707700" cy="3760200"/>
          </a:xfrm>
          <a:prstGeom prst="rect">
            <a:avLst/>
          </a:prstGeom>
          <a:noFill/>
          <a:ln>
            <a:noFill/>
          </a:ln>
        </p:spPr>
      </p:sp>
      <p:sp>
        <p:nvSpPr>
          <p:cNvPr id="25" name="Google Shape;25;p3"/>
          <p:cNvSpPr txBox="1"/>
          <p:nvPr>
            <p:ph idx="1" type="subTitle"/>
          </p:nvPr>
        </p:nvSpPr>
        <p:spPr>
          <a:xfrm>
            <a:off x="4467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3"/>
          <p:cNvSpPr/>
          <p:nvPr>
            <p:ph idx="3" type="pic"/>
          </p:nvPr>
        </p:nvSpPr>
        <p:spPr>
          <a:xfrm>
            <a:off x="4638750" y="3230175"/>
            <a:ext cx="1291200" cy="440100"/>
          </a:xfrm>
          <a:prstGeom prst="rect">
            <a:avLst/>
          </a:prstGeom>
          <a:noFill/>
          <a:ln>
            <a:noFill/>
          </a:ln>
        </p:spPr>
      </p:sp>
      <p:sp>
        <p:nvSpPr>
          <p:cNvPr id="27" name="Google Shape;27;p3"/>
          <p:cNvSpPr/>
          <p:nvPr>
            <p:ph idx="4" type="pic"/>
          </p:nvPr>
        </p:nvSpPr>
        <p:spPr>
          <a:xfrm>
            <a:off x="6004200" y="3230175"/>
            <a:ext cx="1291200" cy="440100"/>
          </a:xfrm>
          <a:prstGeom prst="rect">
            <a:avLst/>
          </a:prstGeom>
          <a:noFill/>
          <a:ln>
            <a:noFill/>
          </a:ln>
        </p:spPr>
      </p:sp>
      <p:sp>
        <p:nvSpPr>
          <p:cNvPr id="28" name="Google Shape;28;p3"/>
          <p:cNvSpPr/>
          <p:nvPr>
            <p:ph idx="5" type="pic"/>
          </p:nvPr>
        </p:nvSpPr>
        <p:spPr>
          <a:xfrm>
            <a:off x="4638750" y="3738000"/>
            <a:ext cx="1291200" cy="440100"/>
          </a:xfrm>
          <a:prstGeom prst="rect">
            <a:avLst/>
          </a:prstGeom>
          <a:noFill/>
          <a:ln>
            <a:noFill/>
          </a:ln>
        </p:spPr>
      </p:sp>
      <p:sp>
        <p:nvSpPr>
          <p:cNvPr id="29" name="Google Shape;29;p3"/>
          <p:cNvSpPr/>
          <p:nvPr>
            <p:ph idx="6" type="pic"/>
          </p:nvPr>
        </p:nvSpPr>
        <p:spPr>
          <a:xfrm>
            <a:off x="6004200" y="3738000"/>
            <a:ext cx="1291200" cy="440100"/>
          </a:xfrm>
          <a:prstGeom prst="rect">
            <a:avLst/>
          </a:prstGeom>
          <a:noFill/>
          <a:ln>
            <a:noFill/>
          </a:ln>
        </p:spPr>
      </p:sp>
      <p:sp>
        <p:nvSpPr>
          <p:cNvPr id="30" name="Google Shape;30;p3"/>
          <p:cNvSpPr/>
          <p:nvPr>
            <p:ph idx="7" type="pic"/>
          </p:nvPr>
        </p:nvSpPr>
        <p:spPr>
          <a:xfrm>
            <a:off x="7369650" y="3230175"/>
            <a:ext cx="1291200" cy="440100"/>
          </a:xfrm>
          <a:prstGeom prst="rect">
            <a:avLst/>
          </a:prstGeom>
          <a:noFill/>
          <a:ln>
            <a:noFill/>
          </a:ln>
        </p:spPr>
      </p:sp>
      <p:sp>
        <p:nvSpPr>
          <p:cNvPr id="31" name="Google Shape;31;p3"/>
          <p:cNvSpPr/>
          <p:nvPr>
            <p:ph idx="8" type="pic"/>
          </p:nvPr>
        </p:nvSpPr>
        <p:spPr>
          <a:xfrm>
            <a:off x="7369650" y="3738000"/>
            <a:ext cx="1291200" cy="4401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CUSTOM_2_1_1">
    <p:bg>
      <p:bgPr>
        <a:solidFill>
          <a:schemeClr val="lt1"/>
        </a:solidFill>
      </p:bgPr>
    </p:bg>
    <p:spTree>
      <p:nvGrpSpPr>
        <p:cNvPr id="32" name="Shape 32"/>
        <p:cNvGrpSpPr/>
        <p:nvPr/>
      </p:nvGrpSpPr>
      <p:grpSpPr>
        <a:xfrm>
          <a:off x="0" y="0"/>
          <a:ext cx="0" cy="0"/>
          <a:chOff x="0" y="0"/>
          <a:chExt cx="0" cy="0"/>
        </a:xfrm>
      </p:grpSpPr>
      <p:sp>
        <p:nvSpPr>
          <p:cNvPr id="33" name="Google Shape;33;p4"/>
          <p:cNvSpPr txBox="1"/>
          <p:nvPr>
            <p:ph type="title"/>
          </p:nvPr>
        </p:nvSpPr>
        <p:spPr>
          <a:xfrm>
            <a:off x="4467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34" name="Google Shape;34;p4"/>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35" name="Google Shape;35;p4"/>
          <p:cNvSpPr/>
          <p:nvPr/>
        </p:nvSpPr>
        <p:spPr>
          <a:xfrm>
            <a:off x="8301850" y="94900"/>
            <a:ext cx="679800" cy="63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ph idx="2" type="pic"/>
          </p:nvPr>
        </p:nvSpPr>
        <p:spPr>
          <a:xfrm>
            <a:off x="0" y="0"/>
            <a:ext cx="3707700" cy="3760200"/>
          </a:xfrm>
          <a:prstGeom prst="rect">
            <a:avLst/>
          </a:prstGeom>
          <a:noFill/>
          <a:ln>
            <a:noFill/>
          </a:ln>
        </p:spPr>
      </p:sp>
      <p:sp>
        <p:nvSpPr>
          <p:cNvPr id="37" name="Google Shape;37;p4"/>
          <p:cNvSpPr txBox="1"/>
          <p:nvPr>
            <p:ph idx="1" type="subTitle"/>
          </p:nvPr>
        </p:nvSpPr>
        <p:spPr>
          <a:xfrm>
            <a:off x="4467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SzPts val="1400"/>
              <a:buNone/>
              <a:defRPr b="1" sz="1400">
                <a:highlight>
                  <a:schemeClr val="lt1"/>
                </a:highlight>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 name="Google Shape;38;p4"/>
          <p:cNvSpPr/>
          <p:nvPr>
            <p:ph idx="3" type="pic"/>
          </p:nvPr>
        </p:nvSpPr>
        <p:spPr>
          <a:xfrm>
            <a:off x="4638750" y="3230175"/>
            <a:ext cx="1291200" cy="440100"/>
          </a:xfrm>
          <a:prstGeom prst="rect">
            <a:avLst/>
          </a:prstGeom>
          <a:noFill/>
          <a:ln>
            <a:noFill/>
          </a:ln>
        </p:spPr>
      </p:sp>
      <p:sp>
        <p:nvSpPr>
          <p:cNvPr id="39" name="Google Shape;39;p4"/>
          <p:cNvSpPr/>
          <p:nvPr>
            <p:ph idx="4" type="pic"/>
          </p:nvPr>
        </p:nvSpPr>
        <p:spPr>
          <a:xfrm>
            <a:off x="6004200" y="3230175"/>
            <a:ext cx="1291200" cy="440100"/>
          </a:xfrm>
          <a:prstGeom prst="rect">
            <a:avLst/>
          </a:prstGeom>
          <a:noFill/>
          <a:ln>
            <a:noFill/>
          </a:ln>
        </p:spPr>
      </p:sp>
      <p:sp>
        <p:nvSpPr>
          <p:cNvPr id="40" name="Google Shape;40;p4"/>
          <p:cNvSpPr/>
          <p:nvPr>
            <p:ph idx="5" type="pic"/>
          </p:nvPr>
        </p:nvSpPr>
        <p:spPr>
          <a:xfrm>
            <a:off x="4638750" y="3738000"/>
            <a:ext cx="1291200" cy="440100"/>
          </a:xfrm>
          <a:prstGeom prst="rect">
            <a:avLst/>
          </a:prstGeom>
          <a:noFill/>
          <a:ln>
            <a:noFill/>
          </a:ln>
        </p:spPr>
      </p:sp>
      <p:sp>
        <p:nvSpPr>
          <p:cNvPr id="41" name="Google Shape;41;p4"/>
          <p:cNvSpPr/>
          <p:nvPr>
            <p:ph idx="6" type="pic"/>
          </p:nvPr>
        </p:nvSpPr>
        <p:spPr>
          <a:xfrm>
            <a:off x="6004200" y="3738000"/>
            <a:ext cx="1291200" cy="440100"/>
          </a:xfrm>
          <a:prstGeom prst="rect">
            <a:avLst/>
          </a:prstGeom>
          <a:noFill/>
          <a:ln>
            <a:noFill/>
          </a:ln>
        </p:spPr>
      </p:sp>
      <p:sp>
        <p:nvSpPr>
          <p:cNvPr id="42" name="Google Shape;42;p4"/>
          <p:cNvSpPr/>
          <p:nvPr>
            <p:ph idx="7" type="pic"/>
          </p:nvPr>
        </p:nvSpPr>
        <p:spPr>
          <a:xfrm>
            <a:off x="7369650" y="3230175"/>
            <a:ext cx="1291200" cy="440100"/>
          </a:xfrm>
          <a:prstGeom prst="rect">
            <a:avLst/>
          </a:prstGeom>
          <a:noFill/>
          <a:ln>
            <a:noFill/>
          </a:ln>
        </p:spPr>
      </p:sp>
      <p:sp>
        <p:nvSpPr>
          <p:cNvPr id="43" name="Google Shape;43;p4"/>
          <p:cNvSpPr/>
          <p:nvPr>
            <p:ph idx="8" type="pic"/>
          </p:nvPr>
        </p:nvSpPr>
        <p:spPr>
          <a:xfrm>
            <a:off x="7369650" y="3738000"/>
            <a:ext cx="1291200" cy="4401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1)" type="title">
  <p:cSld name="TITLE">
    <p:bg>
      <p:bgPr>
        <a:solidFill>
          <a:schemeClr val="lt1"/>
        </a:solidFill>
      </p:bgPr>
    </p:bg>
    <p:spTree>
      <p:nvGrpSpPr>
        <p:cNvPr id="44" name="Shape 44"/>
        <p:cNvGrpSpPr/>
        <p:nvPr/>
      </p:nvGrpSpPr>
      <p:grpSpPr>
        <a:xfrm>
          <a:off x="0" y="0"/>
          <a:ext cx="0" cy="0"/>
          <a:chOff x="0" y="0"/>
          <a:chExt cx="0" cy="0"/>
        </a:xfrm>
      </p:grpSpPr>
      <p:sp>
        <p:nvSpPr>
          <p:cNvPr id="45" name="Google Shape;45;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46" name="Google Shape;46;p5"/>
          <p:cNvPicPr preferRelativeResize="0"/>
          <p:nvPr/>
        </p:nvPicPr>
        <p:blipFill>
          <a:blip r:embed="rId2">
            <a:alphaModFix/>
          </a:blip>
          <a:stretch>
            <a:fillRect/>
          </a:stretch>
        </p:blipFill>
        <p:spPr>
          <a:xfrm>
            <a:off x="7143775" y="4418775"/>
            <a:ext cx="1570232" cy="601110"/>
          </a:xfrm>
          <a:prstGeom prst="rect">
            <a:avLst/>
          </a:prstGeom>
          <a:noFill/>
          <a:ln>
            <a:noFill/>
          </a:ln>
        </p:spPr>
      </p:pic>
      <p:pic>
        <p:nvPicPr>
          <p:cNvPr id="47" name="Google Shape;47;p5"/>
          <p:cNvPicPr preferRelativeResize="0"/>
          <p:nvPr/>
        </p:nvPicPr>
        <p:blipFill rotWithShape="1">
          <a:blip r:embed="rId3">
            <a:alphaModFix/>
          </a:blip>
          <a:srcRect b="41826" l="43207" r="0" t="0"/>
          <a:stretch/>
        </p:blipFill>
        <p:spPr>
          <a:xfrm>
            <a:off x="0" y="1871700"/>
            <a:ext cx="2709200" cy="3271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CUSTOM_1">
    <p:bg>
      <p:bgPr>
        <a:solidFill>
          <a:schemeClr val="accent6"/>
        </a:solidFill>
      </p:bgPr>
    </p:bg>
    <p:spTree>
      <p:nvGrpSpPr>
        <p:cNvPr id="48" name="Shape 48"/>
        <p:cNvGrpSpPr/>
        <p:nvPr/>
      </p:nvGrpSpPr>
      <p:grpSpPr>
        <a:xfrm>
          <a:off x="0" y="0"/>
          <a:ext cx="0" cy="0"/>
          <a:chOff x="0" y="0"/>
          <a:chExt cx="0" cy="0"/>
        </a:xfrm>
      </p:grpSpPr>
      <p:sp>
        <p:nvSpPr>
          <p:cNvPr id="49" name="Google Shape;49;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0" name="Google Shape;50;p6"/>
          <p:cNvSpPr txBox="1"/>
          <p:nvPr>
            <p:ph idx="2"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1" name="Google Shape;51;p6"/>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52" name="Google Shape;52;p6"/>
          <p:cNvPicPr preferRelativeResize="0"/>
          <p:nvPr/>
        </p:nvPicPr>
        <p:blipFill rotWithShape="1">
          <a:blip r:embed="rId2">
            <a:alphaModFix/>
          </a:blip>
          <a:srcRect b="0" l="0" r="50000" t="71103"/>
          <a:stretch/>
        </p:blipFill>
        <p:spPr>
          <a:xfrm>
            <a:off x="5949625" y="0"/>
            <a:ext cx="3194375" cy="2144624"/>
          </a:xfrm>
          <a:prstGeom prst="rect">
            <a:avLst/>
          </a:prstGeom>
          <a:noFill/>
          <a:ln>
            <a:noFill/>
          </a:ln>
        </p:spPr>
      </p:pic>
      <p:pic>
        <p:nvPicPr>
          <p:cNvPr id="53" name="Google Shape;53;p6"/>
          <p:cNvPicPr preferRelativeResize="0"/>
          <p:nvPr/>
        </p:nvPicPr>
        <p:blipFill rotWithShape="1">
          <a:blip r:embed="rId3">
            <a:alphaModFix/>
          </a:blip>
          <a:srcRect b="0" l="0" r="0" t="0"/>
          <a:stretch/>
        </p:blipFill>
        <p:spPr>
          <a:xfrm>
            <a:off x="7143775" y="4418775"/>
            <a:ext cx="1744701" cy="6678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white)" type="secHead">
  <p:cSld name="SECTION_HEADER">
    <p:bg>
      <p:bgPr>
        <a:solidFill>
          <a:srgbClr val="FFFFFF"/>
        </a:solidFill>
      </p:bgPr>
    </p:bg>
    <p:spTree>
      <p:nvGrpSpPr>
        <p:cNvPr id="54" name="Shape 54"/>
        <p:cNvGrpSpPr/>
        <p:nvPr/>
      </p:nvGrpSpPr>
      <p:grpSpPr>
        <a:xfrm>
          <a:off x="0" y="0"/>
          <a:ext cx="0" cy="0"/>
          <a:chOff x="0" y="0"/>
          <a:chExt cx="0" cy="0"/>
        </a:xfrm>
      </p:grpSpPr>
      <p:sp>
        <p:nvSpPr>
          <p:cNvPr id="55" name="Google Shape;55;p7"/>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6" name="Google Shape;56;p7"/>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57" name="Google Shape;57;p7"/>
          <p:cNvPicPr preferRelativeResize="0"/>
          <p:nvPr/>
        </p:nvPicPr>
        <p:blipFill>
          <a:blip r:embed="rId2">
            <a:alphaModFix/>
          </a:blip>
          <a:stretch>
            <a:fillRect/>
          </a:stretch>
        </p:blipFill>
        <p:spPr>
          <a:xfrm>
            <a:off x="7143775" y="4418775"/>
            <a:ext cx="1744701" cy="6678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white) 1">
  <p:cSld name="SECTION_HEADER_2">
    <p:bg>
      <p:bgPr>
        <a:solidFill>
          <a:srgbClr val="FFFFFF"/>
        </a:solidFill>
      </p:bgPr>
    </p:bg>
    <p:spTree>
      <p:nvGrpSpPr>
        <p:cNvPr id="58" name="Shape 58"/>
        <p:cNvGrpSpPr/>
        <p:nvPr/>
      </p:nvGrpSpPr>
      <p:grpSpPr>
        <a:xfrm>
          <a:off x="0" y="0"/>
          <a:ext cx="0" cy="0"/>
          <a:chOff x="0" y="0"/>
          <a:chExt cx="0" cy="0"/>
        </a:xfrm>
      </p:grpSpPr>
      <p:pic>
        <p:nvPicPr>
          <p:cNvPr id="59" name="Google Shape;59;p8"/>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60" name="Google Shape;60;p8"/>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1" name="Google Shape;61;p8"/>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62" name="Google Shape;62;p8"/>
          <p:cNvPicPr preferRelativeResize="0"/>
          <p:nvPr/>
        </p:nvPicPr>
        <p:blipFill rotWithShape="1">
          <a:blip r:embed="rId3">
            <a:alphaModFix/>
          </a:blip>
          <a:srcRect b="73202" l="0" r="32872" t="0"/>
          <a:stretch/>
        </p:blipFill>
        <p:spPr>
          <a:xfrm>
            <a:off x="4855400" y="3154650"/>
            <a:ext cx="4288601" cy="1988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grey)">
  <p:cSld name="SECTION_HEADER_1">
    <p:bg>
      <p:bgPr>
        <a:solidFill>
          <a:schemeClr val="lt2"/>
        </a:solidFill>
      </p:bgPr>
    </p:bg>
    <p:spTree>
      <p:nvGrpSpPr>
        <p:cNvPr id="63" name="Shape 63"/>
        <p:cNvGrpSpPr/>
        <p:nvPr/>
      </p:nvGrpSpPr>
      <p:grpSpPr>
        <a:xfrm>
          <a:off x="0" y="0"/>
          <a:ext cx="0" cy="0"/>
          <a:chOff x="0" y="0"/>
          <a:chExt cx="0" cy="0"/>
        </a:xfrm>
      </p:grpSpPr>
      <p:pic>
        <p:nvPicPr>
          <p:cNvPr id="64" name="Google Shape;64;p9"/>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65" name="Google Shape;65;p9"/>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6" name="Google Shape;66;p9"/>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sand)">
  <p:cSld name="SECTION_HEADER_1_3">
    <p:bg>
      <p:bgPr>
        <a:solidFill>
          <a:schemeClr val="accent6"/>
        </a:solidFill>
      </p:bgPr>
    </p:bg>
    <p:spTree>
      <p:nvGrpSpPr>
        <p:cNvPr id="67" name="Shape 67"/>
        <p:cNvGrpSpPr/>
        <p:nvPr/>
      </p:nvGrpSpPr>
      <p:grpSpPr>
        <a:xfrm>
          <a:off x="0" y="0"/>
          <a:ext cx="0" cy="0"/>
          <a:chOff x="0" y="0"/>
          <a:chExt cx="0" cy="0"/>
        </a:xfrm>
      </p:grpSpPr>
      <p:sp>
        <p:nvSpPr>
          <p:cNvPr id="68" name="Google Shape;68;p10"/>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0"/>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sp>
        <p:nvSpPr>
          <p:cNvPr id="70" name="Google Shape;70;p10"/>
          <p:cNvSpPr/>
          <p:nvPr/>
        </p:nvSpPr>
        <p:spPr>
          <a:xfrm>
            <a:off x="8501975" y="167475"/>
            <a:ext cx="251100" cy="2775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10"/>
          <p:cNvPicPr preferRelativeResize="0"/>
          <p:nvPr/>
        </p:nvPicPr>
        <p:blipFill rotWithShape="1">
          <a:blip r:embed="rId2">
            <a:alphaModFix/>
          </a:blip>
          <a:srcRect b="0" l="0" r="0" t="0"/>
          <a:stretch/>
        </p:blipFill>
        <p:spPr>
          <a:xfrm>
            <a:off x="7143775" y="4418775"/>
            <a:ext cx="1744701" cy="667899"/>
          </a:xfrm>
          <a:prstGeom prst="rect">
            <a:avLst/>
          </a:prstGeom>
          <a:noFill/>
          <a:ln>
            <a:noFill/>
          </a:ln>
        </p:spPr>
      </p:pic>
      <p:pic>
        <p:nvPicPr>
          <p:cNvPr id="72" name="Google Shape;72;p10"/>
          <p:cNvPicPr preferRelativeResize="0"/>
          <p:nvPr/>
        </p:nvPicPr>
        <p:blipFill rotWithShape="1">
          <a:blip r:embed="rId3">
            <a:alphaModFix/>
          </a:blip>
          <a:srcRect b="73202" l="0" r="32872" t="0"/>
          <a:stretch/>
        </p:blipFill>
        <p:spPr>
          <a:xfrm>
            <a:off x="4855400" y="3154650"/>
            <a:ext cx="4288601" cy="1988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284525" y="1179650"/>
            <a:ext cx="8520600" cy="3416400"/>
          </a:xfrm>
          <a:prstGeom prst="rect">
            <a:avLst/>
          </a:prstGeom>
          <a:noFill/>
          <a:ln>
            <a:noFill/>
          </a:ln>
        </p:spPr>
        <p:txBody>
          <a:bodyPr anchorCtr="0" anchor="t" bIns="91425" lIns="91425" spcFirstLastPara="1" rIns="91425" wrap="square" tIns="91425">
            <a:normAutofit/>
          </a:bodyPr>
          <a:lstStyle>
            <a:lvl1pPr indent="-361950" lvl="0" marL="457200" rtl="0">
              <a:lnSpc>
                <a:spcPct val="115000"/>
              </a:lnSpc>
              <a:spcBef>
                <a:spcPts val="0"/>
              </a:spcBef>
              <a:spcAft>
                <a:spcPts val="0"/>
              </a:spcAft>
              <a:buClr>
                <a:schemeClr val="dk2"/>
              </a:buClr>
              <a:buSzPts val="2100"/>
              <a:buFont typeface="Open Sans"/>
              <a:buChar char="●"/>
              <a:defRPr sz="2100">
                <a:solidFill>
                  <a:schemeClr val="dk2"/>
                </a:solidFill>
                <a:latin typeface="Open Sans"/>
                <a:ea typeface="Open Sans"/>
                <a:cs typeface="Open Sans"/>
                <a:sym typeface="Open Sans"/>
              </a:defRPr>
            </a:lvl1pPr>
            <a:lvl2pPr indent="-342900" lvl="1" marL="9144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2pPr>
            <a:lvl3pPr indent="-323850" lvl="2" marL="1371600" rtl="0">
              <a:lnSpc>
                <a:spcPct val="115000"/>
              </a:lnSpc>
              <a:spcBef>
                <a:spcPts val="0"/>
              </a:spcBef>
              <a:spcAft>
                <a:spcPts val="0"/>
              </a:spcAft>
              <a:buClr>
                <a:schemeClr val="dk2"/>
              </a:buClr>
              <a:buSzPts val="1500"/>
              <a:buFont typeface="Open Sans"/>
              <a:buChar char="●"/>
              <a:defRPr sz="1500">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12" name="Google Shape;12;p1"/>
          <p:cNvSpPr txBox="1"/>
          <p:nvPr/>
        </p:nvSpPr>
        <p:spPr>
          <a:xfrm>
            <a:off x="8211920" y="242183"/>
            <a:ext cx="722100" cy="198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i="0" lang="en-ZA" sz="800" u="none" cap="none" strike="noStrike">
                <a:solidFill>
                  <a:srgbClr val="A5A5A5"/>
                </a:solidFill>
                <a:latin typeface="Open Sans"/>
                <a:ea typeface="Open Sans"/>
                <a:cs typeface="Open Sans"/>
                <a:sym typeface="Open Sans"/>
              </a:rPr>
              <a:t>‹#›</a:t>
            </a:fld>
            <a:endParaRPr i="0" sz="800" u="none" cap="none" strike="noStrike">
              <a:solidFill>
                <a:srgbClr val="A5A5A5"/>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slide" Target="/ppt/slides/slide18.xml"/><Relationship Id="rId6" Type="http://schemas.openxmlformats.org/officeDocument/2006/relationships/slide" Target="/ppt/slides/slide23.xml"/><Relationship Id="rId7" Type="http://schemas.openxmlformats.org/officeDocument/2006/relationships/image" Target="../media/image30.png"/><Relationship Id="rId8"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slide" Target="/ppt/slides/slide18.xml"/><Relationship Id="rId6" Type="http://schemas.openxmlformats.org/officeDocument/2006/relationships/slide" Target="/ppt/slides/slide23.xml"/><Relationship Id="rId7"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climateactiontransparency.org/our-work/icat-toolbox/assessment-guides/introduction-to-the-icat-assessment-guides/" TargetMode="External"/><Relationship Id="rId4" Type="http://schemas.openxmlformats.org/officeDocument/2006/relationships/slide" Target="/ppt/slides/slide5.xml"/><Relationship Id="rId5" Type="http://schemas.openxmlformats.org/officeDocument/2006/relationships/slide" Target="/ppt/slides/slide15.xml"/><Relationship Id="rId6" Type="http://schemas.openxmlformats.org/officeDocument/2006/relationships/slide" Target="/ppt/slides/slide18.xml"/><Relationship Id="rId7" Type="http://schemas.openxmlformats.org/officeDocument/2006/relationships/slide" Target="/ppt/slides/slide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slide" Target="/ppt/slides/slide18.xml"/><Relationship Id="rId6" Type="http://schemas.openxmlformats.org/officeDocument/2006/relationships/slide" Target="/ppt/slides/slide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slide" Target="/ppt/slides/slide18.xml"/><Relationship Id="rId6" Type="http://schemas.openxmlformats.org/officeDocument/2006/relationships/slide" Target="/ppt/slides/slide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slide" Target="/ppt/slides/slide16.xml"/><Relationship Id="rId4" Type="http://schemas.openxmlformats.org/officeDocument/2006/relationships/slide" Target="/ppt/slides/slide17.xml"/></Relationships>
</file>

<file path=ppt/slides/_rels/slide16.xml.rels><?xml version="1.0" encoding="UTF-8" standalone="yes"?><Relationships xmlns="http://schemas.openxmlformats.org/package/2006/relationships"><Relationship Id="rId11" Type="http://schemas.openxmlformats.org/officeDocument/2006/relationships/slide" Target="/ppt/slides/slide23.xml"/><Relationship Id="rId10" Type="http://schemas.openxmlformats.org/officeDocument/2006/relationships/slide" Target="/ppt/slides/slide18.xml"/><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hyperlink" Target="https://climateactiontransparency.org/our-work/icat-toolbox/assessment-guides/transformational-change/" TargetMode="External"/><Relationship Id="rId9" Type="http://schemas.openxmlformats.org/officeDocument/2006/relationships/slide" Target="/ppt/slides/slide15.xml"/><Relationship Id="rId5" Type="http://schemas.openxmlformats.org/officeDocument/2006/relationships/image" Target="../media/image45.png"/><Relationship Id="rId6" Type="http://schemas.openxmlformats.org/officeDocument/2006/relationships/hyperlink" Target="https://climateactiontransparency.org/our-work/icat-toolbox/assessment-guides/sustainable-development-2/" TargetMode="External"/><Relationship Id="rId7" Type="http://schemas.openxmlformats.org/officeDocument/2006/relationships/image" Target="../media/image35.png"/><Relationship Id="rId8" Type="http://schemas.openxmlformats.org/officeDocument/2006/relationships/slide" Target="/ppt/slid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slide" Target="/ppt/slides/slide5.xml"/><Relationship Id="rId5" Type="http://schemas.openxmlformats.org/officeDocument/2006/relationships/slide" Target="/ppt/slides/slide15.xml"/><Relationship Id="rId6" Type="http://schemas.openxmlformats.org/officeDocument/2006/relationships/slide" Target="/ppt/slides/slide18.xml"/><Relationship Id="rId7" Type="http://schemas.openxmlformats.org/officeDocument/2006/relationships/slide" Target="/ppt/slides/slide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slide" Target="/ppt/slides/slide19.xml"/><Relationship Id="rId4" Type="http://schemas.openxmlformats.org/officeDocument/2006/relationships/slide" Target="/ppt/slides/slide20.xml"/></Relationships>
</file>

<file path=ppt/slides/_rels/slide19.xml.rels><?xml version="1.0" encoding="UTF-8" standalone="yes"?><Relationships xmlns="http://schemas.openxmlformats.org/package/2006/relationships"><Relationship Id="rId20" Type="http://schemas.openxmlformats.org/officeDocument/2006/relationships/slide" Target="/ppt/slides/slide47.xml"/><Relationship Id="rId11" Type="http://schemas.openxmlformats.org/officeDocument/2006/relationships/slide" Target="/ppt/slides/slide15.xml"/><Relationship Id="rId10" Type="http://schemas.openxmlformats.org/officeDocument/2006/relationships/slide" Target="/ppt/slides/slide5.xml"/><Relationship Id="rId13" Type="http://schemas.openxmlformats.org/officeDocument/2006/relationships/slide" Target="/ppt/slides/slide23.xml"/><Relationship Id="rId12" Type="http://schemas.openxmlformats.org/officeDocument/2006/relationships/slide" Target="/ppt/slides/slide18.xml"/><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 Id="rId15" Type="http://schemas.openxmlformats.org/officeDocument/2006/relationships/slide" Target="/ppt/slides/slide42.xml"/><Relationship Id="rId14" Type="http://schemas.openxmlformats.org/officeDocument/2006/relationships/slide" Target="/ppt/slides/slide41.xml"/><Relationship Id="rId17" Type="http://schemas.openxmlformats.org/officeDocument/2006/relationships/slide" Target="/ppt/slides/slide44.xml"/><Relationship Id="rId16" Type="http://schemas.openxmlformats.org/officeDocument/2006/relationships/slide" Target="/ppt/slides/slide43.xml"/><Relationship Id="rId5" Type="http://schemas.openxmlformats.org/officeDocument/2006/relationships/image" Target="../media/image44.png"/><Relationship Id="rId19" Type="http://schemas.openxmlformats.org/officeDocument/2006/relationships/slide" Target="/ppt/slides/slide46.xml"/><Relationship Id="rId6" Type="http://schemas.openxmlformats.org/officeDocument/2006/relationships/image" Target="../media/image37.png"/><Relationship Id="rId18" Type="http://schemas.openxmlformats.org/officeDocument/2006/relationships/slide" Target="/ppt/slides/slide45.xml"/><Relationship Id="rId7" Type="http://schemas.openxmlformats.org/officeDocument/2006/relationships/image" Target="../media/image41.png"/><Relationship Id="rId8" Type="http://schemas.openxmlformats.org/officeDocument/2006/relationships/image" Target="../media/image38.png"/></Relationships>
</file>

<file path=ppt/slides/_rels/slide2.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28.png"/><Relationship Id="rId12" Type="http://schemas.openxmlformats.org/officeDocument/2006/relationships/image" Target="../media/image21.png"/><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32.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24.png"/><Relationship Id="rId8"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slide" Target="/ppt/slides/slide5.xml"/><Relationship Id="rId5" Type="http://schemas.openxmlformats.org/officeDocument/2006/relationships/slide" Target="/ppt/slides/slide15.xml"/><Relationship Id="rId6" Type="http://schemas.openxmlformats.org/officeDocument/2006/relationships/slide" Target="/ppt/slides/slide18.xml"/><Relationship Id="rId7" Type="http://schemas.openxmlformats.org/officeDocument/2006/relationships/slide" Target="/ppt/slides/slide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slide" Target="/ppt/slides/slide18.xml"/><Relationship Id="rId6" Type="http://schemas.openxmlformats.org/officeDocument/2006/relationships/slide" Target="/ppt/slides/slide23.xml"/><Relationship Id="rId7"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slide" Target="/ppt/slides/slide18.xml"/><Relationship Id="rId6" Type="http://schemas.openxmlformats.org/officeDocument/2006/relationships/slide" Target="/ppt/slides/slide23.xml"/><Relationship Id="rId7" Type="http://schemas.openxmlformats.org/officeDocument/2006/relationships/image" Target="../media/image4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slide" Target="/ppt/slides/slide24.xml"/><Relationship Id="rId4" Type="http://schemas.openxmlformats.org/officeDocument/2006/relationships/slide" Target="/ppt/slides/slide25.xml"/><Relationship Id="rId5" Type="http://schemas.openxmlformats.org/officeDocument/2006/relationships/slide" Target="/ppt/slides/slide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slide" Target="/ppt/slides/slide48.xml"/><Relationship Id="rId4" Type="http://schemas.openxmlformats.org/officeDocument/2006/relationships/slide" Target="/ppt/slides/slide5.xml"/><Relationship Id="rId5" Type="http://schemas.openxmlformats.org/officeDocument/2006/relationships/slide" Target="/ppt/slides/slide15.xml"/><Relationship Id="rId6" Type="http://schemas.openxmlformats.org/officeDocument/2006/relationships/slide" Target="/ppt/slides/slide18.xml"/><Relationship Id="rId7" Type="http://schemas.openxmlformats.org/officeDocument/2006/relationships/slide" Target="/ppt/slides/slide23.xml"/></Relationships>
</file>

<file path=ppt/slides/_rels/slide25.xml.rels><?xml version="1.0" encoding="UTF-8" standalone="yes"?><Relationships xmlns="http://schemas.openxmlformats.org/package/2006/relationships"><Relationship Id="rId10" Type="http://schemas.openxmlformats.org/officeDocument/2006/relationships/image" Target="../media/image49.png"/><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slide" Target="/ppt/slides/slide5.xml"/><Relationship Id="rId4" Type="http://schemas.openxmlformats.org/officeDocument/2006/relationships/slide" Target="/ppt/slides/slide15.xml"/><Relationship Id="rId9" Type="http://schemas.openxmlformats.org/officeDocument/2006/relationships/hyperlink" Target="https://climateactiontransparency.org/our-work/icat-toolbox/assessment-guides/technical-review/" TargetMode="External"/><Relationship Id="rId5" Type="http://schemas.openxmlformats.org/officeDocument/2006/relationships/slide" Target="/ppt/slides/slide18.xml"/><Relationship Id="rId6" Type="http://schemas.openxmlformats.org/officeDocument/2006/relationships/slide" Target="/ppt/slides/slide23.xml"/><Relationship Id="rId7" Type="http://schemas.openxmlformats.org/officeDocument/2006/relationships/hyperlink" Target="https://climateactiontransparency.org/our-work/icat-toolbox/assessment-guides/stakeholder-participation/" TargetMode="External"/><Relationship Id="rId8"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slide" Target="/ppt/slides/slide18.xml"/><Relationship Id="rId6" Type="http://schemas.openxmlformats.org/officeDocument/2006/relationships/slide" Target="/ppt/slid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48.png"/><Relationship Id="rId4" Type="http://schemas.openxmlformats.org/officeDocument/2006/relationships/image" Target="../media/image50.png"/><Relationship Id="rId9" Type="http://schemas.openxmlformats.org/officeDocument/2006/relationships/slide" Target="/ppt/slides/slide23.xml"/><Relationship Id="rId5" Type="http://schemas.openxmlformats.org/officeDocument/2006/relationships/image" Target="../media/image57.png"/><Relationship Id="rId6" Type="http://schemas.openxmlformats.org/officeDocument/2006/relationships/slide" Target="/ppt/slides/slide5.xml"/><Relationship Id="rId7" Type="http://schemas.openxmlformats.org/officeDocument/2006/relationships/slide" Target="/ppt/slides/slide15.xml"/><Relationship Id="rId8" Type="http://schemas.openxmlformats.org/officeDocument/2006/relationships/slide" Target="/ppt/slid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slide" Target="/ppt/slides/slide49.xml"/><Relationship Id="rId4" Type="http://schemas.openxmlformats.org/officeDocument/2006/relationships/slide" Target="/ppt/slides/slide5.xml"/><Relationship Id="rId5" Type="http://schemas.openxmlformats.org/officeDocument/2006/relationships/slide" Target="/ppt/slides/slide15.xml"/><Relationship Id="rId6" Type="http://schemas.openxmlformats.org/officeDocument/2006/relationships/slide" Target="/ppt/slides/slide18.xml"/><Relationship Id="rId7" Type="http://schemas.openxmlformats.org/officeDocument/2006/relationships/slide" Target="/ppt/slid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51.png"/><Relationship Id="rId4" Type="http://schemas.openxmlformats.org/officeDocument/2006/relationships/slide" Target="/ppt/slides/slide5.xml"/><Relationship Id="rId5" Type="http://schemas.openxmlformats.org/officeDocument/2006/relationships/slide" Target="/ppt/slides/slide15.xml"/><Relationship Id="rId6" Type="http://schemas.openxmlformats.org/officeDocument/2006/relationships/slide" Target="/ppt/slides/slide18.xml"/><Relationship Id="rId7" Type="http://schemas.openxmlformats.org/officeDocument/2006/relationships/slide" Target="/ppt/slid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hyperlink" Target="https://climateactiontransparency.org/our-work/icat-toolbox/assessment-guides/stakeholder-participation/" TargetMode="External"/><Relationship Id="rId4" Type="http://schemas.openxmlformats.org/officeDocument/2006/relationships/image" Target="../media/image54.png"/><Relationship Id="rId9" Type="http://schemas.openxmlformats.org/officeDocument/2006/relationships/slide" Target="/ppt/slides/slide23.xml"/><Relationship Id="rId5" Type="http://schemas.openxmlformats.org/officeDocument/2006/relationships/hyperlink" Target="https://www.ipcc-nggip.iges.or.jp/public/2006gl/" TargetMode="External"/><Relationship Id="rId6" Type="http://schemas.openxmlformats.org/officeDocument/2006/relationships/slide" Target="/ppt/slides/slide5.xml"/><Relationship Id="rId7" Type="http://schemas.openxmlformats.org/officeDocument/2006/relationships/slide" Target="/ppt/slides/slide15.xml"/><Relationship Id="rId8" Type="http://schemas.openxmlformats.org/officeDocument/2006/relationships/slide" Target="/ppt/slid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hyperlink" Target="https://climateactiontransparency.org/our-work/icat-toolbox/assessment-guides/stakeholder-participation/" TargetMode="External"/><Relationship Id="rId4" Type="http://schemas.openxmlformats.org/officeDocument/2006/relationships/image" Target="../media/image54.png"/><Relationship Id="rId5" Type="http://schemas.openxmlformats.org/officeDocument/2006/relationships/slide" Target="/ppt/slides/slide5.xml"/><Relationship Id="rId6" Type="http://schemas.openxmlformats.org/officeDocument/2006/relationships/slide" Target="/ppt/slides/slide15.xml"/><Relationship Id="rId7" Type="http://schemas.openxmlformats.org/officeDocument/2006/relationships/slide" Target="/ppt/slides/slide18.xml"/><Relationship Id="rId8" Type="http://schemas.openxmlformats.org/officeDocument/2006/relationships/slide" Target="/ppt/slid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hyperlink" Target="https://climateactiontransparency.org/our-work/icat-toolbox/assessment-guides/technical-review/" TargetMode="External"/><Relationship Id="rId4" Type="http://schemas.openxmlformats.org/officeDocument/2006/relationships/image" Target="../media/image52.png"/><Relationship Id="rId9" Type="http://schemas.openxmlformats.org/officeDocument/2006/relationships/slide" Target="/ppt/slides/slide23.xml"/><Relationship Id="rId5" Type="http://schemas.openxmlformats.org/officeDocument/2006/relationships/image" Target="../media/image56.jpg"/><Relationship Id="rId6" Type="http://schemas.openxmlformats.org/officeDocument/2006/relationships/slide" Target="/ppt/slides/slide5.xml"/><Relationship Id="rId7" Type="http://schemas.openxmlformats.org/officeDocument/2006/relationships/slide" Target="/ppt/slides/slide15.xml"/><Relationship Id="rId8" Type="http://schemas.openxmlformats.org/officeDocument/2006/relationships/slide" Target="/ppt/slid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slide" Target="/ppt/slides/slide50.xml"/><Relationship Id="rId4" Type="http://schemas.openxmlformats.org/officeDocument/2006/relationships/slide" Target="/ppt/slides/slide51.xml"/><Relationship Id="rId9" Type="http://schemas.openxmlformats.org/officeDocument/2006/relationships/slide" Target="/ppt/slides/slide23.xml"/><Relationship Id="rId5" Type="http://schemas.openxmlformats.org/officeDocument/2006/relationships/image" Target="../media/image34.png"/><Relationship Id="rId6" Type="http://schemas.openxmlformats.org/officeDocument/2006/relationships/slide" Target="/ppt/slides/slide5.xml"/><Relationship Id="rId7" Type="http://schemas.openxmlformats.org/officeDocument/2006/relationships/slide" Target="/ppt/slides/slide15.xml"/><Relationship Id="rId8" Type="http://schemas.openxmlformats.org/officeDocument/2006/relationships/slide" Target="/ppt/slid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www.climateactiontransparency.org/" TargetMode="External"/><Relationship Id="rId4" Type="http://schemas.openxmlformats.org/officeDocument/2006/relationships/hyperlink" Target="mailto:icat@unops.org" TargetMode="External"/><Relationship Id="rId5"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slide" Target="/ppt/slides/slide5.xml"/><Relationship Id="rId5" Type="http://schemas.openxmlformats.org/officeDocument/2006/relationships/slide" Target="/ppt/slides/slide15.xml"/><Relationship Id="rId6" Type="http://schemas.openxmlformats.org/officeDocument/2006/relationships/slide" Target="/ppt/slides/slide18.xml"/><Relationship Id="rId7" Type="http://schemas.openxmlformats.org/officeDocument/2006/relationships/slide" Target="/ppt/slides/slide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slide" Target="/ppt/slid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slide" Target="/ppt/slid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slide" Target="/ppt/slid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slide" Target="/ppt/slid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slide" Target="/ppt/slides/slide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slide" Target="/ppt/slid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slide" Target="/ppt/slides/slide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slide" Target="/ppt/slid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slide" Target="/ppt/slid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3.xml"/><Relationship Id="rId7" Type="http://schemas.openxmlformats.org/officeDocument/2006/relationships/slide" Target="/ppt/slides/slide7.xml"/><Relationship Id="rId8" Type="http://schemas.openxmlformats.org/officeDocument/2006/relationships/slide" Target="/ppt/slides/slide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 Id="rId3" Type="http://schemas.openxmlformats.org/officeDocument/2006/relationships/slide" Target="/ppt/slides/slide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slide" Target="/ppt/slides/slide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slide" Target="/ppt/slides/slide18.xml"/><Relationship Id="rId6" Type="http://schemas.openxmlformats.org/officeDocument/2006/relationships/slide" Target="/ppt/slides/slide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slide" Target="/ppt/slides/slide18.xml"/><Relationship Id="rId6" Type="http://schemas.openxmlformats.org/officeDocument/2006/relationships/slide" Target="/ppt/slides/slide23.xml"/><Relationship Id="rId7" Type="http://schemas.openxmlformats.org/officeDocument/2006/relationships/image" Target="../media/image20.png"/><Relationship Id="rId8"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slide" Target="/ppt/slides/slide23.xml"/><Relationship Id="rId5" Type="http://schemas.openxmlformats.org/officeDocument/2006/relationships/image" Target="../media/image29.png"/><Relationship Id="rId6" Type="http://schemas.openxmlformats.org/officeDocument/2006/relationships/slide" Target="/ppt/slides/slide5.xml"/><Relationship Id="rId7" Type="http://schemas.openxmlformats.org/officeDocument/2006/relationships/slide" Target="/ppt/slides/slide15.xml"/><Relationship Id="rId8" Type="http://schemas.openxmlformats.org/officeDocument/2006/relationships/slide" Target="/ppt/slides/slide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slide" Target="/ppt/slides/slide5.xml"/><Relationship Id="rId5" Type="http://schemas.openxmlformats.org/officeDocument/2006/relationships/slide" Target="/ppt/slides/slide15.xml"/><Relationship Id="rId6" Type="http://schemas.openxmlformats.org/officeDocument/2006/relationships/slide" Target="/ppt/slides/slide18.xml"/><Relationship Id="rId7" Type="http://schemas.openxmlformats.org/officeDocument/2006/relationships/slide" Target="/ppt/slides/slide2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idx="1" type="subTitle"/>
          </p:nvPr>
        </p:nvSpPr>
        <p:spPr>
          <a:xfrm>
            <a:off x="4848300" y="1020100"/>
            <a:ext cx="3985200" cy="266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ZA" sz="2000">
                <a:solidFill>
                  <a:srgbClr val="FFFFFF"/>
                </a:solidFill>
              </a:rPr>
              <a:t>PART I: INTRODUCTION, OBJECTIVES, KEY STEPS AND OVERVIEW OF FOREST POLICIES</a:t>
            </a:r>
            <a:endParaRPr b="0" sz="2000">
              <a:solidFill>
                <a:srgbClr val="FFFFFF"/>
              </a:solidFill>
            </a:endParaRPr>
          </a:p>
          <a:p>
            <a:pPr indent="0" lvl="0" marL="0" rtl="0" algn="l">
              <a:spcBef>
                <a:spcPts val="1200"/>
              </a:spcBef>
              <a:spcAft>
                <a:spcPts val="0"/>
              </a:spcAft>
              <a:buNone/>
            </a:pPr>
            <a:r>
              <a:t/>
            </a:r>
            <a:endParaRPr b="0" sz="2000">
              <a:solidFill>
                <a:srgbClr val="FFFFFF"/>
              </a:solidFill>
            </a:endParaRPr>
          </a:p>
          <a:p>
            <a:pPr indent="0" lvl="0" marL="0" rtl="0" algn="l">
              <a:spcBef>
                <a:spcPts val="1200"/>
              </a:spcBef>
              <a:spcAft>
                <a:spcPts val="1200"/>
              </a:spcAft>
              <a:buNone/>
            </a:pPr>
            <a:r>
              <a:t/>
            </a:r>
            <a:endParaRPr b="0" sz="2000">
              <a:solidFill>
                <a:srgbClr val="FFFFFF"/>
              </a:solidFill>
            </a:endParaRPr>
          </a:p>
        </p:txBody>
      </p:sp>
      <p:sp>
        <p:nvSpPr>
          <p:cNvPr id="113" name="Google Shape;113;p20"/>
          <p:cNvSpPr txBox="1"/>
          <p:nvPr>
            <p:ph type="title"/>
          </p:nvPr>
        </p:nvSpPr>
        <p:spPr>
          <a:xfrm>
            <a:off x="4848300" y="445025"/>
            <a:ext cx="4212600" cy="11241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FFFFFF"/>
              </a:buClr>
              <a:buSzPts val="3400"/>
              <a:buFont typeface="Arial"/>
              <a:buNone/>
            </a:pPr>
            <a:r>
              <a:rPr lang="en-ZA">
                <a:solidFill>
                  <a:srgbClr val="9E99F2"/>
                </a:solidFill>
              </a:rPr>
              <a:t>Forest Methodology</a:t>
            </a:r>
            <a:endParaRPr/>
          </a:p>
        </p:txBody>
      </p:sp>
      <p:pic>
        <p:nvPicPr>
          <p:cNvPr id="114" name="Google Shape;114;p20"/>
          <p:cNvPicPr preferRelativeResize="0"/>
          <p:nvPr>
            <p:ph idx="2" type="pic"/>
          </p:nvPr>
        </p:nvPicPr>
        <p:blipFill rotWithShape="1">
          <a:blip r:embed="rId3">
            <a:alphaModFix/>
          </a:blip>
          <a:srcRect b="0" l="16555" r="16555" t="0"/>
          <a:stretch/>
        </p:blipFill>
        <p:spPr>
          <a:xfrm>
            <a:off x="-482700" y="0"/>
            <a:ext cx="5165700" cy="5143500"/>
          </a:xfrm>
          <a:prstGeom prst="ellipse">
            <a:avLst/>
          </a:prstGeom>
        </p:spPr>
      </p:pic>
      <p:sp>
        <p:nvSpPr>
          <p:cNvPr id="115" name="Google Shape;115;p20"/>
          <p:cNvSpPr txBox="1"/>
          <p:nvPr/>
        </p:nvSpPr>
        <p:spPr>
          <a:xfrm>
            <a:off x="4848300" y="2093700"/>
            <a:ext cx="3985200" cy="9561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ZA" sz="2000">
                <a:solidFill>
                  <a:srgbClr val="FFFFFF"/>
                </a:solidFill>
                <a:latin typeface="Open Sans"/>
                <a:ea typeface="Open Sans"/>
                <a:cs typeface="Open Sans"/>
                <a:sym typeface="Open Sans"/>
              </a:rPr>
              <a:t>Date</a:t>
            </a:r>
            <a:endParaRPr sz="2000">
              <a:solidFill>
                <a:srgbClr val="FFFFFF"/>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ZA" sz="2000">
                <a:solidFill>
                  <a:srgbClr val="FFFFFF"/>
                </a:solidFill>
                <a:latin typeface="Open Sans"/>
                <a:ea typeface="Open Sans"/>
                <a:cs typeface="Open Sans"/>
                <a:sym typeface="Open Sans"/>
              </a:rPr>
              <a:t>Presenter’s name</a:t>
            </a:r>
            <a:endParaRPr sz="200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9"/>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287" name="Google Shape;287;p29"/>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288" name="Google Shape;288;p29"/>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289" name="Google Shape;289;p29"/>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290" name="Google Shape;290;p29">
            <a:hlinkClick action="ppaction://hlinksldjump" r:id="rId3"/>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91" name="Google Shape;291;p29">
            <a:hlinkClick action="ppaction://hlinksldjump" r:id="rId4"/>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92" name="Google Shape;292;p29">
            <a:hlinkClick action="ppaction://hlinksldjump" r:id="rId5"/>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93" name="Google Shape;293;p29">
            <a:hlinkClick action="ppaction://hlinksldjump" r:id="rId6"/>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94" name="Google Shape;294;p29"/>
          <p:cNvSpPr txBox="1"/>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ZA" sz="2500">
                <a:solidFill>
                  <a:srgbClr val="9D97F0"/>
                </a:solidFill>
                <a:latin typeface="Open Sans"/>
                <a:ea typeface="Open Sans"/>
                <a:cs typeface="Open Sans"/>
                <a:sym typeface="Open Sans"/>
              </a:rPr>
              <a:t>1.4 Scope of the methodology</a:t>
            </a:r>
            <a:endParaRPr b="1" sz="2500">
              <a:solidFill>
                <a:srgbClr val="9D97F0"/>
              </a:solidFill>
              <a:latin typeface="Open Sans"/>
              <a:ea typeface="Open Sans"/>
              <a:cs typeface="Open Sans"/>
              <a:sym typeface="Open Sans"/>
            </a:endParaRPr>
          </a:p>
          <a:p>
            <a:pPr indent="0" lvl="0" marL="0" rtl="0" algn="l">
              <a:spcBef>
                <a:spcPts val="0"/>
              </a:spcBef>
              <a:spcAft>
                <a:spcPts val="0"/>
              </a:spcAft>
              <a:buNone/>
            </a:pPr>
            <a:r>
              <a:t/>
            </a:r>
            <a:endParaRPr b="1" sz="2500">
              <a:solidFill>
                <a:srgbClr val="9D97F0"/>
              </a:solidFill>
              <a:latin typeface="Open Sans"/>
              <a:ea typeface="Open Sans"/>
              <a:cs typeface="Open Sans"/>
              <a:sym typeface="Open Sans"/>
            </a:endParaRPr>
          </a:p>
          <a:p>
            <a:pPr indent="0" lvl="0" marL="0" rtl="0" algn="l">
              <a:spcBef>
                <a:spcPts val="0"/>
              </a:spcBef>
              <a:spcAft>
                <a:spcPts val="0"/>
              </a:spcAft>
              <a:buNone/>
            </a:pPr>
            <a:r>
              <a:t/>
            </a:r>
            <a:endParaRPr b="1" sz="2500">
              <a:solidFill>
                <a:srgbClr val="9D97F0"/>
              </a:solidFill>
              <a:latin typeface="Open Sans"/>
              <a:ea typeface="Open Sans"/>
              <a:cs typeface="Open Sans"/>
              <a:sym typeface="Open Sans"/>
            </a:endParaRPr>
          </a:p>
        </p:txBody>
      </p:sp>
      <p:sp>
        <p:nvSpPr>
          <p:cNvPr id="295" name="Google Shape;295;p29"/>
          <p:cNvSpPr/>
          <p:nvPr/>
        </p:nvSpPr>
        <p:spPr>
          <a:xfrm>
            <a:off x="4340250" y="2072675"/>
            <a:ext cx="4147500" cy="2150100"/>
          </a:xfrm>
          <a:prstGeom prst="rect">
            <a:avLst/>
          </a:prstGeom>
          <a:solidFill>
            <a:srgbClr val="E4DEFF"/>
          </a:solidFill>
          <a:ln cap="flat" cmpd="sng" w="9525">
            <a:solidFill>
              <a:srgbClr val="FAFA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9"/>
          <p:cNvSpPr txBox="1"/>
          <p:nvPr/>
        </p:nvSpPr>
        <p:spPr>
          <a:xfrm>
            <a:off x="311700" y="1214700"/>
            <a:ext cx="8326200" cy="781200"/>
          </a:xfrm>
          <a:prstGeom prst="rect">
            <a:avLst/>
          </a:prstGeom>
          <a:noFill/>
          <a:ln>
            <a:noFill/>
          </a:ln>
        </p:spPr>
        <p:txBody>
          <a:bodyPr anchorCtr="0" anchor="t" bIns="45700" lIns="91425" spcFirstLastPara="1" rIns="91425" wrap="square" tIns="45700">
            <a:normAutofit/>
          </a:bodyPr>
          <a:lstStyle/>
          <a:p>
            <a:pPr indent="-165100" lvl="0" marL="228600" marR="0" rtl="0" algn="l">
              <a:lnSpc>
                <a:spcPct val="120000"/>
              </a:lnSpc>
              <a:spcBef>
                <a:spcPts val="8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Principles, concepts and procedures for estimating GHG impacts of forests that increase carbon sequestration and/or reduce GHG emissions from:</a:t>
            </a:r>
            <a:endParaRPr>
              <a:solidFill>
                <a:srgbClr val="000A3A"/>
              </a:solidFill>
              <a:latin typeface="Open Sans"/>
              <a:ea typeface="Open Sans"/>
              <a:cs typeface="Open Sans"/>
              <a:sym typeface="Open Sans"/>
            </a:endParaRPr>
          </a:p>
        </p:txBody>
      </p:sp>
      <p:pic>
        <p:nvPicPr>
          <p:cNvPr id="297" name="Google Shape;297;p29"/>
          <p:cNvPicPr preferRelativeResize="0"/>
          <p:nvPr/>
        </p:nvPicPr>
        <p:blipFill rotWithShape="1">
          <a:blip r:embed="rId7">
            <a:alphaModFix/>
          </a:blip>
          <a:srcRect b="0" l="0" r="0" t="0"/>
          <a:stretch/>
        </p:blipFill>
        <p:spPr>
          <a:xfrm>
            <a:off x="523188" y="2072799"/>
            <a:ext cx="3767799" cy="2150150"/>
          </a:xfrm>
          <a:prstGeom prst="rect">
            <a:avLst/>
          </a:prstGeom>
          <a:noFill/>
          <a:ln>
            <a:noFill/>
          </a:ln>
        </p:spPr>
      </p:pic>
      <p:sp>
        <p:nvSpPr>
          <p:cNvPr id="298" name="Google Shape;298;p29"/>
          <p:cNvSpPr/>
          <p:nvPr/>
        </p:nvSpPr>
        <p:spPr>
          <a:xfrm>
            <a:off x="4653000" y="2072675"/>
            <a:ext cx="3522000" cy="2150100"/>
          </a:xfrm>
          <a:prstGeom prst="rect">
            <a:avLst/>
          </a:prstGeom>
          <a:noFill/>
          <a:ln>
            <a:noFill/>
          </a:ln>
        </p:spPr>
        <p:txBody>
          <a:bodyPr anchorCtr="0" anchor="ctr" bIns="45700" lIns="91425" spcFirstLastPara="1" rIns="91425" wrap="square" tIns="45700">
            <a:noAutofit/>
          </a:bodyPr>
          <a:lstStyle/>
          <a:p>
            <a:pPr indent="0" lvl="0" marL="0" marR="0" rtl="0" algn="l">
              <a:lnSpc>
                <a:spcPct val="113000"/>
              </a:lnSpc>
              <a:spcBef>
                <a:spcPts val="400"/>
              </a:spcBef>
              <a:spcAft>
                <a:spcPts val="0"/>
              </a:spcAft>
              <a:buNone/>
            </a:pPr>
            <a:r>
              <a:t/>
            </a:r>
            <a:endParaRPr b="1">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t/>
            </a:r>
            <a:endParaRPr b="1">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rPr b="1" lang="en-ZA" sz="1200">
                <a:solidFill>
                  <a:srgbClr val="000A3A"/>
                </a:solidFill>
                <a:latin typeface="Open Sans"/>
                <a:ea typeface="Open Sans"/>
                <a:cs typeface="Open Sans"/>
                <a:sym typeface="Open Sans"/>
              </a:rPr>
              <a:t>Sustainable forest management (SFM)</a:t>
            </a:r>
            <a:endParaRPr b="1" sz="1200">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rPr lang="en-ZA" sz="1000">
                <a:solidFill>
                  <a:srgbClr val="000A3A"/>
                </a:solidFill>
                <a:latin typeface="Open Sans"/>
                <a:ea typeface="Open Sans"/>
                <a:cs typeface="Open Sans"/>
                <a:sym typeface="Open Sans"/>
              </a:rPr>
              <a:t>Increase carbon sequestration and/or reduce emissions on forest lands managed for wood products such as sawtimber, pulpwood and fuelwood by increasing biomass carbon stocks through improving forest management practices</a:t>
            </a:r>
            <a:endParaRPr sz="1000">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t/>
            </a:r>
            <a:endParaRPr>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t/>
            </a:r>
            <a:endParaRPr>
              <a:solidFill>
                <a:srgbClr val="000A3A"/>
              </a:solidFill>
              <a:latin typeface="Open Sans"/>
              <a:ea typeface="Open Sans"/>
              <a:cs typeface="Open Sans"/>
              <a:sym typeface="Open Sans"/>
            </a:endParaRPr>
          </a:p>
        </p:txBody>
      </p:sp>
      <p:pic>
        <p:nvPicPr>
          <p:cNvPr descr="Sustainable Forest Management- Why Does It Matter? - Decibel Designs" id="299" name="Google Shape;299;p29"/>
          <p:cNvPicPr preferRelativeResize="0"/>
          <p:nvPr/>
        </p:nvPicPr>
        <p:blipFill rotWithShape="1">
          <a:blip r:embed="rId8">
            <a:alphaModFix/>
          </a:blip>
          <a:srcRect b="4517" l="0" r="0" t="10879"/>
          <a:stretch/>
        </p:blipFill>
        <p:spPr>
          <a:xfrm>
            <a:off x="523200" y="2072800"/>
            <a:ext cx="3767776" cy="2150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0"/>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306" name="Google Shape;306;p30"/>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307" name="Google Shape;307;p30"/>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308" name="Google Shape;308;p30"/>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309" name="Google Shape;309;p30">
            <a:hlinkClick action="ppaction://hlinksldjump" r:id="rId3"/>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10" name="Google Shape;310;p30">
            <a:hlinkClick action="ppaction://hlinksldjump" r:id="rId4"/>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11" name="Google Shape;311;p30">
            <a:hlinkClick action="ppaction://hlinksldjump" r:id="rId5"/>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12" name="Google Shape;312;p30">
            <a:hlinkClick action="ppaction://hlinksldjump" r:id="rId6"/>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13" name="Google Shape;313;p30"/>
          <p:cNvSpPr txBox="1"/>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ZA" sz="2500">
                <a:solidFill>
                  <a:srgbClr val="9D97F0"/>
                </a:solidFill>
                <a:latin typeface="Open Sans"/>
                <a:ea typeface="Open Sans"/>
                <a:cs typeface="Open Sans"/>
                <a:sym typeface="Open Sans"/>
              </a:rPr>
              <a:t>1.4 Scope of the methodology</a:t>
            </a:r>
            <a:endParaRPr b="1" sz="2500">
              <a:solidFill>
                <a:srgbClr val="9D97F0"/>
              </a:solidFill>
              <a:latin typeface="Open Sans"/>
              <a:ea typeface="Open Sans"/>
              <a:cs typeface="Open Sans"/>
              <a:sym typeface="Open Sans"/>
            </a:endParaRPr>
          </a:p>
          <a:p>
            <a:pPr indent="0" lvl="0" marL="0" rtl="0" algn="l">
              <a:spcBef>
                <a:spcPts val="0"/>
              </a:spcBef>
              <a:spcAft>
                <a:spcPts val="0"/>
              </a:spcAft>
              <a:buNone/>
            </a:pPr>
            <a:r>
              <a:t/>
            </a:r>
            <a:endParaRPr b="1" sz="2500">
              <a:solidFill>
                <a:srgbClr val="9D97F0"/>
              </a:solidFill>
              <a:latin typeface="Open Sans"/>
              <a:ea typeface="Open Sans"/>
              <a:cs typeface="Open Sans"/>
              <a:sym typeface="Open Sans"/>
            </a:endParaRPr>
          </a:p>
          <a:p>
            <a:pPr indent="0" lvl="0" marL="0" rtl="0" algn="l">
              <a:spcBef>
                <a:spcPts val="0"/>
              </a:spcBef>
              <a:spcAft>
                <a:spcPts val="0"/>
              </a:spcAft>
              <a:buNone/>
            </a:pPr>
            <a:r>
              <a:t/>
            </a:r>
            <a:endParaRPr b="1" sz="2500">
              <a:solidFill>
                <a:srgbClr val="9D97F0"/>
              </a:solidFill>
              <a:latin typeface="Open Sans"/>
              <a:ea typeface="Open Sans"/>
              <a:cs typeface="Open Sans"/>
              <a:sym typeface="Open Sans"/>
            </a:endParaRPr>
          </a:p>
        </p:txBody>
      </p:sp>
      <p:sp>
        <p:nvSpPr>
          <p:cNvPr id="314" name="Google Shape;314;p30"/>
          <p:cNvSpPr txBox="1"/>
          <p:nvPr/>
        </p:nvSpPr>
        <p:spPr>
          <a:xfrm>
            <a:off x="311700" y="1214700"/>
            <a:ext cx="8326200" cy="781200"/>
          </a:xfrm>
          <a:prstGeom prst="rect">
            <a:avLst/>
          </a:prstGeom>
          <a:noFill/>
          <a:ln>
            <a:noFill/>
          </a:ln>
        </p:spPr>
        <p:txBody>
          <a:bodyPr anchorCtr="0" anchor="t" bIns="45700" lIns="91425" spcFirstLastPara="1" rIns="91425" wrap="square" tIns="45700">
            <a:normAutofit/>
          </a:bodyPr>
          <a:lstStyle/>
          <a:p>
            <a:pPr indent="-165100" lvl="0" marL="228600" marR="0" rtl="0" algn="l">
              <a:lnSpc>
                <a:spcPct val="120000"/>
              </a:lnSpc>
              <a:spcBef>
                <a:spcPts val="8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Principles, concepts and procedures for estimating GHG impacts of forests that increase carbon sequestration and/or reduce GHG emissions from:</a:t>
            </a:r>
            <a:endParaRPr>
              <a:solidFill>
                <a:srgbClr val="000A3A"/>
              </a:solidFill>
              <a:latin typeface="Open Sans"/>
              <a:ea typeface="Open Sans"/>
              <a:cs typeface="Open Sans"/>
              <a:sym typeface="Open Sans"/>
            </a:endParaRPr>
          </a:p>
        </p:txBody>
      </p:sp>
      <p:sp>
        <p:nvSpPr>
          <p:cNvPr id="315" name="Google Shape;315;p30"/>
          <p:cNvSpPr/>
          <p:nvPr/>
        </p:nvSpPr>
        <p:spPr>
          <a:xfrm>
            <a:off x="454050" y="2072675"/>
            <a:ext cx="4147500" cy="2150100"/>
          </a:xfrm>
          <a:prstGeom prst="rect">
            <a:avLst/>
          </a:prstGeom>
          <a:solidFill>
            <a:srgbClr val="E4DEFF"/>
          </a:solidFill>
          <a:ln cap="flat" cmpd="sng" w="9525">
            <a:solidFill>
              <a:srgbClr val="FAFA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o reduce deforestation, we must get serious about environmental crime |  Greenbiz" id="316" name="Google Shape;316;p30"/>
          <p:cNvPicPr preferRelativeResize="0"/>
          <p:nvPr/>
        </p:nvPicPr>
        <p:blipFill rotWithShape="1">
          <a:blip r:embed="rId7">
            <a:alphaModFix/>
          </a:blip>
          <a:srcRect b="5182" l="0" r="0" t="14224"/>
          <a:stretch/>
        </p:blipFill>
        <p:spPr>
          <a:xfrm>
            <a:off x="4656425" y="2072650"/>
            <a:ext cx="3999900" cy="2150150"/>
          </a:xfrm>
          <a:prstGeom prst="rect">
            <a:avLst/>
          </a:prstGeom>
          <a:noFill/>
          <a:ln>
            <a:noFill/>
          </a:ln>
        </p:spPr>
      </p:pic>
      <p:sp>
        <p:nvSpPr>
          <p:cNvPr id="317" name="Google Shape;317;p30"/>
          <p:cNvSpPr/>
          <p:nvPr/>
        </p:nvSpPr>
        <p:spPr>
          <a:xfrm>
            <a:off x="766800" y="2072675"/>
            <a:ext cx="3522000" cy="2150100"/>
          </a:xfrm>
          <a:prstGeom prst="rect">
            <a:avLst/>
          </a:prstGeom>
          <a:noFill/>
          <a:ln>
            <a:noFill/>
          </a:ln>
        </p:spPr>
        <p:txBody>
          <a:bodyPr anchorCtr="0" anchor="ctr" bIns="45700" lIns="91425" spcFirstLastPara="1" rIns="91425" wrap="square" tIns="45700">
            <a:noAutofit/>
          </a:bodyPr>
          <a:lstStyle/>
          <a:p>
            <a:pPr indent="0" lvl="0" marL="0" marR="0" rtl="0" algn="l">
              <a:lnSpc>
                <a:spcPct val="113000"/>
              </a:lnSpc>
              <a:spcBef>
                <a:spcPts val="400"/>
              </a:spcBef>
              <a:spcAft>
                <a:spcPts val="0"/>
              </a:spcAft>
              <a:buNone/>
            </a:pPr>
            <a:r>
              <a:t/>
            </a:r>
            <a:endParaRPr b="1">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t/>
            </a:r>
            <a:endParaRPr b="1">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rPr b="1" lang="en-ZA" sz="1200">
                <a:solidFill>
                  <a:srgbClr val="000A3A"/>
                </a:solidFill>
                <a:latin typeface="Open Sans"/>
                <a:ea typeface="Open Sans"/>
                <a:cs typeface="Open Sans"/>
                <a:sym typeface="Open Sans"/>
              </a:rPr>
              <a:t>Reduce deforestation and/or degradation</a:t>
            </a:r>
            <a:endParaRPr b="1" sz="1200">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rPr lang="en-ZA" sz="1000">
                <a:solidFill>
                  <a:srgbClr val="000A3A"/>
                </a:solidFill>
                <a:latin typeface="Open Sans"/>
                <a:ea typeface="Open Sans"/>
                <a:cs typeface="Open Sans"/>
                <a:sym typeface="Open Sans"/>
              </a:rPr>
              <a:t>Reduce net GHG emissions by reducing conversion of forest lands with high carbon stocks to forest or non-forest lands with lower carbon stocks</a:t>
            </a:r>
            <a:endParaRPr sz="1000">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t/>
            </a:r>
            <a:endParaRPr>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t/>
            </a:r>
            <a:endParaRPr>
              <a:solidFill>
                <a:srgbClr val="000A3A"/>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1">
            <a:hlinkClick r:id="rId3"/>
          </p:cNvPr>
          <p:cNvSpPr/>
          <p:nvPr/>
        </p:nvSpPr>
        <p:spPr>
          <a:xfrm>
            <a:off x="2729414" y="4513362"/>
            <a:ext cx="1118700" cy="353700"/>
          </a:xfrm>
          <a:prstGeom prst="roundRect">
            <a:avLst>
              <a:gd fmla="val 16667"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800">
                <a:solidFill>
                  <a:schemeClr val="lt1"/>
                </a:solidFill>
                <a:latin typeface="Arial"/>
                <a:ea typeface="Arial"/>
                <a:cs typeface="Arial"/>
                <a:sym typeface="Arial"/>
              </a:rPr>
              <a:t>Introductory Guide</a:t>
            </a:r>
            <a:endParaRPr/>
          </a:p>
        </p:txBody>
      </p:sp>
      <p:sp>
        <p:nvSpPr>
          <p:cNvPr id="324" name="Google Shape;324;p31"/>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1.4 Applicability of the methodology</a:t>
            </a:r>
            <a:endParaRPr/>
          </a:p>
        </p:txBody>
      </p:sp>
      <p:sp>
        <p:nvSpPr>
          <p:cNvPr id="325" name="Google Shape;325;p31"/>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326" name="Google Shape;326;p31"/>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327" name="Google Shape;327;p31"/>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328" name="Google Shape;328;p31"/>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329" name="Google Shape;329;p31">
            <a:hlinkClick action="ppaction://hlinksldjump" r:id="rId4"/>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30" name="Google Shape;330;p31">
            <a:hlinkClick action="ppaction://hlinksldjump" r:id="rId5"/>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31" name="Google Shape;331;p31">
            <a:hlinkClick action="ppaction://hlinksldjump" r:id="rId6"/>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32" name="Google Shape;332;p31">
            <a:hlinkClick action="ppaction://hlinksldjump" r:id="rId7"/>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33" name="Google Shape;333;p31"/>
          <p:cNvSpPr txBox="1"/>
          <p:nvPr/>
        </p:nvSpPr>
        <p:spPr>
          <a:xfrm>
            <a:off x="311700" y="1674600"/>
            <a:ext cx="6735600" cy="1794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None/>
            </a:pPr>
            <a:r>
              <a:rPr lang="en-ZA" sz="1800">
                <a:solidFill>
                  <a:srgbClr val="000A3A"/>
                </a:solidFill>
                <a:latin typeface="Open Sans"/>
                <a:ea typeface="Open Sans"/>
                <a:cs typeface="Open Sans"/>
                <a:sym typeface="Open Sans"/>
              </a:rPr>
              <a:t>Applies to policies:</a:t>
            </a:r>
            <a:endParaRPr sz="1800">
              <a:solidFill>
                <a:srgbClr val="000A3A"/>
              </a:solidFill>
              <a:latin typeface="Open Sans"/>
              <a:ea typeface="Open Sans"/>
              <a:cs typeface="Open Sans"/>
              <a:sym typeface="Open Sans"/>
            </a:endParaRPr>
          </a:p>
          <a:p>
            <a:pPr indent="-342900" lvl="0" marL="457200" rtl="0" algn="l">
              <a:spcBef>
                <a:spcPts val="600"/>
              </a:spcBef>
              <a:spcAft>
                <a:spcPts val="0"/>
              </a:spcAft>
              <a:buClr>
                <a:srgbClr val="000A3A"/>
              </a:buClr>
              <a:buSzPts val="1800"/>
              <a:buFont typeface="Open Sans"/>
              <a:buChar char="●"/>
            </a:pPr>
            <a:r>
              <a:rPr lang="en-ZA" sz="1800">
                <a:solidFill>
                  <a:srgbClr val="000A3A"/>
                </a:solidFill>
                <a:latin typeface="Open Sans"/>
                <a:ea typeface="Open Sans"/>
                <a:cs typeface="Open Sans"/>
                <a:sym typeface="Open Sans"/>
              </a:rPr>
              <a:t>At any level of government in all countries and regions.</a:t>
            </a:r>
            <a:endParaRPr sz="1800">
              <a:solidFill>
                <a:srgbClr val="000A3A"/>
              </a:solidFill>
              <a:latin typeface="Open Sans"/>
              <a:ea typeface="Open Sans"/>
              <a:cs typeface="Open Sans"/>
              <a:sym typeface="Open Sans"/>
            </a:endParaRPr>
          </a:p>
          <a:p>
            <a:pPr indent="-342900" lvl="0" marL="457200" rtl="0" algn="l">
              <a:spcBef>
                <a:spcPts val="0"/>
              </a:spcBef>
              <a:spcAft>
                <a:spcPts val="0"/>
              </a:spcAft>
              <a:buClr>
                <a:srgbClr val="000A3A"/>
              </a:buClr>
              <a:buSzPts val="1800"/>
              <a:buFont typeface="Open Sans"/>
              <a:buChar char="●"/>
            </a:pPr>
            <a:r>
              <a:rPr lang="en-ZA" sz="1800">
                <a:solidFill>
                  <a:srgbClr val="000A3A"/>
                </a:solidFill>
                <a:latin typeface="Open Sans"/>
                <a:ea typeface="Open Sans"/>
                <a:cs typeface="Open Sans"/>
                <a:sym typeface="Open Sans"/>
              </a:rPr>
              <a:t>That are planned, adopted, or implemented.</a:t>
            </a:r>
            <a:endParaRPr sz="1800">
              <a:solidFill>
                <a:srgbClr val="000A3A"/>
              </a:solidFill>
              <a:latin typeface="Open Sans"/>
              <a:ea typeface="Open Sans"/>
              <a:cs typeface="Open Sans"/>
              <a:sym typeface="Open Sans"/>
            </a:endParaRPr>
          </a:p>
          <a:p>
            <a:pPr indent="-342900" lvl="0" marL="457200" rtl="0" algn="l">
              <a:spcBef>
                <a:spcPts val="0"/>
              </a:spcBef>
              <a:spcAft>
                <a:spcPts val="0"/>
              </a:spcAft>
              <a:buClr>
                <a:srgbClr val="000A3A"/>
              </a:buClr>
              <a:buSzPts val="1800"/>
              <a:buFont typeface="Open Sans"/>
              <a:buChar char="●"/>
            </a:pPr>
            <a:r>
              <a:rPr lang="en-ZA" sz="1800">
                <a:solidFill>
                  <a:srgbClr val="000A3A"/>
                </a:solidFill>
                <a:latin typeface="Open Sans"/>
                <a:ea typeface="Open Sans"/>
                <a:cs typeface="Open Sans"/>
                <a:sym typeface="Open Sans"/>
              </a:rPr>
              <a:t>That are new policies, as well as extensions, modifications, or eliminations of existing policies</a:t>
            </a:r>
            <a:endParaRPr sz="1800">
              <a:solidFill>
                <a:srgbClr val="000A3A"/>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2"/>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340" name="Google Shape;340;p32"/>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341" name="Google Shape;341;p32"/>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342" name="Google Shape;342;p32"/>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343" name="Google Shape;343;p32">
            <a:hlinkClick action="ppaction://hlinksldjump" r:id="rId3"/>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44" name="Google Shape;344;p32">
            <a:hlinkClick action="ppaction://hlinksldjump" r:id="rId4"/>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45" name="Google Shape;345;p32">
            <a:hlinkClick action="ppaction://hlinksldjump" r:id="rId5"/>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46" name="Google Shape;346;p32">
            <a:hlinkClick action="ppaction://hlinksldjump" r:id="rId6"/>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47" name="Google Shape;347;p32"/>
          <p:cNvSpPr txBox="1"/>
          <p:nvPr/>
        </p:nvSpPr>
        <p:spPr>
          <a:xfrm>
            <a:off x="311700" y="2164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ZA" sz="2800">
                <a:solidFill>
                  <a:srgbClr val="9D97F0"/>
                </a:solidFill>
                <a:latin typeface="Open Sans"/>
                <a:ea typeface="Open Sans"/>
                <a:cs typeface="Open Sans"/>
                <a:sym typeface="Open Sans"/>
              </a:rPr>
              <a:t>1.5 When to use the methodology</a:t>
            </a:r>
            <a:endParaRPr b="1" sz="2800">
              <a:solidFill>
                <a:srgbClr val="9D97F0"/>
              </a:solidFill>
              <a:latin typeface="Open Sans"/>
              <a:ea typeface="Open Sans"/>
              <a:cs typeface="Open Sans"/>
              <a:sym typeface="Open Sans"/>
            </a:endParaRPr>
          </a:p>
        </p:txBody>
      </p:sp>
      <p:graphicFrame>
        <p:nvGraphicFramePr>
          <p:cNvPr id="348" name="Google Shape;348;p32"/>
          <p:cNvGraphicFramePr/>
          <p:nvPr/>
        </p:nvGraphicFramePr>
        <p:xfrm>
          <a:off x="762401" y="1260087"/>
          <a:ext cx="3000000" cy="3000000"/>
        </p:xfrm>
        <a:graphic>
          <a:graphicData uri="http://schemas.openxmlformats.org/drawingml/2006/table">
            <a:tbl>
              <a:tblPr bandRow="1" firstRow="1">
                <a:noFill/>
                <a:tableStyleId>{965C1463-2B91-4546-AF48-C2C6A9CC63A3}</a:tableStyleId>
              </a:tblPr>
              <a:tblGrid>
                <a:gridCol w="2022825"/>
                <a:gridCol w="1782925"/>
                <a:gridCol w="2029025"/>
                <a:gridCol w="1784450"/>
              </a:tblGrid>
              <a:tr h="434525">
                <a:tc gridSpan="4">
                  <a:txBody>
                    <a:bodyPr/>
                    <a:lstStyle/>
                    <a:p>
                      <a:pPr indent="0" lvl="0" marL="0" marR="0" rtl="0" algn="ctr">
                        <a:spcBef>
                          <a:spcPts val="0"/>
                        </a:spcBef>
                        <a:spcAft>
                          <a:spcPts val="0"/>
                        </a:spcAft>
                        <a:buNone/>
                      </a:pPr>
                      <a:r>
                        <a:rPr b="0" lang="en-ZA" sz="1300">
                          <a:latin typeface="Open Sans"/>
                          <a:ea typeface="Open Sans"/>
                          <a:cs typeface="Open Sans"/>
                          <a:sym typeface="Open Sans"/>
                        </a:rPr>
                        <a:t>Define the policy</a:t>
                      </a:r>
                      <a:endParaRPr b="0" sz="13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c hMerge="1"/>
                <a:tc hMerge="1"/>
                <a:tc hMerge="1"/>
              </a:tr>
              <a:tr h="434525">
                <a:tc gridSpan="2">
                  <a:txBody>
                    <a:bodyPr/>
                    <a:lstStyle/>
                    <a:p>
                      <a:pPr indent="0" lvl="0" marL="0" marR="0" rtl="0" algn="l">
                        <a:spcBef>
                          <a:spcPts val="0"/>
                        </a:spcBef>
                        <a:spcAft>
                          <a:spcPts val="0"/>
                        </a:spcAft>
                        <a:buNone/>
                      </a:pPr>
                      <a:r>
                        <a:rPr lang="en-ZA" sz="1000">
                          <a:latin typeface="Open Sans"/>
                          <a:ea typeface="Open Sans"/>
                          <a:cs typeface="Open Sans"/>
                          <a:sym typeface="Open Sans"/>
                        </a:rPr>
                        <a:t>   Assess </a:t>
                      </a:r>
                      <a:r>
                        <a:rPr b="1" lang="en-ZA" sz="1000">
                          <a:latin typeface="Open Sans"/>
                          <a:ea typeface="Open Sans"/>
                          <a:cs typeface="Open Sans"/>
                          <a:sym typeface="Open Sans"/>
                        </a:rPr>
                        <a:t>before </a:t>
                      </a:r>
                      <a:r>
                        <a:rPr lang="en-ZA" sz="1000">
                          <a:latin typeface="Open Sans"/>
                          <a:ea typeface="Open Sans"/>
                          <a:cs typeface="Open Sans"/>
                          <a:sym typeface="Open Sans"/>
                        </a:rPr>
                        <a:t>policy implementation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C465"/>
                    </a:solidFill>
                  </a:tcPr>
                </a:tc>
                <a:tc hMerge="1"/>
                <a:tc gridSpan="2">
                  <a:txBody>
                    <a:bodyPr/>
                    <a:lstStyle/>
                    <a:p>
                      <a:pPr indent="0" lvl="0" marL="0" marR="0" rtl="0" algn="l">
                        <a:spcBef>
                          <a:spcPts val="0"/>
                        </a:spcBef>
                        <a:spcAft>
                          <a:spcPts val="0"/>
                        </a:spcAft>
                        <a:buNone/>
                      </a:pPr>
                      <a:r>
                        <a:rPr lang="en-ZA" sz="1000">
                          <a:latin typeface="Open Sans"/>
                          <a:ea typeface="Open Sans"/>
                          <a:cs typeface="Open Sans"/>
                          <a:sym typeface="Open Sans"/>
                        </a:rPr>
                        <a:t>To assess the expected future impacts of a policy through </a:t>
                      </a:r>
                      <a:r>
                        <a:rPr b="1" i="1" lang="en-ZA" sz="1000">
                          <a:latin typeface="Open Sans"/>
                          <a:ea typeface="Open Sans"/>
                          <a:cs typeface="Open Sans"/>
                          <a:sym typeface="Open Sans"/>
                        </a:rPr>
                        <a:t>ex-ante</a:t>
                      </a:r>
                      <a:r>
                        <a:rPr b="1" lang="en-ZA" sz="1000">
                          <a:latin typeface="Open Sans"/>
                          <a:ea typeface="Open Sans"/>
                          <a:cs typeface="Open Sans"/>
                          <a:sym typeface="Open Sans"/>
                        </a:rPr>
                        <a:t> assessment</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hMerge="1"/>
              </a:tr>
              <a:tr h="250275">
                <a:tc gridSpan="4">
                  <a:txBody>
                    <a:bodyPr/>
                    <a:lstStyle/>
                    <a:p>
                      <a:pPr indent="0" lvl="0" marL="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FFF"/>
                    </a:solidFill>
                  </a:tcPr>
                </a:tc>
                <a:tc hMerge="1"/>
                <a:tc hMerge="1"/>
                <a:tc hMerge="1"/>
              </a:tr>
              <a:tr h="434525">
                <a:tc gridSpan="4">
                  <a:txBody>
                    <a:bodyPr/>
                    <a:lstStyle/>
                    <a:p>
                      <a:pPr indent="0" lvl="0" marL="0" rtl="0" algn="ctr">
                        <a:spcBef>
                          <a:spcPts val="0"/>
                        </a:spcBef>
                        <a:spcAft>
                          <a:spcPts val="0"/>
                        </a:spcAft>
                        <a:buNone/>
                      </a:pPr>
                      <a:r>
                        <a:rPr lang="en-ZA" sz="1300">
                          <a:solidFill>
                            <a:srgbClr val="FFFFFF"/>
                          </a:solidFill>
                          <a:latin typeface="Open Sans"/>
                          <a:ea typeface="Open Sans"/>
                          <a:cs typeface="Open Sans"/>
                          <a:sym typeface="Open Sans"/>
                        </a:rPr>
                        <a:t>Implement the policy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c hMerge="1"/>
                <a:tc hMerge="1"/>
                <a:tc hMerge="1"/>
              </a:tr>
              <a:tr h="398475">
                <a:tc>
                  <a:txBody>
                    <a:bodyPr/>
                    <a:lstStyle/>
                    <a:p>
                      <a:pPr indent="0" lvl="0" marL="0" marR="0" rtl="0" algn="l">
                        <a:spcBef>
                          <a:spcPts val="0"/>
                        </a:spcBef>
                        <a:spcAft>
                          <a:spcPts val="0"/>
                        </a:spcAft>
                        <a:buNone/>
                      </a:pPr>
                      <a:r>
                        <a:rPr lang="en-ZA" sz="1000">
                          <a:latin typeface="Open Sans"/>
                          <a:ea typeface="Open Sans"/>
                          <a:cs typeface="Open Sans"/>
                          <a:sym typeface="Open Sans"/>
                        </a:rPr>
                        <a:t>Assess </a:t>
                      </a:r>
                      <a:r>
                        <a:rPr b="1" lang="en-ZA" sz="1000">
                          <a:latin typeface="Open Sans"/>
                          <a:ea typeface="Open Sans"/>
                          <a:cs typeface="Open Sans"/>
                          <a:sym typeface="Open Sans"/>
                        </a:rPr>
                        <a:t>during </a:t>
                      </a:r>
                      <a:r>
                        <a:rPr lang="en-ZA" sz="1000">
                          <a:latin typeface="Open Sans"/>
                          <a:ea typeface="Open Sans"/>
                          <a:cs typeface="Open Sans"/>
                          <a:sym typeface="Open Sans"/>
                        </a:rPr>
                        <a:t>policy implementation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C465"/>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To assess the achieved impacts to date</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To assess ongoing performance of key performance indicators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To assess expected future impacts of a policy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214250">
                <a:tc gridSpan="4">
                  <a:txBody>
                    <a:bodyPr/>
                    <a:lstStyle/>
                    <a:p>
                      <a:pPr indent="0" lvl="0" marL="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FFF"/>
                    </a:solidFill>
                  </a:tcPr>
                </a:tc>
                <a:tc hMerge="1"/>
                <a:tc hMerge="1"/>
                <a:tc hMerge="1"/>
              </a:tr>
              <a:tr h="444550">
                <a:tc gridSpan="4">
                  <a:txBody>
                    <a:bodyPr/>
                    <a:lstStyle/>
                    <a:p>
                      <a:pPr indent="0" lvl="0" marL="0" rtl="0" algn="ctr">
                        <a:spcBef>
                          <a:spcPts val="0"/>
                        </a:spcBef>
                        <a:spcAft>
                          <a:spcPts val="0"/>
                        </a:spcAft>
                        <a:buNone/>
                      </a:pPr>
                      <a:r>
                        <a:rPr lang="en-ZA" sz="1300">
                          <a:solidFill>
                            <a:srgbClr val="FFFFFF"/>
                          </a:solidFill>
                          <a:latin typeface="Open Sans"/>
                          <a:ea typeface="Open Sans"/>
                          <a:cs typeface="Open Sans"/>
                          <a:sym typeface="Open Sans"/>
                        </a:rPr>
                        <a:t>Monitor progress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c hMerge="1"/>
                <a:tc hMerge="1"/>
                <a:tc hMerge="1"/>
              </a:tr>
              <a:tr h="444550">
                <a:tc gridSpan="2">
                  <a:txBody>
                    <a:bodyPr/>
                    <a:lstStyle/>
                    <a:p>
                      <a:pPr indent="0" lvl="0" marL="0" marR="0" rtl="0" algn="l">
                        <a:spcBef>
                          <a:spcPts val="0"/>
                        </a:spcBef>
                        <a:spcAft>
                          <a:spcPts val="0"/>
                        </a:spcAft>
                        <a:buNone/>
                      </a:pPr>
                      <a:r>
                        <a:rPr lang="en-ZA" sz="1000">
                          <a:latin typeface="Open Sans"/>
                          <a:ea typeface="Open Sans"/>
                          <a:cs typeface="Open Sans"/>
                          <a:sym typeface="Open Sans"/>
                        </a:rPr>
                        <a:t>Assess </a:t>
                      </a:r>
                      <a:r>
                        <a:rPr b="1" lang="en-ZA" sz="1000">
                          <a:latin typeface="Open Sans"/>
                          <a:ea typeface="Open Sans"/>
                          <a:cs typeface="Open Sans"/>
                          <a:sym typeface="Open Sans"/>
                        </a:rPr>
                        <a:t>after </a:t>
                      </a:r>
                      <a:r>
                        <a:rPr lang="en-ZA" sz="1000">
                          <a:latin typeface="Open Sans"/>
                          <a:ea typeface="Open Sans"/>
                          <a:cs typeface="Open Sans"/>
                          <a:sym typeface="Open Sans"/>
                        </a:rPr>
                        <a:t>policy implementation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C465"/>
                    </a:solidFill>
                  </a:tcPr>
                </a:tc>
                <a:tc hMerge="1"/>
                <a:tc gridSpan="2">
                  <a:txBody>
                    <a:bodyPr/>
                    <a:lstStyle/>
                    <a:p>
                      <a:pPr indent="0" lvl="0" marL="0" rtl="0" algn="l">
                        <a:spcBef>
                          <a:spcPts val="0"/>
                        </a:spcBef>
                        <a:spcAft>
                          <a:spcPts val="0"/>
                        </a:spcAft>
                        <a:buNone/>
                      </a:pPr>
                      <a:r>
                        <a:rPr lang="en-ZA" sz="1000">
                          <a:latin typeface="Open Sans"/>
                          <a:ea typeface="Open Sans"/>
                          <a:cs typeface="Open Sans"/>
                          <a:sym typeface="Open Sans"/>
                        </a:rPr>
                        <a:t>To assess what impacts have occurred as a result of a policy through </a:t>
                      </a:r>
                      <a:r>
                        <a:rPr b="1" i="1" lang="en-ZA" sz="1000">
                          <a:latin typeface="Open Sans"/>
                          <a:ea typeface="Open Sans"/>
                          <a:cs typeface="Open Sans"/>
                          <a:sym typeface="Open Sans"/>
                        </a:rPr>
                        <a:t>ex-post</a:t>
                      </a:r>
                      <a:r>
                        <a:rPr b="1" lang="en-ZA" sz="1000">
                          <a:latin typeface="Open Sans"/>
                          <a:ea typeface="Open Sans"/>
                          <a:cs typeface="Open Sans"/>
                          <a:sym typeface="Open Sans"/>
                        </a:rPr>
                        <a:t> assessment</a:t>
                      </a:r>
                      <a:endParaRPr b="1"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hMerge="1"/>
              </a:tr>
            </a:tbl>
          </a:graphicData>
        </a:graphic>
      </p:graphicFrame>
      <p:sp>
        <p:nvSpPr>
          <p:cNvPr id="349" name="Google Shape;349;p32"/>
          <p:cNvSpPr/>
          <p:nvPr/>
        </p:nvSpPr>
        <p:spPr>
          <a:xfrm rot="5400000">
            <a:off x="4473908" y="2173645"/>
            <a:ext cx="196200" cy="1866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0" name="Google Shape;350;p32"/>
          <p:cNvSpPr/>
          <p:nvPr/>
        </p:nvSpPr>
        <p:spPr>
          <a:xfrm rot="5400000">
            <a:off x="4473908" y="3392845"/>
            <a:ext cx="196200" cy="1866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1" name="Google Shape;351;p32"/>
          <p:cNvSpPr txBox="1"/>
          <p:nvPr/>
        </p:nvSpPr>
        <p:spPr>
          <a:xfrm>
            <a:off x="311700" y="833700"/>
            <a:ext cx="8070000" cy="426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None/>
            </a:pPr>
            <a:r>
              <a:rPr lang="en-ZA">
                <a:solidFill>
                  <a:srgbClr val="000A3A"/>
                </a:solidFill>
                <a:latin typeface="Open Sans"/>
                <a:ea typeface="Open Sans"/>
                <a:cs typeface="Open Sans"/>
                <a:sym typeface="Open Sans"/>
              </a:rPr>
              <a:t>Guidance can be applied at any of the stages below or a combination</a:t>
            </a:r>
            <a:endParaRPr>
              <a:solidFill>
                <a:srgbClr val="000A3A"/>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3"/>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1.6 Alignment with the enhanced transparency framework of the Paris Agreement</a:t>
            </a:r>
            <a:endParaRPr/>
          </a:p>
        </p:txBody>
      </p:sp>
      <p:sp>
        <p:nvSpPr>
          <p:cNvPr id="358" name="Google Shape;358;p33"/>
          <p:cNvSpPr txBox="1"/>
          <p:nvPr/>
        </p:nvSpPr>
        <p:spPr>
          <a:xfrm>
            <a:off x="311700" y="1232325"/>
            <a:ext cx="8317200" cy="840300"/>
          </a:xfrm>
          <a:prstGeom prst="rect">
            <a:avLst/>
          </a:prstGeom>
          <a:noFill/>
          <a:ln>
            <a:noFill/>
          </a:ln>
        </p:spPr>
        <p:txBody>
          <a:bodyPr anchorCtr="0" anchor="t" bIns="45700" lIns="91425" spcFirstLastPara="1" rIns="91425" wrap="square" tIns="45700">
            <a:normAutofit/>
          </a:bodyPr>
          <a:lstStyle/>
          <a:p>
            <a:pPr indent="-317500" lvl="0" marL="457200" rtl="0" algn="l">
              <a:lnSpc>
                <a:spcPct val="120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Methodology can help countries to fulfil their accounting and reporting requirements under the enhanced transparency framework of the Paris Agreement. </a:t>
            </a:r>
            <a:endParaRPr>
              <a:solidFill>
                <a:srgbClr val="000A3A"/>
              </a:solidFill>
              <a:latin typeface="Open Sans"/>
              <a:ea typeface="Open Sans"/>
              <a:cs typeface="Open Sans"/>
              <a:sym typeface="Open Sans"/>
            </a:endParaRPr>
          </a:p>
          <a:p>
            <a:pPr indent="-317500" lvl="0" marL="457200" rtl="0" algn="l">
              <a:lnSpc>
                <a:spcPct val="120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Alignment of indicators and parameters is recommended for: </a:t>
            </a:r>
            <a:endParaRPr>
              <a:solidFill>
                <a:srgbClr val="000A3A"/>
              </a:solidFill>
              <a:latin typeface="Open Sans"/>
              <a:ea typeface="Open Sans"/>
              <a:cs typeface="Open Sans"/>
              <a:sym typeface="Open Sans"/>
            </a:endParaRPr>
          </a:p>
        </p:txBody>
      </p:sp>
      <p:sp>
        <p:nvSpPr>
          <p:cNvPr id="359" name="Google Shape;359;p33"/>
          <p:cNvSpPr/>
          <p:nvPr/>
        </p:nvSpPr>
        <p:spPr>
          <a:xfrm>
            <a:off x="1589675" y="2366150"/>
            <a:ext cx="4033500" cy="360300"/>
          </a:xfrm>
          <a:prstGeom prst="homePlate">
            <a:avLst>
              <a:gd fmla="val 50000" name="adj"/>
            </a:avLst>
          </a:prstGeom>
          <a:solidFill>
            <a:srgbClr val="FF8E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200">
                <a:solidFill>
                  <a:srgbClr val="FAFAFA"/>
                </a:solidFill>
                <a:latin typeface="Open Sans"/>
                <a:ea typeface="Open Sans"/>
                <a:cs typeface="Open Sans"/>
                <a:sym typeface="Open Sans"/>
              </a:rPr>
              <a:t>Estimating baseline emissions and GHG impacts</a:t>
            </a:r>
            <a:endParaRPr sz="1200">
              <a:solidFill>
                <a:srgbClr val="FAFAFA"/>
              </a:solidFill>
              <a:latin typeface="Open Sans"/>
              <a:ea typeface="Open Sans"/>
              <a:cs typeface="Open Sans"/>
              <a:sym typeface="Open Sans"/>
            </a:endParaRPr>
          </a:p>
        </p:txBody>
      </p:sp>
      <p:sp>
        <p:nvSpPr>
          <p:cNvPr id="360" name="Google Shape;360;p33"/>
          <p:cNvSpPr/>
          <p:nvPr/>
        </p:nvSpPr>
        <p:spPr>
          <a:xfrm>
            <a:off x="1589675" y="2850367"/>
            <a:ext cx="4033500" cy="360300"/>
          </a:xfrm>
          <a:prstGeom prst="homePlate">
            <a:avLst>
              <a:gd fmla="val 50000" name="adj"/>
            </a:avLst>
          </a:prstGeom>
          <a:solidFill>
            <a:srgbClr val="FF8E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200">
                <a:solidFill>
                  <a:srgbClr val="FAFAFA"/>
                </a:solidFill>
                <a:latin typeface="Open Sans"/>
                <a:ea typeface="Open Sans"/>
                <a:cs typeface="Open Sans"/>
                <a:sym typeface="Open Sans"/>
              </a:rPr>
              <a:t>Projections</a:t>
            </a:r>
            <a:endParaRPr sz="1200">
              <a:solidFill>
                <a:srgbClr val="FAFAFA"/>
              </a:solidFill>
              <a:latin typeface="Open Sans"/>
              <a:ea typeface="Open Sans"/>
              <a:cs typeface="Open Sans"/>
              <a:sym typeface="Open Sans"/>
            </a:endParaRPr>
          </a:p>
        </p:txBody>
      </p:sp>
      <p:sp>
        <p:nvSpPr>
          <p:cNvPr id="361" name="Google Shape;361;p33"/>
          <p:cNvSpPr/>
          <p:nvPr/>
        </p:nvSpPr>
        <p:spPr>
          <a:xfrm>
            <a:off x="1589675" y="3334583"/>
            <a:ext cx="4033500" cy="360300"/>
          </a:xfrm>
          <a:prstGeom prst="homePlate">
            <a:avLst>
              <a:gd fmla="val 50000" name="adj"/>
            </a:avLst>
          </a:prstGeom>
          <a:solidFill>
            <a:srgbClr val="FF8E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200">
                <a:solidFill>
                  <a:srgbClr val="FAFAFA"/>
                </a:solidFill>
                <a:latin typeface="Open Sans"/>
                <a:ea typeface="Open Sans"/>
                <a:cs typeface="Open Sans"/>
                <a:sym typeface="Open Sans"/>
              </a:rPr>
              <a:t>Monitoring and tracking progress towards NDCs</a:t>
            </a:r>
            <a:endParaRPr sz="1200">
              <a:solidFill>
                <a:srgbClr val="FAFAFA"/>
              </a:solidFill>
              <a:latin typeface="Open Sans"/>
              <a:ea typeface="Open Sans"/>
              <a:cs typeface="Open Sans"/>
              <a:sym typeface="Open Sans"/>
            </a:endParaRPr>
          </a:p>
        </p:txBody>
      </p:sp>
      <p:sp>
        <p:nvSpPr>
          <p:cNvPr id="362" name="Google Shape;362;p33"/>
          <p:cNvSpPr/>
          <p:nvPr/>
        </p:nvSpPr>
        <p:spPr>
          <a:xfrm>
            <a:off x="1589675" y="3818800"/>
            <a:ext cx="4033500" cy="360300"/>
          </a:xfrm>
          <a:prstGeom prst="homePlate">
            <a:avLst>
              <a:gd fmla="val 50000" name="adj"/>
            </a:avLst>
          </a:prstGeom>
          <a:solidFill>
            <a:srgbClr val="FF8E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200">
                <a:solidFill>
                  <a:srgbClr val="FAFAFA"/>
                </a:solidFill>
                <a:latin typeface="Open Sans"/>
                <a:ea typeface="Open Sans"/>
                <a:cs typeface="Open Sans"/>
                <a:sym typeface="Open Sans"/>
              </a:rPr>
              <a:t>Monitoring and tracking progress towards SDGs</a:t>
            </a:r>
            <a:endParaRPr sz="1200">
              <a:solidFill>
                <a:srgbClr val="FAFAFA"/>
              </a:solidFill>
              <a:latin typeface="Open Sans"/>
              <a:ea typeface="Open Sans"/>
              <a:cs typeface="Open Sans"/>
              <a:sym typeface="Open Sans"/>
            </a:endParaRPr>
          </a:p>
        </p:txBody>
      </p:sp>
      <p:sp>
        <p:nvSpPr>
          <p:cNvPr id="363" name="Google Shape;363;p33"/>
          <p:cNvSpPr/>
          <p:nvPr/>
        </p:nvSpPr>
        <p:spPr>
          <a:xfrm>
            <a:off x="5628275" y="2366150"/>
            <a:ext cx="1359300" cy="360300"/>
          </a:xfrm>
          <a:prstGeom prst="rect">
            <a:avLst/>
          </a:pr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ZA" sz="1200">
                <a:solidFill>
                  <a:srgbClr val="000A3A"/>
                </a:solidFill>
                <a:latin typeface="Open Sans"/>
                <a:ea typeface="Open Sans"/>
                <a:cs typeface="Open Sans"/>
                <a:sym typeface="Open Sans"/>
              </a:rPr>
              <a:t>Chapter 7 and 8</a:t>
            </a:r>
            <a:endParaRPr sz="1200">
              <a:solidFill>
                <a:srgbClr val="000A3A"/>
              </a:solidFill>
              <a:latin typeface="Open Sans"/>
              <a:ea typeface="Open Sans"/>
              <a:cs typeface="Open Sans"/>
              <a:sym typeface="Open Sans"/>
            </a:endParaRPr>
          </a:p>
        </p:txBody>
      </p:sp>
      <p:sp>
        <p:nvSpPr>
          <p:cNvPr id="364" name="Google Shape;364;p33"/>
          <p:cNvSpPr/>
          <p:nvPr/>
        </p:nvSpPr>
        <p:spPr>
          <a:xfrm>
            <a:off x="5628275" y="2850374"/>
            <a:ext cx="1359300" cy="360300"/>
          </a:xfrm>
          <a:prstGeom prst="rect">
            <a:avLst/>
          </a:pr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ZA" sz="1200">
                <a:solidFill>
                  <a:srgbClr val="000A3A"/>
                </a:solidFill>
                <a:latin typeface="Open Sans"/>
                <a:ea typeface="Open Sans"/>
                <a:cs typeface="Open Sans"/>
                <a:sym typeface="Open Sans"/>
              </a:rPr>
              <a:t>Chapter 7</a:t>
            </a:r>
            <a:endParaRPr sz="1200">
              <a:solidFill>
                <a:srgbClr val="000A3A"/>
              </a:solidFill>
              <a:latin typeface="Open Sans"/>
              <a:ea typeface="Open Sans"/>
              <a:cs typeface="Open Sans"/>
              <a:sym typeface="Open Sans"/>
            </a:endParaRPr>
          </a:p>
        </p:txBody>
      </p:sp>
      <p:sp>
        <p:nvSpPr>
          <p:cNvPr id="365" name="Google Shape;365;p33"/>
          <p:cNvSpPr/>
          <p:nvPr/>
        </p:nvSpPr>
        <p:spPr>
          <a:xfrm>
            <a:off x="5628275" y="3334587"/>
            <a:ext cx="1359300" cy="360300"/>
          </a:xfrm>
          <a:prstGeom prst="rect">
            <a:avLst/>
          </a:pr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ZA" sz="1200">
                <a:solidFill>
                  <a:srgbClr val="000A3A"/>
                </a:solidFill>
                <a:latin typeface="Open Sans"/>
                <a:ea typeface="Open Sans"/>
                <a:cs typeface="Open Sans"/>
                <a:sym typeface="Open Sans"/>
              </a:rPr>
              <a:t>Chapter 11</a:t>
            </a:r>
            <a:endParaRPr sz="1200">
              <a:solidFill>
                <a:srgbClr val="000A3A"/>
              </a:solidFill>
              <a:latin typeface="Open Sans"/>
              <a:ea typeface="Open Sans"/>
              <a:cs typeface="Open Sans"/>
              <a:sym typeface="Open Sans"/>
            </a:endParaRPr>
          </a:p>
        </p:txBody>
      </p:sp>
      <p:sp>
        <p:nvSpPr>
          <p:cNvPr id="366" name="Google Shape;366;p33"/>
          <p:cNvSpPr/>
          <p:nvPr/>
        </p:nvSpPr>
        <p:spPr>
          <a:xfrm>
            <a:off x="5628275" y="3818800"/>
            <a:ext cx="1359300" cy="360300"/>
          </a:xfrm>
          <a:prstGeom prst="rect">
            <a:avLst/>
          </a:pr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ZA" sz="1200">
                <a:solidFill>
                  <a:srgbClr val="000A3A"/>
                </a:solidFill>
                <a:latin typeface="Open Sans"/>
                <a:ea typeface="Open Sans"/>
                <a:cs typeface="Open Sans"/>
                <a:sym typeface="Open Sans"/>
              </a:rPr>
              <a:t>Chapter 11</a:t>
            </a:r>
            <a:endParaRPr sz="1200">
              <a:solidFill>
                <a:srgbClr val="000A3A"/>
              </a:solidFill>
              <a:latin typeface="Open Sans"/>
              <a:ea typeface="Open Sans"/>
              <a:cs typeface="Open Sans"/>
              <a:sym typeface="Open Sans"/>
            </a:endParaRPr>
          </a:p>
        </p:txBody>
      </p:sp>
      <p:sp>
        <p:nvSpPr>
          <p:cNvPr id="367" name="Google Shape;367;p33"/>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368" name="Google Shape;368;p33"/>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369" name="Google Shape;369;p33"/>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370" name="Google Shape;370;p33"/>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371" name="Google Shape;371;p33">
            <a:hlinkClick action="ppaction://hlinksldjump" r:id="rId3"/>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72" name="Google Shape;372;p33">
            <a:hlinkClick action="ppaction://hlinksldjump" r:id="rId4"/>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73" name="Google Shape;373;p33">
            <a:hlinkClick action="ppaction://hlinksldjump" r:id="rId5"/>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74" name="Google Shape;374;p33">
            <a:hlinkClick action="ppaction://hlinksldjump" r:id="rId6"/>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4">
            <a:hlinkClick action="ppaction://hlinksldjump" r:id="rId3"/>
          </p:cNvPr>
          <p:cNvSpPr/>
          <p:nvPr/>
        </p:nvSpPr>
        <p:spPr>
          <a:xfrm>
            <a:off x="550350" y="1909795"/>
            <a:ext cx="2192700" cy="13239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Objectives of assessing impacts before policy implementation</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2.1)</a:t>
            </a:r>
            <a:endParaRPr>
              <a:solidFill>
                <a:schemeClr val="dk2"/>
              </a:solidFill>
              <a:latin typeface="Open Sans"/>
              <a:ea typeface="Open Sans"/>
              <a:cs typeface="Open Sans"/>
              <a:sym typeface="Open Sans"/>
            </a:endParaRPr>
          </a:p>
        </p:txBody>
      </p:sp>
      <p:sp>
        <p:nvSpPr>
          <p:cNvPr id="381" name="Google Shape;381;p34">
            <a:hlinkClick action="ppaction://hlinksldjump" r:id="rId4"/>
          </p:cNvPr>
          <p:cNvSpPr/>
          <p:nvPr/>
        </p:nvSpPr>
        <p:spPr>
          <a:xfrm>
            <a:off x="2946930" y="1909795"/>
            <a:ext cx="2192700" cy="13239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Objectives of assessing impacts during or after policy implementation</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2.2)</a:t>
            </a:r>
            <a:endParaRPr>
              <a:solidFill>
                <a:schemeClr val="dk2"/>
              </a:solidFill>
              <a:latin typeface="Open Sans"/>
              <a:ea typeface="Open Sans"/>
              <a:cs typeface="Open Sans"/>
              <a:sym typeface="Open Sans"/>
            </a:endParaRPr>
          </a:p>
        </p:txBody>
      </p:sp>
      <p:sp>
        <p:nvSpPr>
          <p:cNvPr id="382" name="Google Shape;382;p34"/>
          <p:cNvSpPr txBox="1"/>
          <p:nvPr/>
        </p:nvSpPr>
        <p:spPr>
          <a:xfrm>
            <a:off x="450375" y="1299991"/>
            <a:ext cx="7491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800">
                <a:solidFill>
                  <a:srgbClr val="223F60"/>
                </a:solidFill>
                <a:latin typeface="Open Sans"/>
                <a:ea typeface="Open Sans"/>
                <a:cs typeface="Open Sans"/>
                <a:sym typeface="Open Sans"/>
              </a:rPr>
              <a:t>Understand the objectives of estimating GHG impacts</a:t>
            </a:r>
            <a:endParaRPr sz="1800">
              <a:solidFill>
                <a:srgbClr val="223F60"/>
              </a:solidFill>
              <a:latin typeface="Open Sans"/>
              <a:ea typeface="Open Sans"/>
              <a:cs typeface="Open Sans"/>
              <a:sym typeface="Open Sans"/>
            </a:endParaRPr>
          </a:p>
        </p:txBody>
      </p:sp>
      <p:sp>
        <p:nvSpPr>
          <p:cNvPr id="383" name="Google Shape;383;p34"/>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2. Objectives of assessing GHG impacts of forest policies</a:t>
            </a:r>
            <a:endParaRPr/>
          </a:p>
        </p:txBody>
      </p:sp>
      <p:cxnSp>
        <p:nvCxnSpPr>
          <p:cNvPr id="384" name="Google Shape;384;p34"/>
          <p:cNvCxnSpPr>
            <a:stCxn id="380" idx="3"/>
            <a:endCxn id="381" idx="1"/>
          </p:cNvCxnSpPr>
          <p:nvPr/>
        </p:nvCxnSpPr>
        <p:spPr>
          <a:xfrm>
            <a:off x="2743050" y="2571745"/>
            <a:ext cx="2040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Font typeface="Arial"/>
              <a:buNone/>
            </a:pPr>
            <a:r>
              <a:rPr lang="en-ZA"/>
              <a:t>2.1 Objectives of assessing GHG impacts</a:t>
            </a:r>
            <a:endParaRPr/>
          </a:p>
        </p:txBody>
      </p:sp>
      <p:pic>
        <p:nvPicPr>
          <p:cNvPr id="391" name="Google Shape;391;p35"/>
          <p:cNvPicPr preferRelativeResize="0"/>
          <p:nvPr/>
        </p:nvPicPr>
        <p:blipFill rotWithShape="1">
          <a:blip r:embed="rId3">
            <a:alphaModFix/>
          </a:blip>
          <a:srcRect b="0" l="0" r="0" t="0"/>
          <a:stretch/>
        </p:blipFill>
        <p:spPr>
          <a:xfrm>
            <a:off x="490800" y="4535600"/>
            <a:ext cx="381000" cy="381000"/>
          </a:xfrm>
          <a:prstGeom prst="ellipse">
            <a:avLst/>
          </a:prstGeom>
          <a:noFill/>
          <a:ln cap="flat" cmpd="sng" w="38100">
            <a:solidFill>
              <a:srgbClr val="9D97F0"/>
            </a:solidFill>
            <a:prstDash val="solid"/>
            <a:round/>
            <a:headEnd len="sm" w="sm" type="none"/>
            <a:tailEnd len="sm" w="sm" type="none"/>
          </a:ln>
        </p:spPr>
      </p:pic>
      <p:sp>
        <p:nvSpPr>
          <p:cNvPr id="392" name="Google Shape;392;p35"/>
          <p:cNvSpPr txBox="1"/>
          <p:nvPr/>
        </p:nvSpPr>
        <p:spPr>
          <a:xfrm>
            <a:off x="871799" y="3971000"/>
            <a:ext cx="3094500" cy="3765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Determine the objectives of the assessment at the beginning of the impact assessment progress.</a:t>
            </a:r>
            <a:endParaRPr i="1" sz="1000">
              <a:solidFill>
                <a:srgbClr val="09294E"/>
              </a:solidFill>
              <a:latin typeface="Open Sans"/>
              <a:ea typeface="Open Sans"/>
              <a:cs typeface="Open Sans"/>
              <a:sym typeface="Open Sans"/>
            </a:endParaRPr>
          </a:p>
        </p:txBody>
      </p:sp>
      <p:cxnSp>
        <p:nvCxnSpPr>
          <p:cNvPr id="393" name="Google Shape;393;p35"/>
          <p:cNvCxnSpPr>
            <a:stCxn id="391" idx="6"/>
            <a:endCxn id="392" idx="1"/>
          </p:cNvCxnSpPr>
          <p:nvPr/>
        </p:nvCxnSpPr>
        <p:spPr>
          <a:xfrm rot="10800000">
            <a:off x="871800" y="4159400"/>
            <a:ext cx="0" cy="566700"/>
          </a:xfrm>
          <a:prstGeom prst="straightConnector1">
            <a:avLst/>
          </a:prstGeom>
          <a:noFill/>
          <a:ln cap="flat" cmpd="sng" w="9525">
            <a:solidFill>
              <a:srgbClr val="9D97F0"/>
            </a:solidFill>
            <a:prstDash val="solid"/>
            <a:round/>
            <a:headEnd len="sm" w="sm" type="none"/>
            <a:tailEnd len="med" w="med" type="oval"/>
          </a:ln>
        </p:spPr>
      </p:cxnSp>
      <p:pic>
        <p:nvPicPr>
          <p:cNvPr id="394" name="Google Shape;394;p35">
            <a:hlinkClick r:id="rId4"/>
          </p:cNvPr>
          <p:cNvPicPr preferRelativeResize="0"/>
          <p:nvPr/>
        </p:nvPicPr>
        <p:blipFill rotWithShape="1">
          <a:blip r:embed="rId5">
            <a:alphaModFix/>
          </a:blip>
          <a:srcRect b="0" l="0" r="0" t="0"/>
          <a:stretch/>
        </p:blipFill>
        <p:spPr>
          <a:xfrm>
            <a:off x="3130412" y="4512893"/>
            <a:ext cx="662100" cy="478500"/>
          </a:xfrm>
          <a:prstGeom prst="roundRect">
            <a:avLst>
              <a:gd fmla="val 16667" name="adj"/>
            </a:avLst>
          </a:prstGeom>
          <a:noFill/>
          <a:ln>
            <a:noFill/>
          </a:ln>
        </p:spPr>
      </p:pic>
      <p:pic>
        <p:nvPicPr>
          <p:cNvPr id="395" name="Google Shape;395;p35">
            <a:hlinkClick r:id="rId6"/>
          </p:cNvPr>
          <p:cNvPicPr preferRelativeResize="0"/>
          <p:nvPr/>
        </p:nvPicPr>
        <p:blipFill rotWithShape="1">
          <a:blip r:embed="rId7">
            <a:alphaModFix/>
          </a:blip>
          <a:srcRect b="0" l="0" r="0" t="0"/>
          <a:stretch/>
        </p:blipFill>
        <p:spPr>
          <a:xfrm>
            <a:off x="2377724" y="4509200"/>
            <a:ext cx="662100" cy="484500"/>
          </a:xfrm>
          <a:prstGeom prst="roundRect">
            <a:avLst>
              <a:gd fmla="val 16667" name="adj"/>
            </a:avLst>
          </a:prstGeom>
          <a:noFill/>
          <a:ln>
            <a:noFill/>
          </a:ln>
        </p:spPr>
      </p:pic>
      <p:sp>
        <p:nvSpPr>
          <p:cNvPr id="396" name="Google Shape;396;p35"/>
          <p:cNvSpPr txBox="1"/>
          <p:nvPr/>
        </p:nvSpPr>
        <p:spPr>
          <a:xfrm>
            <a:off x="333900" y="976524"/>
            <a:ext cx="8476200" cy="26871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595959"/>
              </a:buClr>
              <a:buSzPts val="2000"/>
              <a:buFont typeface="Arial"/>
              <a:buNone/>
            </a:pPr>
            <a:r>
              <a:rPr i="0" lang="en-ZA" sz="1200" u="none" strike="noStrike">
                <a:solidFill>
                  <a:srgbClr val="000A3A"/>
                </a:solidFill>
                <a:latin typeface="Open Sans"/>
                <a:ea typeface="Open Sans"/>
                <a:cs typeface="Open Sans"/>
                <a:sym typeface="Open Sans"/>
              </a:rPr>
              <a:t>Objectives of assessing impacts </a:t>
            </a:r>
            <a:r>
              <a:rPr b="1" i="1" lang="en-ZA" sz="1200" u="none" strike="noStrike">
                <a:solidFill>
                  <a:srgbClr val="000A3A"/>
                </a:solidFill>
                <a:latin typeface="Open Sans"/>
                <a:ea typeface="Open Sans"/>
                <a:cs typeface="Open Sans"/>
                <a:sym typeface="Open Sans"/>
              </a:rPr>
              <a:t>before</a:t>
            </a:r>
            <a:r>
              <a:rPr i="0" lang="en-ZA" sz="1200" u="none" strike="noStrike">
                <a:solidFill>
                  <a:srgbClr val="000A3A"/>
                </a:solidFill>
                <a:latin typeface="Open Sans"/>
                <a:ea typeface="Open Sans"/>
                <a:cs typeface="Open Sans"/>
                <a:sym typeface="Open Sans"/>
              </a:rPr>
              <a:t> </a:t>
            </a:r>
            <a:r>
              <a:rPr b="1" i="1" lang="en-ZA" sz="1200" u="none" strike="noStrike">
                <a:solidFill>
                  <a:srgbClr val="FF8E00"/>
                </a:solidFill>
                <a:latin typeface="Open Sans"/>
                <a:ea typeface="Open Sans"/>
                <a:cs typeface="Open Sans"/>
                <a:sym typeface="Open Sans"/>
              </a:rPr>
              <a:t>(ex-ante)</a:t>
            </a:r>
            <a:r>
              <a:rPr b="1" i="1" lang="en-ZA" sz="1200" u="none" strike="noStrike">
                <a:solidFill>
                  <a:srgbClr val="000A3A"/>
                </a:solidFill>
                <a:latin typeface="Open Sans"/>
                <a:ea typeface="Open Sans"/>
                <a:cs typeface="Open Sans"/>
                <a:sym typeface="Open Sans"/>
              </a:rPr>
              <a:t> </a:t>
            </a:r>
            <a:r>
              <a:rPr i="0" lang="en-ZA" sz="1200" u="none" strike="noStrike">
                <a:solidFill>
                  <a:srgbClr val="000A3A"/>
                </a:solidFill>
                <a:latin typeface="Open Sans"/>
                <a:ea typeface="Open Sans"/>
                <a:cs typeface="Open Sans"/>
                <a:sym typeface="Open Sans"/>
              </a:rPr>
              <a:t>policy </a:t>
            </a:r>
            <a:r>
              <a:rPr lang="en-ZA" sz="1200">
                <a:solidFill>
                  <a:srgbClr val="000A3A"/>
                </a:solidFill>
                <a:latin typeface="Open Sans"/>
                <a:ea typeface="Open Sans"/>
                <a:cs typeface="Open Sans"/>
                <a:sym typeface="Open Sans"/>
              </a:rPr>
              <a:t>implementation</a:t>
            </a:r>
            <a:r>
              <a:rPr i="0" lang="en-ZA" sz="1200" u="none" strike="noStrike">
                <a:solidFill>
                  <a:srgbClr val="000A3A"/>
                </a:solidFill>
                <a:latin typeface="Open Sans"/>
                <a:ea typeface="Open Sans"/>
                <a:cs typeface="Open Sans"/>
                <a:sym typeface="Open Sans"/>
              </a:rPr>
              <a:t>:</a:t>
            </a:r>
            <a:endParaRPr sz="1200">
              <a:solidFill>
                <a:srgbClr val="000A3A"/>
              </a:solidFill>
              <a:latin typeface="Open Sans"/>
              <a:ea typeface="Open Sans"/>
              <a:cs typeface="Open Sans"/>
              <a:sym typeface="Open Sans"/>
            </a:endParaRPr>
          </a:p>
          <a:p>
            <a:pPr indent="-190500" lvl="0" marL="808037" marR="0" rtl="0" algn="l">
              <a:lnSpc>
                <a:spcPct val="100000"/>
              </a:lnSpc>
              <a:spcBef>
                <a:spcPts val="600"/>
              </a:spcBef>
              <a:spcAft>
                <a:spcPts val="0"/>
              </a:spcAft>
              <a:buClr>
                <a:srgbClr val="000A3A"/>
              </a:buClr>
              <a:buSzPts val="1200"/>
              <a:buFont typeface="Arial"/>
              <a:buChar char="•"/>
            </a:pPr>
            <a:r>
              <a:rPr b="1" i="0" lang="en-ZA" sz="1200" u="none" strike="noStrike">
                <a:solidFill>
                  <a:srgbClr val="000A3A"/>
                </a:solidFill>
                <a:latin typeface="Open Sans"/>
                <a:ea typeface="Open Sans"/>
                <a:cs typeface="Open Sans"/>
                <a:sym typeface="Open Sans"/>
              </a:rPr>
              <a:t>Inform policy selection </a:t>
            </a:r>
            <a:r>
              <a:rPr i="0" lang="en-ZA" sz="1200" u="none" strike="noStrike">
                <a:solidFill>
                  <a:srgbClr val="000A3A"/>
                </a:solidFill>
                <a:latin typeface="Open Sans"/>
                <a:ea typeface="Open Sans"/>
                <a:cs typeface="Open Sans"/>
                <a:sym typeface="Open Sans"/>
              </a:rPr>
              <a:t>by comparing policy options based on their expected future impacts </a:t>
            </a:r>
            <a:endParaRPr sz="1200">
              <a:solidFill>
                <a:srgbClr val="000A3A"/>
              </a:solidFill>
              <a:latin typeface="Open Sans"/>
              <a:ea typeface="Open Sans"/>
              <a:cs typeface="Open Sans"/>
              <a:sym typeface="Open Sans"/>
            </a:endParaRPr>
          </a:p>
          <a:p>
            <a:pPr indent="-190500" lvl="0" marL="808037" marR="0" rtl="0" algn="l">
              <a:lnSpc>
                <a:spcPct val="100000"/>
              </a:lnSpc>
              <a:spcBef>
                <a:spcPts val="600"/>
              </a:spcBef>
              <a:spcAft>
                <a:spcPts val="0"/>
              </a:spcAft>
              <a:buClr>
                <a:srgbClr val="000A3A"/>
              </a:buClr>
              <a:buSzPts val="1200"/>
              <a:buFont typeface="Arial"/>
              <a:buChar char="•"/>
            </a:pPr>
            <a:r>
              <a:rPr b="1" i="0" lang="en-ZA" sz="1200" u="none" strike="noStrike">
                <a:solidFill>
                  <a:srgbClr val="000A3A"/>
                </a:solidFill>
                <a:latin typeface="Open Sans"/>
                <a:ea typeface="Open Sans"/>
                <a:cs typeface="Open Sans"/>
                <a:sym typeface="Open Sans"/>
              </a:rPr>
              <a:t>Improve policy design and implementation </a:t>
            </a:r>
            <a:r>
              <a:rPr i="0" lang="en-ZA" sz="1200" u="none" strike="noStrike">
                <a:solidFill>
                  <a:srgbClr val="000A3A"/>
                </a:solidFill>
                <a:latin typeface="Open Sans"/>
                <a:ea typeface="Open Sans"/>
                <a:cs typeface="Open Sans"/>
                <a:sym typeface="Open Sans"/>
              </a:rPr>
              <a:t>by understanding the impacts of different design and implementation choices </a:t>
            </a:r>
            <a:endParaRPr sz="1200">
              <a:solidFill>
                <a:srgbClr val="000A3A"/>
              </a:solidFill>
              <a:latin typeface="Open Sans"/>
              <a:ea typeface="Open Sans"/>
              <a:cs typeface="Open Sans"/>
              <a:sym typeface="Open Sans"/>
            </a:endParaRPr>
          </a:p>
          <a:p>
            <a:pPr indent="-190500" lvl="0" marL="808037" marR="0" rtl="0" algn="l">
              <a:lnSpc>
                <a:spcPct val="100000"/>
              </a:lnSpc>
              <a:spcBef>
                <a:spcPts val="600"/>
              </a:spcBef>
              <a:spcAft>
                <a:spcPts val="0"/>
              </a:spcAft>
              <a:buClr>
                <a:srgbClr val="000A3A"/>
              </a:buClr>
              <a:buSzPts val="1200"/>
              <a:buFont typeface="Arial"/>
              <a:buChar char="•"/>
            </a:pPr>
            <a:r>
              <a:rPr b="1" i="0" lang="en-ZA" sz="1200" u="none" strike="noStrike">
                <a:solidFill>
                  <a:srgbClr val="000A3A"/>
                </a:solidFill>
                <a:latin typeface="Open Sans"/>
                <a:ea typeface="Open Sans"/>
                <a:cs typeface="Open Sans"/>
                <a:sym typeface="Open Sans"/>
              </a:rPr>
              <a:t>Inform goal setting </a:t>
            </a:r>
            <a:r>
              <a:rPr i="0" lang="en-ZA" sz="1200" u="none" strike="noStrike">
                <a:solidFill>
                  <a:srgbClr val="000A3A"/>
                </a:solidFill>
                <a:latin typeface="Open Sans"/>
                <a:ea typeface="Open Sans"/>
                <a:cs typeface="Open Sans"/>
                <a:sym typeface="Open Sans"/>
              </a:rPr>
              <a:t>by assessing the potential contribution of policy options to national goals, such as NDCs and NAMAs </a:t>
            </a:r>
            <a:endParaRPr sz="1200">
              <a:solidFill>
                <a:srgbClr val="000A3A"/>
              </a:solidFill>
              <a:latin typeface="Open Sans"/>
              <a:ea typeface="Open Sans"/>
              <a:cs typeface="Open Sans"/>
              <a:sym typeface="Open Sans"/>
            </a:endParaRPr>
          </a:p>
          <a:p>
            <a:pPr indent="-190500" lvl="0" marL="808037" marR="0" rtl="0" algn="l">
              <a:lnSpc>
                <a:spcPct val="100000"/>
              </a:lnSpc>
              <a:spcBef>
                <a:spcPts val="600"/>
              </a:spcBef>
              <a:spcAft>
                <a:spcPts val="0"/>
              </a:spcAft>
              <a:buClr>
                <a:srgbClr val="000A3A"/>
              </a:buClr>
              <a:buSzPts val="1200"/>
              <a:buFont typeface="Arial"/>
              <a:buChar char="•"/>
            </a:pPr>
            <a:r>
              <a:rPr b="1" i="0" lang="en-ZA" sz="1200" u="none" strike="noStrike">
                <a:solidFill>
                  <a:srgbClr val="000A3A"/>
                </a:solidFill>
                <a:latin typeface="Open Sans"/>
                <a:ea typeface="Open Sans"/>
                <a:cs typeface="Open Sans"/>
                <a:sym typeface="Open Sans"/>
              </a:rPr>
              <a:t>Report </a:t>
            </a:r>
            <a:r>
              <a:rPr i="0" lang="en-ZA" sz="1200" u="none" strike="noStrike">
                <a:solidFill>
                  <a:srgbClr val="000A3A"/>
                </a:solidFill>
                <a:latin typeface="Open Sans"/>
                <a:ea typeface="Open Sans"/>
                <a:cs typeface="Open Sans"/>
                <a:sym typeface="Open Sans"/>
              </a:rPr>
              <a:t>on the multiple expected future impacts of policies, domestically and/or internationally </a:t>
            </a:r>
            <a:endParaRPr sz="1200">
              <a:solidFill>
                <a:srgbClr val="000A3A"/>
              </a:solidFill>
              <a:latin typeface="Open Sans"/>
              <a:ea typeface="Open Sans"/>
              <a:cs typeface="Open Sans"/>
              <a:sym typeface="Open Sans"/>
            </a:endParaRPr>
          </a:p>
          <a:p>
            <a:pPr indent="-190500" lvl="0" marL="808037" marR="0" rtl="0" algn="l">
              <a:lnSpc>
                <a:spcPct val="100000"/>
              </a:lnSpc>
              <a:spcBef>
                <a:spcPts val="600"/>
              </a:spcBef>
              <a:spcAft>
                <a:spcPts val="0"/>
              </a:spcAft>
              <a:buClr>
                <a:srgbClr val="000A3A"/>
              </a:buClr>
              <a:buSzPts val="1200"/>
              <a:buFont typeface="Arial"/>
              <a:buChar char="•"/>
            </a:pPr>
            <a:r>
              <a:rPr b="1" i="0" lang="en-ZA" sz="1200" u="none" strike="noStrike">
                <a:solidFill>
                  <a:srgbClr val="000A3A"/>
                </a:solidFill>
                <a:latin typeface="Open Sans"/>
                <a:ea typeface="Open Sans"/>
                <a:cs typeface="Open Sans"/>
                <a:sym typeface="Open Sans"/>
              </a:rPr>
              <a:t>Access financing </a:t>
            </a:r>
            <a:r>
              <a:rPr i="0" lang="en-ZA" sz="1200" u="none" strike="noStrike">
                <a:solidFill>
                  <a:srgbClr val="000A3A"/>
                </a:solidFill>
                <a:latin typeface="Open Sans"/>
                <a:ea typeface="Open Sans"/>
                <a:cs typeface="Open Sans"/>
                <a:sym typeface="Open Sans"/>
              </a:rPr>
              <a:t>for policies under consideration by demonstrating expected future results </a:t>
            </a:r>
            <a:endParaRPr sz="1200">
              <a:solidFill>
                <a:srgbClr val="000A3A"/>
              </a:solidFill>
              <a:latin typeface="Open Sans"/>
              <a:ea typeface="Open Sans"/>
              <a:cs typeface="Open Sans"/>
              <a:sym typeface="Open Sans"/>
            </a:endParaRPr>
          </a:p>
          <a:p>
            <a:pPr indent="-114300" lvl="0" marL="228600" marR="0" rtl="0" algn="l">
              <a:lnSpc>
                <a:spcPct val="100000"/>
              </a:lnSpc>
              <a:spcBef>
                <a:spcPts val="600"/>
              </a:spcBef>
              <a:spcAft>
                <a:spcPts val="0"/>
              </a:spcAft>
              <a:buClr>
                <a:srgbClr val="625852"/>
              </a:buClr>
              <a:buSzPts val="1800"/>
              <a:buFont typeface="Arial"/>
              <a:buNone/>
            </a:pPr>
            <a:r>
              <a:t/>
            </a:r>
            <a:endParaRPr sz="1200">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595959"/>
              </a:buClr>
              <a:buSzPts val="2000"/>
              <a:buFont typeface="Arial"/>
              <a:buNone/>
            </a:pPr>
            <a:r>
              <a:rPr i="0" lang="en-ZA" sz="1200" u="none" strike="noStrike">
                <a:solidFill>
                  <a:srgbClr val="000A3A"/>
                </a:solidFill>
                <a:latin typeface="Open Sans"/>
                <a:ea typeface="Open Sans"/>
                <a:cs typeface="Open Sans"/>
                <a:sym typeface="Open Sans"/>
              </a:rPr>
              <a:t>Users should refer to ICAT Sustainable Development Methodology and Transformational Change Methodology to assess the broader impacts</a:t>
            </a:r>
            <a:endParaRPr sz="1200">
              <a:solidFill>
                <a:srgbClr val="000A3A"/>
              </a:solidFill>
              <a:latin typeface="Open Sans"/>
              <a:ea typeface="Open Sans"/>
              <a:cs typeface="Open Sans"/>
              <a:sym typeface="Open Sans"/>
            </a:endParaRPr>
          </a:p>
        </p:txBody>
      </p:sp>
      <p:sp>
        <p:nvSpPr>
          <p:cNvPr id="397" name="Google Shape;397;p35"/>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398" name="Google Shape;398;p35"/>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399" name="Google Shape;399;p35"/>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400" name="Google Shape;400;p35"/>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401" name="Google Shape;401;p35">
            <a:hlinkClick action="ppaction://hlinksldjump" r:id="rId8"/>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02" name="Google Shape;402;p35">
            <a:hlinkClick action="ppaction://hlinksldjump" r:id="rId9"/>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03" name="Google Shape;403;p35">
            <a:hlinkClick action="ppaction://hlinksldjump" r:id="rId10"/>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04" name="Google Shape;404;p35">
            <a:hlinkClick action="ppaction://hlinksldjump" r:id="rId11"/>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6"/>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Font typeface="Arial"/>
              <a:buNone/>
            </a:pPr>
            <a:r>
              <a:rPr lang="en-ZA"/>
              <a:t>2.2 Objectives of assessing GHG impacts</a:t>
            </a:r>
            <a:endParaRPr/>
          </a:p>
        </p:txBody>
      </p:sp>
      <p:sp>
        <p:nvSpPr>
          <p:cNvPr id="411" name="Google Shape;411;p36"/>
          <p:cNvSpPr txBox="1"/>
          <p:nvPr/>
        </p:nvSpPr>
        <p:spPr>
          <a:xfrm>
            <a:off x="871799" y="3971000"/>
            <a:ext cx="3094500" cy="3765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Determine the objectives of the assessment at the beginning of the impact assessment progress.</a:t>
            </a:r>
            <a:endParaRPr i="1" sz="1000">
              <a:solidFill>
                <a:srgbClr val="09294E"/>
              </a:solidFill>
              <a:latin typeface="Open Sans"/>
              <a:ea typeface="Open Sans"/>
              <a:cs typeface="Open Sans"/>
              <a:sym typeface="Open Sans"/>
            </a:endParaRPr>
          </a:p>
        </p:txBody>
      </p:sp>
      <p:cxnSp>
        <p:nvCxnSpPr>
          <p:cNvPr id="412" name="Google Shape;412;p36"/>
          <p:cNvCxnSpPr>
            <a:endCxn id="411" idx="1"/>
          </p:cNvCxnSpPr>
          <p:nvPr/>
        </p:nvCxnSpPr>
        <p:spPr>
          <a:xfrm rot="10800000">
            <a:off x="871799" y="4159250"/>
            <a:ext cx="0" cy="566700"/>
          </a:xfrm>
          <a:prstGeom prst="straightConnector1">
            <a:avLst/>
          </a:prstGeom>
          <a:noFill/>
          <a:ln cap="flat" cmpd="sng" w="9525">
            <a:solidFill>
              <a:srgbClr val="9D97F0"/>
            </a:solidFill>
            <a:prstDash val="solid"/>
            <a:round/>
            <a:headEnd len="sm" w="sm" type="none"/>
            <a:tailEnd len="med" w="med" type="oval"/>
          </a:ln>
        </p:spPr>
      </p:cxnSp>
      <p:sp>
        <p:nvSpPr>
          <p:cNvPr id="413" name="Google Shape;413;p36"/>
          <p:cNvSpPr txBox="1"/>
          <p:nvPr/>
        </p:nvSpPr>
        <p:spPr>
          <a:xfrm>
            <a:off x="333900" y="976524"/>
            <a:ext cx="8476200" cy="26871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None/>
            </a:pPr>
            <a:r>
              <a:rPr lang="en-ZA" sz="1200">
                <a:solidFill>
                  <a:srgbClr val="000A3A"/>
                </a:solidFill>
                <a:latin typeface="Open Sans"/>
                <a:ea typeface="Open Sans"/>
                <a:cs typeface="Open Sans"/>
                <a:sym typeface="Open Sans"/>
              </a:rPr>
              <a:t>Objectives of assessing impacts </a:t>
            </a:r>
            <a:r>
              <a:rPr b="1" i="1" lang="en-ZA" sz="1200">
                <a:solidFill>
                  <a:srgbClr val="000A3A"/>
                </a:solidFill>
                <a:latin typeface="Open Sans"/>
                <a:ea typeface="Open Sans"/>
                <a:cs typeface="Open Sans"/>
                <a:sym typeface="Open Sans"/>
              </a:rPr>
              <a:t>during or after </a:t>
            </a:r>
            <a:r>
              <a:rPr b="1" i="1" lang="en-ZA" sz="1200">
                <a:solidFill>
                  <a:srgbClr val="FF8E00"/>
                </a:solidFill>
                <a:latin typeface="Open Sans"/>
                <a:ea typeface="Open Sans"/>
                <a:cs typeface="Open Sans"/>
                <a:sym typeface="Open Sans"/>
              </a:rPr>
              <a:t>(ex-post)</a:t>
            </a:r>
            <a:r>
              <a:rPr b="1" i="1" lang="en-ZA" sz="1200">
                <a:solidFill>
                  <a:srgbClr val="000A3A"/>
                </a:solidFill>
                <a:latin typeface="Open Sans"/>
                <a:ea typeface="Open Sans"/>
                <a:cs typeface="Open Sans"/>
                <a:sym typeface="Open Sans"/>
              </a:rPr>
              <a:t> </a:t>
            </a:r>
            <a:r>
              <a:rPr lang="en-ZA" sz="1200">
                <a:solidFill>
                  <a:srgbClr val="000A3A"/>
                </a:solidFill>
                <a:latin typeface="Open Sans"/>
                <a:ea typeface="Open Sans"/>
                <a:cs typeface="Open Sans"/>
                <a:sym typeface="Open Sans"/>
              </a:rPr>
              <a:t>policy implementation:</a:t>
            </a:r>
            <a:endParaRPr sz="1200">
              <a:solidFill>
                <a:srgbClr val="000A3A"/>
              </a:solidFill>
              <a:latin typeface="Open Sans"/>
              <a:ea typeface="Open Sans"/>
              <a:cs typeface="Open Sans"/>
              <a:sym typeface="Open Sans"/>
            </a:endParaRPr>
          </a:p>
          <a:p>
            <a:pPr indent="-190500" lvl="0" marL="808037" rtl="0" algn="l">
              <a:lnSpc>
                <a:spcPct val="110000"/>
              </a:lnSpc>
              <a:spcBef>
                <a:spcPts val="500"/>
              </a:spcBef>
              <a:spcAft>
                <a:spcPts val="0"/>
              </a:spcAft>
              <a:buClr>
                <a:srgbClr val="000A3A"/>
              </a:buClr>
              <a:buSzPts val="1200"/>
              <a:buChar char="•"/>
            </a:pPr>
            <a:r>
              <a:rPr b="1" lang="en-ZA" sz="1200">
                <a:solidFill>
                  <a:srgbClr val="000A3A"/>
                </a:solidFill>
                <a:latin typeface="Open Sans"/>
                <a:ea typeface="Open Sans"/>
                <a:cs typeface="Open Sans"/>
                <a:sym typeface="Open Sans"/>
              </a:rPr>
              <a:t>Assess policy effectiveness </a:t>
            </a:r>
            <a:r>
              <a:rPr lang="en-ZA" sz="1200">
                <a:solidFill>
                  <a:srgbClr val="000A3A"/>
                </a:solidFill>
                <a:latin typeface="Open Sans"/>
                <a:ea typeface="Open Sans"/>
                <a:cs typeface="Open Sans"/>
                <a:sym typeface="Open Sans"/>
              </a:rPr>
              <a:t> </a:t>
            </a:r>
            <a:endParaRPr sz="1200">
              <a:solidFill>
                <a:srgbClr val="000A3A"/>
              </a:solidFill>
              <a:latin typeface="Open Sans"/>
              <a:ea typeface="Open Sans"/>
              <a:cs typeface="Open Sans"/>
              <a:sym typeface="Open Sans"/>
            </a:endParaRPr>
          </a:p>
          <a:p>
            <a:pPr indent="-190500" lvl="0" marL="808037" rtl="0" algn="l">
              <a:lnSpc>
                <a:spcPct val="110000"/>
              </a:lnSpc>
              <a:spcBef>
                <a:spcPts val="500"/>
              </a:spcBef>
              <a:spcAft>
                <a:spcPts val="0"/>
              </a:spcAft>
              <a:buClr>
                <a:srgbClr val="000A3A"/>
              </a:buClr>
              <a:buSzPts val="1200"/>
              <a:buChar char="•"/>
            </a:pPr>
            <a:r>
              <a:rPr b="1" lang="en-ZA" sz="1200">
                <a:solidFill>
                  <a:srgbClr val="000A3A"/>
                </a:solidFill>
                <a:latin typeface="Open Sans"/>
                <a:ea typeface="Open Sans"/>
                <a:cs typeface="Open Sans"/>
                <a:sym typeface="Open Sans"/>
              </a:rPr>
              <a:t>Improve policy implementation </a:t>
            </a:r>
            <a:r>
              <a:rPr lang="en-ZA" sz="1200">
                <a:solidFill>
                  <a:srgbClr val="000A3A"/>
                </a:solidFill>
                <a:latin typeface="Open Sans"/>
                <a:ea typeface="Open Sans"/>
                <a:cs typeface="Open Sans"/>
                <a:sym typeface="Open Sans"/>
              </a:rPr>
              <a:t> </a:t>
            </a:r>
            <a:endParaRPr sz="1200">
              <a:solidFill>
                <a:srgbClr val="000A3A"/>
              </a:solidFill>
              <a:latin typeface="Open Sans"/>
              <a:ea typeface="Open Sans"/>
              <a:cs typeface="Open Sans"/>
              <a:sym typeface="Open Sans"/>
            </a:endParaRPr>
          </a:p>
          <a:p>
            <a:pPr indent="-190500" lvl="0" marL="808037" rtl="0" algn="l">
              <a:lnSpc>
                <a:spcPct val="110000"/>
              </a:lnSpc>
              <a:spcBef>
                <a:spcPts val="500"/>
              </a:spcBef>
              <a:spcAft>
                <a:spcPts val="0"/>
              </a:spcAft>
              <a:buClr>
                <a:srgbClr val="000A3A"/>
              </a:buClr>
              <a:buSzPts val="1200"/>
              <a:buChar char="•"/>
            </a:pPr>
            <a:r>
              <a:rPr b="1" lang="en-ZA" sz="1200">
                <a:solidFill>
                  <a:srgbClr val="000A3A"/>
                </a:solidFill>
                <a:latin typeface="Open Sans"/>
                <a:ea typeface="Open Sans"/>
                <a:cs typeface="Open Sans"/>
                <a:sym typeface="Open Sans"/>
              </a:rPr>
              <a:t>Inform future policy design </a:t>
            </a:r>
            <a:r>
              <a:rPr lang="en-ZA" sz="1200">
                <a:solidFill>
                  <a:srgbClr val="000A3A"/>
                </a:solidFill>
                <a:latin typeface="Open Sans"/>
                <a:ea typeface="Open Sans"/>
                <a:cs typeface="Open Sans"/>
                <a:sym typeface="Open Sans"/>
              </a:rPr>
              <a:t>and decide whether to continue current actions, enhance current actions or implement new actions </a:t>
            </a:r>
            <a:endParaRPr sz="1200">
              <a:solidFill>
                <a:srgbClr val="000A3A"/>
              </a:solidFill>
              <a:latin typeface="Open Sans"/>
              <a:ea typeface="Open Sans"/>
              <a:cs typeface="Open Sans"/>
              <a:sym typeface="Open Sans"/>
            </a:endParaRPr>
          </a:p>
          <a:p>
            <a:pPr indent="-190500" lvl="0" marL="808037" rtl="0" algn="l">
              <a:lnSpc>
                <a:spcPct val="110000"/>
              </a:lnSpc>
              <a:spcBef>
                <a:spcPts val="500"/>
              </a:spcBef>
              <a:spcAft>
                <a:spcPts val="0"/>
              </a:spcAft>
              <a:buClr>
                <a:srgbClr val="000A3A"/>
              </a:buClr>
              <a:buSzPts val="1200"/>
              <a:buChar char="•"/>
            </a:pPr>
            <a:r>
              <a:rPr b="1" lang="en-ZA" sz="1200">
                <a:solidFill>
                  <a:srgbClr val="000A3A"/>
                </a:solidFill>
                <a:latin typeface="Open Sans"/>
                <a:ea typeface="Open Sans"/>
                <a:cs typeface="Open Sans"/>
                <a:sym typeface="Open Sans"/>
              </a:rPr>
              <a:t>Learn from experience </a:t>
            </a:r>
            <a:r>
              <a:rPr lang="en-ZA" sz="1200">
                <a:solidFill>
                  <a:srgbClr val="000A3A"/>
                </a:solidFill>
                <a:latin typeface="Open Sans"/>
                <a:ea typeface="Open Sans"/>
                <a:cs typeface="Open Sans"/>
                <a:sym typeface="Open Sans"/>
              </a:rPr>
              <a:t>and share best practices </a:t>
            </a:r>
            <a:endParaRPr sz="1200">
              <a:solidFill>
                <a:srgbClr val="000A3A"/>
              </a:solidFill>
              <a:latin typeface="Open Sans"/>
              <a:ea typeface="Open Sans"/>
              <a:cs typeface="Open Sans"/>
              <a:sym typeface="Open Sans"/>
            </a:endParaRPr>
          </a:p>
          <a:p>
            <a:pPr indent="-190500" lvl="0" marL="808037" rtl="0" algn="l">
              <a:lnSpc>
                <a:spcPct val="110000"/>
              </a:lnSpc>
              <a:spcBef>
                <a:spcPts val="500"/>
              </a:spcBef>
              <a:spcAft>
                <a:spcPts val="0"/>
              </a:spcAft>
              <a:buClr>
                <a:srgbClr val="000A3A"/>
              </a:buClr>
              <a:buSzPts val="1200"/>
              <a:buChar char="•"/>
            </a:pPr>
            <a:r>
              <a:rPr b="1" lang="en-ZA" sz="1200">
                <a:solidFill>
                  <a:srgbClr val="000A3A"/>
                </a:solidFill>
                <a:latin typeface="Open Sans"/>
                <a:ea typeface="Open Sans"/>
                <a:cs typeface="Open Sans"/>
                <a:sym typeface="Open Sans"/>
              </a:rPr>
              <a:t>Track progress toward national goals </a:t>
            </a:r>
            <a:r>
              <a:rPr lang="en-ZA" sz="1200">
                <a:solidFill>
                  <a:srgbClr val="000A3A"/>
                </a:solidFill>
                <a:latin typeface="Open Sans"/>
                <a:ea typeface="Open Sans"/>
                <a:cs typeface="Open Sans"/>
                <a:sym typeface="Open Sans"/>
              </a:rPr>
              <a:t>(e.g. NDCs and SDGs) and understand the contribution of policies toward achieving them </a:t>
            </a:r>
            <a:endParaRPr sz="1200">
              <a:solidFill>
                <a:srgbClr val="000A3A"/>
              </a:solidFill>
              <a:latin typeface="Open Sans"/>
              <a:ea typeface="Open Sans"/>
              <a:cs typeface="Open Sans"/>
              <a:sym typeface="Open Sans"/>
            </a:endParaRPr>
          </a:p>
          <a:p>
            <a:pPr indent="-190500" lvl="0" marL="808037" rtl="0" algn="l">
              <a:lnSpc>
                <a:spcPct val="110000"/>
              </a:lnSpc>
              <a:spcBef>
                <a:spcPts val="500"/>
              </a:spcBef>
              <a:spcAft>
                <a:spcPts val="0"/>
              </a:spcAft>
              <a:buClr>
                <a:srgbClr val="000A3A"/>
              </a:buClr>
              <a:buSzPts val="1200"/>
              <a:buChar char="•"/>
            </a:pPr>
            <a:r>
              <a:rPr b="1" lang="en-ZA" sz="1200">
                <a:solidFill>
                  <a:srgbClr val="000A3A"/>
                </a:solidFill>
                <a:latin typeface="Open Sans"/>
                <a:ea typeface="Open Sans"/>
                <a:cs typeface="Open Sans"/>
                <a:sym typeface="Open Sans"/>
              </a:rPr>
              <a:t>Report </a:t>
            </a:r>
            <a:r>
              <a:rPr lang="en-ZA" sz="1200">
                <a:solidFill>
                  <a:srgbClr val="000A3A"/>
                </a:solidFill>
                <a:latin typeface="Open Sans"/>
                <a:ea typeface="Open Sans"/>
                <a:cs typeface="Open Sans"/>
                <a:sym typeface="Open Sans"/>
              </a:rPr>
              <a:t>domestically or internationally on the impacts of policies achieved to date </a:t>
            </a:r>
            <a:endParaRPr sz="1200">
              <a:solidFill>
                <a:srgbClr val="000A3A"/>
              </a:solidFill>
              <a:latin typeface="Open Sans"/>
              <a:ea typeface="Open Sans"/>
              <a:cs typeface="Open Sans"/>
              <a:sym typeface="Open Sans"/>
            </a:endParaRPr>
          </a:p>
          <a:p>
            <a:pPr indent="-190500" lvl="0" marL="808037" rtl="0" algn="l">
              <a:lnSpc>
                <a:spcPct val="110000"/>
              </a:lnSpc>
              <a:spcBef>
                <a:spcPts val="500"/>
              </a:spcBef>
              <a:spcAft>
                <a:spcPts val="0"/>
              </a:spcAft>
              <a:buClr>
                <a:srgbClr val="000A3A"/>
              </a:buClr>
              <a:buSzPts val="1200"/>
              <a:buChar char="•"/>
            </a:pPr>
            <a:r>
              <a:rPr b="1" lang="en-ZA" sz="1200">
                <a:solidFill>
                  <a:srgbClr val="000A3A"/>
                </a:solidFill>
                <a:latin typeface="Open Sans"/>
                <a:ea typeface="Open Sans"/>
                <a:cs typeface="Open Sans"/>
                <a:sym typeface="Open Sans"/>
              </a:rPr>
              <a:t>Meet funder requirements </a:t>
            </a:r>
            <a:r>
              <a:rPr lang="en-ZA" sz="1200">
                <a:solidFill>
                  <a:srgbClr val="000A3A"/>
                </a:solidFill>
                <a:latin typeface="Open Sans"/>
                <a:ea typeface="Open Sans"/>
                <a:cs typeface="Open Sans"/>
                <a:sym typeface="Open Sans"/>
              </a:rPr>
              <a:t>to report on impacts of policies</a:t>
            </a:r>
            <a:endParaRPr sz="1200">
              <a:solidFill>
                <a:srgbClr val="000A3A"/>
              </a:solidFill>
              <a:latin typeface="Open Sans"/>
              <a:ea typeface="Open Sans"/>
              <a:cs typeface="Open Sans"/>
              <a:sym typeface="Open Sans"/>
            </a:endParaRPr>
          </a:p>
        </p:txBody>
      </p:sp>
      <p:pic>
        <p:nvPicPr>
          <p:cNvPr id="414" name="Google Shape;414;p36"/>
          <p:cNvPicPr preferRelativeResize="0"/>
          <p:nvPr/>
        </p:nvPicPr>
        <p:blipFill rotWithShape="1">
          <a:blip r:embed="rId3">
            <a:alphaModFix/>
          </a:blip>
          <a:srcRect b="0" l="0" r="0" t="0"/>
          <a:stretch/>
        </p:blipFill>
        <p:spPr>
          <a:xfrm>
            <a:off x="490800" y="4535600"/>
            <a:ext cx="381000" cy="381000"/>
          </a:xfrm>
          <a:prstGeom prst="ellipse">
            <a:avLst/>
          </a:prstGeom>
          <a:noFill/>
          <a:ln cap="flat" cmpd="sng" w="38100">
            <a:solidFill>
              <a:srgbClr val="9D97F0"/>
            </a:solidFill>
            <a:prstDash val="solid"/>
            <a:round/>
            <a:headEnd len="sm" w="sm" type="none"/>
            <a:tailEnd len="sm" w="sm" type="none"/>
          </a:ln>
        </p:spPr>
      </p:pic>
      <p:sp>
        <p:nvSpPr>
          <p:cNvPr id="415" name="Google Shape;415;p36"/>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416" name="Google Shape;416;p36"/>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417" name="Google Shape;417;p36"/>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418" name="Google Shape;418;p36"/>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419" name="Google Shape;419;p36">
            <a:hlinkClick action="ppaction://hlinksldjump" r:id="rId4"/>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20" name="Google Shape;420;p36">
            <a:hlinkClick action="ppaction://hlinksldjump" r:id="rId5"/>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21" name="Google Shape;421;p36">
            <a:hlinkClick action="ppaction://hlinksldjump" r:id="rId6"/>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22" name="Google Shape;422;p36">
            <a:hlinkClick action="ppaction://hlinksldjump" r:id="rId7"/>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7">
            <a:hlinkClick action="ppaction://hlinksldjump" r:id="rId3"/>
          </p:cNvPr>
          <p:cNvSpPr/>
          <p:nvPr/>
        </p:nvSpPr>
        <p:spPr>
          <a:xfrm>
            <a:off x="563700" y="1711207"/>
            <a:ext cx="1998600" cy="12675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Forestry policy instrument</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3.1)</a:t>
            </a:r>
            <a:endParaRPr>
              <a:solidFill>
                <a:schemeClr val="dk2"/>
              </a:solidFill>
              <a:latin typeface="Open Sans"/>
              <a:ea typeface="Open Sans"/>
              <a:cs typeface="Open Sans"/>
              <a:sym typeface="Open Sans"/>
            </a:endParaRPr>
          </a:p>
        </p:txBody>
      </p:sp>
      <p:sp>
        <p:nvSpPr>
          <p:cNvPr id="429" name="Google Shape;429;p37">
            <a:hlinkClick action="ppaction://hlinksldjump" r:id="rId4"/>
          </p:cNvPr>
          <p:cNvSpPr/>
          <p:nvPr/>
        </p:nvSpPr>
        <p:spPr>
          <a:xfrm>
            <a:off x="2873820" y="1711207"/>
            <a:ext cx="2192700" cy="12675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Mitigation practices or technologies</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3.2)</a:t>
            </a:r>
            <a:endParaRPr>
              <a:solidFill>
                <a:schemeClr val="dk2"/>
              </a:solidFill>
              <a:latin typeface="Open Sans"/>
              <a:ea typeface="Open Sans"/>
              <a:cs typeface="Open Sans"/>
              <a:sym typeface="Open Sans"/>
            </a:endParaRPr>
          </a:p>
        </p:txBody>
      </p:sp>
      <p:sp>
        <p:nvSpPr>
          <p:cNvPr id="430" name="Google Shape;430;p37"/>
          <p:cNvSpPr txBox="1"/>
          <p:nvPr/>
        </p:nvSpPr>
        <p:spPr>
          <a:xfrm>
            <a:off x="481075" y="1023433"/>
            <a:ext cx="7491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a:solidFill>
                  <a:srgbClr val="223F60"/>
                </a:solidFill>
                <a:latin typeface="Open Sans"/>
                <a:ea typeface="Open Sans"/>
                <a:cs typeface="Open Sans"/>
                <a:sym typeface="Open Sans"/>
              </a:rPr>
              <a:t>Overview of the types of forest policies, and mitigation practices and technologies, to which this guidance can be applied.</a:t>
            </a:r>
            <a:endParaRPr>
              <a:latin typeface="Open Sans"/>
              <a:ea typeface="Open Sans"/>
              <a:cs typeface="Open Sans"/>
              <a:sym typeface="Open Sans"/>
            </a:endParaRPr>
          </a:p>
        </p:txBody>
      </p:sp>
      <p:sp>
        <p:nvSpPr>
          <p:cNvPr id="431" name="Google Shape;431;p37"/>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3. Understand forest policies </a:t>
            </a:r>
            <a:endParaRPr/>
          </a:p>
        </p:txBody>
      </p:sp>
      <p:cxnSp>
        <p:nvCxnSpPr>
          <p:cNvPr id="432" name="Google Shape;432;p37"/>
          <p:cNvCxnSpPr>
            <a:stCxn id="428" idx="3"/>
            <a:endCxn id="429" idx="1"/>
          </p:cNvCxnSpPr>
          <p:nvPr/>
        </p:nvCxnSpPr>
        <p:spPr>
          <a:xfrm>
            <a:off x="2562300" y="2344957"/>
            <a:ext cx="3114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8"/>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Forest policy instruments</a:t>
            </a:r>
            <a:endParaRPr/>
          </a:p>
        </p:txBody>
      </p:sp>
      <p:cxnSp>
        <p:nvCxnSpPr>
          <p:cNvPr id="439" name="Google Shape;439;p38"/>
          <p:cNvCxnSpPr>
            <a:stCxn id="440" idx="6"/>
            <a:endCxn id="441" idx="2"/>
          </p:cNvCxnSpPr>
          <p:nvPr/>
        </p:nvCxnSpPr>
        <p:spPr>
          <a:xfrm>
            <a:off x="3418655" y="3153340"/>
            <a:ext cx="2052000" cy="0"/>
          </a:xfrm>
          <a:prstGeom prst="straightConnector1">
            <a:avLst/>
          </a:prstGeom>
          <a:noFill/>
          <a:ln cap="flat" cmpd="sng" w="9525">
            <a:solidFill>
              <a:srgbClr val="000A3A"/>
            </a:solidFill>
            <a:prstDash val="solid"/>
            <a:round/>
            <a:headEnd len="med" w="med" type="none"/>
            <a:tailEnd len="med" w="med" type="none"/>
          </a:ln>
        </p:spPr>
      </p:cxnSp>
      <p:sp>
        <p:nvSpPr>
          <p:cNvPr id="440" name="Google Shape;440;p38"/>
          <p:cNvSpPr/>
          <p:nvPr/>
        </p:nvSpPr>
        <p:spPr>
          <a:xfrm>
            <a:off x="2440055" y="2664040"/>
            <a:ext cx="978600" cy="978600"/>
          </a:xfrm>
          <a:prstGeom prst="ellipse">
            <a:avLst/>
          </a:prstGeom>
          <a:solidFill>
            <a:srgbClr val="FAFAFA"/>
          </a:solidFill>
          <a:ln cap="flat" cmpd="sng" w="12700">
            <a:solidFill>
              <a:srgbClr val="000A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8"/>
          <p:cNvSpPr/>
          <p:nvPr/>
        </p:nvSpPr>
        <p:spPr>
          <a:xfrm>
            <a:off x="3955290" y="2664053"/>
            <a:ext cx="978600" cy="978600"/>
          </a:xfrm>
          <a:prstGeom prst="ellipse">
            <a:avLst/>
          </a:prstGeom>
          <a:solidFill>
            <a:srgbClr val="FAFAFA"/>
          </a:solidFill>
          <a:ln cap="flat" cmpd="sng" w="12700">
            <a:solidFill>
              <a:srgbClr val="000A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8"/>
          <p:cNvSpPr/>
          <p:nvPr/>
        </p:nvSpPr>
        <p:spPr>
          <a:xfrm>
            <a:off x="5470530" y="2664047"/>
            <a:ext cx="978600" cy="978600"/>
          </a:xfrm>
          <a:prstGeom prst="ellipse">
            <a:avLst/>
          </a:prstGeom>
          <a:solidFill>
            <a:srgbClr val="FAFAFA"/>
          </a:solidFill>
          <a:ln cap="flat" cmpd="sng" w="12700">
            <a:solidFill>
              <a:srgbClr val="000A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3" name="Google Shape;443;p38"/>
          <p:cNvCxnSpPr>
            <a:stCxn id="444" idx="6"/>
          </p:cNvCxnSpPr>
          <p:nvPr/>
        </p:nvCxnSpPr>
        <p:spPr>
          <a:xfrm>
            <a:off x="2683288" y="1778724"/>
            <a:ext cx="3741000" cy="0"/>
          </a:xfrm>
          <a:prstGeom prst="straightConnector1">
            <a:avLst/>
          </a:prstGeom>
          <a:noFill/>
          <a:ln cap="flat" cmpd="sng" w="9525">
            <a:solidFill>
              <a:srgbClr val="000A3A"/>
            </a:solidFill>
            <a:prstDash val="solid"/>
            <a:round/>
            <a:headEnd len="med" w="med" type="none"/>
            <a:tailEnd len="med" w="med" type="none"/>
          </a:ln>
        </p:spPr>
      </p:cxnSp>
      <p:sp>
        <p:nvSpPr>
          <p:cNvPr id="444" name="Google Shape;444;p38"/>
          <p:cNvSpPr/>
          <p:nvPr/>
        </p:nvSpPr>
        <p:spPr>
          <a:xfrm>
            <a:off x="1704688" y="1289424"/>
            <a:ext cx="978600" cy="978600"/>
          </a:xfrm>
          <a:prstGeom prst="ellipse">
            <a:avLst/>
          </a:prstGeom>
          <a:solidFill>
            <a:srgbClr val="FAFAFA"/>
          </a:solidFill>
          <a:ln cap="flat" cmpd="sng" w="12700">
            <a:solidFill>
              <a:srgbClr val="000A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8"/>
          <p:cNvSpPr/>
          <p:nvPr/>
        </p:nvSpPr>
        <p:spPr>
          <a:xfrm>
            <a:off x="3219923" y="1289437"/>
            <a:ext cx="978600" cy="978600"/>
          </a:xfrm>
          <a:prstGeom prst="ellipse">
            <a:avLst/>
          </a:prstGeom>
          <a:solidFill>
            <a:srgbClr val="FAFAFA"/>
          </a:solidFill>
          <a:ln cap="flat" cmpd="sng" w="12700">
            <a:solidFill>
              <a:srgbClr val="000A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8"/>
          <p:cNvSpPr/>
          <p:nvPr/>
        </p:nvSpPr>
        <p:spPr>
          <a:xfrm>
            <a:off x="4735163" y="1289431"/>
            <a:ext cx="978600" cy="978600"/>
          </a:xfrm>
          <a:prstGeom prst="ellipse">
            <a:avLst/>
          </a:prstGeom>
          <a:solidFill>
            <a:srgbClr val="FAFAFA"/>
          </a:solidFill>
          <a:ln cap="flat" cmpd="sng" w="12700">
            <a:solidFill>
              <a:srgbClr val="000A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8"/>
          <p:cNvSpPr txBox="1"/>
          <p:nvPr/>
        </p:nvSpPr>
        <p:spPr>
          <a:xfrm>
            <a:off x="1533275" y="2292900"/>
            <a:ext cx="1243500" cy="3711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800">
                <a:solidFill>
                  <a:srgbClr val="9D97F0"/>
                </a:solidFill>
                <a:latin typeface="Open Sans"/>
                <a:ea typeface="Open Sans"/>
                <a:cs typeface="Open Sans"/>
                <a:sym typeface="Open Sans"/>
              </a:rPr>
              <a:t>   Regulations and standards</a:t>
            </a:r>
            <a:endParaRPr sz="800">
              <a:solidFill>
                <a:srgbClr val="9D97F0"/>
              </a:solidFill>
              <a:latin typeface="Open Sans"/>
              <a:ea typeface="Open Sans"/>
              <a:cs typeface="Open Sans"/>
              <a:sym typeface="Open Sans"/>
            </a:endParaRPr>
          </a:p>
        </p:txBody>
      </p:sp>
      <p:sp>
        <p:nvSpPr>
          <p:cNvPr id="448" name="Google Shape;448;p38"/>
          <p:cNvSpPr/>
          <p:nvPr/>
        </p:nvSpPr>
        <p:spPr>
          <a:xfrm>
            <a:off x="6250397" y="1289431"/>
            <a:ext cx="978600" cy="978600"/>
          </a:xfrm>
          <a:prstGeom prst="ellipse">
            <a:avLst/>
          </a:prstGeom>
          <a:solidFill>
            <a:srgbClr val="FAFAFA"/>
          </a:solidFill>
          <a:ln cap="flat" cmpd="sng" w="12700">
            <a:solidFill>
              <a:srgbClr val="000A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8"/>
          <p:cNvSpPr txBox="1"/>
          <p:nvPr/>
        </p:nvSpPr>
        <p:spPr>
          <a:xfrm>
            <a:off x="3057275" y="2292900"/>
            <a:ext cx="1243500" cy="3711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800">
                <a:solidFill>
                  <a:srgbClr val="9D97F0"/>
                </a:solidFill>
                <a:latin typeface="Open Sans"/>
                <a:ea typeface="Open Sans"/>
                <a:cs typeface="Open Sans"/>
                <a:sym typeface="Open Sans"/>
              </a:rPr>
              <a:t>   Subsidies and incentives</a:t>
            </a:r>
            <a:endParaRPr sz="800">
              <a:solidFill>
                <a:srgbClr val="9D97F0"/>
              </a:solidFill>
              <a:latin typeface="Open Sans"/>
              <a:ea typeface="Open Sans"/>
              <a:cs typeface="Open Sans"/>
              <a:sym typeface="Open Sans"/>
            </a:endParaRPr>
          </a:p>
        </p:txBody>
      </p:sp>
      <p:sp>
        <p:nvSpPr>
          <p:cNvPr id="450" name="Google Shape;450;p38"/>
          <p:cNvSpPr txBox="1"/>
          <p:nvPr/>
        </p:nvSpPr>
        <p:spPr>
          <a:xfrm>
            <a:off x="4485725" y="2280475"/>
            <a:ext cx="1434600" cy="3711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800">
                <a:solidFill>
                  <a:srgbClr val="9D97F0"/>
                </a:solidFill>
                <a:latin typeface="Open Sans"/>
                <a:ea typeface="Open Sans"/>
                <a:cs typeface="Open Sans"/>
                <a:sym typeface="Open Sans"/>
              </a:rPr>
              <a:t>   Voluntary agreements or actions</a:t>
            </a:r>
            <a:endParaRPr sz="800">
              <a:solidFill>
                <a:srgbClr val="9D97F0"/>
              </a:solidFill>
              <a:latin typeface="Open Sans"/>
              <a:ea typeface="Open Sans"/>
              <a:cs typeface="Open Sans"/>
              <a:sym typeface="Open Sans"/>
            </a:endParaRPr>
          </a:p>
        </p:txBody>
      </p:sp>
      <p:sp>
        <p:nvSpPr>
          <p:cNvPr id="451" name="Google Shape;451;p38"/>
          <p:cNvSpPr txBox="1"/>
          <p:nvPr/>
        </p:nvSpPr>
        <p:spPr>
          <a:xfrm>
            <a:off x="6105275" y="2292900"/>
            <a:ext cx="1243500" cy="3711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800">
                <a:solidFill>
                  <a:srgbClr val="9D97F0"/>
                </a:solidFill>
                <a:latin typeface="Open Sans"/>
                <a:ea typeface="Open Sans"/>
                <a:cs typeface="Open Sans"/>
                <a:sym typeface="Open Sans"/>
              </a:rPr>
              <a:t>   Information instruments</a:t>
            </a:r>
            <a:endParaRPr sz="800">
              <a:solidFill>
                <a:srgbClr val="9D97F0"/>
              </a:solidFill>
              <a:latin typeface="Open Sans"/>
              <a:ea typeface="Open Sans"/>
              <a:cs typeface="Open Sans"/>
              <a:sym typeface="Open Sans"/>
            </a:endParaRPr>
          </a:p>
        </p:txBody>
      </p:sp>
      <p:sp>
        <p:nvSpPr>
          <p:cNvPr id="452" name="Google Shape;452;p38"/>
          <p:cNvSpPr txBox="1"/>
          <p:nvPr/>
        </p:nvSpPr>
        <p:spPr>
          <a:xfrm>
            <a:off x="5343275" y="3664500"/>
            <a:ext cx="1243500" cy="3711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800">
                <a:solidFill>
                  <a:srgbClr val="9D97F0"/>
                </a:solidFill>
                <a:latin typeface="Open Sans"/>
                <a:ea typeface="Open Sans"/>
                <a:cs typeface="Open Sans"/>
                <a:sym typeface="Open Sans"/>
              </a:rPr>
              <a:t>   Financing and investment</a:t>
            </a:r>
            <a:endParaRPr sz="800">
              <a:solidFill>
                <a:srgbClr val="9D97F0"/>
              </a:solidFill>
              <a:latin typeface="Open Sans"/>
              <a:ea typeface="Open Sans"/>
              <a:cs typeface="Open Sans"/>
              <a:sym typeface="Open Sans"/>
            </a:endParaRPr>
          </a:p>
        </p:txBody>
      </p:sp>
      <p:sp>
        <p:nvSpPr>
          <p:cNvPr id="453" name="Google Shape;453;p38"/>
          <p:cNvSpPr txBox="1"/>
          <p:nvPr/>
        </p:nvSpPr>
        <p:spPr>
          <a:xfrm>
            <a:off x="3781475" y="3664500"/>
            <a:ext cx="1434600" cy="4845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800">
                <a:solidFill>
                  <a:srgbClr val="9D97F0"/>
                </a:solidFill>
                <a:latin typeface="Open Sans"/>
                <a:ea typeface="Open Sans"/>
                <a:cs typeface="Open Sans"/>
                <a:sym typeface="Open Sans"/>
              </a:rPr>
              <a:t> Research, development and deployment policies</a:t>
            </a:r>
            <a:endParaRPr sz="800">
              <a:solidFill>
                <a:srgbClr val="9D97F0"/>
              </a:solidFill>
              <a:latin typeface="Open Sans"/>
              <a:ea typeface="Open Sans"/>
              <a:cs typeface="Open Sans"/>
              <a:sym typeface="Open Sans"/>
            </a:endParaRPr>
          </a:p>
        </p:txBody>
      </p:sp>
      <p:sp>
        <p:nvSpPr>
          <p:cNvPr id="454" name="Google Shape;454;p38"/>
          <p:cNvSpPr txBox="1"/>
          <p:nvPr/>
        </p:nvSpPr>
        <p:spPr>
          <a:xfrm>
            <a:off x="2295275" y="3664500"/>
            <a:ext cx="1243500" cy="3711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800">
                <a:solidFill>
                  <a:srgbClr val="9D97F0"/>
                </a:solidFill>
                <a:latin typeface="Open Sans"/>
                <a:ea typeface="Open Sans"/>
                <a:cs typeface="Open Sans"/>
                <a:sym typeface="Open Sans"/>
              </a:rPr>
              <a:t>   Trading programmes</a:t>
            </a:r>
            <a:endParaRPr sz="800">
              <a:solidFill>
                <a:srgbClr val="9D97F0"/>
              </a:solidFill>
              <a:latin typeface="Open Sans"/>
              <a:ea typeface="Open Sans"/>
              <a:cs typeface="Open Sans"/>
              <a:sym typeface="Open Sans"/>
            </a:endParaRPr>
          </a:p>
        </p:txBody>
      </p:sp>
      <p:sp>
        <p:nvSpPr>
          <p:cNvPr id="455" name="Google Shape;455;p38"/>
          <p:cNvSpPr/>
          <p:nvPr/>
        </p:nvSpPr>
        <p:spPr>
          <a:xfrm>
            <a:off x="1853050" y="1437775"/>
            <a:ext cx="681900" cy="681900"/>
          </a:xfrm>
          <a:prstGeom prst="ellipse">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6" name="Google Shape;456;p38"/>
          <p:cNvSpPr/>
          <p:nvPr/>
        </p:nvSpPr>
        <p:spPr>
          <a:xfrm>
            <a:off x="3368299" y="1437763"/>
            <a:ext cx="681900" cy="6819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8"/>
          <p:cNvSpPr/>
          <p:nvPr/>
        </p:nvSpPr>
        <p:spPr>
          <a:xfrm>
            <a:off x="4849013" y="1403273"/>
            <a:ext cx="750900" cy="7509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8"/>
          <p:cNvSpPr/>
          <p:nvPr/>
        </p:nvSpPr>
        <p:spPr>
          <a:xfrm>
            <a:off x="6351576" y="1403277"/>
            <a:ext cx="750900" cy="7509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8"/>
          <p:cNvSpPr/>
          <p:nvPr/>
        </p:nvSpPr>
        <p:spPr>
          <a:xfrm>
            <a:off x="2541576" y="2788797"/>
            <a:ext cx="750900" cy="7509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8"/>
          <p:cNvSpPr/>
          <p:nvPr/>
        </p:nvSpPr>
        <p:spPr>
          <a:xfrm>
            <a:off x="4069136" y="2782587"/>
            <a:ext cx="750900" cy="7509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8"/>
          <p:cNvSpPr/>
          <p:nvPr/>
        </p:nvSpPr>
        <p:spPr>
          <a:xfrm>
            <a:off x="5584374" y="2782584"/>
            <a:ext cx="750900" cy="750900"/>
          </a:xfrm>
          <a:prstGeom prst="ellipse">
            <a:avLst/>
          </a:prstGeom>
          <a:blipFill rotWithShape="1">
            <a:blip r:embed="rId9">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8"/>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463" name="Google Shape;463;p38"/>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464" name="Google Shape;464;p38"/>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465" name="Google Shape;465;p38"/>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466" name="Google Shape;466;p38">
            <a:hlinkClick action="ppaction://hlinksldjump" r:id="rId10"/>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67" name="Google Shape;467;p38">
            <a:hlinkClick action="ppaction://hlinksldjump" r:id="rId11"/>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68" name="Google Shape;468;p38">
            <a:hlinkClick action="ppaction://hlinksldjump" r:id="rId12"/>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69" name="Google Shape;469;p38">
            <a:hlinkClick action="ppaction://hlinksldjump" r:id="rId13"/>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70" name="Google Shape;470;p38">
            <a:hlinkClick action="ppaction://hlinksldjump" r:id="rId14"/>
          </p:cNvPr>
          <p:cNvSpPr/>
          <p:nvPr/>
        </p:nvSpPr>
        <p:spPr>
          <a:xfrm rot="-2043767">
            <a:off x="2295185" y="1204946"/>
            <a:ext cx="319764" cy="232728"/>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8">
            <a:hlinkClick action="ppaction://hlinksldjump" r:id="rId15"/>
          </p:cNvPr>
          <p:cNvSpPr/>
          <p:nvPr/>
        </p:nvSpPr>
        <p:spPr>
          <a:xfrm rot="-2043767">
            <a:off x="3739935" y="1204946"/>
            <a:ext cx="319764" cy="232728"/>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8">
            <a:hlinkClick action="ppaction://hlinksldjump" r:id="rId16"/>
          </p:cNvPr>
          <p:cNvSpPr/>
          <p:nvPr/>
        </p:nvSpPr>
        <p:spPr>
          <a:xfrm rot="-2043767">
            <a:off x="5302360" y="1204946"/>
            <a:ext cx="319764" cy="232728"/>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8">
            <a:hlinkClick action="ppaction://hlinksldjump" r:id="rId17"/>
          </p:cNvPr>
          <p:cNvSpPr/>
          <p:nvPr/>
        </p:nvSpPr>
        <p:spPr>
          <a:xfrm rot="-2043767">
            <a:off x="6864785" y="1204946"/>
            <a:ext cx="319764" cy="232728"/>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8">
            <a:hlinkClick action="ppaction://hlinksldjump" r:id="rId18"/>
          </p:cNvPr>
          <p:cNvSpPr/>
          <p:nvPr/>
        </p:nvSpPr>
        <p:spPr>
          <a:xfrm rot="-2043767">
            <a:off x="3010860" y="2605258"/>
            <a:ext cx="319764" cy="232728"/>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8">
            <a:hlinkClick action="ppaction://hlinksldjump" r:id="rId19"/>
          </p:cNvPr>
          <p:cNvSpPr/>
          <p:nvPr/>
        </p:nvSpPr>
        <p:spPr>
          <a:xfrm rot="-2043767">
            <a:off x="4462585" y="2545621"/>
            <a:ext cx="319764" cy="232728"/>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8">
            <a:hlinkClick action="ppaction://hlinksldjump" r:id="rId20"/>
          </p:cNvPr>
          <p:cNvSpPr/>
          <p:nvPr/>
        </p:nvSpPr>
        <p:spPr>
          <a:xfrm rot="-2043767">
            <a:off x="5957985" y="2545621"/>
            <a:ext cx="319764" cy="232728"/>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idx="4294967295" type="title"/>
          </p:nvPr>
        </p:nvSpPr>
        <p:spPr>
          <a:xfrm>
            <a:off x="492025" y="216425"/>
            <a:ext cx="8340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ZA" sz="2400">
                <a:solidFill>
                  <a:schemeClr val="dk2"/>
                </a:solidFill>
              </a:rPr>
              <a:t>Series of ICAT Assessment Guides</a:t>
            </a:r>
            <a:endParaRPr>
              <a:solidFill>
                <a:schemeClr val="dk2"/>
              </a:solidFill>
            </a:endParaRPr>
          </a:p>
        </p:txBody>
      </p:sp>
      <p:sp>
        <p:nvSpPr>
          <p:cNvPr id="121" name="Google Shape;121;p21"/>
          <p:cNvSpPr/>
          <p:nvPr/>
        </p:nvSpPr>
        <p:spPr>
          <a:xfrm>
            <a:off x="492025" y="1313625"/>
            <a:ext cx="5576700" cy="3681900"/>
          </a:xfrm>
          <a:prstGeom prst="rect">
            <a:avLst/>
          </a:prstGeom>
          <a:solidFill>
            <a:srgbClr val="F8DAB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pic>
        <p:nvPicPr>
          <p:cNvPr id="122" name="Google Shape;122;p21"/>
          <p:cNvPicPr preferRelativeResize="0"/>
          <p:nvPr/>
        </p:nvPicPr>
        <p:blipFill rotWithShape="1">
          <a:blip r:embed="rId3">
            <a:alphaModFix/>
          </a:blip>
          <a:srcRect b="0" l="0" r="0" t="0"/>
          <a:stretch/>
        </p:blipFill>
        <p:spPr>
          <a:xfrm>
            <a:off x="3796170" y="2314013"/>
            <a:ext cx="532962" cy="532962"/>
          </a:xfrm>
          <a:prstGeom prst="rect">
            <a:avLst/>
          </a:prstGeom>
          <a:noFill/>
          <a:ln>
            <a:noFill/>
          </a:ln>
        </p:spPr>
      </p:pic>
      <p:pic>
        <p:nvPicPr>
          <p:cNvPr id="123" name="Google Shape;123;p21"/>
          <p:cNvPicPr preferRelativeResize="0"/>
          <p:nvPr/>
        </p:nvPicPr>
        <p:blipFill rotWithShape="1">
          <a:blip r:embed="rId4">
            <a:alphaModFix/>
          </a:blip>
          <a:srcRect b="0" l="0" r="0" t="0"/>
          <a:stretch/>
        </p:blipFill>
        <p:spPr>
          <a:xfrm>
            <a:off x="947236" y="2355875"/>
            <a:ext cx="532962" cy="532962"/>
          </a:xfrm>
          <a:prstGeom prst="rect">
            <a:avLst/>
          </a:prstGeom>
          <a:noFill/>
          <a:ln>
            <a:noFill/>
          </a:ln>
        </p:spPr>
      </p:pic>
      <p:pic>
        <p:nvPicPr>
          <p:cNvPr id="124" name="Google Shape;124;p21"/>
          <p:cNvPicPr preferRelativeResize="0"/>
          <p:nvPr/>
        </p:nvPicPr>
        <p:blipFill rotWithShape="1">
          <a:blip r:embed="rId5">
            <a:alphaModFix/>
          </a:blip>
          <a:srcRect b="0" l="0" r="0" t="0"/>
          <a:stretch/>
        </p:blipFill>
        <p:spPr>
          <a:xfrm>
            <a:off x="1880831" y="2355875"/>
            <a:ext cx="532962" cy="532962"/>
          </a:xfrm>
          <a:prstGeom prst="rect">
            <a:avLst/>
          </a:prstGeom>
          <a:noFill/>
          <a:ln>
            <a:noFill/>
          </a:ln>
        </p:spPr>
      </p:pic>
      <p:sp>
        <p:nvSpPr>
          <p:cNvPr id="125" name="Google Shape;125;p21"/>
          <p:cNvSpPr/>
          <p:nvPr/>
        </p:nvSpPr>
        <p:spPr>
          <a:xfrm>
            <a:off x="793235" y="2898641"/>
            <a:ext cx="9336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Renewable</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Energy</a:t>
            </a:r>
            <a:endParaRPr i="0" sz="1100" u="none" cap="none" strike="noStrike">
              <a:solidFill>
                <a:srgbClr val="020C37"/>
              </a:solidFill>
              <a:latin typeface="Open Sans"/>
              <a:ea typeface="Open Sans"/>
              <a:cs typeface="Open Sans"/>
              <a:sym typeface="Open Sans"/>
            </a:endParaRPr>
          </a:p>
        </p:txBody>
      </p:sp>
      <p:sp>
        <p:nvSpPr>
          <p:cNvPr id="126" name="Google Shape;126;p21"/>
          <p:cNvSpPr/>
          <p:nvPr/>
        </p:nvSpPr>
        <p:spPr>
          <a:xfrm>
            <a:off x="1726830" y="2898641"/>
            <a:ext cx="8409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Transport</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Pricing</a:t>
            </a:r>
            <a:endParaRPr i="0" sz="1100" u="none" cap="none" strike="noStrike">
              <a:solidFill>
                <a:srgbClr val="020C37"/>
              </a:solidFill>
              <a:latin typeface="Open Sans"/>
              <a:ea typeface="Open Sans"/>
              <a:cs typeface="Open Sans"/>
              <a:sym typeface="Open Sans"/>
            </a:endParaRPr>
          </a:p>
        </p:txBody>
      </p:sp>
      <p:pic>
        <p:nvPicPr>
          <p:cNvPr id="127" name="Google Shape;127;p21"/>
          <p:cNvPicPr preferRelativeResize="0"/>
          <p:nvPr/>
        </p:nvPicPr>
        <p:blipFill rotWithShape="1">
          <a:blip r:embed="rId6">
            <a:alphaModFix/>
          </a:blip>
          <a:srcRect b="0" l="0" r="0" t="0"/>
          <a:stretch/>
        </p:blipFill>
        <p:spPr>
          <a:xfrm>
            <a:off x="4871827" y="2306945"/>
            <a:ext cx="532962" cy="532962"/>
          </a:xfrm>
          <a:prstGeom prst="rect">
            <a:avLst/>
          </a:prstGeom>
          <a:noFill/>
          <a:ln>
            <a:noFill/>
          </a:ln>
        </p:spPr>
      </p:pic>
      <p:sp>
        <p:nvSpPr>
          <p:cNvPr id="128" name="Google Shape;128;p21"/>
          <p:cNvSpPr/>
          <p:nvPr/>
        </p:nvSpPr>
        <p:spPr>
          <a:xfrm>
            <a:off x="4717826" y="2897418"/>
            <a:ext cx="840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Forestry</a:t>
            </a:r>
            <a:endParaRPr i="0" sz="1100" u="none" cap="none" strike="noStrike">
              <a:solidFill>
                <a:srgbClr val="020C37"/>
              </a:solidFill>
              <a:latin typeface="Open Sans"/>
              <a:ea typeface="Open Sans"/>
              <a:cs typeface="Open Sans"/>
              <a:sym typeface="Open Sans"/>
            </a:endParaRPr>
          </a:p>
        </p:txBody>
      </p:sp>
      <p:sp>
        <p:nvSpPr>
          <p:cNvPr id="129" name="Google Shape;129;p21"/>
          <p:cNvSpPr/>
          <p:nvPr/>
        </p:nvSpPr>
        <p:spPr>
          <a:xfrm>
            <a:off x="2682285" y="2897418"/>
            <a:ext cx="9312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Agriculture</a:t>
            </a:r>
            <a:endParaRPr i="0" sz="1100" u="none" cap="none" strike="noStrike">
              <a:solidFill>
                <a:srgbClr val="020C37"/>
              </a:solidFill>
              <a:latin typeface="Open Sans"/>
              <a:ea typeface="Open Sans"/>
              <a:cs typeface="Open Sans"/>
              <a:sym typeface="Open Sans"/>
            </a:endParaRPr>
          </a:p>
        </p:txBody>
      </p:sp>
      <p:pic>
        <p:nvPicPr>
          <p:cNvPr id="130" name="Google Shape;130;p21"/>
          <p:cNvPicPr preferRelativeResize="0"/>
          <p:nvPr/>
        </p:nvPicPr>
        <p:blipFill rotWithShape="1">
          <a:blip r:embed="rId7">
            <a:alphaModFix/>
          </a:blip>
          <a:srcRect b="0" l="0" r="0" t="0"/>
          <a:stretch/>
        </p:blipFill>
        <p:spPr>
          <a:xfrm>
            <a:off x="2878047" y="2306945"/>
            <a:ext cx="532962" cy="532962"/>
          </a:xfrm>
          <a:prstGeom prst="rect">
            <a:avLst/>
          </a:prstGeom>
          <a:noFill/>
          <a:ln>
            <a:noFill/>
          </a:ln>
        </p:spPr>
      </p:pic>
      <p:sp>
        <p:nvSpPr>
          <p:cNvPr id="131" name="Google Shape;131;p21"/>
          <p:cNvSpPr/>
          <p:nvPr/>
        </p:nvSpPr>
        <p:spPr>
          <a:xfrm>
            <a:off x="3642820" y="2904486"/>
            <a:ext cx="9312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Building</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Efficiency</a:t>
            </a:r>
            <a:endParaRPr i="0" sz="1100" u="none" cap="none" strike="noStrike">
              <a:solidFill>
                <a:srgbClr val="020C37"/>
              </a:solidFill>
              <a:latin typeface="Open Sans"/>
              <a:ea typeface="Open Sans"/>
              <a:cs typeface="Open Sans"/>
              <a:sym typeface="Open Sans"/>
            </a:endParaRPr>
          </a:p>
        </p:txBody>
      </p:sp>
      <p:sp>
        <p:nvSpPr>
          <p:cNvPr id="132" name="Google Shape;132;p21"/>
          <p:cNvSpPr/>
          <p:nvPr/>
        </p:nvSpPr>
        <p:spPr>
          <a:xfrm>
            <a:off x="294599" y="1426200"/>
            <a:ext cx="5757000" cy="3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800" u="none" cap="none" strike="noStrike">
                <a:solidFill>
                  <a:schemeClr val="dk2"/>
                </a:solidFill>
                <a:latin typeface="Open Sans"/>
                <a:ea typeface="Open Sans"/>
                <a:cs typeface="Open Sans"/>
                <a:sym typeface="Open Sans"/>
              </a:rPr>
              <a:t>Impact Assessment Guides</a:t>
            </a:r>
            <a:endParaRPr sz="1100">
              <a:solidFill>
                <a:schemeClr val="dk2"/>
              </a:solidFill>
              <a:latin typeface="Open Sans"/>
              <a:ea typeface="Open Sans"/>
              <a:cs typeface="Open Sans"/>
              <a:sym typeface="Open Sans"/>
            </a:endParaRPr>
          </a:p>
        </p:txBody>
      </p:sp>
      <p:sp>
        <p:nvSpPr>
          <p:cNvPr id="133" name="Google Shape;133;p21"/>
          <p:cNvSpPr/>
          <p:nvPr/>
        </p:nvSpPr>
        <p:spPr>
          <a:xfrm>
            <a:off x="492022" y="1820284"/>
            <a:ext cx="5082300" cy="253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1" lang="en-ZA" sz="1200" u="none" cap="none" strike="noStrike">
                <a:solidFill>
                  <a:srgbClr val="FF9600"/>
                </a:solidFill>
                <a:latin typeface="Open Sans"/>
                <a:ea typeface="Open Sans"/>
                <a:cs typeface="Open Sans"/>
                <a:sym typeface="Open Sans"/>
              </a:rPr>
              <a:t>Greenhouse gas impacts</a:t>
            </a:r>
            <a:endParaRPr i="1" sz="1100">
              <a:latin typeface="Open Sans"/>
              <a:ea typeface="Open Sans"/>
              <a:cs typeface="Open Sans"/>
              <a:sym typeface="Open Sans"/>
            </a:endParaRPr>
          </a:p>
        </p:txBody>
      </p:sp>
      <p:sp>
        <p:nvSpPr>
          <p:cNvPr id="134" name="Google Shape;134;p21"/>
          <p:cNvSpPr/>
          <p:nvPr/>
        </p:nvSpPr>
        <p:spPr>
          <a:xfrm>
            <a:off x="793559" y="4334053"/>
            <a:ext cx="10788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Sustainable Development</a:t>
            </a:r>
            <a:endParaRPr i="0" sz="1100" u="none" cap="none" strike="noStrike">
              <a:solidFill>
                <a:srgbClr val="020C37"/>
              </a:solidFill>
              <a:latin typeface="Open Sans"/>
              <a:ea typeface="Open Sans"/>
              <a:cs typeface="Open Sans"/>
              <a:sym typeface="Open Sans"/>
            </a:endParaRPr>
          </a:p>
        </p:txBody>
      </p:sp>
      <p:sp>
        <p:nvSpPr>
          <p:cNvPr id="135" name="Google Shape;135;p21"/>
          <p:cNvSpPr/>
          <p:nvPr/>
        </p:nvSpPr>
        <p:spPr>
          <a:xfrm>
            <a:off x="2295269" y="4334053"/>
            <a:ext cx="13386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Transformational Change</a:t>
            </a:r>
            <a:endParaRPr i="0" sz="1100" u="none" cap="none" strike="noStrike">
              <a:solidFill>
                <a:srgbClr val="020C37"/>
              </a:solidFill>
              <a:latin typeface="Open Sans"/>
              <a:ea typeface="Open Sans"/>
              <a:cs typeface="Open Sans"/>
              <a:sym typeface="Open Sans"/>
            </a:endParaRPr>
          </a:p>
        </p:txBody>
      </p:sp>
      <p:sp>
        <p:nvSpPr>
          <p:cNvPr id="136" name="Google Shape;136;p21"/>
          <p:cNvSpPr/>
          <p:nvPr/>
        </p:nvSpPr>
        <p:spPr>
          <a:xfrm>
            <a:off x="3863066" y="4332830"/>
            <a:ext cx="15933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Non-State and Subnational Action</a:t>
            </a:r>
            <a:endParaRPr i="0" sz="1100" u="none" cap="none" strike="noStrike">
              <a:solidFill>
                <a:srgbClr val="020C37"/>
              </a:solidFill>
              <a:latin typeface="Open Sans"/>
              <a:ea typeface="Open Sans"/>
              <a:cs typeface="Open Sans"/>
              <a:sym typeface="Open Sans"/>
            </a:endParaRPr>
          </a:p>
        </p:txBody>
      </p:sp>
      <p:pic>
        <p:nvPicPr>
          <p:cNvPr id="137" name="Google Shape;137;p21"/>
          <p:cNvPicPr preferRelativeResize="0"/>
          <p:nvPr/>
        </p:nvPicPr>
        <p:blipFill rotWithShape="1">
          <a:blip r:embed="rId8">
            <a:alphaModFix/>
          </a:blip>
          <a:srcRect b="0" l="0" r="0" t="0"/>
          <a:stretch/>
        </p:blipFill>
        <p:spPr>
          <a:xfrm>
            <a:off x="2796475" y="3774175"/>
            <a:ext cx="532962" cy="532962"/>
          </a:xfrm>
          <a:prstGeom prst="rect">
            <a:avLst/>
          </a:prstGeom>
          <a:noFill/>
          <a:ln>
            <a:noFill/>
          </a:ln>
        </p:spPr>
      </p:pic>
      <p:sp>
        <p:nvSpPr>
          <p:cNvPr id="138" name="Google Shape;138;p21"/>
          <p:cNvSpPr/>
          <p:nvPr/>
        </p:nvSpPr>
        <p:spPr>
          <a:xfrm>
            <a:off x="5782502" y="1502393"/>
            <a:ext cx="3066900" cy="3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800" u="none" cap="none" strike="noStrike">
                <a:solidFill>
                  <a:schemeClr val="dk2"/>
                </a:solidFill>
                <a:latin typeface="Open Sans"/>
                <a:ea typeface="Open Sans"/>
                <a:cs typeface="Open Sans"/>
                <a:sym typeface="Open Sans"/>
              </a:rPr>
              <a:t>Process Guides</a:t>
            </a:r>
            <a:endParaRPr sz="1100">
              <a:solidFill>
                <a:schemeClr val="dk2"/>
              </a:solidFill>
              <a:latin typeface="Open Sans"/>
              <a:ea typeface="Open Sans"/>
              <a:cs typeface="Open Sans"/>
              <a:sym typeface="Open Sans"/>
            </a:endParaRPr>
          </a:p>
        </p:txBody>
      </p:sp>
      <p:sp>
        <p:nvSpPr>
          <p:cNvPr id="139" name="Google Shape;139;p21"/>
          <p:cNvSpPr/>
          <p:nvPr/>
        </p:nvSpPr>
        <p:spPr>
          <a:xfrm>
            <a:off x="6861299" y="2841793"/>
            <a:ext cx="1029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Stakeholder Participation</a:t>
            </a:r>
            <a:endParaRPr i="0" sz="1100" u="none" cap="none" strike="noStrike">
              <a:solidFill>
                <a:srgbClr val="020C37"/>
              </a:solidFill>
              <a:latin typeface="Open Sans"/>
              <a:ea typeface="Open Sans"/>
              <a:cs typeface="Open Sans"/>
              <a:sym typeface="Open Sans"/>
            </a:endParaRPr>
          </a:p>
        </p:txBody>
      </p:sp>
      <p:sp>
        <p:nvSpPr>
          <p:cNvPr id="140" name="Google Shape;140;p21"/>
          <p:cNvSpPr/>
          <p:nvPr/>
        </p:nvSpPr>
        <p:spPr>
          <a:xfrm>
            <a:off x="6618206" y="4204112"/>
            <a:ext cx="16272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Technical Review</a:t>
            </a:r>
            <a:endParaRPr i="0" sz="1100" u="none" cap="none" strike="noStrike">
              <a:solidFill>
                <a:srgbClr val="020C37"/>
              </a:solidFill>
              <a:latin typeface="Open Sans"/>
              <a:ea typeface="Open Sans"/>
              <a:cs typeface="Open Sans"/>
              <a:sym typeface="Open Sans"/>
            </a:endParaRPr>
          </a:p>
        </p:txBody>
      </p:sp>
      <p:pic>
        <p:nvPicPr>
          <p:cNvPr id="141" name="Google Shape;141;p21"/>
          <p:cNvPicPr preferRelativeResize="0"/>
          <p:nvPr/>
        </p:nvPicPr>
        <p:blipFill rotWithShape="1">
          <a:blip r:embed="rId9">
            <a:alphaModFix/>
          </a:blip>
          <a:srcRect b="0" l="0" r="0" t="0"/>
          <a:stretch/>
        </p:blipFill>
        <p:spPr>
          <a:xfrm>
            <a:off x="7165268" y="3601201"/>
            <a:ext cx="532962" cy="532962"/>
          </a:xfrm>
          <a:prstGeom prst="rect">
            <a:avLst/>
          </a:prstGeom>
          <a:noFill/>
          <a:ln>
            <a:noFill/>
          </a:ln>
        </p:spPr>
      </p:pic>
      <p:cxnSp>
        <p:nvCxnSpPr>
          <p:cNvPr id="142" name="Google Shape;142;p21"/>
          <p:cNvCxnSpPr/>
          <p:nvPr/>
        </p:nvCxnSpPr>
        <p:spPr>
          <a:xfrm>
            <a:off x="6304126" y="2296582"/>
            <a:ext cx="0" cy="2319600"/>
          </a:xfrm>
          <a:prstGeom prst="straightConnector1">
            <a:avLst/>
          </a:prstGeom>
          <a:noFill/>
          <a:ln cap="flat" cmpd="sng" w="9525">
            <a:solidFill>
              <a:srgbClr val="FF9600"/>
            </a:solidFill>
            <a:prstDash val="dash"/>
            <a:round/>
            <a:headEnd len="sm" w="sm" type="none"/>
            <a:tailEnd len="sm" w="sm" type="none"/>
          </a:ln>
        </p:spPr>
      </p:cxnSp>
      <p:pic>
        <p:nvPicPr>
          <p:cNvPr id="143" name="Google Shape;143;p21"/>
          <p:cNvPicPr preferRelativeResize="0"/>
          <p:nvPr/>
        </p:nvPicPr>
        <p:blipFill rotWithShape="1">
          <a:blip r:embed="rId10">
            <a:alphaModFix/>
          </a:blip>
          <a:srcRect b="0" l="0" r="0" t="0"/>
          <a:stretch/>
        </p:blipFill>
        <p:spPr>
          <a:xfrm>
            <a:off x="7165268" y="2296576"/>
            <a:ext cx="536638" cy="536638"/>
          </a:xfrm>
          <a:prstGeom prst="rect">
            <a:avLst/>
          </a:prstGeom>
          <a:noFill/>
          <a:ln>
            <a:noFill/>
          </a:ln>
        </p:spPr>
      </p:pic>
      <p:pic>
        <p:nvPicPr>
          <p:cNvPr id="144" name="Google Shape;144;p21"/>
          <p:cNvPicPr preferRelativeResize="0"/>
          <p:nvPr/>
        </p:nvPicPr>
        <p:blipFill rotWithShape="1">
          <a:blip r:embed="rId11">
            <a:alphaModFix/>
          </a:blip>
          <a:srcRect b="0" l="0" r="0" t="0"/>
          <a:stretch/>
        </p:blipFill>
        <p:spPr>
          <a:xfrm>
            <a:off x="1088364" y="3796187"/>
            <a:ext cx="532965" cy="532965"/>
          </a:xfrm>
          <a:prstGeom prst="rect">
            <a:avLst/>
          </a:prstGeom>
          <a:noFill/>
          <a:ln>
            <a:noFill/>
          </a:ln>
        </p:spPr>
      </p:pic>
      <p:pic>
        <p:nvPicPr>
          <p:cNvPr id="145" name="Google Shape;145;p21"/>
          <p:cNvPicPr preferRelativeResize="0"/>
          <p:nvPr/>
        </p:nvPicPr>
        <p:blipFill rotWithShape="1">
          <a:blip r:embed="rId12">
            <a:alphaModFix/>
          </a:blip>
          <a:srcRect b="0" l="0" r="0" t="0"/>
          <a:stretch/>
        </p:blipFill>
        <p:spPr>
          <a:xfrm>
            <a:off x="4417721" y="3774182"/>
            <a:ext cx="532955" cy="532955"/>
          </a:xfrm>
          <a:prstGeom prst="rect">
            <a:avLst/>
          </a:prstGeom>
          <a:noFill/>
          <a:ln>
            <a:noFill/>
          </a:ln>
        </p:spPr>
      </p:pic>
      <p:sp>
        <p:nvSpPr>
          <p:cNvPr id="146" name="Google Shape;146;p21"/>
          <p:cNvSpPr/>
          <p:nvPr/>
        </p:nvSpPr>
        <p:spPr>
          <a:xfrm>
            <a:off x="4673100" y="2167225"/>
            <a:ext cx="931200" cy="1083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p:nvPr/>
        </p:nvSpPr>
        <p:spPr>
          <a:xfrm>
            <a:off x="568222" y="3344284"/>
            <a:ext cx="5082300" cy="253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1" lang="en-ZA" sz="1200">
                <a:solidFill>
                  <a:srgbClr val="FF9600"/>
                </a:solidFill>
                <a:latin typeface="Open Sans"/>
                <a:ea typeface="Open Sans"/>
                <a:cs typeface="Open Sans"/>
                <a:sym typeface="Open Sans"/>
              </a:rPr>
              <a:t>Cross-cutting</a:t>
            </a:r>
            <a:endParaRPr i="1" sz="1100">
              <a:latin typeface="Open Sans"/>
              <a:ea typeface="Open Sans"/>
              <a:cs typeface="Open Sans"/>
              <a:sym typeface="Open Sans"/>
            </a:endParaRPr>
          </a:p>
        </p:txBody>
      </p:sp>
      <p:sp>
        <p:nvSpPr>
          <p:cNvPr id="148" name="Google Shape;148;p21"/>
          <p:cNvSpPr/>
          <p:nvPr/>
        </p:nvSpPr>
        <p:spPr>
          <a:xfrm>
            <a:off x="492025" y="814075"/>
            <a:ext cx="7753500" cy="3924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txBox="1"/>
          <p:nvPr/>
        </p:nvSpPr>
        <p:spPr>
          <a:xfrm>
            <a:off x="1572650" y="814075"/>
            <a:ext cx="538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ZA">
                <a:solidFill>
                  <a:srgbClr val="FFFFFF"/>
                </a:solidFill>
                <a:latin typeface="Open Sans"/>
                <a:ea typeface="Open Sans"/>
                <a:cs typeface="Open Sans"/>
                <a:sym typeface="Open Sans"/>
              </a:rPr>
              <a:t>Introductory Guide</a:t>
            </a:r>
            <a:endParaRPr>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39"/>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3.2 Common mitigation practices or technologies</a:t>
            </a:r>
            <a:endParaRPr/>
          </a:p>
        </p:txBody>
      </p:sp>
      <p:sp>
        <p:nvSpPr>
          <p:cNvPr id="483" name="Google Shape;483;p39"/>
          <p:cNvSpPr/>
          <p:nvPr/>
        </p:nvSpPr>
        <p:spPr>
          <a:xfrm>
            <a:off x="454050" y="1648300"/>
            <a:ext cx="4147500" cy="2541600"/>
          </a:xfrm>
          <a:prstGeom prst="rect">
            <a:avLst/>
          </a:prstGeom>
          <a:solidFill>
            <a:srgbClr val="E4DEFF"/>
          </a:solidFill>
          <a:ln cap="flat" cmpd="sng" w="9525">
            <a:solidFill>
              <a:srgbClr val="FAFA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9"/>
          <p:cNvSpPr txBox="1"/>
          <p:nvPr/>
        </p:nvSpPr>
        <p:spPr>
          <a:xfrm>
            <a:off x="311700" y="986100"/>
            <a:ext cx="8326200" cy="781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ZA" sz="1600">
                <a:solidFill>
                  <a:srgbClr val="000A3A"/>
                </a:solidFill>
                <a:latin typeface="Open Sans"/>
                <a:ea typeface="Open Sans"/>
                <a:cs typeface="Open Sans"/>
                <a:sym typeface="Open Sans"/>
              </a:rPr>
              <a:t>Mitigation practices that </a:t>
            </a:r>
            <a:r>
              <a:rPr b="1" lang="en-ZA" sz="1600">
                <a:solidFill>
                  <a:srgbClr val="000A3A"/>
                </a:solidFill>
                <a:latin typeface="Open Sans"/>
                <a:ea typeface="Open Sans"/>
                <a:cs typeface="Open Sans"/>
                <a:sym typeface="Open Sans"/>
              </a:rPr>
              <a:t>reduce emissions or enhance removals through A/R</a:t>
            </a:r>
            <a:endParaRPr b="1" sz="1600">
              <a:solidFill>
                <a:srgbClr val="000A3A"/>
              </a:solidFill>
              <a:latin typeface="Open Sans"/>
              <a:ea typeface="Open Sans"/>
              <a:cs typeface="Open Sans"/>
              <a:sym typeface="Open Sans"/>
            </a:endParaRPr>
          </a:p>
        </p:txBody>
      </p:sp>
      <p:sp>
        <p:nvSpPr>
          <p:cNvPr id="485" name="Google Shape;485;p39"/>
          <p:cNvSpPr/>
          <p:nvPr/>
        </p:nvSpPr>
        <p:spPr>
          <a:xfrm>
            <a:off x="684900" y="1964275"/>
            <a:ext cx="3685800" cy="2150100"/>
          </a:xfrm>
          <a:prstGeom prst="rect">
            <a:avLst/>
          </a:prstGeom>
          <a:noFill/>
          <a:ln>
            <a:noFill/>
          </a:ln>
        </p:spPr>
        <p:txBody>
          <a:bodyPr anchorCtr="0" anchor="ctr" bIns="45700" lIns="91425" spcFirstLastPara="1" rIns="91425" wrap="square" tIns="45700">
            <a:noAutofit/>
          </a:bodyPr>
          <a:lstStyle/>
          <a:p>
            <a:pPr indent="-234950" lvl="0" marL="285750" rtl="0" algn="l">
              <a:lnSpc>
                <a:spcPct val="114000"/>
              </a:lnSpc>
              <a:spcBef>
                <a:spcPts val="0"/>
              </a:spcBef>
              <a:spcAft>
                <a:spcPts val="0"/>
              </a:spcAft>
              <a:buSzPts val="1200"/>
              <a:buFont typeface="Open Sans"/>
              <a:buChar char="•"/>
            </a:pPr>
            <a:r>
              <a:rPr lang="en-ZA" sz="1200">
                <a:latin typeface="Open Sans"/>
                <a:ea typeface="Open Sans"/>
                <a:cs typeface="Open Sans"/>
                <a:sym typeface="Open Sans"/>
              </a:rPr>
              <a:t>Planting trees/woody biomass (including agroforestry and silvopasture) </a:t>
            </a:r>
            <a:endParaRPr sz="1200">
              <a:latin typeface="Open Sans"/>
              <a:ea typeface="Open Sans"/>
              <a:cs typeface="Open Sans"/>
              <a:sym typeface="Open Sans"/>
            </a:endParaRPr>
          </a:p>
          <a:p>
            <a:pPr indent="-234950" lvl="0" marL="285750" rtl="0" algn="l">
              <a:lnSpc>
                <a:spcPct val="114000"/>
              </a:lnSpc>
              <a:spcBef>
                <a:spcPts val="600"/>
              </a:spcBef>
              <a:spcAft>
                <a:spcPts val="0"/>
              </a:spcAft>
              <a:buSzPts val="1200"/>
              <a:buFont typeface="Open Sans"/>
              <a:buChar char="•"/>
            </a:pPr>
            <a:r>
              <a:rPr lang="en-ZA" sz="1200">
                <a:latin typeface="Open Sans"/>
                <a:ea typeface="Open Sans"/>
                <a:cs typeface="Open Sans"/>
                <a:sym typeface="Open Sans"/>
              </a:rPr>
              <a:t>Removing vegetation that competes with trees </a:t>
            </a:r>
            <a:endParaRPr sz="1200">
              <a:latin typeface="Open Sans"/>
              <a:ea typeface="Open Sans"/>
              <a:cs typeface="Open Sans"/>
              <a:sym typeface="Open Sans"/>
            </a:endParaRPr>
          </a:p>
          <a:p>
            <a:pPr indent="-234950" lvl="0" marL="285750" rtl="0" algn="l">
              <a:lnSpc>
                <a:spcPct val="114000"/>
              </a:lnSpc>
              <a:spcBef>
                <a:spcPts val="600"/>
              </a:spcBef>
              <a:spcAft>
                <a:spcPts val="0"/>
              </a:spcAft>
              <a:buSzPts val="1200"/>
              <a:buFont typeface="Open Sans"/>
              <a:buChar char="•"/>
            </a:pPr>
            <a:r>
              <a:rPr lang="en-ZA" sz="1200">
                <a:latin typeface="Open Sans"/>
                <a:ea typeface="Open Sans"/>
                <a:cs typeface="Open Sans"/>
                <a:sym typeface="Open Sans"/>
              </a:rPr>
              <a:t>Making sites suitable for natural regeneration </a:t>
            </a:r>
            <a:endParaRPr sz="1200">
              <a:latin typeface="Open Sans"/>
              <a:ea typeface="Open Sans"/>
              <a:cs typeface="Open Sans"/>
              <a:sym typeface="Open Sans"/>
            </a:endParaRPr>
          </a:p>
          <a:p>
            <a:pPr indent="-234950" lvl="0" marL="285750" rtl="0" algn="l">
              <a:lnSpc>
                <a:spcPct val="114000"/>
              </a:lnSpc>
              <a:spcBef>
                <a:spcPts val="600"/>
              </a:spcBef>
              <a:spcAft>
                <a:spcPts val="0"/>
              </a:spcAft>
              <a:buSzPts val="1200"/>
              <a:buFont typeface="Open Sans"/>
              <a:buChar char="•"/>
            </a:pPr>
            <a:r>
              <a:rPr lang="en-ZA" sz="1200">
                <a:latin typeface="Open Sans"/>
                <a:ea typeface="Open Sans"/>
                <a:cs typeface="Open Sans"/>
                <a:sym typeface="Open Sans"/>
              </a:rPr>
              <a:t>Removing ongoing disturbances that prevent reforestation or natural regeneration </a:t>
            </a:r>
            <a:endParaRPr b="1" sz="1200">
              <a:latin typeface="Open Sans"/>
              <a:ea typeface="Open Sans"/>
              <a:cs typeface="Open Sans"/>
              <a:sym typeface="Open Sans"/>
            </a:endParaRPr>
          </a:p>
          <a:p>
            <a:pPr indent="0" lvl="0" marL="0" marR="0" rtl="0" algn="l">
              <a:lnSpc>
                <a:spcPct val="113000"/>
              </a:lnSpc>
              <a:spcBef>
                <a:spcPts val="400"/>
              </a:spcBef>
              <a:spcAft>
                <a:spcPts val="0"/>
              </a:spcAft>
              <a:buNone/>
            </a:pPr>
            <a:r>
              <a:t/>
            </a:r>
            <a:endParaRPr b="1" sz="1200">
              <a:solidFill>
                <a:srgbClr val="000A3A"/>
              </a:solidFill>
              <a:latin typeface="Open Sans"/>
              <a:ea typeface="Open Sans"/>
              <a:cs typeface="Open Sans"/>
              <a:sym typeface="Open Sans"/>
            </a:endParaRPr>
          </a:p>
        </p:txBody>
      </p:sp>
      <p:pic>
        <p:nvPicPr>
          <p:cNvPr descr="Agroforestry: Working Toward Diverse Intercropping | Panhandle Agriculture" id="486" name="Google Shape;486;p39"/>
          <p:cNvPicPr preferRelativeResize="0"/>
          <p:nvPr/>
        </p:nvPicPr>
        <p:blipFill rotWithShape="1">
          <a:blip r:embed="rId3">
            <a:alphaModFix/>
          </a:blip>
          <a:srcRect b="0" l="0" r="0" t="0"/>
          <a:stretch/>
        </p:blipFill>
        <p:spPr>
          <a:xfrm>
            <a:off x="4705779" y="1648302"/>
            <a:ext cx="4132730" cy="2541628"/>
          </a:xfrm>
          <a:prstGeom prst="rect">
            <a:avLst/>
          </a:prstGeom>
          <a:noFill/>
          <a:ln>
            <a:noFill/>
          </a:ln>
        </p:spPr>
      </p:pic>
      <p:sp>
        <p:nvSpPr>
          <p:cNvPr id="487" name="Google Shape;487;p39"/>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488" name="Google Shape;488;p39"/>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489" name="Google Shape;489;p39"/>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490" name="Google Shape;490;p39"/>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491" name="Google Shape;491;p39">
            <a:hlinkClick action="ppaction://hlinksldjump" r:id="rId4"/>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92" name="Google Shape;492;p39">
            <a:hlinkClick action="ppaction://hlinksldjump" r:id="rId5"/>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93" name="Google Shape;493;p39">
            <a:hlinkClick action="ppaction://hlinksldjump" r:id="rId6"/>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94" name="Google Shape;494;p39">
            <a:hlinkClick action="ppaction://hlinksldjump" r:id="rId7"/>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0"/>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3.2 Common mitigation practices or technologies</a:t>
            </a:r>
            <a:endParaRPr/>
          </a:p>
        </p:txBody>
      </p:sp>
      <p:sp>
        <p:nvSpPr>
          <p:cNvPr id="501" name="Google Shape;501;p40"/>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502" name="Google Shape;502;p40"/>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503" name="Google Shape;503;p40"/>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504" name="Google Shape;504;p40"/>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505" name="Google Shape;505;p40">
            <a:hlinkClick action="ppaction://hlinksldjump" r:id="rId3"/>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06" name="Google Shape;506;p40">
            <a:hlinkClick action="ppaction://hlinksldjump" r:id="rId4"/>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07" name="Google Shape;507;p40">
            <a:hlinkClick action="ppaction://hlinksldjump" r:id="rId5"/>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08" name="Google Shape;508;p40">
            <a:hlinkClick action="ppaction://hlinksldjump" r:id="rId6"/>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pic>
        <p:nvPicPr>
          <p:cNvPr id="509" name="Google Shape;509;p40"/>
          <p:cNvPicPr preferRelativeResize="0"/>
          <p:nvPr/>
        </p:nvPicPr>
        <p:blipFill rotWithShape="1">
          <a:blip r:embed="rId7">
            <a:alphaModFix/>
          </a:blip>
          <a:srcRect b="10857" l="0" r="0" t="0"/>
          <a:stretch/>
        </p:blipFill>
        <p:spPr>
          <a:xfrm>
            <a:off x="387900" y="1648300"/>
            <a:ext cx="4147500" cy="2541625"/>
          </a:xfrm>
          <a:prstGeom prst="rect">
            <a:avLst/>
          </a:prstGeom>
          <a:noFill/>
          <a:ln>
            <a:noFill/>
          </a:ln>
        </p:spPr>
      </p:pic>
      <p:sp>
        <p:nvSpPr>
          <p:cNvPr id="510" name="Google Shape;510;p40"/>
          <p:cNvSpPr/>
          <p:nvPr/>
        </p:nvSpPr>
        <p:spPr>
          <a:xfrm>
            <a:off x="4645050" y="1648300"/>
            <a:ext cx="4147500" cy="2541600"/>
          </a:xfrm>
          <a:prstGeom prst="rect">
            <a:avLst/>
          </a:prstGeom>
          <a:solidFill>
            <a:srgbClr val="E4DEFF"/>
          </a:solidFill>
          <a:ln cap="flat" cmpd="sng" w="9525">
            <a:solidFill>
              <a:srgbClr val="FAFA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0"/>
          <p:cNvSpPr txBox="1"/>
          <p:nvPr/>
        </p:nvSpPr>
        <p:spPr>
          <a:xfrm>
            <a:off x="311700" y="986100"/>
            <a:ext cx="8326200" cy="781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ZA" sz="1600">
                <a:solidFill>
                  <a:srgbClr val="000A3A"/>
                </a:solidFill>
                <a:latin typeface="Open Sans"/>
                <a:ea typeface="Open Sans"/>
                <a:cs typeface="Open Sans"/>
                <a:sym typeface="Open Sans"/>
              </a:rPr>
              <a:t>Mitigation practices that </a:t>
            </a:r>
            <a:r>
              <a:rPr b="1" lang="en-ZA" sz="1600">
                <a:solidFill>
                  <a:srgbClr val="000A3A"/>
                </a:solidFill>
                <a:latin typeface="Open Sans"/>
                <a:ea typeface="Open Sans"/>
                <a:cs typeface="Open Sans"/>
                <a:sym typeface="Open Sans"/>
              </a:rPr>
              <a:t>reduce emissions or enhance removals through SFM</a:t>
            </a:r>
            <a:endParaRPr sz="1600">
              <a:solidFill>
                <a:srgbClr val="000A3A"/>
              </a:solidFill>
              <a:latin typeface="Open Sans"/>
              <a:ea typeface="Open Sans"/>
              <a:cs typeface="Open Sans"/>
              <a:sym typeface="Open Sans"/>
            </a:endParaRPr>
          </a:p>
        </p:txBody>
      </p:sp>
      <p:sp>
        <p:nvSpPr>
          <p:cNvPr id="512" name="Google Shape;512;p40"/>
          <p:cNvSpPr/>
          <p:nvPr/>
        </p:nvSpPr>
        <p:spPr>
          <a:xfrm>
            <a:off x="4875900" y="1844050"/>
            <a:ext cx="3685800" cy="2150100"/>
          </a:xfrm>
          <a:prstGeom prst="rect">
            <a:avLst/>
          </a:prstGeom>
          <a:noFill/>
          <a:ln>
            <a:noFill/>
          </a:ln>
        </p:spPr>
        <p:txBody>
          <a:bodyPr anchorCtr="0" anchor="ctr" bIns="45700" lIns="91425" spcFirstLastPara="1" rIns="91425" wrap="square" tIns="45700">
            <a:noAutofit/>
          </a:bodyPr>
          <a:lstStyle/>
          <a:p>
            <a:pPr indent="-304800" lvl="0" marL="457200" rtl="0" algn="l">
              <a:lnSpc>
                <a:spcPct val="114000"/>
              </a:lnSpc>
              <a:spcBef>
                <a:spcPts val="0"/>
              </a:spcBef>
              <a:spcAft>
                <a:spcPts val="0"/>
              </a:spcAft>
              <a:buSzPts val="1200"/>
              <a:buFont typeface="Open Sans"/>
              <a:buChar char="●"/>
            </a:pPr>
            <a:r>
              <a:rPr lang="en-ZA" sz="1200">
                <a:latin typeface="Open Sans"/>
                <a:ea typeface="Open Sans"/>
                <a:cs typeface="Open Sans"/>
                <a:sym typeface="Open Sans"/>
              </a:rPr>
              <a:t>Improving forest management practices </a:t>
            </a:r>
            <a:endParaRPr i="1" sz="1200">
              <a:latin typeface="Open Sans"/>
              <a:ea typeface="Open Sans"/>
              <a:cs typeface="Open Sans"/>
              <a:sym typeface="Open Sans"/>
            </a:endParaRPr>
          </a:p>
          <a:p>
            <a:pPr indent="-304800" lvl="0" marL="457200" rtl="0" algn="l">
              <a:lnSpc>
                <a:spcPct val="114000"/>
              </a:lnSpc>
              <a:spcBef>
                <a:spcPts val="600"/>
              </a:spcBef>
              <a:spcAft>
                <a:spcPts val="0"/>
              </a:spcAft>
              <a:buSzPts val="1200"/>
              <a:buFont typeface="Open Sans"/>
              <a:buChar char="●"/>
            </a:pPr>
            <a:r>
              <a:rPr lang="en-ZA" sz="1200">
                <a:latin typeface="Open Sans"/>
                <a:ea typeface="Open Sans"/>
                <a:cs typeface="Open Sans"/>
                <a:sym typeface="Open Sans"/>
              </a:rPr>
              <a:t>Enhancing productivity </a:t>
            </a:r>
            <a:endParaRPr sz="1200">
              <a:latin typeface="Open Sans"/>
              <a:ea typeface="Open Sans"/>
              <a:cs typeface="Open Sans"/>
              <a:sym typeface="Open Sans"/>
            </a:endParaRPr>
          </a:p>
          <a:p>
            <a:pPr indent="-304800" lvl="0" marL="457200" rtl="0" algn="l">
              <a:lnSpc>
                <a:spcPct val="114000"/>
              </a:lnSpc>
              <a:spcBef>
                <a:spcPts val="600"/>
              </a:spcBef>
              <a:spcAft>
                <a:spcPts val="0"/>
              </a:spcAft>
              <a:buSzPts val="1200"/>
              <a:buFont typeface="Open Sans"/>
              <a:buChar char="●"/>
            </a:pPr>
            <a:r>
              <a:rPr lang="en-ZA" sz="1200">
                <a:latin typeface="Open Sans"/>
                <a:ea typeface="Open Sans"/>
                <a:cs typeface="Open Sans"/>
                <a:sym typeface="Open Sans"/>
              </a:rPr>
              <a:t>Improving harvest efficiency </a:t>
            </a:r>
            <a:endParaRPr sz="1200">
              <a:latin typeface="Open Sans"/>
              <a:ea typeface="Open Sans"/>
              <a:cs typeface="Open Sans"/>
              <a:sym typeface="Open Sans"/>
            </a:endParaRPr>
          </a:p>
          <a:p>
            <a:pPr indent="-304800" lvl="0" marL="457200" rtl="0" algn="l">
              <a:lnSpc>
                <a:spcPct val="114000"/>
              </a:lnSpc>
              <a:spcBef>
                <a:spcPts val="600"/>
              </a:spcBef>
              <a:spcAft>
                <a:spcPts val="0"/>
              </a:spcAft>
              <a:buSzPts val="1200"/>
              <a:buFont typeface="Open Sans"/>
              <a:buChar char="●"/>
            </a:pPr>
            <a:r>
              <a:rPr lang="en-ZA" sz="1200">
                <a:latin typeface="Open Sans"/>
                <a:ea typeface="Open Sans"/>
                <a:cs typeface="Open Sans"/>
                <a:sym typeface="Open Sans"/>
              </a:rPr>
              <a:t>Improving mill efficiency and utilization of wood products </a:t>
            </a:r>
            <a:endParaRPr sz="1200">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1"/>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3.2 Common mitigation practices or technologies</a:t>
            </a:r>
            <a:endParaRPr/>
          </a:p>
        </p:txBody>
      </p:sp>
      <p:sp>
        <p:nvSpPr>
          <p:cNvPr id="519" name="Google Shape;519;p41"/>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520" name="Google Shape;520;p41"/>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521" name="Google Shape;521;p41"/>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522" name="Google Shape;522;p41"/>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523" name="Google Shape;523;p41">
            <a:hlinkClick action="ppaction://hlinksldjump" r:id="rId3"/>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24" name="Google Shape;524;p41">
            <a:hlinkClick action="ppaction://hlinksldjump" r:id="rId4"/>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25" name="Google Shape;525;p41">
            <a:hlinkClick action="ppaction://hlinksldjump" r:id="rId5"/>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26" name="Google Shape;526;p41">
            <a:hlinkClick action="ppaction://hlinksldjump" r:id="rId6"/>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pic>
        <p:nvPicPr>
          <p:cNvPr descr="Cases – Mimi Moto" id="527" name="Google Shape;527;p41"/>
          <p:cNvPicPr preferRelativeResize="0"/>
          <p:nvPr/>
        </p:nvPicPr>
        <p:blipFill rotWithShape="1">
          <a:blip r:embed="rId7">
            <a:alphaModFix/>
          </a:blip>
          <a:srcRect b="18293" l="0" r="0" t="0"/>
          <a:stretch/>
        </p:blipFill>
        <p:spPr>
          <a:xfrm>
            <a:off x="4740425" y="1658150"/>
            <a:ext cx="4147500" cy="2541625"/>
          </a:xfrm>
          <a:prstGeom prst="rect">
            <a:avLst/>
          </a:prstGeom>
          <a:noFill/>
          <a:ln>
            <a:noFill/>
          </a:ln>
        </p:spPr>
      </p:pic>
      <p:sp>
        <p:nvSpPr>
          <p:cNvPr id="528" name="Google Shape;528;p41"/>
          <p:cNvSpPr/>
          <p:nvPr/>
        </p:nvSpPr>
        <p:spPr>
          <a:xfrm>
            <a:off x="454050" y="1648300"/>
            <a:ext cx="4147500" cy="2541600"/>
          </a:xfrm>
          <a:prstGeom prst="rect">
            <a:avLst/>
          </a:prstGeom>
          <a:solidFill>
            <a:srgbClr val="E4DEFF"/>
          </a:solidFill>
          <a:ln cap="flat" cmpd="sng" w="9525">
            <a:solidFill>
              <a:srgbClr val="FAFA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1"/>
          <p:cNvSpPr/>
          <p:nvPr/>
        </p:nvSpPr>
        <p:spPr>
          <a:xfrm>
            <a:off x="684900" y="1964275"/>
            <a:ext cx="3685800" cy="2150100"/>
          </a:xfrm>
          <a:prstGeom prst="rect">
            <a:avLst/>
          </a:prstGeom>
          <a:noFill/>
          <a:ln>
            <a:noFill/>
          </a:ln>
        </p:spPr>
        <p:txBody>
          <a:bodyPr anchorCtr="0" anchor="ctr" bIns="45700" lIns="91425" spcFirstLastPara="1" rIns="91425" wrap="square" tIns="45700">
            <a:noAutofit/>
          </a:bodyPr>
          <a:lstStyle/>
          <a:p>
            <a:pPr indent="-247650" lvl="0" marL="285750" rtl="0" algn="l">
              <a:lnSpc>
                <a:spcPct val="114000"/>
              </a:lnSpc>
              <a:spcBef>
                <a:spcPts val="0"/>
              </a:spcBef>
              <a:spcAft>
                <a:spcPts val="0"/>
              </a:spcAft>
              <a:buSzPts val="1200"/>
              <a:buFont typeface="Open Sans"/>
              <a:buChar char="•"/>
            </a:pPr>
            <a:r>
              <a:rPr lang="en-ZA" sz="1200">
                <a:latin typeface="Open Sans"/>
                <a:ea typeface="Open Sans"/>
                <a:cs typeface="Open Sans"/>
                <a:sym typeface="Open Sans"/>
              </a:rPr>
              <a:t>Conserving forests on public or private land </a:t>
            </a:r>
            <a:endParaRPr sz="1200">
              <a:latin typeface="Open Sans"/>
              <a:ea typeface="Open Sans"/>
              <a:cs typeface="Open Sans"/>
              <a:sym typeface="Open Sans"/>
            </a:endParaRPr>
          </a:p>
          <a:p>
            <a:pPr indent="-247650" lvl="0" marL="285750" rtl="0" algn="l">
              <a:lnSpc>
                <a:spcPct val="114000"/>
              </a:lnSpc>
              <a:spcBef>
                <a:spcPts val="600"/>
              </a:spcBef>
              <a:spcAft>
                <a:spcPts val="0"/>
              </a:spcAft>
              <a:buSzPts val="1200"/>
              <a:buFont typeface="Open Sans"/>
              <a:buChar char="•"/>
            </a:pPr>
            <a:r>
              <a:rPr lang="en-ZA" sz="1200">
                <a:latin typeface="Open Sans"/>
                <a:ea typeface="Open Sans"/>
                <a:cs typeface="Open Sans"/>
                <a:sym typeface="Open Sans"/>
              </a:rPr>
              <a:t>Providing alternative sources for fuelwood </a:t>
            </a:r>
            <a:endParaRPr sz="1200">
              <a:latin typeface="Open Sans"/>
              <a:ea typeface="Open Sans"/>
              <a:cs typeface="Open Sans"/>
              <a:sym typeface="Open Sans"/>
            </a:endParaRPr>
          </a:p>
          <a:p>
            <a:pPr indent="-247650" lvl="0" marL="285750" rtl="0" algn="l">
              <a:lnSpc>
                <a:spcPct val="114000"/>
              </a:lnSpc>
              <a:spcBef>
                <a:spcPts val="600"/>
              </a:spcBef>
              <a:spcAft>
                <a:spcPts val="0"/>
              </a:spcAft>
              <a:buSzPts val="1200"/>
              <a:buFont typeface="Open Sans"/>
              <a:buChar char="•"/>
            </a:pPr>
            <a:r>
              <a:rPr lang="en-ZA" sz="1200">
                <a:latin typeface="Open Sans"/>
                <a:ea typeface="Open Sans"/>
                <a:cs typeface="Open Sans"/>
                <a:sym typeface="Open Sans"/>
              </a:rPr>
              <a:t>Converting logged forests to protected forests </a:t>
            </a:r>
            <a:endParaRPr sz="1200">
              <a:latin typeface="Open Sans"/>
              <a:ea typeface="Open Sans"/>
              <a:cs typeface="Open Sans"/>
              <a:sym typeface="Open Sans"/>
            </a:endParaRPr>
          </a:p>
          <a:p>
            <a:pPr indent="-247650" lvl="0" marL="285750" rtl="0" algn="l">
              <a:lnSpc>
                <a:spcPct val="114000"/>
              </a:lnSpc>
              <a:spcBef>
                <a:spcPts val="600"/>
              </a:spcBef>
              <a:spcAft>
                <a:spcPts val="0"/>
              </a:spcAft>
              <a:buSzPts val="1200"/>
              <a:buFont typeface="Open Sans"/>
              <a:buChar char="•"/>
            </a:pPr>
            <a:r>
              <a:rPr lang="en-ZA" sz="1200">
                <a:latin typeface="Open Sans"/>
                <a:ea typeface="Open Sans"/>
                <a:cs typeface="Open Sans"/>
                <a:sym typeface="Open Sans"/>
              </a:rPr>
              <a:t>Increasing sustainable agricultural intensification to reduce conversion of forest lands </a:t>
            </a:r>
            <a:endParaRPr sz="1200">
              <a:latin typeface="Open Sans"/>
              <a:ea typeface="Open Sans"/>
              <a:cs typeface="Open Sans"/>
              <a:sym typeface="Open Sans"/>
            </a:endParaRPr>
          </a:p>
          <a:p>
            <a:pPr indent="0" lvl="0" marL="0" marR="0" rtl="0" algn="l">
              <a:lnSpc>
                <a:spcPct val="113000"/>
              </a:lnSpc>
              <a:spcBef>
                <a:spcPts val="400"/>
              </a:spcBef>
              <a:spcAft>
                <a:spcPts val="0"/>
              </a:spcAft>
              <a:buNone/>
            </a:pPr>
            <a:r>
              <a:t/>
            </a:r>
            <a:endParaRPr sz="1200">
              <a:latin typeface="Open Sans"/>
              <a:ea typeface="Open Sans"/>
              <a:cs typeface="Open Sans"/>
              <a:sym typeface="Open Sans"/>
            </a:endParaRPr>
          </a:p>
        </p:txBody>
      </p:sp>
      <p:sp>
        <p:nvSpPr>
          <p:cNvPr id="530" name="Google Shape;530;p41"/>
          <p:cNvSpPr txBox="1"/>
          <p:nvPr/>
        </p:nvSpPr>
        <p:spPr>
          <a:xfrm>
            <a:off x="311700" y="986100"/>
            <a:ext cx="8326200" cy="781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ZA" sz="1600">
                <a:solidFill>
                  <a:srgbClr val="000A3A"/>
                </a:solidFill>
                <a:latin typeface="Open Sans"/>
                <a:ea typeface="Open Sans"/>
                <a:cs typeface="Open Sans"/>
                <a:sym typeface="Open Sans"/>
              </a:rPr>
              <a:t>Mitigation practices that </a:t>
            </a:r>
            <a:r>
              <a:rPr b="1" lang="en-ZA" sz="1600">
                <a:solidFill>
                  <a:srgbClr val="000A3A"/>
                </a:solidFill>
                <a:latin typeface="Open Sans"/>
                <a:ea typeface="Open Sans"/>
                <a:cs typeface="Open Sans"/>
                <a:sym typeface="Open Sans"/>
              </a:rPr>
              <a:t>reduce emissions through deforestation/degradation</a:t>
            </a:r>
            <a:endParaRPr b="1" sz="1600">
              <a:solidFill>
                <a:srgbClr val="000A3A"/>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42">
            <a:hlinkClick action="ppaction://hlinksldjump" r:id="rId3"/>
          </p:cNvPr>
          <p:cNvSpPr/>
          <p:nvPr/>
        </p:nvSpPr>
        <p:spPr>
          <a:xfrm>
            <a:off x="581350" y="1705275"/>
            <a:ext cx="1485000" cy="14364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Overview of steps </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4.1)</a:t>
            </a:r>
            <a:endParaRPr>
              <a:solidFill>
                <a:schemeClr val="dk2"/>
              </a:solidFill>
              <a:latin typeface="Open Sans"/>
              <a:ea typeface="Open Sans"/>
              <a:cs typeface="Open Sans"/>
              <a:sym typeface="Open Sans"/>
            </a:endParaRPr>
          </a:p>
        </p:txBody>
      </p:sp>
      <p:sp>
        <p:nvSpPr>
          <p:cNvPr id="537" name="Google Shape;537;p42">
            <a:hlinkClick action="ppaction://hlinksldjump" r:id="rId4"/>
          </p:cNvPr>
          <p:cNvSpPr/>
          <p:nvPr/>
        </p:nvSpPr>
        <p:spPr>
          <a:xfrm>
            <a:off x="2302318" y="1705275"/>
            <a:ext cx="1485000" cy="14364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Planning for the assessment</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4.2)</a:t>
            </a:r>
            <a:endParaRPr>
              <a:solidFill>
                <a:schemeClr val="dk2"/>
              </a:solidFill>
              <a:latin typeface="Open Sans"/>
              <a:ea typeface="Open Sans"/>
              <a:cs typeface="Open Sans"/>
              <a:sym typeface="Open Sans"/>
            </a:endParaRPr>
          </a:p>
        </p:txBody>
      </p:sp>
      <p:sp>
        <p:nvSpPr>
          <p:cNvPr id="538" name="Google Shape;538;p42">
            <a:hlinkClick action="ppaction://hlinksldjump" r:id="rId5"/>
          </p:cNvPr>
          <p:cNvSpPr/>
          <p:nvPr/>
        </p:nvSpPr>
        <p:spPr>
          <a:xfrm>
            <a:off x="4099027" y="1705275"/>
            <a:ext cx="1382100" cy="14364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Assessment principles</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4.3)</a:t>
            </a:r>
            <a:endParaRPr>
              <a:solidFill>
                <a:schemeClr val="dk2"/>
              </a:solidFill>
              <a:latin typeface="Open Sans"/>
              <a:ea typeface="Open Sans"/>
              <a:cs typeface="Open Sans"/>
              <a:sym typeface="Open Sans"/>
            </a:endParaRPr>
          </a:p>
        </p:txBody>
      </p:sp>
      <p:sp>
        <p:nvSpPr>
          <p:cNvPr id="539" name="Google Shape;539;p42"/>
          <p:cNvSpPr txBox="1"/>
          <p:nvPr/>
        </p:nvSpPr>
        <p:spPr>
          <a:xfrm>
            <a:off x="419675" y="954690"/>
            <a:ext cx="7491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600">
                <a:solidFill>
                  <a:srgbClr val="223F60"/>
                </a:solidFill>
                <a:latin typeface="Open Sans"/>
                <a:ea typeface="Open Sans"/>
                <a:cs typeface="Open Sans"/>
                <a:sym typeface="Open Sans"/>
              </a:rPr>
              <a:t>Overview of the underlying concepts, methodological steps and planning needed for assessing the impacts of forest policies.</a:t>
            </a:r>
            <a:endParaRPr sz="1600">
              <a:latin typeface="Open Sans"/>
              <a:ea typeface="Open Sans"/>
              <a:cs typeface="Open Sans"/>
              <a:sym typeface="Open Sans"/>
            </a:endParaRPr>
          </a:p>
        </p:txBody>
      </p:sp>
      <p:sp>
        <p:nvSpPr>
          <p:cNvPr id="540" name="Google Shape;540;p42"/>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4. Using the methodology </a:t>
            </a:r>
            <a:endParaRPr/>
          </a:p>
        </p:txBody>
      </p:sp>
      <p:cxnSp>
        <p:nvCxnSpPr>
          <p:cNvPr id="541" name="Google Shape;541;p42"/>
          <p:cNvCxnSpPr>
            <a:stCxn id="536" idx="3"/>
            <a:endCxn id="537" idx="1"/>
          </p:cNvCxnSpPr>
          <p:nvPr/>
        </p:nvCxnSpPr>
        <p:spPr>
          <a:xfrm>
            <a:off x="2066350" y="2423475"/>
            <a:ext cx="236100" cy="0"/>
          </a:xfrm>
          <a:prstGeom prst="straightConnector1">
            <a:avLst/>
          </a:prstGeom>
          <a:noFill/>
          <a:ln cap="flat" cmpd="sng" w="9525">
            <a:solidFill>
              <a:schemeClr val="dk2"/>
            </a:solidFill>
            <a:prstDash val="solid"/>
            <a:round/>
            <a:headEnd len="med" w="med" type="none"/>
            <a:tailEnd len="med" w="med" type="triangle"/>
          </a:ln>
        </p:spPr>
      </p:cxnSp>
      <p:cxnSp>
        <p:nvCxnSpPr>
          <p:cNvPr id="542" name="Google Shape;542;p42"/>
          <p:cNvCxnSpPr>
            <a:endCxn id="538" idx="1"/>
          </p:cNvCxnSpPr>
          <p:nvPr/>
        </p:nvCxnSpPr>
        <p:spPr>
          <a:xfrm>
            <a:off x="3787327" y="2423475"/>
            <a:ext cx="3117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43"/>
          <p:cNvSpPr txBox="1"/>
          <p:nvPr>
            <p:ph idx="4294967295" type="body"/>
          </p:nvPr>
        </p:nvSpPr>
        <p:spPr>
          <a:xfrm>
            <a:off x="557560" y="4533403"/>
            <a:ext cx="1159800" cy="378900"/>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900"/>
              <a:buNone/>
            </a:pPr>
            <a:r>
              <a:rPr b="1" lang="en-ZA" sz="900">
                <a:solidFill>
                  <a:schemeClr val="lt1"/>
                </a:solidFill>
              </a:rPr>
              <a:t>Overview of steps</a:t>
            </a:r>
            <a:endParaRPr>
              <a:solidFill>
                <a:schemeClr val="lt1"/>
              </a:solidFill>
            </a:endParaRPr>
          </a:p>
        </p:txBody>
      </p:sp>
      <p:sp>
        <p:nvSpPr>
          <p:cNvPr id="549" name="Google Shape;549;p43"/>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4.1 Overview of the steps</a:t>
            </a:r>
            <a:endParaRPr/>
          </a:p>
        </p:txBody>
      </p:sp>
      <p:sp>
        <p:nvSpPr>
          <p:cNvPr id="550" name="Google Shape;550;p43">
            <a:hlinkClick action="ppaction://hlinksldjump" r:id="rId3"/>
          </p:cNvPr>
          <p:cNvSpPr/>
          <p:nvPr/>
        </p:nvSpPr>
        <p:spPr>
          <a:xfrm>
            <a:off x="311698" y="4704729"/>
            <a:ext cx="1341900" cy="193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1" name="Google Shape;551;p43"/>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552" name="Google Shape;552;p43"/>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553" name="Google Shape;553;p43"/>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554" name="Google Shape;554;p43"/>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555" name="Google Shape;555;p43">
            <a:hlinkClick action="ppaction://hlinksldjump" r:id="rId4"/>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56" name="Google Shape;556;p43">
            <a:hlinkClick action="ppaction://hlinksldjump" r:id="rId5"/>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57" name="Google Shape;557;p43">
            <a:hlinkClick action="ppaction://hlinksldjump" r:id="rId6"/>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58" name="Google Shape;558;p43">
            <a:hlinkClick action="ppaction://hlinksldjump" r:id="rId7"/>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59" name="Google Shape;559;p43"/>
          <p:cNvSpPr txBox="1"/>
          <p:nvPr/>
        </p:nvSpPr>
        <p:spPr>
          <a:xfrm>
            <a:off x="311700" y="1674600"/>
            <a:ext cx="6735600" cy="1794300"/>
          </a:xfrm>
          <a:prstGeom prst="rect">
            <a:avLst/>
          </a:prstGeom>
          <a:noFill/>
          <a:ln>
            <a:noFill/>
          </a:ln>
        </p:spPr>
        <p:txBody>
          <a:bodyPr anchorCtr="0" anchor="t" bIns="45700" lIns="91425" spcFirstLastPara="1" rIns="91425" wrap="square" tIns="45700">
            <a:normAutofit/>
          </a:bodyPr>
          <a:lstStyle/>
          <a:p>
            <a:pPr indent="-342900" lvl="0" marL="457200" rtl="0" algn="l">
              <a:spcBef>
                <a:spcPts val="600"/>
              </a:spcBef>
              <a:spcAft>
                <a:spcPts val="0"/>
              </a:spcAft>
              <a:buClr>
                <a:srgbClr val="000A3A"/>
              </a:buClr>
              <a:buSzPts val="1800"/>
              <a:buFont typeface="Open Sans"/>
              <a:buChar char="●"/>
            </a:pPr>
            <a:r>
              <a:rPr lang="en-ZA" sz="1800">
                <a:solidFill>
                  <a:srgbClr val="000A3A"/>
                </a:solidFill>
                <a:latin typeface="Open Sans"/>
                <a:ea typeface="Open Sans"/>
                <a:cs typeface="Open Sans"/>
                <a:sym typeface="Open Sans"/>
              </a:rPr>
              <a:t>The guidance is organised according to the steps a user follows in assessing the GHG impacts of a policy</a:t>
            </a:r>
            <a:endParaRPr sz="1800">
              <a:solidFill>
                <a:srgbClr val="000A3A"/>
              </a:solidFill>
              <a:latin typeface="Open Sans"/>
              <a:ea typeface="Open Sans"/>
              <a:cs typeface="Open Sans"/>
              <a:sym typeface="Open Sans"/>
            </a:endParaRPr>
          </a:p>
          <a:p>
            <a:pPr indent="-342900" lvl="0" marL="457200" rtl="0" algn="l">
              <a:spcBef>
                <a:spcPts val="0"/>
              </a:spcBef>
              <a:spcAft>
                <a:spcPts val="0"/>
              </a:spcAft>
              <a:buClr>
                <a:srgbClr val="000A3A"/>
              </a:buClr>
              <a:buSzPts val="1800"/>
              <a:buFont typeface="Open Sans"/>
              <a:buChar char="●"/>
            </a:pPr>
            <a:r>
              <a:rPr lang="en-ZA" sz="1800">
                <a:solidFill>
                  <a:srgbClr val="000A3A"/>
                </a:solidFill>
                <a:latin typeface="Open Sans"/>
                <a:ea typeface="Open Sans"/>
                <a:cs typeface="Open Sans"/>
                <a:sym typeface="Open Sans"/>
              </a:rPr>
              <a:t>Depending on when the guidance is applied and the approach chosen, users can skip certain chapters. </a:t>
            </a:r>
            <a:endParaRPr sz="1800">
              <a:solidFill>
                <a:srgbClr val="000A3A"/>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4"/>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4.2 Planning for the assessment</a:t>
            </a:r>
            <a:endParaRPr/>
          </a:p>
        </p:txBody>
      </p:sp>
      <p:sp>
        <p:nvSpPr>
          <p:cNvPr id="566" name="Google Shape;566;p44"/>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567" name="Google Shape;567;p44"/>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568" name="Google Shape;568;p44"/>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569" name="Google Shape;569;p44"/>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570" name="Google Shape;570;p44">
            <a:hlinkClick action="ppaction://hlinksldjump" r:id="rId3"/>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71" name="Google Shape;571;p44">
            <a:hlinkClick action="ppaction://hlinksldjump" r:id="rId4"/>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72" name="Google Shape;572;p44">
            <a:hlinkClick action="ppaction://hlinksldjump" r:id="rId5"/>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73" name="Google Shape;573;p44">
            <a:hlinkClick action="ppaction://hlinksldjump" r:id="rId6"/>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74" name="Google Shape;574;p44"/>
          <p:cNvSpPr/>
          <p:nvPr/>
        </p:nvSpPr>
        <p:spPr>
          <a:xfrm>
            <a:off x="439965" y="2169635"/>
            <a:ext cx="4755000" cy="480600"/>
          </a:xfrm>
          <a:prstGeom prst="roundRect">
            <a:avLst>
              <a:gd fmla="val 1058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400"/>
              </a:spcBef>
              <a:spcAft>
                <a:spcPts val="0"/>
              </a:spcAft>
              <a:buNone/>
            </a:pPr>
            <a:r>
              <a:rPr b="1" lang="en-ZA" sz="1000">
                <a:solidFill>
                  <a:srgbClr val="000A3A"/>
                </a:solidFill>
                <a:latin typeface="Open Sans"/>
                <a:ea typeface="Open Sans"/>
                <a:cs typeface="Open Sans"/>
                <a:sym typeface="Open Sans"/>
              </a:rPr>
              <a:t>Select a methodology for obtaining or estimating data</a:t>
            </a:r>
            <a:endParaRPr b="1"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00A3A"/>
                </a:solidFill>
                <a:latin typeface="Open Sans"/>
                <a:ea typeface="Open Sans"/>
                <a:cs typeface="Open Sans"/>
                <a:sym typeface="Open Sans"/>
              </a:rPr>
              <a:t>(Section 4.2.3)</a:t>
            </a:r>
            <a:endParaRPr sz="1000">
              <a:solidFill>
                <a:srgbClr val="000A3A"/>
              </a:solidFill>
              <a:latin typeface="Open Sans"/>
              <a:ea typeface="Open Sans"/>
              <a:cs typeface="Open Sans"/>
              <a:sym typeface="Open Sans"/>
            </a:endParaRPr>
          </a:p>
        </p:txBody>
      </p:sp>
      <p:sp>
        <p:nvSpPr>
          <p:cNvPr id="575" name="Google Shape;575;p44"/>
          <p:cNvSpPr/>
          <p:nvPr/>
        </p:nvSpPr>
        <p:spPr>
          <a:xfrm>
            <a:off x="414655" y="1602480"/>
            <a:ext cx="4755000" cy="480600"/>
          </a:xfrm>
          <a:prstGeom prst="roundRect">
            <a:avLst>
              <a:gd fmla="val 10587" name="adj"/>
            </a:avLst>
          </a:prstGeom>
          <a:solidFill>
            <a:srgbClr val="FAFAFA"/>
          </a:solidFill>
          <a:ln>
            <a:noFill/>
          </a:ln>
        </p:spPr>
        <p:txBody>
          <a:bodyPr anchorCtr="0" anchor="ctr" bIns="45700" lIns="91425" spcFirstLastPara="1" rIns="91425" wrap="square" tIns="45700">
            <a:noAutofit/>
          </a:bodyPr>
          <a:lstStyle/>
          <a:p>
            <a:pPr indent="0" lvl="0" marL="457200" marR="0" rtl="0" algn="l">
              <a:lnSpc>
                <a:spcPct val="113000"/>
              </a:lnSpc>
              <a:spcBef>
                <a:spcPts val="400"/>
              </a:spcBef>
              <a:spcAft>
                <a:spcPts val="0"/>
              </a:spcAft>
              <a:buNone/>
            </a:pPr>
            <a:r>
              <a:rPr b="1" lang="en-ZA" sz="1000">
                <a:solidFill>
                  <a:srgbClr val="000A3A"/>
                </a:solidFill>
                <a:latin typeface="Open Sans"/>
                <a:ea typeface="Open Sans"/>
                <a:cs typeface="Open Sans"/>
                <a:sym typeface="Open Sans"/>
              </a:rPr>
              <a:t>Select an approach for assessing the GHG impacts of forest policies </a:t>
            </a:r>
            <a:r>
              <a:rPr lang="en-ZA" sz="1000">
                <a:solidFill>
                  <a:srgbClr val="000A3A"/>
                </a:solidFill>
                <a:latin typeface="Open Sans"/>
                <a:ea typeface="Open Sans"/>
                <a:cs typeface="Open Sans"/>
                <a:sym typeface="Open Sans"/>
              </a:rPr>
              <a:t>(Section 4.2.2)</a:t>
            </a:r>
            <a:endParaRPr sz="1000">
              <a:solidFill>
                <a:srgbClr val="000A3A"/>
              </a:solidFill>
              <a:latin typeface="Open Sans"/>
              <a:ea typeface="Open Sans"/>
              <a:cs typeface="Open Sans"/>
              <a:sym typeface="Open Sans"/>
            </a:endParaRPr>
          </a:p>
        </p:txBody>
      </p:sp>
      <p:sp>
        <p:nvSpPr>
          <p:cNvPr id="576" name="Google Shape;576;p44"/>
          <p:cNvSpPr/>
          <p:nvPr/>
        </p:nvSpPr>
        <p:spPr>
          <a:xfrm>
            <a:off x="414676" y="1009638"/>
            <a:ext cx="4755000" cy="480900"/>
          </a:xfrm>
          <a:prstGeom prst="roundRect">
            <a:avLst>
              <a:gd fmla="val 1058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400"/>
              </a:spcBef>
              <a:spcAft>
                <a:spcPts val="0"/>
              </a:spcAft>
              <a:buNone/>
            </a:pPr>
            <a:r>
              <a:rPr b="1" lang="en-ZA" sz="1000">
                <a:solidFill>
                  <a:srgbClr val="000A3A"/>
                </a:solidFill>
                <a:latin typeface="Open Sans"/>
                <a:ea typeface="Open Sans"/>
                <a:cs typeface="Open Sans"/>
                <a:sym typeface="Open Sans"/>
              </a:rPr>
              <a:t>Choose a desired level of accuracy based on objective</a:t>
            </a:r>
            <a:endParaRPr b="1"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00A3A"/>
                </a:solidFill>
                <a:latin typeface="Open Sans"/>
                <a:ea typeface="Open Sans"/>
                <a:cs typeface="Open Sans"/>
                <a:sym typeface="Open Sans"/>
              </a:rPr>
              <a:t>(Section 4.2.1)</a:t>
            </a:r>
            <a:endParaRPr sz="1000">
              <a:solidFill>
                <a:srgbClr val="000A3A"/>
              </a:solidFill>
              <a:latin typeface="Open Sans"/>
              <a:ea typeface="Open Sans"/>
              <a:cs typeface="Open Sans"/>
              <a:sym typeface="Open Sans"/>
            </a:endParaRPr>
          </a:p>
        </p:txBody>
      </p:sp>
      <p:sp>
        <p:nvSpPr>
          <p:cNvPr id="577" name="Google Shape;577;p44"/>
          <p:cNvSpPr/>
          <p:nvPr/>
        </p:nvSpPr>
        <p:spPr>
          <a:xfrm rot="5400000">
            <a:off x="4878170" y="1958051"/>
            <a:ext cx="196200" cy="186600"/>
          </a:xfrm>
          <a:prstGeom prst="rightArrow">
            <a:avLst>
              <a:gd fmla="val 50000" name="adj1"/>
              <a:gd fmla="val 50000" name="adj2"/>
            </a:avLst>
          </a:prstGeom>
          <a:solidFill>
            <a:srgbClr val="FF8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8" name="Google Shape;578;p44"/>
          <p:cNvSpPr/>
          <p:nvPr/>
        </p:nvSpPr>
        <p:spPr>
          <a:xfrm rot="5400000">
            <a:off x="4878170" y="2583160"/>
            <a:ext cx="196200" cy="186600"/>
          </a:xfrm>
          <a:prstGeom prst="rightArrow">
            <a:avLst>
              <a:gd fmla="val 50000" name="adj1"/>
              <a:gd fmla="val 50000" name="adj2"/>
            </a:avLst>
          </a:prstGeom>
          <a:solidFill>
            <a:srgbClr val="FF8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9" name="Google Shape;579;p44"/>
          <p:cNvSpPr/>
          <p:nvPr/>
        </p:nvSpPr>
        <p:spPr>
          <a:xfrm rot="5400000">
            <a:off x="4878170" y="1369970"/>
            <a:ext cx="196200" cy="186600"/>
          </a:xfrm>
          <a:prstGeom prst="rightArrow">
            <a:avLst>
              <a:gd fmla="val 50000" name="adj1"/>
              <a:gd fmla="val 50000" name="adj2"/>
            </a:avLst>
          </a:prstGeom>
          <a:solidFill>
            <a:srgbClr val="FF8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0" name="Google Shape;580;p44"/>
          <p:cNvSpPr/>
          <p:nvPr/>
        </p:nvSpPr>
        <p:spPr>
          <a:xfrm>
            <a:off x="439944" y="2762477"/>
            <a:ext cx="4755000" cy="480600"/>
          </a:xfrm>
          <a:prstGeom prst="roundRect">
            <a:avLst>
              <a:gd fmla="val 1058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400"/>
              </a:spcBef>
              <a:spcAft>
                <a:spcPts val="0"/>
              </a:spcAft>
              <a:buNone/>
            </a:pPr>
            <a:r>
              <a:rPr b="1" lang="en-ZA" sz="1000">
                <a:solidFill>
                  <a:srgbClr val="000A3A"/>
                </a:solidFill>
                <a:latin typeface="Open Sans"/>
                <a:ea typeface="Open Sans"/>
                <a:cs typeface="Open Sans"/>
                <a:sym typeface="Open Sans"/>
              </a:rPr>
              <a:t>Expert judgement</a:t>
            </a:r>
            <a:endParaRPr b="1"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00A3A"/>
                </a:solidFill>
                <a:latin typeface="Open Sans"/>
                <a:ea typeface="Open Sans"/>
                <a:cs typeface="Open Sans"/>
                <a:sym typeface="Open Sans"/>
              </a:rPr>
              <a:t>(Section 4.2.4)</a:t>
            </a:r>
            <a:endParaRPr sz="1000">
              <a:solidFill>
                <a:srgbClr val="000A3A"/>
              </a:solidFill>
              <a:latin typeface="Open Sans"/>
              <a:ea typeface="Open Sans"/>
              <a:cs typeface="Open Sans"/>
              <a:sym typeface="Open Sans"/>
            </a:endParaRPr>
          </a:p>
        </p:txBody>
      </p:sp>
      <p:sp>
        <p:nvSpPr>
          <p:cNvPr id="581" name="Google Shape;581;p44"/>
          <p:cNvSpPr/>
          <p:nvPr/>
        </p:nvSpPr>
        <p:spPr>
          <a:xfrm>
            <a:off x="465275" y="3355340"/>
            <a:ext cx="4755000" cy="480600"/>
          </a:xfrm>
          <a:prstGeom prst="roundRect">
            <a:avLst>
              <a:gd fmla="val 1058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400"/>
              </a:spcBef>
              <a:spcAft>
                <a:spcPts val="0"/>
              </a:spcAft>
              <a:buNone/>
            </a:pPr>
            <a:r>
              <a:rPr b="1" lang="en-ZA" sz="1000">
                <a:solidFill>
                  <a:srgbClr val="000A3A"/>
                </a:solidFill>
                <a:latin typeface="Open Sans"/>
                <a:ea typeface="Open Sans"/>
                <a:cs typeface="Open Sans"/>
                <a:sym typeface="Open Sans"/>
              </a:rPr>
              <a:t>Plan for stakeholder participation </a:t>
            </a:r>
            <a:endParaRPr b="1"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00A3A"/>
                </a:solidFill>
                <a:latin typeface="Open Sans"/>
                <a:ea typeface="Open Sans"/>
                <a:cs typeface="Open Sans"/>
                <a:sym typeface="Open Sans"/>
              </a:rPr>
              <a:t>(Section 4.2.5)</a:t>
            </a:r>
            <a:endParaRPr sz="1000">
              <a:solidFill>
                <a:srgbClr val="000A3A"/>
              </a:solidFill>
              <a:latin typeface="Open Sans"/>
              <a:ea typeface="Open Sans"/>
              <a:cs typeface="Open Sans"/>
              <a:sym typeface="Open Sans"/>
            </a:endParaRPr>
          </a:p>
        </p:txBody>
      </p:sp>
      <p:sp>
        <p:nvSpPr>
          <p:cNvPr id="582" name="Google Shape;582;p44"/>
          <p:cNvSpPr/>
          <p:nvPr/>
        </p:nvSpPr>
        <p:spPr>
          <a:xfrm>
            <a:off x="465254" y="3948183"/>
            <a:ext cx="4755000" cy="480600"/>
          </a:xfrm>
          <a:prstGeom prst="roundRect">
            <a:avLst>
              <a:gd fmla="val 1058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400"/>
              </a:spcBef>
              <a:spcAft>
                <a:spcPts val="0"/>
              </a:spcAft>
              <a:buNone/>
            </a:pPr>
            <a:r>
              <a:rPr b="1" lang="en-ZA" sz="1000">
                <a:solidFill>
                  <a:srgbClr val="000A3A"/>
                </a:solidFill>
                <a:latin typeface="Open Sans"/>
                <a:ea typeface="Open Sans"/>
                <a:cs typeface="Open Sans"/>
                <a:sym typeface="Open Sans"/>
              </a:rPr>
              <a:t>Plan for technical review (if relevant)</a:t>
            </a:r>
            <a:endParaRPr b="1"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00A3A"/>
                </a:solidFill>
                <a:latin typeface="Open Sans"/>
                <a:ea typeface="Open Sans"/>
                <a:cs typeface="Open Sans"/>
                <a:sym typeface="Open Sans"/>
              </a:rPr>
              <a:t>(Section 4.2.6)</a:t>
            </a:r>
            <a:endParaRPr sz="1000">
              <a:solidFill>
                <a:srgbClr val="000A3A"/>
              </a:solidFill>
              <a:latin typeface="Open Sans"/>
              <a:ea typeface="Open Sans"/>
              <a:cs typeface="Open Sans"/>
              <a:sym typeface="Open Sans"/>
            </a:endParaRPr>
          </a:p>
        </p:txBody>
      </p:sp>
      <p:sp>
        <p:nvSpPr>
          <p:cNvPr id="583" name="Google Shape;583;p44"/>
          <p:cNvSpPr/>
          <p:nvPr/>
        </p:nvSpPr>
        <p:spPr>
          <a:xfrm rot="5400000">
            <a:off x="4878170" y="3116560"/>
            <a:ext cx="196200" cy="186600"/>
          </a:xfrm>
          <a:prstGeom prst="rightArrow">
            <a:avLst>
              <a:gd fmla="val 50000" name="adj1"/>
              <a:gd fmla="val 50000" name="adj2"/>
            </a:avLst>
          </a:prstGeom>
          <a:solidFill>
            <a:srgbClr val="FF8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4" name="Google Shape;584;p44"/>
          <p:cNvSpPr/>
          <p:nvPr/>
        </p:nvSpPr>
        <p:spPr>
          <a:xfrm rot="5400000">
            <a:off x="4878170" y="3726160"/>
            <a:ext cx="196200" cy="186600"/>
          </a:xfrm>
          <a:prstGeom prst="rightArrow">
            <a:avLst>
              <a:gd fmla="val 50000" name="adj1"/>
              <a:gd fmla="val 50000" name="adj2"/>
            </a:avLst>
          </a:prstGeom>
          <a:solidFill>
            <a:srgbClr val="FF8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pic>
        <p:nvPicPr>
          <p:cNvPr id="585" name="Google Shape;585;p44">
            <a:hlinkClick r:id="rId7"/>
          </p:cNvPr>
          <p:cNvPicPr preferRelativeResize="0"/>
          <p:nvPr/>
        </p:nvPicPr>
        <p:blipFill rotWithShape="1">
          <a:blip r:embed="rId8">
            <a:alphaModFix/>
          </a:blip>
          <a:srcRect b="0" l="0" r="0" t="0"/>
          <a:stretch/>
        </p:blipFill>
        <p:spPr>
          <a:xfrm>
            <a:off x="5317802" y="3418049"/>
            <a:ext cx="847800" cy="355200"/>
          </a:xfrm>
          <a:prstGeom prst="roundRect">
            <a:avLst>
              <a:gd fmla="val 16667" name="adj"/>
            </a:avLst>
          </a:prstGeom>
          <a:noFill/>
          <a:ln>
            <a:noFill/>
          </a:ln>
        </p:spPr>
      </p:pic>
      <p:pic>
        <p:nvPicPr>
          <p:cNvPr id="586" name="Google Shape;586;p44">
            <a:hlinkClick r:id="rId9"/>
          </p:cNvPr>
          <p:cNvPicPr preferRelativeResize="0"/>
          <p:nvPr/>
        </p:nvPicPr>
        <p:blipFill rotWithShape="1">
          <a:blip r:embed="rId10">
            <a:alphaModFix/>
          </a:blip>
          <a:srcRect b="0" l="0" r="0" t="0"/>
          <a:stretch/>
        </p:blipFill>
        <p:spPr>
          <a:xfrm>
            <a:off x="5317799" y="3948175"/>
            <a:ext cx="847800" cy="355200"/>
          </a:xfrm>
          <a:prstGeom prst="roundRect">
            <a:avLst>
              <a:gd fmla="val 16667" name="adj"/>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4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00000"/>
              <a:buFont typeface="Arial"/>
              <a:buNone/>
            </a:pPr>
            <a:r>
              <a:rPr lang="en-ZA" sz="3200"/>
              <a:t>4.2.1 Choosing a desired level of accuracy</a:t>
            </a:r>
            <a:endParaRPr/>
          </a:p>
        </p:txBody>
      </p:sp>
      <p:sp>
        <p:nvSpPr>
          <p:cNvPr id="593" name="Google Shape;593;p45"/>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594" name="Google Shape;594;p45"/>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595" name="Google Shape;595;p45"/>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596" name="Google Shape;596;p45"/>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597" name="Google Shape;597;p45">
            <a:hlinkClick action="ppaction://hlinksldjump" r:id="rId3"/>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98" name="Google Shape;598;p45">
            <a:hlinkClick action="ppaction://hlinksldjump" r:id="rId4"/>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99" name="Google Shape;599;p45">
            <a:hlinkClick action="ppaction://hlinksldjump" r:id="rId5"/>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00" name="Google Shape;600;p45">
            <a:hlinkClick action="ppaction://hlinksldjump" r:id="rId6"/>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01" name="Google Shape;601;p45"/>
          <p:cNvSpPr txBox="1"/>
          <p:nvPr/>
        </p:nvSpPr>
        <p:spPr>
          <a:xfrm>
            <a:off x="311700" y="800575"/>
            <a:ext cx="6735600" cy="429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ZA">
                <a:solidFill>
                  <a:srgbClr val="595959"/>
                </a:solidFill>
              </a:rPr>
              <a:t>The objectives of the assessment will determine the level of accuracy required</a:t>
            </a:r>
            <a:endParaRPr>
              <a:solidFill>
                <a:srgbClr val="000A3A"/>
              </a:solidFill>
              <a:latin typeface="Open Sans"/>
              <a:ea typeface="Open Sans"/>
              <a:cs typeface="Open Sans"/>
              <a:sym typeface="Open Sans"/>
            </a:endParaRPr>
          </a:p>
        </p:txBody>
      </p:sp>
      <p:sp>
        <p:nvSpPr>
          <p:cNvPr id="602" name="Google Shape;602;p45"/>
          <p:cNvSpPr/>
          <p:nvPr/>
        </p:nvSpPr>
        <p:spPr>
          <a:xfrm>
            <a:off x="731227" y="2156661"/>
            <a:ext cx="7598100" cy="302400"/>
          </a:xfrm>
          <a:prstGeom prst="roundRect">
            <a:avLst>
              <a:gd fmla="val 16667" name="adj"/>
            </a:avLst>
          </a:prstGeom>
          <a:gradFill>
            <a:gsLst>
              <a:gs pos="0">
                <a:srgbClr val="FAFAFA"/>
              </a:gs>
              <a:gs pos="100000">
                <a:srgbClr val="9D97F0"/>
              </a:gs>
            </a:gsLst>
            <a:lin ang="18900044" scaled="0"/>
          </a:gradFill>
          <a:ln cap="flat" cmpd="sng" w="12700">
            <a:solidFill>
              <a:srgbClr val="E4DE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ACCURACY</a:t>
            </a:r>
            <a:endParaRPr b="1" sz="1000">
              <a:solidFill>
                <a:srgbClr val="000A3A"/>
              </a:solidFill>
              <a:latin typeface="Open Sans"/>
              <a:ea typeface="Open Sans"/>
              <a:cs typeface="Open Sans"/>
              <a:sym typeface="Open Sans"/>
            </a:endParaRPr>
          </a:p>
        </p:txBody>
      </p:sp>
      <p:sp>
        <p:nvSpPr>
          <p:cNvPr id="603" name="Google Shape;603;p45"/>
          <p:cNvSpPr/>
          <p:nvPr/>
        </p:nvSpPr>
        <p:spPr>
          <a:xfrm>
            <a:off x="731200" y="3178043"/>
            <a:ext cx="7597800" cy="307200"/>
          </a:xfrm>
          <a:prstGeom prst="roundRect">
            <a:avLst>
              <a:gd fmla="val 16667" name="adj"/>
            </a:avLst>
          </a:prstGeom>
          <a:gradFill>
            <a:gsLst>
              <a:gs pos="0">
                <a:srgbClr val="FAFAFA"/>
              </a:gs>
              <a:gs pos="100000">
                <a:srgbClr val="9D97F0"/>
              </a:gs>
            </a:gsLst>
            <a:lin ang="18900044" scaled="0"/>
          </a:gradFill>
          <a:ln cap="flat" cmpd="sng" w="12700">
            <a:solidFill>
              <a:srgbClr val="E4DE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Data</a:t>
            </a:r>
            <a:endParaRPr b="1" sz="1000">
              <a:solidFill>
                <a:srgbClr val="000A3A"/>
              </a:solidFill>
              <a:latin typeface="Open Sans"/>
              <a:ea typeface="Open Sans"/>
              <a:cs typeface="Open Sans"/>
              <a:sym typeface="Open Sans"/>
            </a:endParaRPr>
          </a:p>
        </p:txBody>
      </p:sp>
      <p:sp>
        <p:nvSpPr>
          <p:cNvPr id="604" name="Google Shape;604;p45"/>
          <p:cNvSpPr/>
          <p:nvPr/>
        </p:nvSpPr>
        <p:spPr>
          <a:xfrm>
            <a:off x="731200" y="3931347"/>
            <a:ext cx="7597800" cy="307200"/>
          </a:xfrm>
          <a:prstGeom prst="roundRect">
            <a:avLst>
              <a:gd fmla="val 16667" name="adj"/>
            </a:avLst>
          </a:prstGeom>
          <a:gradFill>
            <a:gsLst>
              <a:gs pos="0">
                <a:srgbClr val="FAFAFA"/>
              </a:gs>
              <a:gs pos="100000">
                <a:srgbClr val="9D97F0"/>
              </a:gs>
            </a:gsLst>
            <a:lin ang="18900044" scaled="0"/>
          </a:gradFill>
          <a:ln cap="flat" cmpd="sng" w="12700">
            <a:solidFill>
              <a:srgbClr val="E4DE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Resources</a:t>
            </a:r>
            <a:endParaRPr b="1" sz="1000">
              <a:solidFill>
                <a:srgbClr val="000A3A"/>
              </a:solidFill>
              <a:latin typeface="Open Sans"/>
              <a:ea typeface="Open Sans"/>
              <a:cs typeface="Open Sans"/>
              <a:sym typeface="Open Sans"/>
            </a:endParaRPr>
          </a:p>
        </p:txBody>
      </p:sp>
      <p:sp>
        <p:nvSpPr>
          <p:cNvPr id="605" name="Google Shape;605;p45"/>
          <p:cNvSpPr/>
          <p:nvPr/>
        </p:nvSpPr>
        <p:spPr>
          <a:xfrm>
            <a:off x="731200" y="3547355"/>
            <a:ext cx="7597800" cy="307200"/>
          </a:xfrm>
          <a:prstGeom prst="roundRect">
            <a:avLst>
              <a:gd fmla="val 16667" name="adj"/>
            </a:avLst>
          </a:prstGeom>
          <a:gradFill>
            <a:gsLst>
              <a:gs pos="0">
                <a:srgbClr val="FAFAFA"/>
              </a:gs>
              <a:gs pos="100000">
                <a:srgbClr val="9D97F0"/>
              </a:gs>
            </a:gsLst>
            <a:lin ang="18900044" scaled="0"/>
          </a:gradFill>
          <a:ln cap="flat" cmpd="sng" w="12700">
            <a:solidFill>
              <a:srgbClr val="E4DE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Time</a:t>
            </a:r>
            <a:endParaRPr b="1" sz="1000">
              <a:solidFill>
                <a:srgbClr val="000A3A"/>
              </a:solidFill>
              <a:latin typeface="Open Sans"/>
              <a:ea typeface="Open Sans"/>
              <a:cs typeface="Open Sans"/>
              <a:sym typeface="Open Sans"/>
            </a:endParaRPr>
          </a:p>
        </p:txBody>
      </p:sp>
      <p:sp>
        <p:nvSpPr>
          <p:cNvPr id="606" name="Google Shape;606;p45"/>
          <p:cNvSpPr txBox="1"/>
          <p:nvPr/>
        </p:nvSpPr>
        <p:spPr>
          <a:xfrm>
            <a:off x="4434111" y="2577950"/>
            <a:ext cx="3895200" cy="405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595959"/>
              </a:buClr>
              <a:buSzPts val="1800"/>
              <a:buFont typeface="Arial"/>
              <a:buNone/>
            </a:pPr>
            <a:r>
              <a:rPr lang="en-ZA" sz="1000">
                <a:solidFill>
                  <a:srgbClr val="595959"/>
                </a:solidFill>
                <a:latin typeface="Open Sans"/>
                <a:ea typeface="Open Sans"/>
                <a:cs typeface="Open Sans"/>
                <a:sym typeface="Open Sans"/>
              </a:rPr>
              <a:t>The accuracy will determine the amount of data, time and resources required for the assessment</a:t>
            </a:r>
            <a:endParaRPr sz="1000">
              <a:latin typeface="Open Sans"/>
              <a:ea typeface="Open Sans"/>
              <a:cs typeface="Open Sans"/>
              <a:sym typeface="Open Sans"/>
            </a:endParaRPr>
          </a:p>
        </p:txBody>
      </p:sp>
      <p:sp>
        <p:nvSpPr>
          <p:cNvPr id="607" name="Google Shape;607;p45"/>
          <p:cNvSpPr/>
          <p:nvPr/>
        </p:nvSpPr>
        <p:spPr>
          <a:xfrm>
            <a:off x="1214353" y="1236225"/>
            <a:ext cx="2448600" cy="704700"/>
          </a:xfrm>
          <a:prstGeom prst="roundRect">
            <a:avLst>
              <a:gd fmla="val 16667" name="adj"/>
            </a:avLst>
          </a:prstGeom>
          <a:noFill/>
          <a:ln cap="flat" cmpd="sng" w="12700">
            <a:solidFill>
              <a:srgbClr val="9D97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Broad objectives</a:t>
            </a:r>
            <a:endParaRPr b="1" sz="1000">
              <a:solidFill>
                <a:srgbClr val="000A3A"/>
              </a:solidFill>
              <a:latin typeface="Open Sans"/>
              <a:ea typeface="Open Sans"/>
              <a:cs typeface="Open Sans"/>
              <a:sym typeface="Open Sans"/>
            </a:endParaRPr>
          </a:p>
          <a:p>
            <a:pPr indent="0" lvl="0" marL="0" marR="0" rtl="0" algn="ctr">
              <a:spcBef>
                <a:spcPts val="0"/>
              </a:spcBef>
              <a:spcAft>
                <a:spcPts val="0"/>
              </a:spcAft>
              <a:buNone/>
            </a:pPr>
            <a:r>
              <a:rPr lang="en-ZA" sz="1000">
                <a:solidFill>
                  <a:srgbClr val="000A3A"/>
                </a:solidFill>
                <a:latin typeface="Open Sans"/>
                <a:ea typeface="Open Sans"/>
                <a:cs typeface="Open Sans"/>
                <a:sym typeface="Open Sans"/>
              </a:rPr>
              <a:t>(e.g., to assess if a policy contributes to reduced GHG impacts)</a:t>
            </a:r>
            <a:endParaRPr b="1" sz="1000">
              <a:solidFill>
                <a:srgbClr val="000A3A"/>
              </a:solidFill>
              <a:latin typeface="Open Sans"/>
              <a:ea typeface="Open Sans"/>
              <a:cs typeface="Open Sans"/>
              <a:sym typeface="Open Sans"/>
            </a:endParaRPr>
          </a:p>
        </p:txBody>
      </p:sp>
      <p:sp>
        <p:nvSpPr>
          <p:cNvPr id="608" name="Google Shape;608;p45"/>
          <p:cNvSpPr/>
          <p:nvPr/>
        </p:nvSpPr>
        <p:spPr>
          <a:xfrm>
            <a:off x="5857626" y="1236225"/>
            <a:ext cx="2448600" cy="704700"/>
          </a:xfrm>
          <a:prstGeom prst="roundRect">
            <a:avLst>
              <a:gd fmla="val 16667" name="adj"/>
            </a:avLst>
          </a:prstGeom>
          <a:noFill/>
          <a:ln cap="flat" cmpd="sng" w="12700">
            <a:solidFill>
              <a:srgbClr val="9D97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Specific objectives</a:t>
            </a:r>
            <a:endParaRPr b="1" sz="1000">
              <a:solidFill>
                <a:srgbClr val="000A3A"/>
              </a:solidFill>
              <a:latin typeface="Open Sans"/>
              <a:ea typeface="Open Sans"/>
              <a:cs typeface="Open Sans"/>
              <a:sym typeface="Open Sans"/>
            </a:endParaRPr>
          </a:p>
          <a:p>
            <a:pPr indent="0" lvl="0" marL="0" marR="0" rtl="0" algn="ctr">
              <a:spcBef>
                <a:spcPts val="0"/>
              </a:spcBef>
              <a:spcAft>
                <a:spcPts val="0"/>
              </a:spcAft>
              <a:buNone/>
            </a:pPr>
            <a:r>
              <a:rPr lang="en-ZA" sz="1000">
                <a:solidFill>
                  <a:srgbClr val="000A3A"/>
                </a:solidFill>
                <a:latin typeface="Open Sans"/>
                <a:ea typeface="Open Sans"/>
                <a:cs typeface="Open Sans"/>
                <a:sym typeface="Open Sans"/>
              </a:rPr>
              <a:t>(e.g., a particular reduction occurs due to a specific policy)</a:t>
            </a:r>
            <a:endParaRPr sz="1000">
              <a:solidFill>
                <a:srgbClr val="000A3A"/>
              </a:solidFill>
              <a:latin typeface="Open Sans"/>
              <a:ea typeface="Open Sans"/>
              <a:cs typeface="Open Sans"/>
              <a:sym typeface="Open Sans"/>
            </a:endParaRPr>
          </a:p>
        </p:txBody>
      </p:sp>
      <p:cxnSp>
        <p:nvCxnSpPr>
          <p:cNvPr id="609" name="Google Shape;609;p45"/>
          <p:cNvCxnSpPr>
            <a:stCxn id="607" idx="2"/>
          </p:cNvCxnSpPr>
          <p:nvPr/>
        </p:nvCxnSpPr>
        <p:spPr>
          <a:xfrm>
            <a:off x="2438653" y="1940925"/>
            <a:ext cx="0" cy="332700"/>
          </a:xfrm>
          <a:prstGeom prst="straightConnector1">
            <a:avLst/>
          </a:prstGeom>
          <a:noFill/>
          <a:ln cap="flat" cmpd="sng" w="9525">
            <a:solidFill>
              <a:srgbClr val="000A3A"/>
            </a:solidFill>
            <a:prstDash val="solid"/>
            <a:round/>
            <a:headEnd len="med" w="med" type="none"/>
            <a:tailEnd len="med" w="med" type="oval"/>
          </a:ln>
        </p:spPr>
      </p:cxnSp>
      <p:cxnSp>
        <p:nvCxnSpPr>
          <p:cNvPr id="610" name="Google Shape;610;p45"/>
          <p:cNvCxnSpPr>
            <a:stCxn id="608" idx="2"/>
          </p:cNvCxnSpPr>
          <p:nvPr/>
        </p:nvCxnSpPr>
        <p:spPr>
          <a:xfrm>
            <a:off x="7081926" y="1940925"/>
            <a:ext cx="0" cy="363300"/>
          </a:xfrm>
          <a:prstGeom prst="straightConnector1">
            <a:avLst/>
          </a:prstGeom>
          <a:noFill/>
          <a:ln cap="flat" cmpd="sng" w="9525">
            <a:solidFill>
              <a:srgbClr val="000A3A"/>
            </a:solidFill>
            <a:prstDash val="solid"/>
            <a:round/>
            <a:headEnd len="med" w="med" type="none"/>
            <a:tailEnd len="med" w="med" type="oval"/>
          </a:ln>
        </p:spPr>
      </p:cxnSp>
      <p:cxnSp>
        <p:nvCxnSpPr>
          <p:cNvPr id="611" name="Google Shape;611;p45"/>
          <p:cNvCxnSpPr/>
          <p:nvPr/>
        </p:nvCxnSpPr>
        <p:spPr>
          <a:xfrm>
            <a:off x="2425275" y="2457175"/>
            <a:ext cx="0" cy="675600"/>
          </a:xfrm>
          <a:prstGeom prst="straightConnector1">
            <a:avLst/>
          </a:prstGeom>
          <a:noFill/>
          <a:ln cap="flat" cmpd="sng" w="9525">
            <a:solidFill>
              <a:srgbClr val="000A3A"/>
            </a:solidFill>
            <a:prstDash val="solid"/>
            <a:round/>
            <a:headEnd len="med" w="med" type="none"/>
            <a:tailEnd len="med" w="med" type="triangle"/>
          </a:ln>
        </p:spPr>
      </p:cxnSp>
      <p:sp>
        <p:nvSpPr>
          <p:cNvPr id="612" name="Google Shape;612;p45"/>
          <p:cNvSpPr txBox="1"/>
          <p:nvPr/>
        </p:nvSpPr>
        <p:spPr>
          <a:xfrm>
            <a:off x="4937100" y="4245950"/>
            <a:ext cx="3392100" cy="3633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ZA" sz="800">
                <a:solidFill>
                  <a:srgbClr val="595959"/>
                </a:solidFill>
                <a:latin typeface="Open Sans"/>
                <a:ea typeface="Open Sans"/>
                <a:cs typeface="Open Sans"/>
                <a:sym typeface="Open Sans"/>
              </a:rPr>
              <a:t>User need to manage trade-offs between the accuracy of the results and the data, time and resources required</a:t>
            </a:r>
            <a:endParaRPr sz="800">
              <a:solidFill>
                <a:srgbClr val="595959"/>
              </a:solidFill>
              <a:latin typeface="Open Sans"/>
              <a:ea typeface="Open Sans"/>
              <a:cs typeface="Open Sans"/>
              <a:sym typeface="Open Sans"/>
            </a:endParaRPr>
          </a:p>
        </p:txBody>
      </p:sp>
      <p:sp>
        <p:nvSpPr>
          <p:cNvPr id="613" name="Google Shape;613;p45"/>
          <p:cNvSpPr/>
          <p:nvPr/>
        </p:nvSpPr>
        <p:spPr>
          <a:xfrm>
            <a:off x="731200" y="2140488"/>
            <a:ext cx="1263300" cy="3633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ZA" sz="1000">
                <a:solidFill>
                  <a:srgbClr val="000A3A"/>
                </a:solidFill>
                <a:latin typeface="Open Sans"/>
                <a:ea typeface="Open Sans"/>
                <a:cs typeface="Open Sans"/>
                <a:sym typeface="Open Sans"/>
              </a:rPr>
              <a:t>LOW</a:t>
            </a:r>
            <a:endParaRPr b="1" sz="1000">
              <a:solidFill>
                <a:srgbClr val="000A3A"/>
              </a:solidFill>
              <a:latin typeface="Open Sans"/>
              <a:ea typeface="Open Sans"/>
              <a:cs typeface="Open Sans"/>
              <a:sym typeface="Open Sans"/>
            </a:endParaRPr>
          </a:p>
        </p:txBody>
      </p:sp>
      <p:sp>
        <p:nvSpPr>
          <p:cNvPr id="614" name="Google Shape;614;p45"/>
          <p:cNvSpPr/>
          <p:nvPr/>
        </p:nvSpPr>
        <p:spPr>
          <a:xfrm>
            <a:off x="7047300" y="2140475"/>
            <a:ext cx="1263300" cy="3633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ZA" sz="1000">
                <a:solidFill>
                  <a:srgbClr val="000A3A"/>
                </a:solidFill>
                <a:latin typeface="Open Sans"/>
                <a:ea typeface="Open Sans"/>
                <a:cs typeface="Open Sans"/>
                <a:sym typeface="Open Sans"/>
              </a:rPr>
              <a:t>HIGH</a:t>
            </a:r>
            <a:endParaRPr b="1" sz="1000">
              <a:solidFill>
                <a:srgbClr val="000A3A"/>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46"/>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4.2.2 Approaches for assessing the GHG impacts</a:t>
            </a:r>
            <a:endParaRPr/>
          </a:p>
        </p:txBody>
      </p:sp>
      <p:sp>
        <p:nvSpPr>
          <p:cNvPr id="621" name="Google Shape;621;p46"/>
          <p:cNvSpPr/>
          <p:nvPr/>
        </p:nvSpPr>
        <p:spPr>
          <a:xfrm>
            <a:off x="571875" y="1637588"/>
            <a:ext cx="4147500" cy="2150100"/>
          </a:xfrm>
          <a:prstGeom prst="rect">
            <a:avLst/>
          </a:prstGeom>
          <a:solidFill>
            <a:srgbClr val="E4DEFF"/>
          </a:solidFill>
          <a:ln cap="flat" cmpd="sng" w="9525">
            <a:solidFill>
              <a:srgbClr val="FAFA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6"/>
          <p:cNvSpPr/>
          <p:nvPr/>
        </p:nvSpPr>
        <p:spPr>
          <a:xfrm>
            <a:off x="884625" y="1637588"/>
            <a:ext cx="3522000" cy="2150100"/>
          </a:xfrm>
          <a:prstGeom prst="rect">
            <a:avLst/>
          </a:prstGeom>
          <a:noFill/>
          <a:ln>
            <a:noFill/>
          </a:ln>
        </p:spPr>
        <p:txBody>
          <a:bodyPr anchorCtr="0" anchor="ctr" bIns="45700" lIns="91425" spcFirstLastPara="1" rIns="91425" wrap="square" tIns="45700">
            <a:noAutofit/>
          </a:bodyPr>
          <a:lstStyle/>
          <a:p>
            <a:pPr indent="-317500" lvl="0" marL="457200" marR="0" rtl="0" algn="l">
              <a:lnSpc>
                <a:spcPct val="113000"/>
              </a:lnSpc>
              <a:spcBef>
                <a:spcPts val="4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Compares the </a:t>
            </a:r>
            <a:r>
              <a:rPr b="1" lang="en-ZA">
                <a:solidFill>
                  <a:srgbClr val="000A3A"/>
                </a:solidFill>
                <a:latin typeface="Open Sans"/>
                <a:ea typeface="Open Sans"/>
                <a:cs typeface="Open Sans"/>
                <a:sym typeface="Open Sans"/>
              </a:rPr>
              <a:t>difference </a:t>
            </a:r>
            <a:r>
              <a:rPr lang="en-ZA">
                <a:solidFill>
                  <a:srgbClr val="000A3A"/>
                </a:solidFill>
                <a:latin typeface="Open Sans"/>
                <a:ea typeface="Open Sans"/>
                <a:cs typeface="Open Sans"/>
                <a:sym typeface="Open Sans"/>
              </a:rPr>
              <a:t>in GHG emissions and removals </a:t>
            </a:r>
            <a:r>
              <a:rPr b="1" lang="en-ZA">
                <a:solidFill>
                  <a:srgbClr val="000A3A"/>
                </a:solidFill>
                <a:latin typeface="Open Sans"/>
                <a:ea typeface="Open Sans"/>
                <a:cs typeface="Open Sans"/>
                <a:sym typeface="Open Sans"/>
              </a:rPr>
              <a:t>between the policy and baseline scenarios</a:t>
            </a:r>
            <a:endParaRPr b="1">
              <a:solidFill>
                <a:srgbClr val="000A3A"/>
              </a:solidFill>
              <a:latin typeface="Open Sans"/>
              <a:ea typeface="Open Sans"/>
              <a:cs typeface="Open Sans"/>
              <a:sym typeface="Open Sans"/>
            </a:endParaRPr>
          </a:p>
          <a:p>
            <a:pPr indent="-317500" lvl="0" marL="457200" marR="0" rtl="0" algn="l">
              <a:lnSpc>
                <a:spcPct val="113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Difference between policy and baseline scenario is the impact resulting from the policy</a:t>
            </a:r>
            <a:endParaRPr>
              <a:solidFill>
                <a:srgbClr val="000A3A"/>
              </a:solidFill>
              <a:latin typeface="Open Sans"/>
              <a:ea typeface="Open Sans"/>
              <a:cs typeface="Open Sans"/>
              <a:sym typeface="Open Sans"/>
            </a:endParaRPr>
          </a:p>
        </p:txBody>
      </p:sp>
      <p:sp>
        <p:nvSpPr>
          <p:cNvPr id="623" name="Google Shape;623;p46"/>
          <p:cNvSpPr/>
          <p:nvPr/>
        </p:nvSpPr>
        <p:spPr>
          <a:xfrm>
            <a:off x="4747400" y="1637588"/>
            <a:ext cx="4147500" cy="2150100"/>
          </a:xfrm>
          <a:prstGeom prst="rect">
            <a:avLst/>
          </a:prstGeom>
          <a:solidFill>
            <a:srgbClr val="E4DEFF"/>
          </a:solidFill>
          <a:ln cap="flat" cmpd="sng" w="9525">
            <a:solidFill>
              <a:srgbClr val="FAFA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6"/>
          <p:cNvSpPr/>
          <p:nvPr/>
        </p:nvSpPr>
        <p:spPr>
          <a:xfrm>
            <a:off x="5060150" y="1637588"/>
            <a:ext cx="3522000" cy="2150100"/>
          </a:xfrm>
          <a:prstGeom prst="rect">
            <a:avLst/>
          </a:prstGeom>
          <a:noFill/>
          <a:ln>
            <a:noFill/>
          </a:ln>
        </p:spPr>
        <p:txBody>
          <a:bodyPr anchorCtr="0" anchor="ctr" bIns="45700" lIns="91425" spcFirstLastPara="1" rIns="91425" wrap="square" tIns="45700">
            <a:noAutofit/>
          </a:bodyPr>
          <a:lstStyle/>
          <a:p>
            <a:pPr indent="-317500" lvl="0" marL="457200" marR="0" rtl="0" algn="l">
              <a:lnSpc>
                <a:spcPct val="113000"/>
              </a:lnSpc>
              <a:spcBef>
                <a:spcPts val="4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Focuses on </a:t>
            </a:r>
            <a:r>
              <a:rPr b="1" lang="en-ZA">
                <a:solidFill>
                  <a:srgbClr val="000A3A"/>
                </a:solidFill>
                <a:latin typeface="Open Sans"/>
                <a:ea typeface="Open Sans"/>
                <a:cs typeface="Open Sans"/>
                <a:sym typeface="Open Sans"/>
              </a:rPr>
              <a:t>estimating the effect of the policy on activity data </a:t>
            </a:r>
            <a:r>
              <a:rPr lang="en-ZA">
                <a:solidFill>
                  <a:srgbClr val="000A3A"/>
                </a:solidFill>
                <a:latin typeface="Open Sans"/>
                <a:ea typeface="Open Sans"/>
                <a:cs typeface="Open Sans"/>
                <a:sym typeface="Open Sans"/>
              </a:rPr>
              <a:t>by estimating the expected increase or decrease in the area of land or in the adoption of a mitigation practice that is triggered by the policy</a:t>
            </a:r>
            <a:endParaRPr>
              <a:solidFill>
                <a:srgbClr val="000A3A"/>
              </a:solidFill>
              <a:latin typeface="Open Sans"/>
              <a:ea typeface="Open Sans"/>
              <a:cs typeface="Open Sans"/>
              <a:sym typeface="Open Sans"/>
            </a:endParaRPr>
          </a:p>
        </p:txBody>
      </p:sp>
      <p:sp>
        <p:nvSpPr>
          <p:cNvPr id="625" name="Google Shape;625;p46"/>
          <p:cNvSpPr/>
          <p:nvPr/>
        </p:nvSpPr>
        <p:spPr>
          <a:xfrm>
            <a:off x="481675" y="1203415"/>
            <a:ext cx="581400" cy="696600"/>
          </a:xfrm>
          <a:prstGeom prst="rect">
            <a:avLst/>
          </a:prstGeom>
          <a:blipFill rotWithShape="1">
            <a:blip r:embed="rId3">
              <a:alphaModFix/>
            </a:blip>
            <a:stretch>
              <a:fillRect b="0" l="-9999" r="-999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rrow Up with solid fill" id="626" name="Google Shape;626;p46"/>
          <p:cNvPicPr preferRelativeResize="0"/>
          <p:nvPr/>
        </p:nvPicPr>
        <p:blipFill rotWithShape="1">
          <a:blip r:embed="rId4">
            <a:alphaModFix/>
          </a:blip>
          <a:srcRect b="0" l="0" r="0" t="0"/>
          <a:stretch/>
        </p:blipFill>
        <p:spPr>
          <a:xfrm>
            <a:off x="249088" y="1369931"/>
            <a:ext cx="615674" cy="615684"/>
          </a:xfrm>
          <a:prstGeom prst="rect">
            <a:avLst/>
          </a:prstGeom>
          <a:noFill/>
          <a:ln>
            <a:noFill/>
          </a:ln>
        </p:spPr>
      </p:pic>
      <p:pic>
        <p:nvPicPr>
          <p:cNvPr descr="Arrow Up with solid fill" id="627" name="Google Shape;627;p46"/>
          <p:cNvPicPr preferRelativeResize="0"/>
          <p:nvPr/>
        </p:nvPicPr>
        <p:blipFill rotWithShape="1">
          <a:blip r:embed="rId4">
            <a:alphaModFix/>
          </a:blip>
          <a:srcRect b="0" l="0" r="0" t="0"/>
          <a:stretch/>
        </p:blipFill>
        <p:spPr>
          <a:xfrm>
            <a:off x="650614" y="1369931"/>
            <a:ext cx="615674" cy="615684"/>
          </a:xfrm>
          <a:prstGeom prst="rect">
            <a:avLst/>
          </a:prstGeom>
          <a:noFill/>
          <a:ln>
            <a:noFill/>
          </a:ln>
        </p:spPr>
      </p:pic>
      <p:sp>
        <p:nvSpPr>
          <p:cNvPr id="628" name="Google Shape;628;p46"/>
          <p:cNvSpPr/>
          <p:nvPr/>
        </p:nvSpPr>
        <p:spPr>
          <a:xfrm>
            <a:off x="4747415" y="1210766"/>
            <a:ext cx="681900" cy="6819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6"/>
          <p:cNvSpPr txBox="1"/>
          <p:nvPr/>
        </p:nvSpPr>
        <p:spPr>
          <a:xfrm>
            <a:off x="952288" y="1486213"/>
            <a:ext cx="2777100" cy="631200"/>
          </a:xfrm>
          <a:prstGeom prst="rect">
            <a:avLst/>
          </a:prstGeom>
          <a:noFill/>
          <a:ln>
            <a:noFill/>
          </a:ln>
        </p:spPr>
        <p:txBody>
          <a:bodyPr anchorCtr="0" anchor="t" bIns="0" lIns="0" spcFirstLastPara="1" rIns="556750" wrap="square" tIns="0">
            <a:noAutofit/>
          </a:bodyPr>
          <a:lstStyle/>
          <a:p>
            <a:pPr indent="0" lvl="0" marL="0" marR="0" rtl="0" algn="r">
              <a:lnSpc>
                <a:spcPct val="90000"/>
              </a:lnSpc>
              <a:spcBef>
                <a:spcPts val="0"/>
              </a:spcBef>
              <a:spcAft>
                <a:spcPts val="0"/>
              </a:spcAft>
              <a:buClr>
                <a:srgbClr val="000000"/>
              </a:buClr>
              <a:buSzPts val="2200"/>
              <a:buFont typeface="Arial"/>
              <a:buNone/>
            </a:pPr>
            <a:r>
              <a:rPr b="1" lang="en-ZA">
                <a:solidFill>
                  <a:srgbClr val="000000"/>
                </a:solidFill>
                <a:latin typeface="Open Sans"/>
                <a:ea typeface="Open Sans"/>
                <a:cs typeface="Open Sans"/>
                <a:sym typeface="Open Sans"/>
              </a:rPr>
              <a:t>EMISSIONS </a:t>
            </a:r>
            <a:r>
              <a:rPr lang="en-ZA">
                <a:solidFill>
                  <a:srgbClr val="000000"/>
                </a:solidFill>
                <a:latin typeface="Open Sans"/>
                <a:ea typeface="Open Sans"/>
                <a:cs typeface="Open Sans"/>
                <a:sym typeface="Open Sans"/>
              </a:rPr>
              <a:t>APPROACH</a:t>
            </a:r>
            <a:endParaRPr>
              <a:latin typeface="Open Sans"/>
              <a:ea typeface="Open Sans"/>
              <a:cs typeface="Open Sans"/>
              <a:sym typeface="Open Sans"/>
            </a:endParaRPr>
          </a:p>
        </p:txBody>
      </p:sp>
      <p:sp>
        <p:nvSpPr>
          <p:cNvPr id="630" name="Google Shape;630;p46"/>
          <p:cNvSpPr txBox="1"/>
          <p:nvPr/>
        </p:nvSpPr>
        <p:spPr>
          <a:xfrm>
            <a:off x="5316838" y="1486212"/>
            <a:ext cx="3144900" cy="631200"/>
          </a:xfrm>
          <a:prstGeom prst="rect">
            <a:avLst/>
          </a:prstGeom>
          <a:noFill/>
          <a:ln>
            <a:noFill/>
          </a:ln>
        </p:spPr>
        <p:txBody>
          <a:bodyPr anchorCtr="0" anchor="t" bIns="0" lIns="0" spcFirstLastPara="1" rIns="556750" wrap="square" tIns="0">
            <a:noAutofit/>
          </a:bodyPr>
          <a:lstStyle/>
          <a:p>
            <a:pPr indent="0" lvl="0" marL="0" marR="0" rtl="0" algn="r">
              <a:lnSpc>
                <a:spcPct val="90000"/>
              </a:lnSpc>
              <a:spcBef>
                <a:spcPts val="0"/>
              </a:spcBef>
              <a:spcAft>
                <a:spcPts val="0"/>
              </a:spcAft>
              <a:buClr>
                <a:srgbClr val="000000"/>
              </a:buClr>
              <a:buSzPts val="2200"/>
              <a:buFont typeface="Arial"/>
              <a:buNone/>
            </a:pPr>
            <a:r>
              <a:rPr b="1" lang="en-ZA">
                <a:latin typeface="Open Sans"/>
                <a:ea typeface="Open Sans"/>
                <a:cs typeface="Open Sans"/>
                <a:sym typeface="Open Sans"/>
              </a:rPr>
              <a:t>ACTIVITY DATA </a:t>
            </a:r>
            <a:r>
              <a:rPr lang="en-ZA">
                <a:solidFill>
                  <a:srgbClr val="000000"/>
                </a:solidFill>
                <a:latin typeface="Open Sans"/>
                <a:ea typeface="Open Sans"/>
                <a:cs typeface="Open Sans"/>
                <a:sym typeface="Open Sans"/>
              </a:rPr>
              <a:t>APPROACH</a:t>
            </a:r>
            <a:endParaRPr>
              <a:latin typeface="Open Sans"/>
              <a:ea typeface="Open Sans"/>
              <a:cs typeface="Open Sans"/>
              <a:sym typeface="Open Sans"/>
            </a:endParaRPr>
          </a:p>
        </p:txBody>
      </p:sp>
      <p:sp>
        <p:nvSpPr>
          <p:cNvPr id="631" name="Google Shape;631;p46"/>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632" name="Google Shape;632;p46"/>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633" name="Google Shape;633;p46"/>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634" name="Google Shape;634;p46"/>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635" name="Google Shape;635;p46">
            <a:hlinkClick action="ppaction://hlinksldjump" r:id="rId6"/>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36" name="Google Shape;636;p46">
            <a:hlinkClick action="ppaction://hlinksldjump" r:id="rId7"/>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37" name="Google Shape;637;p46">
            <a:hlinkClick action="ppaction://hlinksldjump" r:id="rId8"/>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38" name="Google Shape;638;p46">
            <a:hlinkClick action="ppaction://hlinksldjump" r:id="rId9"/>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7"/>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4.2.2 Approaches for assessing the GHG impacts</a:t>
            </a:r>
            <a:endParaRPr/>
          </a:p>
        </p:txBody>
      </p:sp>
      <p:sp>
        <p:nvSpPr>
          <p:cNvPr id="645" name="Google Shape;645;p47">
            <a:hlinkClick action="ppaction://hlinksldjump" r:id="rId3"/>
          </p:cNvPr>
          <p:cNvSpPr txBox="1"/>
          <p:nvPr/>
        </p:nvSpPr>
        <p:spPr>
          <a:xfrm>
            <a:off x="311027" y="4606131"/>
            <a:ext cx="1507500" cy="392700"/>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900"/>
              <a:buFont typeface="Arial"/>
              <a:buNone/>
            </a:pPr>
            <a:r>
              <a:rPr b="1" lang="en-ZA" sz="900">
                <a:solidFill>
                  <a:schemeClr val="lt1"/>
                </a:solidFill>
                <a:latin typeface="Arial"/>
                <a:ea typeface="Arial"/>
                <a:cs typeface="Arial"/>
                <a:sym typeface="Arial"/>
              </a:rPr>
              <a:t>Choosing an approach</a:t>
            </a:r>
            <a:endParaRPr>
              <a:solidFill>
                <a:schemeClr val="lt1"/>
              </a:solidFill>
            </a:endParaRPr>
          </a:p>
        </p:txBody>
      </p:sp>
      <p:graphicFrame>
        <p:nvGraphicFramePr>
          <p:cNvPr id="646" name="Google Shape;646;p47"/>
          <p:cNvGraphicFramePr/>
          <p:nvPr/>
        </p:nvGraphicFramePr>
        <p:xfrm>
          <a:off x="762401" y="1031487"/>
          <a:ext cx="3000000" cy="3000000"/>
        </p:xfrm>
        <a:graphic>
          <a:graphicData uri="http://schemas.openxmlformats.org/drawingml/2006/table">
            <a:tbl>
              <a:tblPr bandRow="1" firstRow="1">
                <a:noFill/>
                <a:tableStyleId>{965C1463-2B91-4546-AF48-C2C6A9CC63A3}</a:tableStyleId>
              </a:tblPr>
              <a:tblGrid>
                <a:gridCol w="1947575"/>
                <a:gridCol w="3149550"/>
                <a:gridCol w="2522075"/>
              </a:tblGrid>
              <a:tr h="485650">
                <a:tc>
                  <a:txBody>
                    <a:bodyPr/>
                    <a:lstStyle/>
                    <a:p>
                      <a:pPr indent="0" lvl="0" marL="0" marR="0" rtl="0" algn="l">
                        <a:spcBef>
                          <a:spcPts val="0"/>
                        </a:spcBef>
                        <a:spcAft>
                          <a:spcPts val="0"/>
                        </a:spcAft>
                        <a:buNone/>
                      </a:pPr>
                      <a:r>
                        <a:rPr lang="en-ZA" sz="1200">
                          <a:latin typeface="Open Sans"/>
                          <a:ea typeface="Open Sans"/>
                          <a:cs typeface="Open Sans"/>
                          <a:sym typeface="Open Sans"/>
                        </a:rPr>
                        <a:t>Approach</a:t>
                      </a:r>
                      <a:endParaRPr sz="12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rPr lang="en-ZA" sz="1200">
                          <a:latin typeface="Open Sans"/>
                          <a:ea typeface="Open Sans"/>
                          <a:cs typeface="Open Sans"/>
                          <a:sym typeface="Open Sans"/>
                        </a:rPr>
                        <a:t>Advantages</a:t>
                      </a:r>
                      <a:endParaRPr sz="12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rPr lang="en-ZA" sz="1200">
                          <a:latin typeface="Open Sans"/>
                          <a:ea typeface="Open Sans"/>
                          <a:cs typeface="Open Sans"/>
                          <a:sym typeface="Open Sans"/>
                        </a:rPr>
                        <a:t>Disadvantages</a:t>
                      </a:r>
                      <a:endParaRPr sz="12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r>
              <a:tr h="434525">
                <a:tc>
                  <a:txBody>
                    <a:bodyPr/>
                    <a:lstStyle/>
                    <a:p>
                      <a:pPr indent="0" lvl="0" marL="0" marR="0" rtl="0" algn="l">
                        <a:spcBef>
                          <a:spcPts val="0"/>
                        </a:spcBef>
                        <a:spcAft>
                          <a:spcPts val="0"/>
                        </a:spcAft>
                        <a:buNone/>
                      </a:pPr>
                      <a:r>
                        <a:rPr b="1" lang="en-ZA" sz="1000">
                          <a:latin typeface="Open Sans"/>
                          <a:ea typeface="Open Sans"/>
                          <a:cs typeface="Open Sans"/>
                          <a:sym typeface="Open Sans"/>
                        </a:rPr>
                        <a:t>Emissions approach</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254000" lvl="0" marL="285750" rtl="0" algn="l">
                        <a:spcBef>
                          <a:spcPts val="0"/>
                        </a:spcBef>
                        <a:spcAft>
                          <a:spcPts val="0"/>
                        </a:spcAft>
                        <a:buSzPts val="1000"/>
                        <a:buFont typeface="Open Sans"/>
                        <a:buChar char="•"/>
                      </a:pPr>
                      <a:r>
                        <a:rPr lang="en-ZA" sz="1000">
                          <a:latin typeface="Open Sans"/>
                          <a:ea typeface="Open Sans"/>
                          <a:cs typeface="Open Sans"/>
                          <a:sym typeface="Open Sans"/>
                        </a:rPr>
                        <a:t>Enables more robust and accurate understanding of the GHG impacts of forest policies </a:t>
                      </a:r>
                      <a:endParaRPr sz="1000">
                        <a:latin typeface="Open Sans"/>
                        <a:ea typeface="Open Sans"/>
                        <a:cs typeface="Open Sans"/>
                        <a:sym typeface="Open Sans"/>
                      </a:endParaRPr>
                    </a:p>
                    <a:p>
                      <a:pPr indent="-254000" lvl="0" marL="285750" rtl="0" algn="l">
                        <a:spcBef>
                          <a:spcPts val="900"/>
                        </a:spcBef>
                        <a:spcAft>
                          <a:spcPts val="0"/>
                        </a:spcAft>
                        <a:buSzPts val="1000"/>
                        <a:buFont typeface="Open Sans"/>
                        <a:buChar char="•"/>
                      </a:pPr>
                      <a:r>
                        <a:rPr lang="en-ZA" sz="1000">
                          <a:latin typeface="Open Sans"/>
                          <a:ea typeface="Open Sans"/>
                          <a:cs typeface="Open Sans"/>
                          <a:sym typeface="Open Sans"/>
                        </a:rPr>
                        <a:t>Meets wider set of objectives (related to understanding policy impact) </a:t>
                      </a:r>
                      <a:endParaRPr sz="1000">
                        <a:latin typeface="Open Sans"/>
                        <a:ea typeface="Open Sans"/>
                        <a:cs typeface="Open Sans"/>
                        <a:sym typeface="Open Sans"/>
                      </a:endParaRPr>
                    </a:p>
                    <a:p>
                      <a:pPr indent="-254000" lvl="0" marL="285750" rtl="0" algn="l">
                        <a:spcBef>
                          <a:spcPts val="900"/>
                        </a:spcBef>
                        <a:spcAft>
                          <a:spcPts val="0"/>
                        </a:spcAft>
                        <a:buSzPts val="1000"/>
                        <a:buFont typeface="Open Sans"/>
                        <a:buChar char="•"/>
                      </a:pPr>
                      <a:r>
                        <a:rPr lang="en-ZA" sz="1000">
                          <a:latin typeface="Open Sans"/>
                          <a:ea typeface="Open Sans"/>
                          <a:cs typeface="Open Sans"/>
                          <a:sym typeface="Open Sans"/>
                        </a:rPr>
                        <a:t>Meets widest set of stakeholder needs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254000" lvl="0" marL="285750" rtl="0" algn="l">
                        <a:spcBef>
                          <a:spcPts val="0"/>
                        </a:spcBef>
                        <a:spcAft>
                          <a:spcPts val="0"/>
                        </a:spcAft>
                        <a:buSzPts val="1000"/>
                        <a:buFont typeface="Open Sans"/>
                        <a:buChar char="•"/>
                      </a:pPr>
                      <a:r>
                        <a:rPr lang="en-ZA" sz="1000">
                          <a:latin typeface="Open Sans"/>
                          <a:ea typeface="Open Sans"/>
                          <a:cs typeface="Open Sans"/>
                          <a:sym typeface="Open Sans"/>
                        </a:rPr>
                        <a:t>Increased time, cost, data and capacity needs, depending on approach taken (simpler to more complex)</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434525">
                <a:tc>
                  <a:txBody>
                    <a:bodyPr/>
                    <a:lstStyle/>
                    <a:p>
                      <a:pPr indent="0" lvl="0" marL="0" marR="0" rtl="0" algn="l">
                        <a:spcBef>
                          <a:spcPts val="0"/>
                        </a:spcBef>
                        <a:spcAft>
                          <a:spcPts val="0"/>
                        </a:spcAft>
                        <a:buNone/>
                      </a:pPr>
                      <a:r>
                        <a:rPr b="1" lang="en-ZA" sz="1000">
                          <a:latin typeface="Open Sans"/>
                          <a:ea typeface="Open Sans"/>
                          <a:cs typeface="Open Sans"/>
                          <a:sym typeface="Open Sans"/>
                        </a:rPr>
                        <a:t>Activity data approach</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254000" lvl="0" marL="285750" rtl="0" algn="l">
                        <a:spcBef>
                          <a:spcPts val="0"/>
                        </a:spcBef>
                        <a:spcAft>
                          <a:spcPts val="0"/>
                        </a:spcAft>
                        <a:buSzPts val="1000"/>
                        <a:buFont typeface="Open Sans"/>
                        <a:buChar char="•"/>
                      </a:pPr>
                      <a:r>
                        <a:rPr lang="en-ZA" sz="1000">
                          <a:latin typeface="Open Sans"/>
                          <a:ea typeface="Open Sans"/>
                          <a:cs typeface="Open Sans"/>
                          <a:sym typeface="Open Sans"/>
                        </a:rPr>
                        <a:t>Gives an understanding of expected GHG impacts </a:t>
                      </a:r>
                      <a:endParaRPr sz="1000">
                        <a:latin typeface="Open Sans"/>
                        <a:ea typeface="Open Sans"/>
                        <a:cs typeface="Open Sans"/>
                        <a:sym typeface="Open Sans"/>
                      </a:endParaRPr>
                    </a:p>
                    <a:p>
                      <a:pPr indent="-254000" lvl="0" marL="285750" rtl="0" algn="l">
                        <a:spcBef>
                          <a:spcPts val="900"/>
                        </a:spcBef>
                        <a:spcAft>
                          <a:spcPts val="0"/>
                        </a:spcAft>
                        <a:buSzPts val="1000"/>
                        <a:buFont typeface="Open Sans"/>
                        <a:buChar char="•"/>
                      </a:pPr>
                      <a:r>
                        <a:rPr lang="en-ZA" sz="1000">
                          <a:latin typeface="Open Sans"/>
                          <a:ea typeface="Open Sans"/>
                          <a:cs typeface="Open Sans"/>
                          <a:sym typeface="Open Sans"/>
                        </a:rPr>
                        <a:t>Easier, simpler, requires less time, resources and capacity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254000" lvl="0" marL="285750" rtl="0" algn="l">
                        <a:spcBef>
                          <a:spcPts val="0"/>
                        </a:spcBef>
                        <a:spcAft>
                          <a:spcPts val="0"/>
                        </a:spcAft>
                        <a:buSzPts val="1000"/>
                        <a:buFont typeface="Open Sans"/>
                        <a:buChar char="•"/>
                      </a:pPr>
                      <a:r>
                        <a:rPr lang="en-ZA" sz="1000">
                          <a:latin typeface="Open Sans"/>
                          <a:ea typeface="Open Sans"/>
                          <a:cs typeface="Open Sans"/>
                          <a:sym typeface="Open Sans"/>
                        </a:rPr>
                        <a:t>Provides a more informative estimate of the GHG impacts of the policy, which limits the range of objectives the assessment can meet </a:t>
                      </a:r>
                      <a:endParaRPr sz="1000">
                        <a:latin typeface="Open Sans"/>
                        <a:ea typeface="Open Sans"/>
                        <a:cs typeface="Open Sans"/>
                        <a:sym typeface="Open Sans"/>
                      </a:endParaRPr>
                    </a:p>
                    <a:p>
                      <a:pPr indent="-254000" lvl="0" marL="285750" rtl="0" algn="l">
                        <a:spcBef>
                          <a:spcPts val="900"/>
                        </a:spcBef>
                        <a:spcAft>
                          <a:spcPts val="0"/>
                        </a:spcAft>
                        <a:buSzPts val="1000"/>
                        <a:buFont typeface="Open Sans"/>
                        <a:buChar char="•"/>
                      </a:pPr>
                      <a:r>
                        <a:rPr lang="en-ZA" sz="1000">
                          <a:latin typeface="Open Sans"/>
                          <a:ea typeface="Open Sans"/>
                          <a:cs typeface="Open Sans"/>
                          <a:sym typeface="Open Sans"/>
                        </a:rPr>
                        <a:t>Risk of over-simplification or limited understanding of relevant impact drivers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
        <p:nvSpPr>
          <p:cNvPr id="647" name="Google Shape;647;p47"/>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648" name="Google Shape;648;p47"/>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649" name="Google Shape;649;p47"/>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650" name="Google Shape;650;p47"/>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651" name="Google Shape;651;p47">
            <a:hlinkClick action="ppaction://hlinksldjump" r:id="rId4"/>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52" name="Google Shape;652;p47">
            <a:hlinkClick action="ppaction://hlinksldjump" r:id="rId5"/>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53" name="Google Shape;653;p47">
            <a:hlinkClick action="ppaction://hlinksldjump" r:id="rId6"/>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54" name="Google Shape;654;p47">
            <a:hlinkClick action="ppaction://hlinksldjump" r:id="rId7"/>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48"/>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4.2.3 Methods for obtaining or estimating data</a:t>
            </a:r>
            <a:endParaRPr/>
          </a:p>
        </p:txBody>
      </p:sp>
      <p:pic>
        <p:nvPicPr>
          <p:cNvPr descr="Timeline&#10;&#10;Description automatically generated" id="661" name="Google Shape;661;p48"/>
          <p:cNvPicPr preferRelativeResize="0"/>
          <p:nvPr/>
        </p:nvPicPr>
        <p:blipFill rotWithShape="1">
          <a:blip r:embed="rId3">
            <a:alphaModFix/>
          </a:blip>
          <a:srcRect b="2095" l="0" r="0" t="0"/>
          <a:stretch/>
        </p:blipFill>
        <p:spPr>
          <a:xfrm>
            <a:off x="535200" y="1072163"/>
            <a:ext cx="5275826" cy="3222837"/>
          </a:xfrm>
          <a:prstGeom prst="rect">
            <a:avLst/>
          </a:prstGeom>
          <a:noFill/>
          <a:ln>
            <a:noFill/>
          </a:ln>
        </p:spPr>
      </p:pic>
      <p:sp>
        <p:nvSpPr>
          <p:cNvPr id="662" name="Google Shape;662;p48"/>
          <p:cNvSpPr txBox="1"/>
          <p:nvPr/>
        </p:nvSpPr>
        <p:spPr>
          <a:xfrm>
            <a:off x="5924375" y="1775700"/>
            <a:ext cx="2566200" cy="159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ZA">
                <a:solidFill>
                  <a:srgbClr val="000A3A"/>
                </a:solidFill>
                <a:latin typeface="Open Sans"/>
                <a:ea typeface="Open Sans"/>
                <a:cs typeface="Open Sans"/>
                <a:sym typeface="Open Sans"/>
              </a:rPr>
              <a:t>Methodology provides simplified (Tier 1) methods for estimating spatial data and carbon stock change; it does not describe higher Tier methods. </a:t>
            </a:r>
            <a:endParaRPr>
              <a:solidFill>
                <a:srgbClr val="000A3A"/>
              </a:solidFill>
              <a:latin typeface="Open Sans"/>
              <a:ea typeface="Open Sans"/>
              <a:cs typeface="Open Sans"/>
              <a:sym typeface="Open Sans"/>
            </a:endParaRPr>
          </a:p>
        </p:txBody>
      </p:sp>
      <p:sp>
        <p:nvSpPr>
          <p:cNvPr id="663" name="Google Shape;663;p48"/>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664" name="Google Shape;664;p48"/>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665" name="Google Shape;665;p48"/>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666" name="Google Shape;666;p48"/>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667" name="Google Shape;667;p48">
            <a:hlinkClick action="ppaction://hlinksldjump" r:id="rId4"/>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68" name="Google Shape;668;p48">
            <a:hlinkClick action="ppaction://hlinksldjump" r:id="rId5"/>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69" name="Google Shape;669;p48">
            <a:hlinkClick action="ppaction://hlinksldjump" r:id="rId6"/>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70" name="Google Shape;670;p48">
            <a:hlinkClick action="ppaction://hlinksldjump" r:id="rId7"/>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idx="4294967295"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Overview of the Forest Methodology</a:t>
            </a:r>
            <a:endParaRPr/>
          </a:p>
        </p:txBody>
      </p:sp>
      <p:grpSp>
        <p:nvGrpSpPr>
          <p:cNvPr id="155" name="Google Shape;155;p22"/>
          <p:cNvGrpSpPr/>
          <p:nvPr/>
        </p:nvGrpSpPr>
        <p:grpSpPr>
          <a:xfrm>
            <a:off x="2067878" y="998725"/>
            <a:ext cx="5700101" cy="3768068"/>
            <a:chOff x="0" y="-13094"/>
            <a:chExt cx="5981218" cy="4335598"/>
          </a:xfrm>
        </p:grpSpPr>
        <p:sp>
          <p:nvSpPr>
            <p:cNvPr id="156" name="Google Shape;156;p22"/>
            <p:cNvSpPr/>
            <p:nvPr/>
          </p:nvSpPr>
          <p:spPr>
            <a:xfrm>
              <a:off x="0" y="2320370"/>
              <a:ext cx="5943600" cy="10005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chemeClr val="dk2"/>
                  </a:solidFill>
                  <a:latin typeface="Open Sans"/>
                  <a:ea typeface="Open Sans"/>
                  <a:cs typeface="Open Sans"/>
                  <a:sym typeface="Open Sans"/>
                </a:rPr>
                <a:t>Assessing impacts</a:t>
              </a:r>
              <a:endParaRPr i="0" sz="1200" u="none" cap="none" strike="noStrike">
                <a:solidFill>
                  <a:schemeClr val="dk2"/>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Estimate the baseline scenario and emissions (Chapter 7)</a:t>
              </a:r>
              <a:endParaRPr i="0" sz="1000" u="none" cap="none" strike="noStrike">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Estimate the GHG impacts of the policy ex-ante (Chapter 8)</a:t>
              </a:r>
              <a:endParaRPr i="0" sz="1000" u="none" cap="none" strike="noStrike">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Estimate the GHG impacts of the policy ex-post (Chapter 9)</a:t>
              </a:r>
              <a:endParaRPr i="0" sz="1000" u="none" cap="none" strike="noStrike">
                <a:solidFill>
                  <a:srgbClr val="09294E"/>
                </a:solidFill>
                <a:latin typeface="Open Sans"/>
                <a:ea typeface="Open Sans"/>
                <a:cs typeface="Open Sans"/>
                <a:sym typeface="Open Sans"/>
              </a:endParaRPr>
            </a:p>
          </p:txBody>
        </p:sp>
        <p:sp>
          <p:nvSpPr>
            <p:cNvPr id="157" name="Google Shape;157;p22"/>
            <p:cNvSpPr/>
            <p:nvPr/>
          </p:nvSpPr>
          <p:spPr>
            <a:xfrm>
              <a:off x="37618" y="3406304"/>
              <a:ext cx="5943600" cy="9162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chemeClr val="dk2"/>
                  </a:solidFill>
                  <a:latin typeface="Open Sans"/>
                  <a:ea typeface="Open Sans"/>
                  <a:cs typeface="Open Sans"/>
                  <a:sym typeface="Open Sans"/>
                </a:rPr>
                <a:t>Monitoring and reporting</a:t>
              </a:r>
              <a:endParaRPr i="0" sz="1200" u="none" cap="none" strike="noStrike">
                <a:solidFill>
                  <a:schemeClr val="dk2"/>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how to monitor performance of the policy over time (Chapter 10)</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how to report (Chapter 11)</a:t>
              </a:r>
              <a:endParaRPr i="0" sz="1200" u="none" cap="none" strike="noStrike">
                <a:solidFill>
                  <a:srgbClr val="000000"/>
                </a:solidFill>
                <a:latin typeface="Open Sans"/>
                <a:ea typeface="Open Sans"/>
                <a:cs typeface="Open Sans"/>
                <a:sym typeface="Open Sans"/>
              </a:endParaRPr>
            </a:p>
          </p:txBody>
        </p:sp>
        <p:sp>
          <p:nvSpPr>
            <p:cNvPr id="158" name="Google Shape;158;p22"/>
            <p:cNvSpPr/>
            <p:nvPr/>
          </p:nvSpPr>
          <p:spPr>
            <a:xfrm>
              <a:off x="0" y="1441785"/>
              <a:ext cx="5943600" cy="803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chemeClr val="dk2"/>
                  </a:solidFill>
                  <a:latin typeface="Open Sans"/>
                  <a:ea typeface="Open Sans"/>
                  <a:cs typeface="Open Sans"/>
                  <a:sym typeface="Open Sans"/>
                </a:rPr>
                <a:t>Defining the assessment </a:t>
              </a:r>
              <a:endParaRPr sz="1000">
                <a:solidFill>
                  <a:schemeClr val="dk2"/>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Clearly describe the policy to be assessed (Chapter 5)</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Identify the GHG impacts (Chapter 6)</a:t>
              </a:r>
              <a:endParaRPr>
                <a:latin typeface="Open Sans"/>
                <a:ea typeface="Open Sans"/>
                <a:cs typeface="Open Sans"/>
                <a:sym typeface="Open Sans"/>
              </a:endParaRPr>
            </a:p>
          </p:txBody>
        </p:sp>
        <p:sp>
          <p:nvSpPr>
            <p:cNvPr id="159" name="Google Shape;159;p22"/>
            <p:cNvSpPr/>
            <p:nvPr/>
          </p:nvSpPr>
          <p:spPr>
            <a:xfrm>
              <a:off x="28115" y="-13094"/>
              <a:ext cx="5943600" cy="1394100"/>
            </a:xfrm>
            <a:prstGeom prst="roundRect">
              <a:avLst>
                <a:gd fmla="val 10587" name="adj"/>
              </a:avLst>
            </a:pr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chemeClr val="dk2"/>
                  </a:solidFill>
                  <a:latin typeface="Open Sans"/>
                  <a:ea typeface="Open Sans"/>
                  <a:cs typeface="Open Sans"/>
                  <a:sym typeface="Open Sans"/>
                </a:rPr>
                <a:t>Introduction, objectives, key steps and overview of forest policies</a:t>
              </a:r>
              <a:endParaRPr sz="1000">
                <a:solidFill>
                  <a:schemeClr val="dk2"/>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purpose and applicability of the methodology (Chapter 1)</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Determine the objectives of estimating GHG impacts (Chapter 2)</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forest policies (Chapter 3)</a:t>
              </a:r>
              <a:endParaRPr>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how to use the methodology guidance (Chapter 4)</a:t>
              </a:r>
              <a:endParaRPr i="0" sz="1200" u="none" cap="none" strike="noStrike">
                <a:solidFill>
                  <a:srgbClr val="000000"/>
                </a:solidFill>
                <a:latin typeface="Open Sans"/>
                <a:ea typeface="Open Sans"/>
                <a:cs typeface="Open Sans"/>
                <a:sym typeface="Open Sans"/>
              </a:endParaRPr>
            </a:p>
          </p:txBody>
        </p:sp>
        <p:sp>
          <p:nvSpPr>
            <p:cNvPr id="160" name="Google Shape;160;p22"/>
            <p:cNvSpPr/>
            <p:nvPr/>
          </p:nvSpPr>
          <p:spPr>
            <a:xfrm rot="5400000">
              <a:off x="2859021" y="2152171"/>
              <a:ext cx="225600" cy="195900"/>
            </a:xfrm>
            <a:prstGeom prst="rightArrow">
              <a:avLst>
                <a:gd fmla="val 50000" name="adj1"/>
                <a:gd fmla="val 50000" name="adj2"/>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1" name="Google Shape;161;p22"/>
            <p:cNvSpPr/>
            <p:nvPr/>
          </p:nvSpPr>
          <p:spPr>
            <a:xfrm rot="5400000">
              <a:off x="2859021" y="3309816"/>
              <a:ext cx="225600" cy="195900"/>
            </a:xfrm>
            <a:prstGeom prst="rightArrow">
              <a:avLst>
                <a:gd fmla="val 50000" name="adj1"/>
                <a:gd fmla="val 50000" name="adj2"/>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2" name="Google Shape;162;p22"/>
            <p:cNvSpPr/>
            <p:nvPr/>
          </p:nvSpPr>
          <p:spPr>
            <a:xfrm rot="5400000">
              <a:off x="2859021" y="1300162"/>
              <a:ext cx="225600" cy="195900"/>
            </a:xfrm>
            <a:prstGeom prst="rightArrow">
              <a:avLst>
                <a:gd fmla="val 50000" name="adj1"/>
                <a:gd fmla="val 50000" name="adj2"/>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163" name="Google Shape;163;p22"/>
          <p:cNvSpPr/>
          <p:nvPr/>
        </p:nvSpPr>
        <p:spPr>
          <a:xfrm>
            <a:off x="1376025" y="1009200"/>
            <a:ext cx="892800" cy="892800"/>
          </a:xfrm>
          <a:prstGeom prst="ellipse">
            <a:avLst/>
          </a:prstGeom>
          <a:solidFill>
            <a:schemeClr val="accent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1</a:t>
            </a:r>
            <a:endParaRPr sz="1500">
              <a:latin typeface="Open Sans"/>
              <a:ea typeface="Open Sans"/>
              <a:cs typeface="Open Sans"/>
              <a:sym typeface="Open Sans"/>
            </a:endParaRPr>
          </a:p>
        </p:txBody>
      </p:sp>
      <p:sp>
        <p:nvSpPr>
          <p:cNvPr id="164" name="Google Shape;164;p22"/>
          <p:cNvSpPr/>
          <p:nvPr/>
        </p:nvSpPr>
        <p:spPr>
          <a:xfrm>
            <a:off x="1376025" y="1972062"/>
            <a:ext cx="892800" cy="892800"/>
          </a:xfrm>
          <a:prstGeom prst="ellipse">
            <a:avLst/>
          </a:prstGeom>
          <a:solidFill>
            <a:schemeClr val="accent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2</a:t>
            </a:r>
            <a:endParaRPr sz="1500">
              <a:latin typeface="Open Sans"/>
              <a:ea typeface="Open Sans"/>
              <a:cs typeface="Open Sans"/>
              <a:sym typeface="Open Sans"/>
            </a:endParaRPr>
          </a:p>
        </p:txBody>
      </p:sp>
      <p:sp>
        <p:nvSpPr>
          <p:cNvPr id="165" name="Google Shape;165;p22"/>
          <p:cNvSpPr/>
          <p:nvPr/>
        </p:nvSpPr>
        <p:spPr>
          <a:xfrm>
            <a:off x="1376025" y="2941002"/>
            <a:ext cx="892800" cy="892800"/>
          </a:xfrm>
          <a:prstGeom prst="ellipse">
            <a:avLst/>
          </a:prstGeom>
          <a:solidFill>
            <a:schemeClr val="accent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3</a:t>
            </a:r>
            <a:endParaRPr sz="1500">
              <a:latin typeface="Open Sans"/>
              <a:ea typeface="Open Sans"/>
              <a:cs typeface="Open Sans"/>
              <a:sym typeface="Open Sans"/>
            </a:endParaRPr>
          </a:p>
        </p:txBody>
      </p:sp>
      <p:sp>
        <p:nvSpPr>
          <p:cNvPr id="166" name="Google Shape;166;p22"/>
          <p:cNvSpPr/>
          <p:nvPr/>
        </p:nvSpPr>
        <p:spPr>
          <a:xfrm>
            <a:off x="1376025" y="3910044"/>
            <a:ext cx="892800" cy="892800"/>
          </a:xfrm>
          <a:prstGeom prst="ellipse">
            <a:avLst/>
          </a:prstGeom>
          <a:solidFill>
            <a:schemeClr val="accent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4</a:t>
            </a:r>
            <a:endParaRPr sz="1500">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9"/>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4.2.4 Expert judgement</a:t>
            </a:r>
            <a:endParaRPr/>
          </a:p>
        </p:txBody>
      </p:sp>
      <p:pic>
        <p:nvPicPr>
          <p:cNvPr id="677" name="Google Shape;677;p49">
            <a:hlinkClick r:id="rId3"/>
          </p:cNvPr>
          <p:cNvPicPr preferRelativeResize="0"/>
          <p:nvPr/>
        </p:nvPicPr>
        <p:blipFill rotWithShape="1">
          <a:blip r:embed="rId4">
            <a:alphaModFix/>
          </a:blip>
          <a:srcRect b="0" l="0" r="0" t="0"/>
          <a:stretch/>
        </p:blipFill>
        <p:spPr>
          <a:xfrm>
            <a:off x="960500" y="4515124"/>
            <a:ext cx="993600" cy="385200"/>
          </a:xfrm>
          <a:prstGeom prst="roundRect">
            <a:avLst>
              <a:gd fmla="val 16667" name="adj"/>
            </a:avLst>
          </a:prstGeom>
          <a:noFill/>
          <a:ln>
            <a:noFill/>
          </a:ln>
        </p:spPr>
      </p:pic>
      <p:sp>
        <p:nvSpPr>
          <p:cNvPr id="678" name="Google Shape;678;p49">
            <a:hlinkClick r:id="rId5"/>
          </p:cNvPr>
          <p:cNvSpPr txBox="1"/>
          <p:nvPr/>
        </p:nvSpPr>
        <p:spPr>
          <a:xfrm>
            <a:off x="306472" y="4609895"/>
            <a:ext cx="541800" cy="235200"/>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00"/>
              <a:buFont typeface="Arial"/>
              <a:buNone/>
            </a:pPr>
            <a:r>
              <a:rPr b="1" lang="en-ZA" sz="900">
                <a:solidFill>
                  <a:schemeClr val="lt1"/>
                </a:solidFill>
                <a:latin typeface="Arial"/>
                <a:ea typeface="Arial"/>
                <a:cs typeface="Arial"/>
                <a:sym typeface="Arial"/>
              </a:rPr>
              <a:t>IPCC</a:t>
            </a:r>
            <a:endParaRPr/>
          </a:p>
        </p:txBody>
      </p:sp>
      <p:sp>
        <p:nvSpPr>
          <p:cNvPr id="679" name="Google Shape;679;p49"/>
          <p:cNvSpPr txBox="1"/>
          <p:nvPr/>
        </p:nvSpPr>
        <p:spPr>
          <a:xfrm>
            <a:off x="311700" y="1164575"/>
            <a:ext cx="7961700" cy="31233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Clr>
                <a:srgbClr val="595959"/>
              </a:buClr>
              <a:buSzPts val="2000"/>
              <a:buFont typeface="Arial"/>
              <a:buNone/>
            </a:pPr>
            <a:r>
              <a:rPr lang="en-ZA">
                <a:solidFill>
                  <a:srgbClr val="000A3A"/>
                </a:solidFill>
                <a:latin typeface="Open Sans"/>
                <a:ea typeface="Open Sans"/>
                <a:cs typeface="Open Sans"/>
                <a:sym typeface="Open Sans"/>
              </a:rPr>
              <a:t>Expert judgement is likely to be needed in order to complete an assessment where information is not available or requires interpretation.</a:t>
            </a:r>
            <a:endParaRPr>
              <a:solidFill>
                <a:srgbClr val="000A3A"/>
              </a:solidFill>
              <a:latin typeface="Open Sans"/>
              <a:ea typeface="Open Sans"/>
              <a:cs typeface="Open Sans"/>
              <a:sym typeface="Open Sans"/>
            </a:endParaRPr>
          </a:p>
          <a:p>
            <a:pPr indent="0" lvl="0" marL="0" marR="0" rtl="0" algn="l">
              <a:lnSpc>
                <a:spcPct val="100000"/>
              </a:lnSpc>
              <a:spcBef>
                <a:spcPts val="0"/>
              </a:spcBef>
              <a:spcAft>
                <a:spcPts val="0"/>
              </a:spcAft>
              <a:buClr>
                <a:srgbClr val="595959"/>
              </a:buClr>
              <a:buSzPts val="2000"/>
              <a:buFont typeface="Arial"/>
              <a:buNone/>
            </a:pPr>
            <a:r>
              <a:t/>
            </a:r>
            <a:endParaRPr>
              <a:solidFill>
                <a:srgbClr val="000A3A"/>
              </a:solidFill>
              <a:latin typeface="Open Sans"/>
              <a:ea typeface="Open Sans"/>
              <a:cs typeface="Open Sans"/>
              <a:sym typeface="Open Sans"/>
            </a:endParaRPr>
          </a:p>
          <a:p>
            <a:pPr indent="0" lvl="0" marL="0" marR="0" rtl="0" algn="l">
              <a:lnSpc>
                <a:spcPct val="100000"/>
              </a:lnSpc>
              <a:spcBef>
                <a:spcPts val="0"/>
              </a:spcBef>
              <a:spcAft>
                <a:spcPts val="0"/>
              </a:spcAft>
              <a:buClr>
                <a:srgbClr val="595959"/>
              </a:buClr>
              <a:buSzPts val="2000"/>
              <a:buFont typeface="Arial"/>
              <a:buNone/>
            </a:pPr>
            <a:r>
              <a:t/>
            </a:r>
            <a:endParaRPr>
              <a:solidFill>
                <a:srgbClr val="000A3A"/>
              </a:solidFill>
              <a:latin typeface="Open Sans"/>
              <a:ea typeface="Open Sans"/>
              <a:cs typeface="Open Sans"/>
              <a:sym typeface="Open Sans"/>
            </a:endParaRPr>
          </a:p>
          <a:p>
            <a:pPr indent="0" lvl="0" marL="0" marR="0" rtl="0" algn="l">
              <a:lnSpc>
                <a:spcPct val="100000"/>
              </a:lnSpc>
              <a:spcBef>
                <a:spcPts val="0"/>
              </a:spcBef>
              <a:spcAft>
                <a:spcPts val="0"/>
              </a:spcAft>
              <a:buClr>
                <a:srgbClr val="595959"/>
              </a:buClr>
              <a:buSzPts val="2000"/>
              <a:buFont typeface="Arial"/>
              <a:buNone/>
            </a:pPr>
            <a:r>
              <a:rPr lang="en-ZA">
                <a:solidFill>
                  <a:srgbClr val="000A3A"/>
                </a:solidFill>
                <a:latin typeface="Open Sans"/>
                <a:ea typeface="Open Sans"/>
                <a:cs typeface="Open Sans"/>
                <a:sym typeface="Open Sans"/>
              </a:rPr>
              <a:t> </a:t>
            </a:r>
            <a:endParaRPr>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625852"/>
              </a:buClr>
              <a:buSzPts val="2000"/>
              <a:buFont typeface="Arial"/>
              <a:buNone/>
            </a:pPr>
            <a:r>
              <a:t/>
            </a:r>
            <a:endParaRPr i="0" u="none" strike="noStrike">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625852"/>
              </a:buClr>
              <a:buSzPts val="2000"/>
              <a:buFont typeface="Arial"/>
              <a:buNone/>
            </a:pPr>
            <a:r>
              <a:t/>
            </a:r>
            <a:endParaRPr>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625852"/>
              </a:buClr>
              <a:buSzPts val="2000"/>
              <a:buFont typeface="Arial"/>
              <a:buNone/>
            </a:pPr>
            <a:r>
              <a:t/>
            </a:r>
            <a:endParaRPr i="0" u="none" strike="noStrike">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625852"/>
              </a:buClr>
              <a:buSzPts val="2000"/>
              <a:buFont typeface="Arial"/>
              <a:buNone/>
            </a:pPr>
            <a:r>
              <a:t/>
            </a:r>
            <a:endParaRPr i="0" u="none" strike="noStrike">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595959"/>
              </a:buClr>
              <a:buSzPts val="2000"/>
              <a:buFont typeface="Arial"/>
              <a:buNone/>
            </a:pPr>
            <a:r>
              <a:rPr i="0" lang="en-ZA" u="none" strike="noStrike">
                <a:solidFill>
                  <a:srgbClr val="000A3A"/>
                </a:solidFill>
                <a:latin typeface="Open Sans"/>
                <a:ea typeface="Open Sans"/>
                <a:cs typeface="Open Sans"/>
                <a:sym typeface="Open Sans"/>
              </a:rPr>
              <a:t>IPCC 2006 GL provides procedures for expert elicitation which avoid biases and produce independent and reliable judgements</a:t>
            </a:r>
            <a:r>
              <a:rPr lang="en-ZA">
                <a:solidFill>
                  <a:srgbClr val="000A3A"/>
                </a:solidFill>
                <a:latin typeface="Open Sans"/>
                <a:ea typeface="Open Sans"/>
                <a:cs typeface="Open Sans"/>
                <a:sym typeface="Open Sans"/>
              </a:rPr>
              <a:t>.</a:t>
            </a:r>
            <a:endParaRPr>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625852"/>
              </a:buClr>
              <a:buSzPts val="2000"/>
              <a:buFont typeface="Arial"/>
              <a:buNone/>
            </a:pPr>
            <a:r>
              <a:t/>
            </a:r>
            <a:endParaRPr i="0" u="none" strike="noStrike">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595959"/>
              </a:buClr>
              <a:buSzPts val="2000"/>
              <a:buFont typeface="Arial"/>
              <a:buNone/>
            </a:pPr>
            <a:r>
              <a:rPr lang="en-ZA">
                <a:solidFill>
                  <a:srgbClr val="000A3A"/>
                </a:solidFill>
                <a:latin typeface="Open Sans"/>
                <a:ea typeface="Open Sans"/>
                <a:cs typeface="Open Sans"/>
                <a:sym typeface="Open Sans"/>
              </a:rPr>
              <a:t>Expert judgement can be informed through broader stakeholder consultation.</a:t>
            </a:r>
            <a:endParaRPr i="0" u="none" strike="noStrike">
              <a:solidFill>
                <a:srgbClr val="000A3A"/>
              </a:solidFill>
              <a:latin typeface="Open Sans"/>
              <a:ea typeface="Open Sans"/>
              <a:cs typeface="Open Sans"/>
              <a:sym typeface="Open Sans"/>
            </a:endParaRPr>
          </a:p>
        </p:txBody>
      </p:sp>
      <p:sp>
        <p:nvSpPr>
          <p:cNvPr id="680" name="Google Shape;680;p49"/>
          <p:cNvSpPr/>
          <p:nvPr/>
        </p:nvSpPr>
        <p:spPr>
          <a:xfrm>
            <a:off x="311700" y="1873150"/>
            <a:ext cx="5466900" cy="1167000"/>
          </a:xfrm>
          <a:prstGeom prst="roundRect">
            <a:avLst>
              <a:gd fmla="val 16667" name="adj"/>
            </a:avLst>
          </a:prstGeom>
          <a:solidFill>
            <a:srgbClr val="E4DEFF"/>
          </a:solidFill>
          <a:ln>
            <a:noFill/>
          </a:ln>
        </p:spPr>
        <p:txBody>
          <a:bodyPr anchorCtr="0" anchor="ctr" bIns="34275" lIns="68575" spcFirstLastPara="1" rIns="68575" wrap="square" tIns="34275">
            <a:noAutofit/>
          </a:bodyPr>
          <a:lstStyle/>
          <a:p>
            <a:pPr indent="457200" lvl="0" marL="0" marR="0" rtl="0" algn="l">
              <a:lnSpc>
                <a:spcPct val="115000"/>
              </a:lnSpc>
              <a:spcBef>
                <a:spcPts val="0"/>
              </a:spcBef>
              <a:spcAft>
                <a:spcPts val="0"/>
              </a:spcAft>
              <a:buNone/>
            </a:pPr>
            <a:r>
              <a:rPr b="1" lang="en-ZA" sz="1200">
                <a:solidFill>
                  <a:srgbClr val="000A3A"/>
                </a:solidFill>
                <a:latin typeface="Open Sans"/>
                <a:ea typeface="Open Sans"/>
                <a:cs typeface="Open Sans"/>
                <a:sym typeface="Open Sans"/>
              </a:rPr>
              <a:t>EXPERT JUDGEMENT (IPCC)</a:t>
            </a:r>
            <a:endParaRPr b="1" sz="1200">
              <a:solidFill>
                <a:srgbClr val="000A3A"/>
              </a:solidFill>
              <a:latin typeface="Open Sans"/>
              <a:ea typeface="Open Sans"/>
              <a:cs typeface="Open Sans"/>
              <a:sym typeface="Open Sans"/>
            </a:endParaRPr>
          </a:p>
          <a:p>
            <a:pPr indent="0" lvl="0" marL="457200" marR="0" rtl="0" algn="l">
              <a:lnSpc>
                <a:spcPct val="115000"/>
              </a:lnSpc>
              <a:spcBef>
                <a:spcPts val="0"/>
              </a:spcBef>
              <a:spcAft>
                <a:spcPts val="0"/>
              </a:spcAft>
              <a:buNone/>
            </a:pPr>
            <a:r>
              <a:rPr lang="en-ZA" sz="1000">
                <a:solidFill>
                  <a:srgbClr val="000A3A"/>
                </a:solidFill>
                <a:latin typeface="Open Sans"/>
                <a:ea typeface="Open Sans"/>
                <a:cs typeface="Open Sans"/>
                <a:sym typeface="Open Sans"/>
              </a:rPr>
              <a:t>Carefully considered, well-documented qualitative or quantitative judgement made in the absence of unequivocal observational evidence by a person or persons who have a demonstrable expertise in the given field.</a:t>
            </a:r>
            <a:endParaRPr sz="1000">
              <a:solidFill>
                <a:srgbClr val="000A3A"/>
              </a:solidFill>
              <a:latin typeface="Open Sans"/>
              <a:ea typeface="Open Sans"/>
              <a:cs typeface="Open Sans"/>
              <a:sym typeface="Open Sans"/>
            </a:endParaRPr>
          </a:p>
        </p:txBody>
      </p:sp>
      <p:sp>
        <p:nvSpPr>
          <p:cNvPr id="681" name="Google Shape;681;p49"/>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682" name="Google Shape;682;p49"/>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683" name="Google Shape;683;p49"/>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684" name="Google Shape;684;p49"/>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685" name="Google Shape;685;p49">
            <a:hlinkClick action="ppaction://hlinksldjump" r:id="rId6"/>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86" name="Google Shape;686;p49">
            <a:hlinkClick action="ppaction://hlinksldjump" r:id="rId7"/>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87" name="Google Shape;687;p49">
            <a:hlinkClick action="ppaction://hlinksldjump" r:id="rId8"/>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88" name="Google Shape;688;p49">
            <a:hlinkClick action="ppaction://hlinksldjump" r:id="rId9"/>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50"/>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4.2.5 Planning stakeholder participation</a:t>
            </a:r>
            <a:endParaRPr/>
          </a:p>
        </p:txBody>
      </p:sp>
      <p:pic>
        <p:nvPicPr>
          <p:cNvPr id="695" name="Google Shape;695;p50">
            <a:hlinkClick r:id="rId3"/>
          </p:cNvPr>
          <p:cNvPicPr preferRelativeResize="0"/>
          <p:nvPr/>
        </p:nvPicPr>
        <p:blipFill rotWithShape="1">
          <a:blip r:embed="rId4">
            <a:alphaModFix/>
          </a:blip>
          <a:srcRect b="0" l="0" r="0" t="0"/>
          <a:stretch/>
        </p:blipFill>
        <p:spPr>
          <a:xfrm>
            <a:off x="960500" y="4515124"/>
            <a:ext cx="993600" cy="385200"/>
          </a:xfrm>
          <a:prstGeom prst="roundRect">
            <a:avLst>
              <a:gd fmla="val 16667" name="adj"/>
            </a:avLst>
          </a:prstGeom>
          <a:noFill/>
          <a:ln>
            <a:noFill/>
          </a:ln>
        </p:spPr>
      </p:pic>
      <p:graphicFrame>
        <p:nvGraphicFramePr>
          <p:cNvPr id="696" name="Google Shape;696;p50"/>
          <p:cNvGraphicFramePr/>
          <p:nvPr/>
        </p:nvGraphicFramePr>
        <p:xfrm>
          <a:off x="1217364" y="1554875"/>
          <a:ext cx="3000000" cy="3000000"/>
        </p:xfrm>
        <a:graphic>
          <a:graphicData uri="http://schemas.openxmlformats.org/drawingml/2006/table">
            <a:tbl>
              <a:tblPr bandRow="1" firstRow="1">
                <a:noFill/>
                <a:tableStyleId>{965C1463-2B91-4546-AF48-C2C6A9CC63A3}</a:tableStyleId>
              </a:tblPr>
              <a:tblGrid>
                <a:gridCol w="3329950"/>
                <a:gridCol w="3379325"/>
              </a:tblGrid>
              <a:tr h="822975">
                <a:tc gridSpan="2">
                  <a:txBody>
                    <a:bodyPr/>
                    <a:lstStyle/>
                    <a:p>
                      <a:pPr indent="0" lvl="0" marL="0" rtl="0" algn="ctr">
                        <a:lnSpc>
                          <a:spcPct val="115000"/>
                        </a:lnSpc>
                        <a:spcBef>
                          <a:spcPts val="0"/>
                        </a:spcBef>
                        <a:spcAft>
                          <a:spcPts val="0"/>
                        </a:spcAft>
                        <a:buNone/>
                      </a:pPr>
                      <a:r>
                        <a:t/>
                      </a:r>
                      <a:endParaRPr sz="1200">
                        <a:latin typeface="Open Sans"/>
                        <a:ea typeface="Open Sans"/>
                        <a:cs typeface="Open Sans"/>
                        <a:sym typeface="Open Sans"/>
                      </a:endParaRPr>
                    </a:p>
                    <a:p>
                      <a:pPr indent="0" lvl="0" marL="0" rtl="0" algn="ctr">
                        <a:lnSpc>
                          <a:spcPct val="115000"/>
                        </a:lnSpc>
                        <a:spcBef>
                          <a:spcPts val="0"/>
                        </a:spcBef>
                        <a:spcAft>
                          <a:spcPts val="0"/>
                        </a:spcAft>
                        <a:buNone/>
                      </a:pPr>
                      <a:r>
                        <a:rPr b="0" lang="en-ZA" sz="1200">
                          <a:latin typeface="Open Sans"/>
                          <a:ea typeface="Open Sans"/>
                          <a:cs typeface="Open Sans"/>
                          <a:sym typeface="Open Sans"/>
                        </a:rPr>
                        <a:t>Strengthens the impact assessment and the contribution </a:t>
                      </a:r>
                      <a:endParaRPr b="0" sz="1200">
                        <a:latin typeface="Open Sans"/>
                        <a:ea typeface="Open Sans"/>
                        <a:cs typeface="Open Sans"/>
                        <a:sym typeface="Open Sans"/>
                      </a:endParaRPr>
                    </a:p>
                    <a:p>
                      <a:pPr indent="0" lvl="0" marL="0" rtl="0" algn="ctr">
                        <a:lnSpc>
                          <a:spcPct val="115000"/>
                        </a:lnSpc>
                        <a:spcBef>
                          <a:spcPts val="0"/>
                        </a:spcBef>
                        <a:spcAft>
                          <a:spcPts val="0"/>
                        </a:spcAft>
                        <a:buNone/>
                      </a:pPr>
                      <a:r>
                        <a:rPr b="0" lang="en-ZA" sz="1200">
                          <a:latin typeface="Open Sans"/>
                          <a:ea typeface="Open Sans"/>
                          <a:cs typeface="Open Sans"/>
                          <a:sym typeface="Open Sans"/>
                        </a:rPr>
                        <a:t>of policies to GHG mitigation goals in many way</a:t>
                      </a:r>
                      <a:endParaRPr b="0" sz="1200">
                        <a:latin typeface="Open Sans"/>
                        <a:ea typeface="Open Sans"/>
                        <a:cs typeface="Open Sans"/>
                        <a:sym typeface="Open Sans"/>
                      </a:endParaRPr>
                    </a:p>
                    <a:p>
                      <a:pPr indent="0" lvl="0" marL="0" rtl="0" algn="ctr">
                        <a:lnSpc>
                          <a:spcPct val="115000"/>
                        </a:lnSpc>
                        <a:spcBef>
                          <a:spcPts val="0"/>
                        </a:spcBef>
                        <a:spcAft>
                          <a:spcPts val="0"/>
                        </a:spcAft>
                        <a:buNone/>
                      </a:pPr>
                      <a:r>
                        <a:t/>
                      </a:r>
                      <a:endParaRPr sz="12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c hMerge="1"/>
              </a:tr>
              <a:tr h="434525">
                <a:tc gridSpan="2">
                  <a:txBody>
                    <a:bodyPr/>
                    <a:lstStyle/>
                    <a:p>
                      <a:pPr indent="0" lvl="0" marL="0" rtl="0" algn="ctr">
                        <a:spcBef>
                          <a:spcPts val="0"/>
                        </a:spcBef>
                        <a:spcAft>
                          <a:spcPts val="0"/>
                        </a:spcAft>
                        <a:buNone/>
                      </a:pPr>
                      <a:r>
                        <a:rPr lang="en-ZA" sz="1200">
                          <a:solidFill>
                            <a:srgbClr val="FFFFFF"/>
                          </a:solidFill>
                          <a:latin typeface="Open Sans"/>
                          <a:ea typeface="Open Sans"/>
                          <a:cs typeface="Open Sans"/>
                          <a:sym typeface="Open Sans"/>
                        </a:rPr>
                        <a:t>Helps reduce negative impacts and enhance benefits for all stakeholder groups</a:t>
                      </a:r>
                      <a:endParaRPr sz="1200">
                        <a:solidFill>
                          <a:srgbClr val="FFFFFF"/>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dk1"/>
                    </a:solidFill>
                  </a:tcPr>
                </a:tc>
                <a:tc hMerge="1"/>
              </a:tr>
              <a:tr h="434525">
                <a:tc>
                  <a:txBody>
                    <a:bodyPr/>
                    <a:lstStyle/>
                    <a:p>
                      <a:pPr indent="0" lvl="0" marL="0" marR="0" rtl="0" algn="ctr">
                        <a:spcBef>
                          <a:spcPts val="0"/>
                        </a:spcBef>
                        <a:spcAft>
                          <a:spcPts val="0"/>
                        </a:spcAft>
                        <a:buNone/>
                      </a:pPr>
                      <a:r>
                        <a:rPr lang="en-ZA" sz="1000">
                          <a:latin typeface="Open Sans"/>
                          <a:ea typeface="Open Sans"/>
                          <a:cs typeface="Open Sans"/>
                          <a:sym typeface="Open Sans"/>
                        </a:rPr>
                        <a:t>Builds trust</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rtl="0" algn="ctr">
                        <a:spcBef>
                          <a:spcPts val="900"/>
                        </a:spcBef>
                        <a:spcAft>
                          <a:spcPts val="0"/>
                        </a:spcAft>
                        <a:buNone/>
                      </a:pPr>
                      <a:r>
                        <a:rPr lang="en-ZA" sz="1000">
                          <a:latin typeface="Open Sans"/>
                          <a:ea typeface="Open Sans"/>
                          <a:cs typeface="Open Sans"/>
                          <a:sym typeface="Open Sans"/>
                        </a:rPr>
                        <a:t>Creates a mechanism for raising </a:t>
                      </a:r>
                      <a:br>
                        <a:rPr lang="en-ZA" sz="1000">
                          <a:latin typeface="Open Sans"/>
                          <a:ea typeface="Open Sans"/>
                          <a:cs typeface="Open Sans"/>
                          <a:sym typeface="Open Sans"/>
                        </a:rPr>
                      </a:br>
                      <a:r>
                        <a:rPr lang="en-ZA" sz="1000">
                          <a:latin typeface="Open Sans"/>
                          <a:ea typeface="Open Sans"/>
                          <a:cs typeface="Open Sans"/>
                          <a:sym typeface="Open Sans"/>
                        </a:rPr>
                        <a:t>issues before implementation</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434525">
                <a:tc>
                  <a:txBody>
                    <a:bodyPr/>
                    <a:lstStyle/>
                    <a:p>
                      <a:pPr indent="0" lvl="0" marL="0" marR="0" rtl="0" algn="ctr">
                        <a:spcBef>
                          <a:spcPts val="0"/>
                        </a:spcBef>
                        <a:spcAft>
                          <a:spcPts val="0"/>
                        </a:spcAft>
                        <a:buNone/>
                      </a:pPr>
                      <a:r>
                        <a:rPr lang="en-ZA" sz="1000">
                          <a:latin typeface="Open Sans"/>
                          <a:ea typeface="Open Sans"/>
                          <a:cs typeface="Open Sans"/>
                          <a:sym typeface="Open Sans"/>
                        </a:rPr>
                        <a:t>Raises awareness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190500" lvl="0" marL="285750" rtl="0" algn="ctr">
                        <a:spcBef>
                          <a:spcPts val="0"/>
                        </a:spcBef>
                        <a:spcAft>
                          <a:spcPts val="0"/>
                        </a:spcAft>
                        <a:buNone/>
                      </a:pPr>
                      <a:r>
                        <a:rPr lang="en-ZA" sz="1000">
                          <a:latin typeface="Open Sans"/>
                          <a:ea typeface="Open Sans"/>
                          <a:cs typeface="Open Sans"/>
                          <a:sym typeface="Open Sans"/>
                        </a:rPr>
                        <a:t>Enhances credibility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434525">
                <a:tc>
                  <a:txBody>
                    <a:bodyPr/>
                    <a:lstStyle/>
                    <a:p>
                      <a:pPr indent="0" lvl="0" marL="0" marR="0" rtl="0" algn="ctr">
                        <a:spcBef>
                          <a:spcPts val="0"/>
                        </a:spcBef>
                        <a:spcAft>
                          <a:spcPts val="0"/>
                        </a:spcAft>
                        <a:buNone/>
                      </a:pPr>
                      <a:r>
                        <a:rPr lang="en-ZA" sz="1000">
                          <a:latin typeface="Open Sans"/>
                          <a:ea typeface="Open Sans"/>
                          <a:cs typeface="Open Sans"/>
                          <a:sym typeface="Open Sans"/>
                        </a:rPr>
                        <a:t>Enhances transparency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190500" lvl="0" marL="285750" rtl="0" algn="ctr">
                        <a:spcBef>
                          <a:spcPts val="0"/>
                        </a:spcBef>
                        <a:spcAft>
                          <a:spcPts val="0"/>
                        </a:spcAft>
                        <a:buNone/>
                      </a:pPr>
                      <a:r>
                        <a:rPr lang="en-ZA" sz="1000">
                          <a:latin typeface="Open Sans"/>
                          <a:ea typeface="Open Sans"/>
                          <a:cs typeface="Open Sans"/>
                          <a:sym typeface="Open Sans"/>
                        </a:rPr>
                        <a:t>Enhances ambition and finance</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bl>
          </a:graphicData>
        </a:graphic>
      </p:graphicFrame>
      <p:sp>
        <p:nvSpPr>
          <p:cNvPr id="697" name="Google Shape;697;p50"/>
          <p:cNvSpPr txBox="1"/>
          <p:nvPr/>
        </p:nvSpPr>
        <p:spPr>
          <a:xfrm>
            <a:off x="311700" y="986100"/>
            <a:ext cx="8326200" cy="781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ZA">
                <a:solidFill>
                  <a:srgbClr val="000A3A"/>
                </a:solidFill>
                <a:latin typeface="Open Sans"/>
                <a:ea typeface="Open Sans"/>
                <a:cs typeface="Open Sans"/>
                <a:sym typeface="Open Sans"/>
              </a:rPr>
              <a:t>Stakeholder participation is recommended in many steps throughout the guidance. </a:t>
            </a:r>
            <a:endParaRPr>
              <a:solidFill>
                <a:srgbClr val="000A3A"/>
              </a:solidFill>
              <a:latin typeface="Open Sans"/>
              <a:ea typeface="Open Sans"/>
              <a:cs typeface="Open Sans"/>
              <a:sym typeface="Open Sans"/>
            </a:endParaRPr>
          </a:p>
        </p:txBody>
      </p:sp>
      <p:sp>
        <p:nvSpPr>
          <p:cNvPr id="698" name="Google Shape;698;p50"/>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699" name="Google Shape;699;p50"/>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700" name="Google Shape;700;p50"/>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701" name="Google Shape;701;p50"/>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702" name="Google Shape;702;p50">
            <a:hlinkClick action="ppaction://hlinksldjump" r:id="rId5"/>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703" name="Google Shape;703;p50">
            <a:hlinkClick action="ppaction://hlinksldjump" r:id="rId6"/>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704" name="Google Shape;704;p50">
            <a:hlinkClick action="ppaction://hlinksldjump" r:id="rId7"/>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705" name="Google Shape;705;p50">
            <a:hlinkClick action="ppaction://hlinksldjump" r:id="rId8"/>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51"/>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4.2.6 Planning technical review</a:t>
            </a:r>
            <a:endParaRPr/>
          </a:p>
        </p:txBody>
      </p:sp>
      <p:pic>
        <p:nvPicPr>
          <p:cNvPr id="712" name="Google Shape;712;p51">
            <a:hlinkClick r:id="rId3"/>
          </p:cNvPr>
          <p:cNvPicPr preferRelativeResize="0"/>
          <p:nvPr/>
        </p:nvPicPr>
        <p:blipFill rotWithShape="1">
          <a:blip r:embed="rId4">
            <a:alphaModFix/>
          </a:blip>
          <a:srcRect b="0" l="0" r="0" t="0"/>
          <a:stretch/>
        </p:blipFill>
        <p:spPr>
          <a:xfrm>
            <a:off x="537375" y="4514000"/>
            <a:ext cx="1028700" cy="463800"/>
          </a:xfrm>
          <a:prstGeom prst="roundRect">
            <a:avLst>
              <a:gd fmla="val 16667" name="adj"/>
            </a:avLst>
          </a:prstGeom>
          <a:noFill/>
          <a:ln>
            <a:noFill/>
          </a:ln>
        </p:spPr>
      </p:pic>
      <p:sp>
        <p:nvSpPr>
          <p:cNvPr id="713" name="Google Shape;713;p51"/>
          <p:cNvSpPr txBox="1"/>
          <p:nvPr/>
        </p:nvSpPr>
        <p:spPr>
          <a:xfrm>
            <a:off x="311700" y="1228950"/>
            <a:ext cx="4317900" cy="2990400"/>
          </a:xfrm>
          <a:prstGeom prst="rect">
            <a:avLst/>
          </a:prstGeom>
          <a:noFill/>
          <a:ln>
            <a:noFill/>
          </a:ln>
        </p:spPr>
        <p:txBody>
          <a:bodyPr anchorCtr="0" anchor="t" bIns="45700" lIns="91425" spcFirstLastPara="1" rIns="91425" wrap="square" tIns="45700">
            <a:normAutofit lnSpcReduction="10000"/>
          </a:bodyPr>
          <a:lstStyle/>
          <a:p>
            <a:pPr indent="-190500" lvl="0" marL="228600" rtl="0" algn="l">
              <a:lnSpc>
                <a:spcPct val="115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Before beginning the assessment process, consider whether technical review of the assessment report will be pursued. </a:t>
            </a:r>
            <a:endParaRPr>
              <a:solidFill>
                <a:srgbClr val="000A3A"/>
              </a:solidFill>
              <a:latin typeface="Open Sans"/>
              <a:ea typeface="Open Sans"/>
              <a:cs typeface="Open Sans"/>
              <a:sym typeface="Open Sans"/>
            </a:endParaRPr>
          </a:p>
          <a:p>
            <a:pPr indent="-190500" lvl="0" marL="228600" rtl="0" algn="l">
              <a:lnSpc>
                <a:spcPct val="115000"/>
              </a:lnSpc>
              <a:spcBef>
                <a:spcPts val="6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The technical review process emphasises learning and continual improvement and can help identify areas for improving future impact assessments. </a:t>
            </a:r>
            <a:endParaRPr>
              <a:solidFill>
                <a:srgbClr val="000A3A"/>
              </a:solidFill>
              <a:latin typeface="Open Sans"/>
              <a:ea typeface="Open Sans"/>
              <a:cs typeface="Open Sans"/>
              <a:sym typeface="Open Sans"/>
            </a:endParaRPr>
          </a:p>
          <a:p>
            <a:pPr indent="-190500" lvl="0" marL="228600" rtl="0" algn="l">
              <a:lnSpc>
                <a:spcPct val="115000"/>
              </a:lnSpc>
              <a:spcBef>
                <a:spcPts val="6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Technical review can also provide confidence that the impacts of policies have been estimated and reported according to ICAT key recommendations.</a:t>
            </a:r>
            <a:endParaRPr>
              <a:solidFill>
                <a:srgbClr val="000A3A"/>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000A3A"/>
              </a:solidFill>
              <a:latin typeface="Open Sans"/>
              <a:ea typeface="Open Sans"/>
              <a:cs typeface="Open Sans"/>
              <a:sym typeface="Open Sans"/>
            </a:endParaRPr>
          </a:p>
        </p:txBody>
      </p:sp>
      <p:pic>
        <p:nvPicPr>
          <p:cNvPr descr="People attending a meeting" id="714" name="Google Shape;714;p51"/>
          <p:cNvPicPr preferRelativeResize="0"/>
          <p:nvPr/>
        </p:nvPicPr>
        <p:blipFill rotWithShape="1">
          <a:blip r:embed="rId5">
            <a:alphaModFix/>
          </a:blip>
          <a:srcRect b="0" l="0" r="0" t="0"/>
          <a:stretch/>
        </p:blipFill>
        <p:spPr>
          <a:xfrm>
            <a:off x="4818218" y="1307073"/>
            <a:ext cx="3843300" cy="2562200"/>
          </a:xfrm>
          <a:prstGeom prst="rect">
            <a:avLst/>
          </a:prstGeom>
          <a:noFill/>
          <a:ln>
            <a:noFill/>
          </a:ln>
        </p:spPr>
      </p:pic>
      <p:sp>
        <p:nvSpPr>
          <p:cNvPr id="715" name="Google Shape;715;p51"/>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716" name="Google Shape;716;p51"/>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717" name="Google Shape;717;p51"/>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718" name="Google Shape;718;p51"/>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719" name="Google Shape;719;p51">
            <a:hlinkClick action="ppaction://hlinksldjump" r:id="rId6"/>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720" name="Google Shape;720;p51">
            <a:hlinkClick action="ppaction://hlinksldjump" r:id="rId7"/>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721" name="Google Shape;721;p51">
            <a:hlinkClick action="ppaction://hlinksldjump" r:id="rId8"/>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722" name="Google Shape;722;p51">
            <a:hlinkClick action="ppaction://hlinksldjump" r:id="rId9"/>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52"/>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4.3 Assessment principles</a:t>
            </a:r>
            <a:endParaRPr/>
          </a:p>
        </p:txBody>
      </p:sp>
      <p:sp>
        <p:nvSpPr>
          <p:cNvPr id="729" name="Google Shape;729;p52">
            <a:hlinkClick action="ppaction://hlinksldjump" r:id="rId3"/>
          </p:cNvPr>
          <p:cNvSpPr txBox="1"/>
          <p:nvPr/>
        </p:nvSpPr>
        <p:spPr>
          <a:xfrm>
            <a:off x="4719198" y="4309929"/>
            <a:ext cx="1203000" cy="2511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900"/>
              <a:buFont typeface="Arial"/>
              <a:buNone/>
            </a:pPr>
            <a:r>
              <a:rPr lang="en-ZA" sz="800">
                <a:solidFill>
                  <a:schemeClr val="lt1"/>
                </a:solidFill>
                <a:latin typeface="Open Sans"/>
                <a:ea typeface="Open Sans"/>
                <a:cs typeface="Open Sans"/>
                <a:sym typeface="Open Sans"/>
              </a:rPr>
              <a:t>Conservativeness</a:t>
            </a:r>
            <a:endParaRPr sz="800">
              <a:solidFill>
                <a:schemeClr val="lt1"/>
              </a:solidFill>
              <a:latin typeface="Open Sans"/>
              <a:ea typeface="Open Sans"/>
              <a:cs typeface="Open Sans"/>
              <a:sym typeface="Open Sans"/>
            </a:endParaRPr>
          </a:p>
        </p:txBody>
      </p:sp>
      <p:sp>
        <p:nvSpPr>
          <p:cNvPr id="730" name="Google Shape;730;p52">
            <a:hlinkClick action="ppaction://hlinksldjump" r:id="rId4"/>
          </p:cNvPr>
          <p:cNvSpPr txBox="1"/>
          <p:nvPr/>
        </p:nvSpPr>
        <p:spPr>
          <a:xfrm>
            <a:off x="6001365" y="4309929"/>
            <a:ext cx="1014300" cy="2511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9294E"/>
              </a:buClr>
              <a:buSzPts val="900"/>
              <a:buFont typeface="Arial"/>
              <a:buNone/>
            </a:pPr>
            <a:r>
              <a:rPr lang="en-ZA" sz="800">
                <a:solidFill>
                  <a:schemeClr val="lt1"/>
                </a:solidFill>
                <a:latin typeface="Open Sans"/>
                <a:ea typeface="Open Sans"/>
                <a:cs typeface="Open Sans"/>
                <a:sym typeface="Open Sans"/>
              </a:rPr>
              <a:t>Comparability</a:t>
            </a:r>
            <a:endParaRPr sz="800">
              <a:solidFill>
                <a:schemeClr val="lt1"/>
              </a:solidFill>
              <a:latin typeface="Open Sans"/>
              <a:ea typeface="Open Sans"/>
              <a:cs typeface="Open Sans"/>
              <a:sym typeface="Open Sans"/>
            </a:endParaRPr>
          </a:p>
        </p:txBody>
      </p:sp>
      <p:pic>
        <p:nvPicPr>
          <p:cNvPr id="731" name="Google Shape;731;p52"/>
          <p:cNvPicPr preferRelativeResize="0"/>
          <p:nvPr/>
        </p:nvPicPr>
        <p:blipFill rotWithShape="1">
          <a:blip r:embed="rId5">
            <a:alphaModFix/>
          </a:blip>
          <a:srcRect b="0" l="0" r="0" t="0"/>
          <a:stretch/>
        </p:blipFill>
        <p:spPr>
          <a:xfrm>
            <a:off x="490800" y="4535600"/>
            <a:ext cx="381000" cy="381000"/>
          </a:xfrm>
          <a:prstGeom prst="ellipse">
            <a:avLst/>
          </a:prstGeom>
          <a:noFill/>
          <a:ln cap="flat" cmpd="sng" w="38100">
            <a:solidFill>
              <a:srgbClr val="9D97F0"/>
            </a:solidFill>
            <a:prstDash val="solid"/>
            <a:round/>
            <a:headEnd len="sm" w="sm" type="none"/>
            <a:tailEnd len="sm" w="sm" type="none"/>
          </a:ln>
        </p:spPr>
      </p:pic>
      <p:sp>
        <p:nvSpPr>
          <p:cNvPr id="732" name="Google Shape;732;p52"/>
          <p:cNvSpPr txBox="1"/>
          <p:nvPr/>
        </p:nvSpPr>
        <p:spPr>
          <a:xfrm>
            <a:off x="871799" y="4137500"/>
            <a:ext cx="3094500" cy="376500"/>
          </a:xfrm>
          <a:prstGeom prst="rect">
            <a:avLst/>
          </a:prstGeom>
          <a:noFill/>
          <a:ln>
            <a:noFill/>
          </a:ln>
        </p:spPr>
        <p:txBody>
          <a:bodyPr anchorCtr="0" anchor="ctr" bIns="45700" lIns="91425" spcFirstLastPara="1" rIns="91425" wrap="square" tIns="45700">
            <a:normAutofit fontScale="92500"/>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Base the assessment on the principles of relevance, completeness, consistency, transparency and accuracy.</a:t>
            </a:r>
            <a:endParaRPr i="1" sz="1000">
              <a:solidFill>
                <a:srgbClr val="09294E"/>
              </a:solidFill>
              <a:latin typeface="Open Sans"/>
              <a:ea typeface="Open Sans"/>
              <a:cs typeface="Open Sans"/>
              <a:sym typeface="Open Sans"/>
            </a:endParaRPr>
          </a:p>
        </p:txBody>
      </p:sp>
      <p:cxnSp>
        <p:nvCxnSpPr>
          <p:cNvPr id="733" name="Google Shape;733;p52"/>
          <p:cNvCxnSpPr>
            <a:stCxn id="731" idx="6"/>
            <a:endCxn id="732" idx="1"/>
          </p:cNvCxnSpPr>
          <p:nvPr/>
        </p:nvCxnSpPr>
        <p:spPr>
          <a:xfrm rot="10800000">
            <a:off x="871800" y="4325600"/>
            <a:ext cx="0" cy="400500"/>
          </a:xfrm>
          <a:prstGeom prst="straightConnector1">
            <a:avLst/>
          </a:prstGeom>
          <a:noFill/>
          <a:ln cap="flat" cmpd="sng" w="9525">
            <a:solidFill>
              <a:srgbClr val="9D97F0"/>
            </a:solidFill>
            <a:prstDash val="solid"/>
            <a:round/>
            <a:headEnd len="sm" w="sm" type="none"/>
            <a:tailEnd len="med" w="med" type="oval"/>
          </a:ln>
        </p:spPr>
      </p:cxnSp>
      <p:grpSp>
        <p:nvGrpSpPr>
          <p:cNvPr id="734" name="Google Shape;734;p52"/>
          <p:cNvGrpSpPr/>
          <p:nvPr/>
        </p:nvGrpSpPr>
        <p:grpSpPr>
          <a:xfrm>
            <a:off x="171886" y="1557332"/>
            <a:ext cx="1390464" cy="1390464"/>
            <a:chOff x="174755" y="2970236"/>
            <a:chExt cx="1440000" cy="1440000"/>
          </a:xfrm>
        </p:grpSpPr>
        <p:sp>
          <p:nvSpPr>
            <p:cNvPr id="735" name="Google Shape;735;p52"/>
            <p:cNvSpPr/>
            <p:nvPr/>
          </p:nvSpPr>
          <p:spPr>
            <a:xfrm>
              <a:off x="174755" y="2970236"/>
              <a:ext cx="1440000" cy="1440000"/>
            </a:xfrm>
            <a:prstGeom prst="ellipse">
              <a:avLst/>
            </a:prstGeom>
            <a:solidFill>
              <a:srgbClr val="000A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000" u="none" cap="none" strike="noStrike">
                <a:solidFill>
                  <a:srgbClr val="FFFFFF"/>
                </a:solidFill>
                <a:latin typeface="Open Sans"/>
                <a:ea typeface="Open Sans"/>
                <a:cs typeface="Open Sans"/>
                <a:sym typeface="Open Sans"/>
              </a:endParaRPr>
            </a:p>
          </p:txBody>
        </p:sp>
        <p:sp>
          <p:nvSpPr>
            <p:cNvPr id="736" name="Google Shape;736;p52"/>
            <p:cNvSpPr/>
            <p:nvPr/>
          </p:nvSpPr>
          <p:spPr>
            <a:xfrm>
              <a:off x="422173" y="3572919"/>
              <a:ext cx="1103100" cy="276900"/>
            </a:xfrm>
            <a:prstGeom prst="rect">
              <a:avLst/>
            </a:prstGeom>
            <a:solidFill>
              <a:srgbClr val="000A3A"/>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ZA" sz="1000">
                  <a:solidFill>
                    <a:srgbClr val="FFFFFF"/>
                  </a:solidFill>
                  <a:latin typeface="Open Sans"/>
                  <a:ea typeface="Open Sans"/>
                  <a:cs typeface="Open Sans"/>
                  <a:sym typeface="Open Sans"/>
                </a:rPr>
                <a:t>RELEVANCE</a:t>
              </a:r>
              <a:endParaRPr sz="1000">
                <a:latin typeface="Open Sans"/>
                <a:ea typeface="Open Sans"/>
                <a:cs typeface="Open Sans"/>
                <a:sym typeface="Open Sans"/>
              </a:endParaRPr>
            </a:p>
          </p:txBody>
        </p:sp>
      </p:grpSp>
      <p:grpSp>
        <p:nvGrpSpPr>
          <p:cNvPr id="737" name="Google Shape;737;p52"/>
          <p:cNvGrpSpPr/>
          <p:nvPr/>
        </p:nvGrpSpPr>
        <p:grpSpPr>
          <a:xfrm>
            <a:off x="1644218" y="1557332"/>
            <a:ext cx="1390464" cy="1390464"/>
            <a:chOff x="1693670" y="2970236"/>
            <a:chExt cx="1440000" cy="1440000"/>
          </a:xfrm>
        </p:grpSpPr>
        <p:sp>
          <p:nvSpPr>
            <p:cNvPr id="738" name="Google Shape;738;p52"/>
            <p:cNvSpPr/>
            <p:nvPr/>
          </p:nvSpPr>
          <p:spPr>
            <a:xfrm>
              <a:off x="1693670" y="2970236"/>
              <a:ext cx="1440000" cy="1440000"/>
            </a:xfrm>
            <a:prstGeom prst="ellipse">
              <a:avLst/>
            </a:prstGeom>
            <a:solidFill>
              <a:srgbClr val="9D97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Open Sans"/>
                <a:ea typeface="Open Sans"/>
                <a:cs typeface="Open Sans"/>
                <a:sym typeface="Open Sans"/>
              </a:endParaRPr>
            </a:p>
          </p:txBody>
        </p:sp>
        <p:sp>
          <p:nvSpPr>
            <p:cNvPr id="739" name="Google Shape;739;p52"/>
            <p:cNvSpPr/>
            <p:nvPr/>
          </p:nvSpPr>
          <p:spPr>
            <a:xfrm>
              <a:off x="1700409" y="3572911"/>
              <a:ext cx="1340700" cy="276900"/>
            </a:xfrm>
            <a:prstGeom prst="rect">
              <a:avLst/>
            </a:prstGeom>
            <a:solidFill>
              <a:srgbClr val="9D97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ZA" sz="1000">
                  <a:solidFill>
                    <a:srgbClr val="FFFFFF"/>
                  </a:solidFill>
                  <a:latin typeface="Open Sans"/>
                  <a:ea typeface="Open Sans"/>
                  <a:cs typeface="Open Sans"/>
                  <a:sym typeface="Open Sans"/>
                </a:rPr>
                <a:t>COMPLETENESS</a:t>
              </a:r>
              <a:endParaRPr sz="1000">
                <a:latin typeface="Open Sans"/>
                <a:ea typeface="Open Sans"/>
                <a:cs typeface="Open Sans"/>
                <a:sym typeface="Open Sans"/>
              </a:endParaRPr>
            </a:p>
          </p:txBody>
        </p:sp>
      </p:grpSp>
      <p:grpSp>
        <p:nvGrpSpPr>
          <p:cNvPr id="740" name="Google Shape;740;p52"/>
          <p:cNvGrpSpPr/>
          <p:nvPr/>
        </p:nvGrpSpPr>
        <p:grpSpPr>
          <a:xfrm>
            <a:off x="3105214" y="1557332"/>
            <a:ext cx="1390464" cy="1390464"/>
            <a:chOff x="3133670" y="2970236"/>
            <a:chExt cx="1440000" cy="1440000"/>
          </a:xfrm>
        </p:grpSpPr>
        <p:sp>
          <p:nvSpPr>
            <p:cNvPr id="741" name="Google Shape;741;p52"/>
            <p:cNvSpPr/>
            <p:nvPr/>
          </p:nvSpPr>
          <p:spPr>
            <a:xfrm>
              <a:off x="3133670" y="2970236"/>
              <a:ext cx="1440000" cy="1440000"/>
            </a:xfrm>
            <a:prstGeom prst="ellipse">
              <a:avLst/>
            </a:prstGeom>
            <a:solidFill>
              <a:srgbClr val="FF8E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000" u="none" cap="none" strike="noStrike">
                <a:solidFill>
                  <a:srgbClr val="FFFFFF"/>
                </a:solidFill>
                <a:latin typeface="Open Sans"/>
                <a:ea typeface="Open Sans"/>
                <a:cs typeface="Open Sans"/>
                <a:sym typeface="Open Sans"/>
              </a:endParaRPr>
            </a:p>
          </p:txBody>
        </p:sp>
        <p:sp>
          <p:nvSpPr>
            <p:cNvPr id="742" name="Google Shape;742;p52"/>
            <p:cNvSpPr/>
            <p:nvPr/>
          </p:nvSpPr>
          <p:spPr>
            <a:xfrm>
              <a:off x="3197805" y="3572919"/>
              <a:ext cx="1295400" cy="276900"/>
            </a:xfrm>
            <a:prstGeom prst="rect">
              <a:avLst/>
            </a:prstGeom>
            <a:solidFill>
              <a:srgbClr val="FF8E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ZA" sz="1000">
                  <a:solidFill>
                    <a:srgbClr val="FFFFFF"/>
                  </a:solidFill>
                  <a:latin typeface="Open Sans"/>
                  <a:ea typeface="Open Sans"/>
                  <a:cs typeface="Open Sans"/>
                  <a:sym typeface="Open Sans"/>
                </a:rPr>
                <a:t>CONSISTENCY</a:t>
              </a:r>
              <a:endParaRPr sz="1000">
                <a:latin typeface="Open Sans"/>
                <a:ea typeface="Open Sans"/>
                <a:cs typeface="Open Sans"/>
                <a:sym typeface="Open Sans"/>
              </a:endParaRPr>
            </a:p>
          </p:txBody>
        </p:sp>
      </p:grpSp>
      <p:grpSp>
        <p:nvGrpSpPr>
          <p:cNvPr id="743" name="Google Shape;743;p52"/>
          <p:cNvGrpSpPr/>
          <p:nvPr/>
        </p:nvGrpSpPr>
        <p:grpSpPr>
          <a:xfrm>
            <a:off x="4571878" y="1557332"/>
            <a:ext cx="1390464" cy="1390464"/>
            <a:chOff x="4573670" y="2970236"/>
            <a:chExt cx="1440000" cy="1440000"/>
          </a:xfrm>
        </p:grpSpPr>
        <p:sp>
          <p:nvSpPr>
            <p:cNvPr id="744" name="Google Shape;744;p52"/>
            <p:cNvSpPr/>
            <p:nvPr/>
          </p:nvSpPr>
          <p:spPr>
            <a:xfrm>
              <a:off x="4573670" y="2970236"/>
              <a:ext cx="1440000" cy="1440000"/>
            </a:xfrm>
            <a:prstGeom prst="ellipse">
              <a:avLst/>
            </a:prstGeom>
            <a:solidFill>
              <a:srgbClr val="FFC4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Open Sans"/>
                <a:ea typeface="Open Sans"/>
                <a:cs typeface="Open Sans"/>
                <a:sym typeface="Open Sans"/>
              </a:endParaRPr>
            </a:p>
          </p:txBody>
        </p:sp>
        <p:sp>
          <p:nvSpPr>
            <p:cNvPr id="745" name="Google Shape;745;p52"/>
            <p:cNvSpPr/>
            <p:nvPr/>
          </p:nvSpPr>
          <p:spPr>
            <a:xfrm>
              <a:off x="4621617" y="3572911"/>
              <a:ext cx="1340700" cy="276900"/>
            </a:xfrm>
            <a:prstGeom prst="rect">
              <a:avLst/>
            </a:prstGeom>
            <a:solidFill>
              <a:srgbClr val="FFC465"/>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ZA" sz="1000">
                  <a:solidFill>
                    <a:srgbClr val="595959"/>
                  </a:solidFill>
                  <a:latin typeface="Open Sans"/>
                  <a:ea typeface="Open Sans"/>
                  <a:cs typeface="Open Sans"/>
                  <a:sym typeface="Open Sans"/>
                </a:rPr>
                <a:t>TRANSPARENCY</a:t>
              </a:r>
              <a:endParaRPr sz="1000">
                <a:solidFill>
                  <a:srgbClr val="000000"/>
                </a:solidFill>
                <a:latin typeface="Open Sans"/>
                <a:ea typeface="Open Sans"/>
                <a:cs typeface="Open Sans"/>
                <a:sym typeface="Open Sans"/>
              </a:endParaRPr>
            </a:p>
          </p:txBody>
        </p:sp>
      </p:grpSp>
      <p:grpSp>
        <p:nvGrpSpPr>
          <p:cNvPr id="746" name="Google Shape;746;p52"/>
          <p:cNvGrpSpPr/>
          <p:nvPr/>
        </p:nvGrpSpPr>
        <p:grpSpPr>
          <a:xfrm>
            <a:off x="6038543" y="1557332"/>
            <a:ext cx="1390464" cy="1390464"/>
            <a:chOff x="6025756" y="2970236"/>
            <a:chExt cx="1440000" cy="1440000"/>
          </a:xfrm>
        </p:grpSpPr>
        <p:sp>
          <p:nvSpPr>
            <p:cNvPr id="747" name="Google Shape;747;p52"/>
            <p:cNvSpPr/>
            <p:nvPr/>
          </p:nvSpPr>
          <p:spPr>
            <a:xfrm>
              <a:off x="6025756" y="2970236"/>
              <a:ext cx="1440000" cy="1440000"/>
            </a:xfrm>
            <a:prstGeom prst="ellipse">
              <a:avLst/>
            </a:prstGeom>
            <a:solidFill>
              <a:srgbClr val="FFD7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000" u="none" cap="none" strike="noStrike">
                <a:solidFill>
                  <a:srgbClr val="FFFFFF"/>
                </a:solidFill>
                <a:latin typeface="Open Sans"/>
                <a:ea typeface="Open Sans"/>
                <a:cs typeface="Open Sans"/>
                <a:sym typeface="Open Sans"/>
              </a:endParaRPr>
            </a:p>
          </p:txBody>
        </p:sp>
        <p:sp>
          <p:nvSpPr>
            <p:cNvPr id="748" name="Google Shape;748;p52"/>
            <p:cNvSpPr/>
            <p:nvPr/>
          </p:nvSpPr>
          <p:spPr>
            <a:xfrm>
              <a:off x="6223016" y="3574371"/>
              <a:ext cx="1045500" cy="276900"/>
            </a:xfrm>
            <a:prstGeom prst="rect">
              <a:avLst/>
            </a:prstGeom>
            <a:solidFill>
              <a:srgbClr val="FFD7B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ZA" sz="1000">
                  <a:solidFill>
                    <a:srgbClr val="595959"/>
                  </a:solidFill>
                  <a:latin typeface="Open Sans"/>
                  <a:ea typeface="Open Sans"/>
                  <a:cs typeface="Open Sans"/>
                  <a:sym typeface="Open Sans"/>
                </a:rPr>
                <a:t>ACCURACY</a:t>
              </a:r>
              <a:endParaRPr sz="1000">
                <a:solidFill>
                  <a:srgbClr val="000000"/>
                </a:solidFill>
                <a:latin typeface="Open Sans"/>
                <a:ea typeface="Open Sans"/>
                <a:cs typeface="Open Sans"/>
                <a:sym typeface="Open Sans"/>
              </a:endParaRPr>
            </a:p>
          </p:txBody>
        </p:sp>
      </p:grpSp>
      <p:grpSp>
        <p:nvGrpSpPr>
          <p:cNvPr id="749" name="Google Shape;749;p52"/>
          <p:cNvGrpSpPr/>
          <p:nvPr/>
        </p:nvGrpSpPr>
        <p:grpSpPr>
          <a:xfrm>
            <a:off x="7505449" y="1557332"/>
            <a:ext cx="1390464" cy="1390464"/>
            <a:chOff x="6025756" y="2970236"/>
            <a:chExt cx="1440000" cy="1440000"/>
          </a:xfrm>
        </p:grpSpPr>
        <p:sp>
          <p:nvSpPr>
            <p:cNvPr id="750" name="Google Shape;750;p52"/>
            <p:cNvSpPr/>
            <p:nvPr/>
          </p:nvSpPr>
          <p:spPr>
            <a:xfrm>
              <a:off x="6025756" y="2970236"/>
              <a:ext cx="1440000" cy="1440000"/>
            </a:xfrm>
            <a:prstGeom prst="ellipse">
              <a:avLst/>
            </a:prstGeom>
            <a:solidFill>
              <a:srgbClr val="FFF0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000" u="none" cap="none" strike="noStrike">
                <a:solidFill>
                  <a:srgbClr val="FFFFFF"/>
                </a:solidFill>
                <a:latin typeface="Open Sans"/>
                <a:ea typeface="Open Sans"/>
                <a:cs typeface="Open Sans"/>
                <a:sym typeface="Open Sans"/>
              </a:endParaRPr>
            </a:p>
          </p:txBody>
        </p:sp>
        <p:sp>
          <p:nvSpPr>
            <p:cNvPr id="751" name="Google Shape;751;p52"/>
            <p:cNvSpPr/>
            <p:nvPr/>
          </p:nvSpPr>
          <p:spPr>
            <a:xfrm>
              <a:off x="6032935" y="3572919"/>
              <a:ext cx="1422000" cy="276900"/>
            </a:xfrm>
            <a:prstGeom prst="rect">
              <a:avLst/>
            </a:prstGeom>
            <a:solidFill>
              <a:srgbClr val="FFF0DA"/>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ZA" sz="1000">
                  <a:solidFill>
                    <a:srgbClr val="595959"/>
                  </a:solidFill>
                  <a:latin typeface="Open Sans"/>
                  <a:ea typeface="Open Sans"/>
                  <a:cs typeface="Open Sans"/>
                  <a:sym typeface="Open Sans"/>
                </a:rPr>
                <a:t>COMPARABILITY</a:t>
              </a:r>
              <a:endParaRPr sz="1000">
                <a:solidFill>
                  <a:srgbClr val="000000"/>
                </a:solidFill>
                <a:latin typeface="Open Sans"/>
                <a:ea typeface="Open Sans"/>
                <a:cs typeface="Open Sans"/>
                <a:sym typeface="Open Sans"/>
              </a:endParaRPr>
            </a:p>
          </p:txBody>
        </p:sp>
      </p:grpSp>
      <p:sp>
        <p:nvSpPr>
          <p:cNvPr id="752" name="Google Shape;752;p52"/>
          <p:cNvSpPr txBox="1"/>
          <p:nvPr/>
        </p:nvSpPr>
        <p:spPr>
          <a:xfrm>
            <a:off x="311700" y="986100"/>
            <a:ext cx="8326200" cy="781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ZA">
                <a:solidFill>
                  <a:srgbClr val="000A3A"/>
                </a:solidFill>
                <a:latin typeface="Open Sans"/>
                <a:ea typeface="Open Sans"/>
                <a:cs typeface="Open Sans"/>
                <a:sym typeface="Open Sans"/>
              </a:rPr>
              <a:t>Principles underpin and guide the impact assessment process</a:t>
            </a:r>
            <a:endParaRPr>
              <a:solidFill>
                <a:srgbClr val="000A3A"/>
              </a:solidFill>
              <a:latin typeface="Open Sans"/>
              <a:ea typeface="Open Sans"/>
              <a:cs typeface="Open Sans"/>
              <a:sym typeface="Open Sans"/>
            </a:endParaRPr>
          </a:p>
        </p:txBody>
      </p:sp>
      <p:sp>
        <p:nvSpPr>
          <p:cNvPr id="753" name="Google Shape;753;p52"/>
          <p:cNvSpPr txBox="1"/>
          <p:nvPr/>
        </p:nvSpPr>
        <p:spPr>
          <a:xfrm>
            <a:off x="311700" y="3195900"/>
            <a:ext cx="8326200" cy="781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ZA">
                <a:solidFill>
                  <a:srgbClr val="000A3A"/>
                </a:solidFill>
                <a:latin typeface="Open Sans"/>
                <a:ea typeface="Open Sans"/>
                <a:cs typeface="Open Sans"/>
                <a:sym typeface="Open Sans"/>
              </a:rPr>
              <a:t>Users should balance trade-offs between principles depending on their assessment objectives. </a:t>
            </a:r>
            <a:endParaRPr>
              <a:solidFill>
                <a:srgbClr val="000A3A"/>
              </a:solidFill>
              <a:latin typeface="Open Sans"/>
              <a:ea typeface="Open Sans"/>
              <a:cs typeface="Open Sans"/>
              <a:sym typeface="Open Sans"/>
            </a:endParaRPr>
          </a:p>
          <a:p>
            <a:pPr indent="0" lvl="0" marL="0" rtl="0" algn="l">
              <a:spcBef>
                <a:spcPts val="0"/>
              </a:spcBef>
              <a:spcAft>
                <a:spcPts val="0"/>
              </a:spcAft>
              <a:buNone/>
            </a:pPr>
            <a:r>
              <a:rPr lang="en-ZA">
                <a:solidFill>
                  <a:srgbClr val="000A3A"/>
                </a:solidFill>
                <a:latin typeface="Open Sans"/>
                <a:ea typeface="Open Sans"/>
                <a:cs typeface="Open Sans"/>
                <a:sym typeface="Open Sans"/>
              </a:rPr>
              <a:t>Over time, as the accuracy and completeness of data increases, the trade-off between these principles will likely diminish.</a:t>
            </a:r>
            <a:endParaRPr>
              <a:solidFill>
                <a:srgbClr val="000A3A"/>
              </a:solidFill>
              <a:latin typeface="Open Sans"/>
              <a:ea typeface="Open Sans"/>
              <a:cs typeface="Open Sans"/>
              <a:sym typeface="Open Sans"/>
            </a:endParaRPr>
          </a:p>
        </p:txBody>
      </p:sp>
      <p:sp>
        <p:nvSpPr>
          <p:cNvPr id="754" name="Google Shape;754;p52"/>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755" name="Google Shape;755;p52"/>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756" name="Google Shape;756;p52"/>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757" name="Google Shape;757;p52"/>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758" name="Google Shape;758;p52">
            <a:hlinkClick action="ppaction://hlinksldjump" r:id="rId6"/>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759" name="Google Shape;759;p52">
            <a:hlinkClick action="ppaction://hlinksldjump" r:id="rId7"/>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760" name="Google Shape;760;p52">
            <a:hlinkClick action="ppaction://hlinksldjump" r:id="rId8"/>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761" name="Google Shape;761;p52">
            <a:hlinkClick action="ppaction://hlinksldjump" r:id="rId9"/>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53"/>
          <p:cNvSpPr txBox="1"/>
          <p:nvPr>
            <p:ph idx="4294967295" type="body"/>
          </p:nvPr>
        </p:nvSpPr>
        <p:spPr>
          <a:xfrm>
            <a:off x="600075" y="2055340"/>
            <a:ext cx="8007300" cy="2187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None/>
            </a:pPr>
            <a:r>
              <a:rPr lang="en-ZA" sz="1400"/>
              <a:t>Answers:</a:t>
            </a:r>
            <a:endParaRPr sz="1400"/>
          </a:p>
          <a:p>
            <a:pPr indent="-412750" lvl="0" marL="457200" rtl="0" algn="l">
              <a:lnSpc>
                <a:spcPct val="90000"/>
              </a:lnSpc>
              <a:spcBef>
                <a:spcPts val="1000"/>
              </a:spcBef>
              <a:spcAft>
                <a:spcPts val="0"/>
              </a:spcAft>
              <a:buSzPts val="1400"/>
              <a:buAutoNum type="alphaLcParenR"/>
            </a:pPr>
            <a:r>
              <a:rPr lang="en-ZA" sz="1400"/>
              <a:t>Before policy implementation</a:t>
            </a:r>
            <a:endParaRPr baseline="-25000" sz="1400"/>
          </a:p>
          <a:p>
            <a:pPr indent="-412750" lvl="0" marL="457200" rtl="0" algn="l">
              <a:lnSpc>
                <a:spcPct val="90000"/>
              </a:lnSpc>
              <a:spcBef>
                <a:spcPts val="1000"/>
              </a:spcBef>
              <a:spcAft>
                <a:spcPts val="0"/>
              </a:spcAft>
              <a:buSzPts val="1400"/>
              <a:buAutoNum type="alphaLcParenR"/>
            </a:pPr>
            <a:r>
              <a:rPr lang="en-ZA" sz="1400"/>
              <a:t>During policy implementation</a:t>
            </a:r>
            <a:endParaRPr baseline="-25000" sz="1400"/>
          </a:p>
          <a:p>
            <a:pPr indent="-412750" lvl="0" marL="457200" rtl="0" algn="l">
              <a:lnSpc>
                <a:spcPct val="90000"/>
              </a:lnSpc>
              <a:spcBef>
                <a:spcPts val="1000"/>
              </a:spcBef>
              <a:spcAft>
                <a:spcPts val="0"/>
              </a:spcAft>
              <a:buSzPts val="1400"/>
              <a:buAutoNum type="alphaLcParenR"/>
            </a:pPr>
            <a:r>
              <a:rPr lang="en-ZA" sz="1400"/>
              <a:t>After policy implementation</a:t>
            </a:r>
            <a:endParaRPr sz="1400"/>
          </a:p>
          <a:p>
            <a:pPr indent="-412750" lvl="0" marL="457200" rtl="0" algn="l">
              <a:lnSpc>
                <a:spcPct val="90000"/>
              </a:lnSpc>
              <a:spcBef>
                <a:spcPts val="1000"/>
              </a:spcBef>
              <a:spcAft>
                <a:spcPts val="1200"/>
              </a:spcAft>
              <a:buSzPts val="1400"/>
              <a:buAutoNum type="alphaLcParenR"/>
            </a:pPr>
            <a:r>
              <a:rPr lang="en-ZA" sz="1400"/>
              <a:t>All of the above</a:t>
            </a:r>
            <a:endParaRPr sz="1400"/>
          </a:p>
        </p:txBody>
      </p:sp>
      <p:sp>
        <p:nvSpPr>
          <p:cNvPr id="768" name="Google Shape;768;p53"/>
          <p:cNvSpPr txBox="1"/>
          <p:nvPr>
            <p:ph idx="4294967295" type="body"/>
          </p:nvPr>
        </p:nvSpPr>
        <p:spPr>
          <a:xfrm>
            <a:off x="600075" y="1249308"/>
            <a:ext cx="8026200" cy="9624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F4D63A"/>
              </a:buClr>
              <a:buSzPts val="2200"/>
              <a:buNone/>
            </a:pPr>
            <a:r>
              <a:rPr b="1" lang="en-ZA" sz="1400"/>
              <a:t>When is the Forest Methodology used?</a:t>
            </a:r>
            <a:endParaRPr b="1" sz="1400"/>
          </a:p>
        </p:txBody>
      </p:sp>
      <p:sp>
        <p:nvSpPr>
          <p:cNvPr id="769" name="Google Shape;769;p53"/>
          <p:cNvSpPr/>
          <p:nvPr/>
        </p:nvSpPr>
        <p:spPr>
          <a:xfrm>
            <a:off x="612121" y="3270338"/>
            <a:ext cx="8002200" cy="329400"/>
          </a:xfrm>
          <a:prstGeom prst="rect">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0" name="Google Shape;770;p53"/>
          <p:cNvSpPr/>
          <p:nvPr/>
        </p:nvSpPr>
        <p:spPr>
          <a:xfrm>
            <a:off x="612134" y="3856108"/>
            <a:ext cx="1093800" cy="2757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400">
                <a:solidFill>
                  <a:srgbClr val="09294E"/>
                </a:solidFill>
                <a:latin typeface="Arial"/>
                <a:ea typeface="Arial"/>
                <a:cs typeface="Arial"/>
                <a:sym typeface="Arial"/>
              </a:rPr>
              <a:t>Answer</a:t>
            </a:r>
            <a:endParaRPr/>
          </a:p>
        </p:txBody>
      </p:sp>
      <p:sp>
        <p:nvSpPr>
          <p:cNvPr id="771" name="Google Shape;771;p53"/>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Part I: QUIZ 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54"/>
          <p:cNvSpPr txBox="1"/>
          <p:nvPr>
            <p:ph idx="4294967295" type="body"/>
          </p:nvPr>
        </p:nvSpPr>
        <p:spPr>
          <a:xfrm>
            <a:off x="600075" y="2131540"/>
            <a:ext cx="8007300" cy="2187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None/>
            </a:pPr>
            <a:r>
              <a:rPr lang="en-ZA" sz="1400"/>
              <a:t>Answers:</a:t>
            </a:r>
            <a:endParaRPr sz="1400"/>
          </a:p>
          <a:p>
            <a:pPr indent="-412750" lvl="0" marL="457200" rtl="0" algn="l">
              <a:lnSpc>
                <a:spcPct val="90000"/>
              </a:lnSpc>
              <a:spcBef>
                <a:spcPts val="1000"/>
              </a:spcBef>
              <a:spcAft>
                <a:spcPts val="0"/>
              </a:spcAft>
              <a:buSzPts val="1400"/>
              <a:buFont typeface="Arial"/>
              <a:buAutoNum type="alphaLcParenR"/>
            </a:pPr>
            <a:r>
              <a:rPr lang="en-ZA" sz="1400"/>
              <a:t>Deforestation</a:t>
            </a:r>
            <a:endParaRPr baseline="-25000" sz="1400"/>
          </a:p>
          <a:p>
            <a:pPr indent="-412750" lvl="0" marL="457200" rtl="0" algn="l">
              <a:lnSpc>
                <a:spcPct val="90000"/>
              </a:lnSpc>
              <a:spcBef>
                <a:spcPts val="1000"/>
              </a:spcBef>
              <a:spcAft>
                <a:spcPts val="0"/>
              </a:spcAft>
              <a:buSzPts val="1400"/>
              <a:buFont typeface="Arial"/>
              <a:buAutoNum type="alphaLcParenR"/>
            </a:pPr>
            <a:r>
              <a:rPr lang="en-ZA" sz="1400"/>
              <a:t>Afforestation</a:t>
            </a:r>
            <a:endParaRPr baseline="-25000" sz="1400"/>
          </a:p>
          <a:p>
            <a:pPr indent="-412750" lvl="0" marL="457200" rtl="0" algn="l">
              <a:lnSpc>
                <a:spcPct val="90000"/>
              </a:lnSpc>
              <a:spcBef>
                <a:spcPts val="1000"/>
              </a:spcBef>
              <a:spcAft>
                <a:spcPts val="0"/>
              </a:spcAft>
              <a:buSzPts val="1400"/>
              <a:buFont typeface="Arial"/>
              <a:buAutoNum type="alphaLcParenR"/>
            </a:pPr>
            <a:r>
              <a:rPr lang="en-ZA" sz="1400"/>
              <a:t>Degradation</a:t>
            </a:r>
            <a:endParaRPr sz="1400"/>
          </a:p>
          <a:p>
            <a:pPr indent="-412750" lvl="0" marL="457200" rtl="0" algn="l">
              <a:lnSpc>
                <a:spcPct val="90000"/>
              </a:lnSpc>
              <a:spcBef>
                <a:spcPts val="1000"/>
              </a:spcBef>
              <a:spcAft>
                <a:spcPts val="0"/>
              </a:spcAft>
              <a:buSzPts val="1400"/>
              <a:buFont typeface="Arial"/>
              <a:buAutoNum type="alphaLcParenR"/>
            </a:pPr>
            <a:r>
              <a:rPr lang="en-ZA" sz="1400"/>
              <a:t>Sustainable forest management</a:t>
            </a:r>
            <a:endParaRPr sz="1400"/>
          </a:p>
          <a:p>
            <a:pPr indent="-412750" lvl="0" marL="457200" rtl="0" algn="l">
              <a:lnSpc>
                <a:spcPct val="90000"/>
              </a:lnSpc>
              <a:spcBef>
                <a:spcPts val="1000"/>
              </a:spcBef>
              <a:spcAft>
                <a:spcPts val="1200"/>
              </a:spcAft>
              <a:buSzPts val="1400"/>
              <a:buFont typeface="Arial"/>
              <a:buAutoNum type="alphaLcParenR"/>
            </a:pPr>
            <a:r>
              <a:rPr lang="en-ZA" sz="1400"/>
              <a:t>All of the above</a:t>
            </a:r>
            <a:endParaRPr sz="1400"/>
          </a:p>
        </p:txBody>
      </p:sp>
      <p:sp>
        <p:nvSpPr>
          <p:cNvPr id="778" name="Google Shape;778;p54"/>
          <p:cNvSpPr txBox="1"/>
          <p:nvPr>
            <p:ph idx="4294967295" type="body"/>
          </p:nvPr>
        </p:nvSpPr>
        <p:spPr>
          <a:xfrm>
            <a:off x="600075" y="1173108"/>
            <a:ext cx="8026200" cy="9624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F4D63A"/>
              </a:buClr>
              <a:buSzPts val="2200"/>
              <a:buNone/>
            </a:pPr>
            <a:r>
              <a:rPr b="1" lang="en-ZA" sz="1400"/>
              <a:t>The Forest Methodology provides an overarching framework for estimating GHG impacts of policies that increase carbon sequestration and reduce GHG emissions from which activities?</a:t>
            </a:r>
            <a:endParaRPr b="1" sz="1400"/>
          </a:p>
        </p:txBody>
      </p:sp>
      <p:sp>
        <p:nvSpPr>
          <p:cNvPr id="779" name="Google Shape;779;p54"/>
          <p:cNvSpPr/>
          <p:nvPr/>
        </p:nvSpPr>
        <p:spPr>
          <a:xfrm>
            <a:off x="600075" y="3665592"/>
            <a:ext cx="8002200" cy="329400"/>
          </a:xfrm>
          <a:prstGeom prst="rect">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0" name="Google Shape;780;p54"/>
          <p:cNvSpPr/>
          <p:nvPr/>
        </p:nvSpPr>
        <p:spPr>
          <a:xfrm>
            <a:off x="600084" y="4237683"/>
            <a:ext cx="1093800" cy="2757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400">
                <a:solidFill>
                  <a:srgbClr val="09294E"/>
                </a:solidFill>
                <a:latin typeface="Arial"/>
                <a:ea typeface="Arial"/>
                <a:cs typeface="Arial"/>
                <a:sym typeface="Arial"/>
              </a:rPr>
              <a:t>Answer</a:t>
            </a:r>
            <a:endParaRPr/>
          </a:p>
        </p:txBody>
      </p:sp>
      <p:sp>
        <p:nvSpPr>
          <p:cNvPr id="781" name="Google Shape;781;p54"/>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Part I: QUIZ 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55"/>
          <p:cNvSpPr txBox="1"/>
          <p:nvPr>
            <p:ph idx="4294967295" type="body"/>
          </p:nvPr>
        </p:nvSpPr>
        <p:spPr>
          <a:xfrm>
            <a:off x="600075" y="2055340"/>
            <a:ext cx="8007300" cy="2187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None/>
            </a:pPr>
            <a:r>
              <a:rPr lang="en-ZA" sz="1400"/>
              <a:t>Answers:</a:t>
            </a:r>
            <a:endParaRPr sz="1400"/>
          </a:p>
          <a:p>
            <a:pPr indent="-412750" lvl="0" marL="457200" rtl="0" algn="l">
              <a:lnSpc>
                <a:spcPct val="90000"/>
              </a:lnSpc>
              <a:spcBef>
                <a:spcPts val="1000"/>
              </a:spcBef>
              <a:spcAft>
                <a:spcPts val="0"/>
              </a:spcAft>
              <a:buSzPts val="1400"/>
              <a:buAutoNum type="alphaLcParenR"/>
            </a:pPr>
            <a:r>
              <a:rPr lang="en-ZA" sz="1400"/>
              <a:t>Before policy implementation</a:t>
            </a:r>
            <a:endParaRPr baseline="-25000" sz="1400"/>
          </a:p>
          <a:p>
            <a:pPr indent="-412750" lvl="0" marL="457200" rtl="0" algn="l">
              <a:lnSpc>
                <a:spcPct val="90000"/>
              </a:lnSpc>
              <a:spcBef>
                <a:spcPts val="1000"/>
              </a:spcBef>
              <a:spcAft>
                <a:spcPts val="0"/>
              </a:spcAft>
              <a:buSzPts val="1400"/>
              <a:buAutoNum type="alphaLcParenR"/>
            </a:pPr>
            <a:r>
              <a:rPr lang="en-ZA" sz="1400"/>
              <a:t>During policy implementation</a:t>
            </a:r>
            <a:endParaRPr baseline="-25000" sz="1400"/>
          </a:p>
          <a:p>
            <a:pPr indent="-412750" lvl="0" marL="457200" rtl="0" algn="l">
              <a:lnSpc>
                <a:spcPct val="90000"/>
              </a:lnSpc>
              <a:spcBef>
                <a:spcPts val="1000"/>
              </a:spcBef>
              <a:spcAft>
                <a:spcPts val="0"/>
              </a:spcAft>
              <a:buSzPts val="1400"/>
              <a:buAutoNum type="alphaLcParenR"/>
            </a:pPr>
            <a:r>
              <a:rPr lang="en-ZA" sz="1400"/>
              <a:t>After policy implementation</a:t>
            </a:r>
            <a:endParaRPr sz="1400"/>
          </a:p>
          <a:p>
            <a:pPr indent="-412750" lvl="0" marL="457200" rtl="0" algn="l">
              <a:lnSpc>
                <a:spcPct val="90000"/>
              </a:lnSpc>
              <a:spcBef>
                <a:spcPts val="1000"/>
              </a:spcBef>
              <a:spcAft>
                <a:spcPts val="1200"/>
              </a:spcAft>
              <a:buSzPts val="1400"/>
              <a:buAutoNum type="alphaLcParenR"/>
            </a:pPr>
            <a:r>
              <a:rPr lang="en-ZA" sz="1400"/>
              <a:t>All of the above</a:t>
            </a:r>
            <a:endParaRPr sz="1400"/>
          </a:p>
        </p:txBody>
      </p:sp>
      <p:sp>
        <p:nvSpPr>
          <p:cNvPr id="788" name="Google Shape;788;p55"/>
          <p:cNvSpPr txBox="1"/>
          <p:nvPr>
            <p:ph idx="4294967295" type="body"/>
          </p:nvPr>
        </p:nvSpPr>
        <p:spPr>
          <a:xfrm>
            <a:off x="600075" y="1249308"/>
            <a:ext cx="8026200" cy="9624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F4D63A"/>
              </a:buClr>
              <a:buSzPts val="2200"/>
              <a:buNone/>
            </a:pPr>
            <a:r>
              <a:rPr b="1" lang="en-ZA" sz="1400"/>
              <a:t>What does </a:t>
            </a:r>
            <a:r>
              <a:rPr b="1" i="1" lang="en-ZA" sz="1400"/>
              <a:t>ex-ante</a:t>
            </a:r>
            <a:r>
              <a:rPr b="1" lang="en-ZA" sz="1400"/>
              <a:t> mean?</a:t>
            </a:r>
            <a:endParaRPr b="1" sz="1400"/>
          </a:p>
        </p:txBody>
      </p:sp>
      <p:sp>
        <p:nvSpPr>
          <p:cNvPr id="789" name="Google Shape;789;p55"/>
          <p:cNvSpPr/>
          <p:nvPr/>
        </p:nvSpPr>
        <p:spPr>
          <a:xfrm>
            <a:off x="600075" y="2353531"/>
            <a:ext cx="8002200" cy="329400"/>
          </a:xfrm>
          <a:prstGeom prst="rect">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solidFill>
                <a:schemeClr val="dk2"/>
              </a:solidFill>
              <a:latin typeface="Open Sans"/>
              <a:ea typeface="Open Sans"/>
              <a:cs typeface="Open Sans"/>
              <a:sym typeface="Open Sans"/>
            </a:endParaRPr>
          </a:p>
        </p:txBody>
      </p:sp>
      <p:sp>
        <p:nvSpPr>
          <p:cNvPr id="790" name="Google Shape;790;p55"/>
          <p:cNvSpPr/>
          <p:nvPr/>
        </p:nvSpPr>
        <p:spPr>
          <a:xfrm>
            <a:off x="600084" y="3966658"/>
            <a:ext cx="1093800" cy="2757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400">
                <a:solidFill>
                  <a:srgbClr val="09294E"/>
                </a:solidFill>
                <a:latin typeface="Arial"/>
                <a:ea typeface="Arial"/>
                <a:cs typeface="Arial"/>
                <a:sym typeface="Arial"/>
              </a:rPr>
              <a:t>Answer</a:t>
            </a:r>
            <a:endParaRPr/>
          </a:p>
        </p:txBody>
      </p:sp>
      <p:sp>
        <p:nvSpPr>
          <p:cNvPr id="791" name="Google Shape;791;p55"/>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Part I: QUIZ 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56"/>
          <p:cNvSpPr txBox="1"/>
          <p:nvPr>
            <p:ph idx="4294967295" type="body"/>
          </p:nvPr>
        </p:nvSpPr>
        <p:spPr>
          <a:xfrm>
            <a:off x="600075" y="2055340"/>
            <a:ext cx="8007300" cy="2187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None/>
            </a:pPr>
            <a:r>
              <a:rPr lang="en-ZA" sz="1400"/>
              <a:t>Answers:</a:t>
            </a:r>
            <a:endParaRPr sz="1400"/>
          </a:p>
          <a:p>
            <a:pPr indent="-412750" lvl="0" marL="457200" rtl="0" algn="l">
              <a:lnSpc>
                <a:spcPct val="90000"/>
              </a:lnSpc>
              <a:spcBef>
                <a:spcPts val="1000"/>
              </a:spcBef>
              <a:spcAft>
                <a:spcPts val="0"/>
              </a:spcAft>
              <a:buSzPts val="1400"/>
              <a:buAutoNum type="alphaLcParenR"/>
            </a:pPr>
            <a:r>
              <a:rPr lang="en-ZA" sz="1400"/>
              <a:t>Activity data approach</a:t>
            </a:r>
            <a:endParaRPr baseline="-25000" sz="1400"/>
          </a:p>
          <a:p>
            <a:pPr indent="-412750" lvl="0" marL="457200" rtl="0" algn="l">
              <a:lnSpc>
                <a:spcPct val="90000"/>
              </a:lnSpc>
              <a:spcBef>
                <a:spcPts val="1000"/>
              </a:spcBef>
              <a:spcAft>
                <a:spcPts val="0"/>
              </a:spcAft>
              <a:buSzPts val="1400"/>
              <a:buAutoNum type="alphaLcParenR"/>
            </a:pPr>
            <a:r>
              <a:rPr lang="en-ZA" sz="1400"/>
              <a:t>Emissions approach</a:t>
            </a:r>
            <a:endParaRPr baseline="-25000" sz="1400"/>
          </a:p>
          <a:p>
            <a:pPr indent="-412750" lvl="0" marL="457200" rtl="0" algn="l">
              <a:lnSpc>
                <a:spcPct val="90000"/>
              </a:lnSpc>
              <a:spcBef>
                <a:spcPts val="1000"/>
              </a:spcBef>
              <a:spcAft>
                <a:spcPts val="0"/>
              </a:spcAft>
              <a:buSzPts val="1400"/>
              <a:buAutoNum type="alphaLcParenR"/>
            </a:pPr>
            <a:r>
              <a:rPr lang="en-ZA" sz="1400"/>
              <a:t>Tier 1 approach</a:t>
            </a:r>
            <a:endParaRPr sz="1400"/>
          </a:p>
          <a:p>
            <a:pPr indent="-412750" lvl="0" marL="457200" rtl="0" algn="l">
              <a:lnSpc>
                <a:spcPct val="90000"/>
              </a:lnSpc>
              <a:spcBef>
                <a:spcPts val="1000"/>
              </a:spcBef>
              <a:spcAft>
                <a:spcPts val="1200"/>
              </a:spcAft>
              <a:buSzPts val="1400"/>
              <a:buAutoNum type="alphaLcParenR"/>
            </a:pPr>
            <a:r>
              <a:rPr lang="en-ZA" sz="1400"/>
              <a:t>Tier 2 approach</a:t>
            </a:r>
            <a:endParaRPr sz="1400"/>
          </a:p>
        </p:txBody>
      </p:sp>
      <p:sp>
        <p:nvSpPr>
          <p:cNvPr id="798" name="Google Shape;798;p56"/>
          <p:cNvSpPr txBox="1"/>
          <p:nvPr>
            <p:ph idx="4294967295" type="body"/>
          </p:nvPr>
        </p:nvSpPr>
        <p:spPr>
          <a:xfrm>
            <a:off x="600075" y="1249308"/>
            <a:ext cx="8026200" cy="9624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F4D63A"/>
              </a:buClr>
              <a:buSzPts val="2200"/>
              <a:buNone/>
            </a:pPr>
            <a:r>
              <a:rPr b="1" lang="en-ZA" sz="1400"/>
              <a:t>What is the approach for assessing GHG impacts called if the difference in GHG emissions and removals due to the policy are compared to the baseline scenarios?</a:t>
            </a:r>
            <a:endParaRPr b="1" sz="1400"/>
          </a:p>
        </p:txBody>
      </p:sp>
      <p:sp>
        <p:nvSpPr>
          <p:cNvPr id="799" name="Google Shape;799;p56"/>
          <p:cNvSpPr/>
          <p:nvPr/>
        </p:nvSpPr>
        <p:spPr>
          <a:xfrm>
            <a:off x="624167" y="2671165"/>
            <a:ext cx="8002200" cy="329400"/>
          </a:xfrm>
          <a:prstGeom prst="rect">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solidFill>
                <a:schemeClr val="dk2"/>
              </a:solidFill>
              <a:latin typeface="Open Sans"/>
              <a:ea typeface="Open Sans"/>
              <a:cs typeface="Open Sans"/>
              <a:sym typeface="Open Sans"/>
            </a:endParaRPr>
          </a:p>
        </p:txBody>
      </p:sp>
      <p:sp>
        <p:nvSpPr>
          <p:cNvPr id="800" name="Google Shape;800;p56"/>
          <p:cNvSpPr/>
          <p:nvPr/>
        </p:nvSpPr>
        <p:spPr>
          <a:xfrm>
            <a:off x="624184" y="3966658"/>
            <a:ext cx="1093800" cy="2757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400">
                <a:solidFill>
                  <a:srgbClr val="09294E"/>
                </a:solidFill>
                <a:latin typeface="Arial"/>
                <a:ea typeface="Arial"/>
                <a:cs typeface="Arial"/>
                <a:sym typeface="Arial"/>
              </a:rPr>
              <a:t>Answer</a:t>
            </a:r>
            <a:endParaRPr/>
          </a:p>
        </p:txBody>
      </p:sp>
      <p:sp>
        <p:nvSpPr>
          <p:cNvPr id="801" name="Google Shape;801;p56"/>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Part I: QUIZ 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57"/>
          <p:cNvSpPr txBox="1"/>
          <p:nvPr>
            <p:ph idx="4294967295" type="body"/>
          </p:nvPr>
        </p:nvSpPr>
        <p:spPr>
          <a:xfrm>
            <a:off x="600075" y="2055340"/>
            <a:ext cx="8007300" cy="2187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None/>
            </a:pPr>
            <a:r>
              <a:rPr lang="en-ZA" sz="1400"/>
              <a:t>Answers:</a:t>
            </a:r>
            <a:endParaRPr sz="1400"/>
          </a:p>
          <a:p>
            <a:pPr indent="-412750" lvl="0" marL="457200" rtl="0" algn="l">
              <a:lnSpc>
                <a:spcPct val="90000"/>
              </a:lnSpc>
              <a:spcBef>
                <a:spcPts val="1000"/>
              </a:spcBef>
              <a:spcAft>
                <a:spcPts val="0"/>
              </a:spcAft>
              <a:buSzPts val="1400"/>
              <a:buAutoNum type="alphaLcParenR"/>
            </a:pPr>
            <a:r>
              <a:rPr lang="en-ZA" sz="1400"/>
              <a:t>Tier 1</a:t>
            </a:r>
            <a:endParaRPr baseline="-25000" sz="1400"/>
          </a:p>
          <a:p>
            <a:pPr indent="-412750" lvl="0" marL="457200" rtl="0" algn="l">
              <a:lnSpc>
                <a:spcPct val="90000"/>
              </a:lnSpc>
              <a:spcBef>
                <a:spcPts val="1000"/>
              </a:spcBef>
              <a:spcAft>
                <a:spcPts val="0"/>
              </a:spcAft>
              <a:buSzPts val="1400"/>
              <a:buAutoNum type="alphaLcParenR"/>
            </a:pPr>
            <a:r>
              <a:rPr lang="en-ZA" sz="1400"/>
              <a:t>Tier 2</a:t>
            </a:r>
            <a:endParaRPr baseline="-25000" sz="1400"/>
          </a:p>
          <a:p>
            <a:pPr indent="-412750" lvl="0" marL="457200" rtl="0" algn="l">
              <a:lnSpc>
                <a:spcPct val="90000"/>
              </a:lnSpc>
              <a:spcBef>
                <a:spcPts val="1000"/>
              </a:spcBef>
              <a:spcAft>
                <a:spcPts val="0"/>
              </a:spcAft>
              <a:buSzPts val="1400"/>
              <a:buAutoNum type="alphaLcParenR"/>
            </a:pPr>
            <a:r>
              <a:rPr lang="en-ZA" sz="1400"/>
              <a:t>Tier 3</a:t>
            </a:r>
            <a:endParaRPr sz="1400"/>
          </a:p>
          <a:p>
            <a:pPr indent="-412750" lvl="0" marL="457200" rtl="0" algn="l">
              <a:lnSpc>
                <a:spcPct val="90000"/>
              </a:lnSpc>
              <a:spcBef>
                <a:spcPts val="1000"/>
              </a:spcBef>
              <a:spcAft>
                <a:spcPts val="0"/>
              </a:spcAft>
              <a:buSzPts val="1400"/>
              <a:buAutoNum type="alphaLcParenR"/>
            </a:pPr>
            <a:r>
              <a:rPr lang="en-ZA" sz="1400"/>
              <a:t>Tier 1 and 2</a:t>
            </a:r>
            <a:endParaRPr sz="1400"/>
          </a:p>
          <a:p>
            <a:pPr indent="-412750" lvl="0" marL="457200" rtl="0" algn="l">
              <a:lnSpc>
                <a:spcPct val="90000"/>
              </a:lnSpc>
              <a:spcBef>
                <a:spcPts val="1000"/>
              </a:spcBef>
              <a:spcAft>
                <a:spcPts val="1200"/>
              </a:spcAft>
              <a:buSzPts val="1400"/>
              <a:buAutoNum type="alphaLcParenR"/>
            </a:pPr>
            <a:r>
              <a:rPr lang="en-ZA" sz="1400"/>
              <a:t>Tier 1, 2 and 3</a:t>
            </a:r>
            <a:endParaRPr sz="1400"/>
          </a:p>
        </p:txBody>
      </p:sp>
      <p:sp>
        <p:nvSpPr>
          <p:cNvPr id="808" name="Google Shape;808;p57"/>
          <p:cNvSpPr txBox="1"/>
          <p:nvPr>
            <p:ph idx="4294967295" type="body"/>
          </p:nvPr>
        </p:nvSpPr>
        <p:spPr>
          <a:xfrm>
            <a:off x="600075" y="1249308"/>
            <a:ext cx="8026200" cy="9624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F4D63A"/>
              </a:buClr>
              <a:buSzPts val="2200"/>
              <a:buNone/>
            </a:pPr>
            <a:r>
              <a:rPr b="1" lang="en-ZA" sz="1400"/>
              <a:t>The Forest Methodology provides details on the use of which approaches?</a:t>
            </a:r>
            <a:endParaRPr b="1" sz="1400"/>
          </a:p>
        </p:txBody>
      </p:sp>
      <p:sp>
        <p:nvSpPr>
          <p:cNvPr id="809" name="Google Shape;809;p57"/>
          <p:cNvSpPr/>
          <p:nvPr/>
        </p:nvSpPr>
        <p:spPr>
          <a:xfrm>
            <a:off x="600075" y="2353422"/>
            <a:ext cx="8002200" cy="329400"/>
          </a:xfrm>
          <a:prstGeom prst="rect">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solidFill>
                <a:schemeClr val="dk2"/>
              </a:solidFill>
              <a:latin typeface="Open Sans"/>
              <a:ea typeface="Open Sans"/>
              <a:cs typeface="Open Sans"/>
              <a:sym typeface="Open Sans"/>
            </a:endParaRPr>
          </a:p>
        </p:txBody>
      </p:sp>
      <p:sp>
        <p:nvSpPr>
          <p:cNvPr id="810" name="Google Shape;810;p57"/>
          <p:cNvSpPr/>
          <p:nvPr/>
        </p:nvSpPr>
        <p:spPr>
          <a:xfrm>
            <a:off x="600084" y="4176258"/>
            <a:ext cx="1093800" cy="2757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400">
                <a:solidFill>
                  <a:srgbClr val="09294E"/>
                </a:solidFill>
                <a:latin typeface="Arial"/>
                <a:ea typeface="Arial"/>
                <a:cs typeface="Arial"/>
                <a:sym typeface="Arial"/>
              </a:rPr>
              <a:t>Answer</a:t>
            </a:r>
            <a:endParaRPr/>
          </a:p>
        </p:txBody>
      </p:sp>
      <p:sp>
        <p:nvSpPr>
          <p:cNvPr id="811" name="Google Shape;811;p57"/>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Part I: QUIZ 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58"/>
          <p:cNvSpPr txBox="1"/>
          <p:nvPr>
            <p:ph type="title"/>
          </p:nvPr>
        </p:nvSpPr>
        <p:spPr>
          <a:xfrm>
            <a:off x="4848300" y="445025"/>
            <a:ext cx="4212600" cy="112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ZA"/>
              <a:t>Thank you!</a:t>
            </a:r>
            <a:endParaRPr/>
          </a:p>
        </p:txBody>
      </p:sp>
      <p:sp>
        <p:nvSpPr>
          <p:cNvPr id="817" name="Google Shape;817;p58"/>
          <p:cNvSpPr txBox="1"/>
          <p:nvPr>
            <p:ph idx="1" type="subTitle"/>
          </p:nvPr>
        </p:nvSpPr>
        <p:spPr>
          <a:xfrm>
            <a:off x="4962000" y="1407375"/>
            <a:ext cx="3985200" cy="667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FFFFFF"/>
              </a:buClr>
              <a:buSzPts val="1400"/>
              <a:buFont typeface="Salsa"/>
              <a:buNone/>
            </a:pPr>
            <a:r>
              <a:rPr b="0" lang="en-ZA" u="sng">
                <a:hlinkClick r:id="rId3"/>
              </a:rPr>
              <a:t>www.climateactiontransparency.org</a:t>
            </a:r>
            <a:endParaRPr b="0"/>
          </a:p>
          <a:p>
            <a:pPr indent="0" lvl="0" marL="0" rtl="0" algn="l">
              <a:lnSpc>
                <a:spcPct val="90000"/>
              </a:lnSpc>
              <a:spcBef>
                <a:spcPts val="400"/>
              </a:spcBef>
              <a:spcAft>
                <a:spcPts val="0"/>
              </a:spcAft>
              <a:buClr>
                <a:srgbClr val="FFFFFF"/>
              </a:buClr>
              <a:buSzPts val="1400"/>
              <a:buFont typeface="Salsa"/>
              <a:buNone/>
            </a:pPr>
            <a:r>
              <a:rPr b="0" lang="en-ZA" u="sng">
                <a:hlinkClick r:id="rId4"/>
              </a:rPr>
              <a:t>icat@unops.org</a:t>
            </a:r>
            <a:endParaRPr b="0"/>
          </a:p>
          <a:p>
            <a:pPr indent="0" lvl="0" marL="0" rtl="0" algn="l">
              <a:lnSpc>
                <a:spcPct val="90000"/>
              </a:lnSpc>
              <a:spcBef>
                <a:spcPts val="400"/>
              </a:spcBef>
              <a:spcAft>
                <a:spcPts val="0"/>
              </a:spcAft>
              <a:buNone/>
            </a:pPr>
            <a:r>
              <a:rPr b="0" lang="en-ZA"/>
              <a:t>Twitter: @ICATclimate</a:t>
            </a:r>
            <a:endParaRPr/>
          </a:p>
          <a:p>
            <a:pPr indent="0" lvl="0" marL="0" rtl="0" algn="l">
              <a:spcBef>
                <a:spcPts val="400"/>
              </a:spcBef>
              <a:spcAft>
                <a:spcPts val="1200"/>
              </a:spcAft>
              <a:buNone/>
            </a:pPr>
            <a:r>
              <a:t/>
            </a:r>
            <a:endParaRPr/>
          </a:p>
        </p:txBody>
      </p:sp>
      <p:pic>
        <p:nvPicPr>
          <p:cNvPr id="818" name="Google Shape;818;p58"/>
          <p:cNvPicPr preferRelativeResize="0"/>
          <p:nvPr>
            <p:ph idx="2" type="pic"/>
          </p:nvPr>
        </p:nvPicPr>
        <p:blipFill rotWithShape="1">
          <a:blip r:embed="rId5">
            <a:alphaModFix/>
          </a:blip>
          <a:srcRect b="0" l="12512" r="12519" t="0"/>
          <a:stretch/>
        </p:blipFill>
        <p:spPr>
          <a:xfrm>
            <a:off x="-317325" y="-39675"/>
            <a:ext cx="4649100" cy="4629300"/>
          </a:xfrm>
          <a:prstGeom prst="ellipse">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p:nvPr/>
        </p:nvSpPr>
        <p:spPr>
          <a:xfrm>
            <a:off x="1677075" y="1849525"/>
            <a:ext cx="6056400" cy="1773900"/>
          </a:xfrm>
          <a:prstGeom prst="roundRect">
            <a:avLst>
              <a:gd fmla="val 16667" name="adj"/>
            </a:avLst>
          </a:prstGeom>
          <a:solidFill>
            <a:srgbClr val="FAFAFA"/>
          </a:solidFill>
          <a:ln cap="flat" cmpd="sng" w="38100">
            <a:solidFill>
              <a:srgbClr val="FF8E00"/>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lnSpc>
                <a:spcPct val="113000"/>
              </a:lnSpc>
              <a:spcBef>
                <a:spcPts val="400"/>
              </a:spcBef>
              <a:spcAft>
                <a:spcPts val="0"/>
              </a:spcAft>
              <a:buNone/>
            </a:pPr>
            <a:r>
              <a:t/>
            </a:r>
            <a:endParaRPr sz="1000">
              <a:solidFill>
                <a:srgbClr val="000A3A"/>
              </a:solidFill>
              <a:latin typeface="Open Sans"/>
              <a:ea typeface="Open Sans"/>
              <a:cs typeface="Open Sans"/>
              <a:sym typeface="Open Sans"/>
            </a:endParaRPr>
          </a:p>
        </p:txBody>
      </p:sp>
      <p:sp>
        <p:nvSpPr>
          <p:cNvPr id="173" name="Google Shape;173;p23"/>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sz="2200"/>
              <a:t>Part I: Steps overview</a:t>
            </a:r>
            <a:endParaRPr sz="2200"/>
          </a:p>
        </p:txBody>
      </p:sp>
      <p:sp>
        <p:nvSpPr>
          <p:cNvPr id="174" name="Google Shape;174;p23"/>
          <p:cNvSpPr/>
          <p:nvPr/>
        </p:nvSpPr>
        <p:spPr>
          <a:xfrm>
            <a:off x="975938" y="2123652"/>
            <a:ext cx="1206300" cy="12063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1</a:t>
            </a:r>
            <a:endParaRPr sz="1500">
              <a:latin typeface="Open Sans"/>
              <a:ea typeface="Open Sans"/>
              <a:cs typeface="Open Sans"/>
              <a:sym typeface="Open Sans"/>
            </a:endParaRPr>
          </a:p>
        </p:txBody>
      </p:sp>
      <p:pic>
        <p:nvPicPr>
          <p:cNvPr id="175" name="Google Shape;175;p23"/>
          <p:cNvPicPr preferRelativeResize="0"/>
          <p:nvPr/>
        </p:nvPicPr>
        <p:blipFill rotWithShape="1">
          <a:blip r:embed="rId3">
            <a:alphaModFix/>
          </a:blip>
          <a:srcRect b="0" l="0" r="0" t="0"/>
          <a:stretch/>
        </p:blipFill>
        <p:spPr>
          <a:xfrm>
            <a:off x="490800" y="4535600"/>
            <a:ext cx="381000" cy="381000"/>
          </a:xfrm>
          <a:prstGeom prst="ellipse">
            <a:avLst/>
          </a:prstGeom>
          <a:noFill/>
          <a:ln cap="flat" cmpd="sng" w="38100">
            <a:solidFill>
              <a:srgbClr val="9D97F0"/>
            </a:solidFill>
            <a:prstDash val="solid"/>
            <a:round/>
            <a:headEnd len="sm" w="sm" type="none"/>
            <a:tailEnd len="sm" w="sm" type="none"/>
          </a:ln>
        </p:spPr>
      </p:pic>
      <p:sp>
        <p:nvSpPr>
          <p:cNvPr id="176" name="Google Shape;176;p23"/>
          <p:cNvSpPr txBox="1"/>
          <p:nvPr/>
        </p:nvSpPr>
        <p:spPr>
          <a:xfrm>
            <a:off x="1073882" y="4537832"/>
            <a:ext cx="2349000" cy="3765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Clr>
                <a:srgbClr val="09294E"/>
              </a:buClr>
              <a:buSzPts val="800"/>
              <a:buFont typeface="Arial"/>
              <a:buNone/>
            </a:pPr>
            <a:r>
              <a:rPr lang="en-ZA" sz="1000" u="none" cap="none" strike="noStrike">
                <a:solidFill>
                  <a:srgbClr val="09294E"/>
                </a:solidFill>
                <a:latin typeface="Open Sans"/>
                <a:ea typeface="Open Sans"/>
                <a:cs typeface="Open Sans"/>
                <a:sym typeface="Open Sans"/>
              </a:rPr>
              <a:t>This button indicates a </a:t>
            </a:r>
            <a:r>
              <a:rPr lang="en-ZA" sz="1000">
                <a:solidFill>
                  <a:srgbClr val="09294E"/>
                </a:solidFill>
                <a:latin typeface="Open Sans"/>
                <a:ea typeface="Open Sans"/>
                <a:cs typeface="Open Sans"/>
                <a:sym typeface="Open Sans"/>
              </a:rPr>
              <a:t>key recommendation</a:t>
            </a:r>
            <a:endParaRPr sz="1000" u="none" cap="none" strike="noStrike">
              <a:solidFill>
                <a:srgbClr val="09294E"/>
              </a:solidFill>
              <a:latin typeface="Open Sans"/>
              <a:ea typeface="Open Sans"/>
              <a:cs typeface="Open Sans"/>
              <a:sym typeface="Open Sans"/>
            </a:endParaRPr>
          </a:p>
        </p:txBody>
      </p:sp>
      <p:sp>
        <p:nvSpPr>
          <p:cNvPr id="177" name="Google Shape;177;p23"/>
          <p:cNvSpPr txBox="1"/>
          <p:nvPr/>
        </p:nvSpPr>
        <p:spPr>
          <a:xfrm>
            <a:off x="4641923" y="1189825"/>
            <a:ext cx="3373800" cy="507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9294E"/>
              </a:buClr>
              <a:buSzPts val="800"/>
              <a:buFont typeface="Arial"/>
              <a:buNone/>
            </a:pPr>
            <a:r>
              <a:rPr i="1" lang="en-ZA" sz="800" u="none" cap="none" strike="noStrike">
                <a:solidFill>
                  <a:srgbClr val="09294E"/>
                </a:solidFill>
                <a:latin typeface="Open Sans"/>
                <a:ea typeface="Open Sans"/>
                <a:cs typeface="Open Sans"/>
                <a:sym typeface="Open Sans"/>
              </a:rPr>
              <a:t>This is an interactive panel: navigate</a:t>
            </a:r>
            <a:r>
              <a:rPr i="1" lang="en-ZA" sz="800">
                <a:solidFill>
                  <a:srgbClr val="09294E"/>
                </a:solidFill>
                <a:latin typeface="Open Sans"/>
                <a:ea typeface="Open Sans"/>
                <a:cs typeface="Open Sans"/>
                <a:sym typeface="Open Sans"/>
              </a:rPr>
              <a:t> </a:t>
            </a:r>
            <a:r>
              <a:rPr i="1" lang="en-ZA" sz="800" u="none" cap="none" strike="noStrike">
                <a:solidFill>
                  <a:srgbClr val="09294E"/>
                </a:solidFill>
                <a:latin typeface="Open Sans"/>
                <a:ea typeface="Open Sans"/>
                <a:cs typeface="Open Sans"/>
                <a:sym typeface="Open Sans"/>
              </a:rPr>
              <a:t>by clicking on a particular step</a:t>
            </a:r>
            <a:endParaRPr i="1">
              <a:latin typeface="Open Sans"/>
              <a:ea typeface="Open Sans"/>
              <a:cs typeface="Open Sans"/>
              <a:sym typeface="Open Sans"/>
            </a:endParaRPr>
          </a:p>
        </p:txBody>
      </p:sp>
      <p:cxnSp>
        <p:nvCxnSpPr>
          <p:cNvPr id="178" name="Google Shape;178;p23"/>
          <p:cNvCxnSpPr>
            <a:stCxn id="175" idx="6"/>
            <a:endCxn id="176" idx="1"/>
          </p:cNvCxnSpPr>
          <p:nvPr/>
        </p:nvCxnSpPr>
        <p:spPr>
          <a:xfrm>
            <a:off x="871800" y="4726100"/>
            <a:ext cx="202200" cy="0"/>
          </a:xfrm>
          <a:prstGeom prst="straightConnector1">
            <a:avLst/>
          </a:prstGeom>
          <a:noFill/>
          <a:ln cap="flat" cmpd="sng" w="9525">
            <a:solidFill>
              <a:schemeClr val="dk1"/>
            </a:solidFill>
            <a:prstDash val="solid"/>
            <a:round/>
            <a:headEnd len="med" w="med" type="none"/>
            <a:tailEnd len="med" w="med" type="oval"/>
          </a:ln>
        </p:spPr>
      </p:cxnSp>
      <p:sp>
        <p:nvSpPr>
          <p:cNvPr id="179" name="Google Shape;179;p23"/>
          <p:cNvSpPr txBox="1"/>
          <p:nvPr>
            <p:ph idx="4294967295" type="body"/>
          </p:nvPr>
        </p:nvSpPr>
        <p:spPr>
          <a:xfrm>
            <a:off x="2324587" y="2251776"/>
            <a:ext cx="7620000" cy="22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1200"/>
              </a:spcAft>
              <a:buClr>
                <a:srgbClr val="09294E"/>
              </a:buClr>
              <a:buSzPts val="1200"/>
              <a:buNone/>
            </a:pPr>
            <a:r>
              <a:rPr lang="en-ZA" sz="1000">
                <a:solidFill>
                  <a:srgbClr val="09294E"/>
                </a:solidFill>
              </a:rPr>
              <a:t>Understand purpose and applicability of the methodology (Chapter 1)</a:t>
            </a:r>
            <a:endParaRPr sz="1000"/>
          </a:p>
        </p:txBody>
      </p:sp>
      <p:sp>
        <p:nvSpPr>
          <p:cNvPr id="180" name="Google Shape;180;p23"/>
          <p:cNvSpPr txBox="1"/>
          <p:nvPr>
            <p:ph idx="4294967295" type="body"/>
          </p:nvPr>
        </p:nvSpPr>
        <p:spPr>
          <a:xfrm>
            <a:off x="2320015" y="2543748"/>
            <a:ext cx="7620000" cy="22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1200"/>
              </a:spcAft>
              <a:buClr>
                <a:srgbClr val="09294E"/>
              </a:buClr>
              <a:buSzPts val="1200"/>
              <a:buNone/>
            </a:pPr>
            <a:r>
              <a:rPr lang="en-ZA" sz="1000">
                <a:solidFill>
                  <a:srgbClr val="09294E"/>
                </a:solidFill>
              </a:rPr>
              <a:t>Determine the objectives of estimating GHG impacts (Chapter 2)</a:t>
            </a:r>
            <a:endParaRPr sz="1000"/>
          </a:p>
        </p:txBody>
      </p:sp>
      <p:sp>
        <p:nvSpPr>
          <p:cNvPr id="181" name="Google Shape;181;p23"/>
          <p:cNvSpPr txBox="1"/>
          <p:nvPr/>
        </p:nvSpPr>
        <p:spPr>
          <a:xfrm>
            <a:off x="2320015" y="2821188"/>
            <a:ext cx="7620000" cy="22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94E"/>
              </a:buClr>
              <a:buSzPts val="1200"/>
              <a:buFont typeface="Arial"/>
              <a:buNone/>
            </a:pPr>
            <a:r>
              <a:rPr lang="en-ZA" sz="1000">
                <a:solidFill>
                  <a:srgbClr val="09294E"/>
                </a:solidFill>
                <a:latin typeface="Open Sans"/>
                <a:ea typeface="Open Sans"/>
                <a:cs typeface="Open Sans"/>
                <a:sym typeface="Open Sans"/>
              </a:rPr>
              <a:t>Understand forest policies (Chapter 3)</a:t>
            </a:r>
            <a:endParaRPr sz="1000">
              <a:latin typeface="Open Sans"/>
              <a:ea typeface="Open Sans"/>
              <a:cs typeface="Open Sans"/>
              <a:sym typeface="Open Sans"/>
            </a:endParaRPr>
          </a:p>
        </p:txBody>
      </p:sp>
      <p:sp>
        <p:nvSpPr>
          <p:cNvPr id="182" name="Google Shape;182;p23"/>
          <p:cNvSpPr txBox="1"/>
          <p:nvPr/>
        </p:nvSpPr>
        <p:spPr>
          <a:xfrm>
            <a:off x="2320015" y="3098628"/>
            <a:ext cx="7620000" cy="226200"/>
          </a:xfrm>
          <a:prstGeom prst="rect">
            <a:avLst/>
          </a:prstGeom>
          <a:noFill/>
          <a:ln>
            <a:noFill/>
          </a:ln>
        </p:spPr>
        <p:txBody>
          <a:bodyPr anchorCtr="0" anchor="t" bIns="45700" lIns="91425" spcFirstLastPara="1" rIns="91425" wrap="square" tIns="45700">
            <a:noAutofit/>
          </a:bodyPr>
          <a:lstStyle/>
          <a:p>
            <a:pPr indent="0" lvl="0" marL="0" marR="0" rtl="0" algn="l">
              <a:lnSpc>
                <a:spcPct val="113000"/>
              </a:lnSpc>
              <a:spcBef>
                <a:spcPts val="0"/>
              </a:spcBef>
              <a:spcAft>
                <a:spcPts val="0"/>
              </a:spcAft>
              <a:buClr>
                <a:srgbClr val="09294E"/>
              </a:buClr>
              <a:buSzPts val="1200"/>
              <a:buFont typeface="Arial"/>
              <a:buNone/>
            </a:pPr>
            <a:r>
              <a:rPr lang="en-ZA" sz="1000">
                <a:solidFill>
                  <a:srgbClr val="09294E"/>
                </a:solidFill>
                <a:latin typeface="Open Sans"/>
                <a:ea typeface="Open Sans"/>
                <a:cs typeface="Open Sans"/>
                <a:sym typeface="Open Sans"/>
              </a:rPr>
              <a:t>Understand how to use the methodological guidance (Chapter 4)</a:t>
            </a:r>
            <a:endParaRPr sz="1000">
              <a:solidFill>
                <a:schemeClr val="dk2"/>
              </a:solidFill>
              <a:latin typeface="Open Sans"/>
              <a:ea typeface="Open Sans"/>
              <a:cs typeface="Open Sans"/>
              <a:sym typeface="Open Sans"/>
            </a:endParaRPr>
          </a:p>
        </p:txBody>
      </p:sp>
      <p:sp>
        <p:nvSpPr>
          <p:cNvPr id="183" name="Google Shape;183;p23">
            <a:hlinkClick action="ppaction://hlinksldjump" r:id="rId4"/>
          </p:cNvPr>
          <p:cNvSpPr/>
          <p:nvPr/>
        </p:nvSpPr>
        <p:spPr>
          <a:xfrm>
            <a:off x="2349995" y="2245458"/>
            <a:ext cx="4757400" cy="226200"/>
          </a:xfrm>
          <a:prstGeom prst="rect">
            <a:avLst/>
          </a:prstGeom>
          <a:noFill/>
          <a:ln cap="flat" cmpd="sng" w="9525">
            <a:solidFill>
              <a:srgbClr val="AAAAA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highlight>
                <a:schemeClr val="lt2"/>
              </a:highlight>
              <a:latin typeface="Open Sans"/>
              <a:ea typeface="Open Sans"/>
              <a:cs typeface="Open Sans"/>
              <a:sym typeface="Open Sans"/>
            </a:endParaRPr>
          </a:p>
        </p:txBody>
      </p:sp>
      <p:sp>
        <p:nvSpPr>
          <p:cNvPr id="184" name="Google Shape;184;p23">
            <a:hlinkClick action="ppaction://hlinksldjump" r:id="rId5"/>
          </p:cNvPr>
          <p:cNvSpPr/>
          <p:nvPr/>
        </p:nvSpPr>
        <p:spPr>
          <a:xfrm>
            <a:off x="2350000" y="2546675"/>
            <a:ext cx="4742400" cy="226200"/>
          </a:xfrm>
          <a:prstGeom prst="rect">
            <a:avLst/>
          </a:prstGeom>
          <a:no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Open Sans"/>
              <a:ea typeface="Open Sans"/>
              <a:cs typeface="Open Sans"/>
              <a:sym typeface="Open Sans"/>
            </a:endParaRPr>
          </a:p>
        </p:txBody>
      </p:sp>
      <p:sp>
        <p:nvSpPr>
          <p:cNvPr id="185" name="Google Shape;185;p23">
            <a:hlinkClick action="ppaction://hlinksldjump" r:id="rId6"/>
          </p:cNvPr>
          <p:cNvSpPr/>
          <p:nvPr/>
        </p:nvSpPr>
        <p:spPr>
          <a:xfrm>
            <a:off x="2350000" y="2816050"/>
            <a:ext cx="4742400" cy="226200"/>
          </a:xfrm>
          <a:prstGeom prst="rect">
            <a:avLst/>
          </a:prstGeom>
          <a:no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Open Sans"/>
              <a:ea typeface="Open Sans"/>
              <a:cs typeface="Open Sans"/>
              <a:sym typeface="Open Sans"/>
            </a:endParaRPr>
          </a:p>
        </p:txBody>
      </p:sp>
      <p:sp>
        <p:nvSpPr>
          <p:cNvPr id="186" name="Google Shape;186;p23">
            <a:hlinkClick action="ppaction://hlinksldjump" r:id="rId7"/>
          </p:cNvPr>
          <p:cNvSpPr/>
          <p:nvPr/>
        </p:nvSpPr>
        <p:spPr>
          <a:xfrm>
            <a:off x="2350000" y="3105375"/>
            <a:ext cx="4742400" cy="226200"/>
          </a:xfrm>
          <a:prstGeom prst="rect">
            <a:avLst/>
          </a:prstGeom>
          <a:no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Open Sans"/>
              <a:ea typeface="Open Sans"/>
              <a:cs typeface="Open Sans"/>
              <a:sym typeface="Open Sans"/>
            </a:endParaRPr>
          </a:p>
        </p:txBody>
      </p:sp>
      <p:sp>
        <p:nvSpPr>
          <p:cNvPr id="187" name="Google Shape;187;p23"/>
          <p:cNvSpPr txBox="1"/>
          <p:nvPr/>
        </p:nvSpPr>
        <p:spPr>
          <a:xfrm>
            <a:off x="2350000" y="1893300"/>
            <a:ext cx="5070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ZA" sz="1000">
                <a:solidFill>
                  <a:srgbClr val="000A3A"/>
                </a:solidFill>
                <a:latin typeface="Open Sans"/>
                <a:ea typeface="Open Sans"/>
                <a:cs typeface="Open Sans"/>
                <a:sym typeface="Open Sans"/>
              </a:rPr>
              <a:t>Introduction, objectives, key steps and overview of forest policies</a:t>
            </a:r>
            <a:endParaRPr b="1" sz="1000">
              <a:solidFill>
                <a:srgbClr val="000A3A"/>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59"/>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Checklist of key recommendations</a:t>
            </a:r>
            <a:endParaRPr>
              <a:solidFill>
                <a:srgbClr val="09294E"/>
              </a:solidFill>
            </a:endParaRPr>
          </a:p>
        </p:txBody>
      </p:sp>
      <p:pic>
        <p:nvPicPr>
          <p:cNvPr descr="Checkmark with solid fill" id="824" name="Google Shape;824;p59"/>
          <p:cNvPicPr preferRelativeResize="0"/>
          <p:nvPr/>
        </p:nvPicPr>
        <p:blipFill rotWithShape="1">
          <a:blip r:embed="rId3">
            <a:alphaModFix/>
          </a:blip>
          <a:srcRect b="0" l="0" r="0" t="0"/>
          <a:stretch/>
        </p:blipFill>
        <p:spPr>
          <a:xfrm>
            <a:off x="8045521" y="1766020"/>
            <a:ext cx="308985" cy="308985"/>
          </a:xfrm>
          <a:prstGeom prst="rect">
            <a:avLst/>
          </a:prstGeom>
          <a:noFill/>
          <a:ln>
            <a:noFill/>
          </a:ln>
        </p:spPr>
      </p:pic>
      <p:pic>
        <p:nvPicPr>
          <p:cNvPr descr="Checkmark with solid fill" id="825" name="Google Shape;825;p59"/>
          <p:cNvPicPr preferRelativeResize="0"/>
          <p:nvPr/>
        </p:nvPicPr>
        <p:blipFill rotWithShape="1">
          <a:blip r:embed="rId3">
            <a:alphaModFix/>
          </a:blip>
          <a:srcRect b="0" l="0" r="0" t="0"/>
          <a:stretch/>
        </p:blipFill>
        <p:spPr>
          <a:xfrm>
            <a:off x="8045521" y="2159545"/>
            <a:ext cx="308985" cy="308985"/>
          </a:xfrm>
          <a:prstGeom prst="rect">
            <a:avLst/>
          </a:prstGeom>
          <a:noFill/>
          <a:ln>
            <a:noFill/>
          </a:ln>
        </p:spPr>
      </p:pic>
      <p:pic>
        <p:nvPicPr>
          <p:cNvPr descr="Checkmark with solid fill" id="826" name="Google Shape;826;p59"/>
          <p:cNvPicPr preferRelativeResize="0"/>
          <p:nvPr/>
        </p:nvPicPr>
        <p:blipFill rotWithShape="1">
          <a:blip r:embed="rId3">
            <a:alphaModFix/>
          </a:blip>
          <a:srcRect b="0" l="0" r="0" t="0"/>
          <a:stretch/>
        </p:blipFill>
        <p:spPr>
          <a:xfrm>
            <a:off x="8045521" y="2468520"/>
            <a:ext cx="308985" cy="308985"/>
          </a:xfrm>
          <a:prstGeom prst="rect">
            <a:avLst/>
          </a:prstGeom>
          <a:noFill/>
          <a:ln>
            <a:noFill/>
          </a:ln>
        </p:spPr>
      </p:pic>
      <p:pic>
        <p:nvPicPr>
          <p:cNvPr descr="Checkmark with solid fill" id="827" name="Google Shape;827;p59"/>
          <p:cNvPicPr preferRelativeResize="0"/>
          <p:nvPr/>
        </p:nvPicPr>
        <p:blipFill rotWithShape="1">
          <a:blip r:embed="rId3">
            <a:alphaModFix/>
          </a:blip>
          <a:srcRect b="0" l="0" r="0" t="0"/>
          <a:stretch/>
        </p:blipFill>
        <p:spPr>
          <a:xfrm>
            <a:off x="8045521" y="2485220"/>
            <a:ext cx="308985" cy="308985"/>
          </a:xfrm>
          <a:prstGeom prst="rect">
            <a:avLst/>
          </a:prstGeom>
          <a:noFill/>
          <a:ln>
            <a:noFill/>
          </a:ln>
        </p:spPr>
      </p:pic>
      <p:graphicFrame>
        <p:nvGraphicFramePr>
          <p:cNvPr id="828" name="Google Shape;828;p59"/>
          <p:cNvGraphicFramePr/>
          <p:nvPr/>
        </p:nvGraphicFramePr>
        <p:xfrm>
          <a:off x="483526" y="1433587"/>
          <a:ext cx="3000000" cy="3000000"/>
        </p:xfrm>
        <a:graphic>
          <a:graphicData uri="http://schemas.openxmlformats.org/drawingml/2006/table">
            <a:tbl>
              <a:tblPr bandRow="1" firstRow="1">
                <a:noFill/>
                <a:tableStyleId>{965C1463-2B91-4546-AF48-C2C6A9CC63A3}</a:tableStyleId>
              </a:tblPr>
              <a:tblGrid>
                <a:gridCol w="1684875"/>
                <a:gridCol w="5641225"/>
                <a:gridCol w="850850"/>
              </a:tblGrid>
              <a:tr h="329725">
                <a:tc>
                  <a:txBody>
                    <a:bodyPr/>
                    <a:lstStyle/>
                    <a:p>
                      <a:pPr indent="0" lvl="0" marL="0" rtl="0" algn="l">
                        <a:spcBef>
                          <a:spcPts val="0"/>
                        </a:spcBef>
                        <a:spcAft>
                          <a:spcPts val="0"/>
                        </a:spcAft>
                        <a:buNone/>
                      </a:pPr>
                      <a:r>
                        <a:rPr lang="en-ZA" sz="1200">
                          <a:solidFill>
                            <a:srgbClr val="FAFAFA"/>
                          </a:solidFill>
                          <a:latin typeface="Open Sans"/>
                          <a:ea typeface="Open Sans"/>
                          <a:cs typeface="Open Sans"/>
                          <a:sym typeface="Open Sans"/>
                        </a:rPr>
                        <a:t>Chapter</a:t>
                      </a:r>
                      <a:endParaRPr sz="1200">
                        <a:solidFill>
                          <a:srgbClr val="FAFAF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ZA" sz="1200">
                          <a:latin typeface="Open Sans"/>
                          <a:ea typeface="Open Sans"/>
                          <a:cs typeface="Open Sans"/>
                          <a:sym typeface="Open Sans"/>
                        </a:rPr>
                        <a:t>Key recommendation</a:t>
                      </a:r>
                      <a:endParaRPr sz="12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ZA" sz="1200">
                          <a:solidFill>
                            <a:srgbClr val="FAFAFA"/>
                          </a:solidFill>
                          <a:latin typeface="Open Sans"/>
                          <a:ea typeface="Open Sans"/>
                          <a:cs typeface="Open Sans"/>
                          <a:sym typeface="Open Sans"/>
                        </a:rPr>
                        <a:t>Check</a:t>
                      </a:r>
                      <a:endParaRPr sz="1200">
                        <a:solidFill>
                          <a:srgbClr val="FAFAFA"/>
                        </a:solidFill>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accent1"/>
                    </a:solidFill>
                  </a:tcPr>
                </a:tc>
              </a:tr>
              <a:tr h="705225">
                <a:tc>
                  <a:txBody>
                    <a:bodyPr/>
                    <a:lstStyle/>
                    <a:p>
                      <a:pPr indent="0" lvl="0" marL="0" rtl="0" algn="l">
                        <a:spcBef>
                          <a:spcPts val="0"/>
                        </a:spcBef>
                        <a:spcAft>
                          <a:spcPts val="0"/>
                        </a:spcAft>
                        <a:buNone/>
                      </a:pPr>
                      <a:r>
                        <a:rPr b="1" lang="en-ZA" sz="1000">
                          <a:latin typeface="Open Sans"/>
                          <a:ea typeface="Open Sans"/>
                          <a:cs typeface="Open Sans"/>
                          <a:sym typeface="Open Sans"/>
                        </a:rPr>
                        <a:t>Chapter 2. </a:t>
                      </a:r>
                      <a:r>
                        <a:rPr lang="en-ZA" sz="1000">
                          <a:latin typeface="Open Sans"/>
                          <a:ea typeface="Open Sans"/>
                          <a:cs typeface="Open Sans"/>
                          <a:sym typeface="Open Sans"/>
                        </a:rPr>
                        <a:t>Determine the objectives of the assessment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Determine the objectives of the assessment at the beginning of the impact assessment process.</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00675">
                <a:tc>
                  <a:txBody>
                    <a:bodyPr/>
                    <a:lstStyle/>
                    <a:p>
                      <a:pPr indent="0" lvl="0" marL="0" rtl="0" algn="l">
                        <a:spcBef>
                          <a:spcPts val="0"/>
                        </a:spcBef>
                        <a:spcAft>
                          <a:spcPts val="0"/>
                        </a:spcAft>
                        <a:buNone/>
                      </a:pPr>
                      <a:r>
                        <a:t/>
                      </a:r>
                      <a:endParaRPr b="1" sz="1000">
                        <a:latin typeface="Open Sans"/>
                        <a:ea typeface="Open Sans"/>
                        <a:cs typeface="Open Sans"/>
                        <a:sym typeface="Open Sans"/>
                      </a:endParaRPr>
                    </a:p>
                    <a:p>
                      <a:pPr indent="0" lvl="0" marL="0" rtl="0" algn="l">
                        <a:spcBef>
                          <a:spcPts val="0"/>
                        </a:spcBef>
                        <a:spcAft>
                          <a:spcPts val="0"/>
                        </a:spcAft>
                        <a:buNone/>
                      </a:pPr>
                      <a:r>
                        <a:rPr b="1" lang="en-ZA" sz="1000">
                          <a:latin typeface="Open Sans"/>
                          <a:ea typeface="Open Sans"/>
                          <a:cs typeface="Open Sans"/>
                          <a:sym typeface="Open Sans"/>
                        </a:rPr>
                        <a:t>Chapter 4. </a:t>
                      </a:r>
                      <a:r>
                        <a:rPr lang="en-ZA" sz="1000">
                          <a:latin typeface="Open Sans"/>
                          <a:ea typeface="Open Sans"/>
                          <a:cs typeface="Open Sans"/>
                          <a:sym typeface="Open Sans"/>
                        </a:rPr>
                        <a:t>Using the methodology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4DEFF"/>
                    </a:solidFill>
                  </a:tcPr>
                </a:tc>
                <a:tc>
                  <a:txBody>
                    <a:bodyPr/>
                    <a:lstStyle/>
                    <a:p>
                      <a:pPr indent="0" lvl="0" marL="0" marR="0" rtl="0" algn="l">
                        <a:spcBef>
                          <a:spcPts val="0"/>
                        </a:spcBef>
                        <a:spcAft>
                          <a:spcPts val="0"/>
                        </a:spcAft>
                        <a:buNone/>
                      </a:pPr>
                      <a:r>
                        <a:rPr lang="en-ZA" sz="1000">
                          <a:latin typeface="Open Sans"/>
                          <a:ea typeface="Open Sans"/>
                          <a:cs typeface="Open Sans"/>
                          <a:sym typeface="Open Sans"/>
                        </a:rPr>
                        <a:t>Base the assessment on the principles of relevance, completeness, consistency, transparency and accuracy.</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t/>
                      </a:r>
                      <a:endParaRPr sz="1000">
                        <a:latin typeface="Open Sans"/>
                        <a:ea typeface="Open Sans"/>
                        <a:cs typeface="Open Sans"/>
                        <a:sym typeface="Open Sans"/>
                      </a:endParaRPr>
                    </a:p>
                  </a:txBody>
                  <a:tcPr marT="45725" marB="45725"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pic>
        <p:nvPicPr>
          <p:cNvPr descr="Checkmark with solid fill" id="829" name="Google Shape;829;p59"/>
          <p:cNvPicPr preferRelativeResize="0"/>
          <p:nvPr/>
        </p:nvPicPr>
        <p:blipFill rotWithShape="1">
          <a:blip r:embed="rId3">
            <a:alphaModFix/>
          </a:blip>
          <a:srcRect b="0" l="0" r="0" t="0"/>
          <a:stretch/>
        </p:blipFill>
        <p:spPr>
          <a:xfrm>
            <a:off x="8045521" y="1951820"/>
            <a:ext cx="308985" cy="308985"/>
          </a:xfrm>
          <a:prstGeom prst="rect">
            <a:avLst/>
          </a:prstGeom>
          <a:noFill/>
          <a:ln>
            <a:noFill/>
          </a:ln>
        </p:spPr>
      </p:pic>
      <p:pic>
        <p:nvPicPr>
          <p:cNvPr descr="Checkmark with solid fill" id="830" name="Google Shape;830;p59"/>
          <p:cNvPicPr preferRelativeResize="0"/>
          <p:nvPr/>
        </p:nvPicPr>
        <p:blipFill rotWithShape="1">
          <a:blip r:embed="rId3">
            <a:alphaModFix/>
          </a:blip>
          <a:srcRect b="0" l="0" r="0" t="0"/>
          <a:stretch/>
        </p:blipFill>
        <p:spPr>
          <a:xfrm>
            <a:off x="8045521" y="2561420"/>
            <a:ext cx="308985" cy="30898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60"/>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forest policy instruments</a:t>
            </a:r>
            <a:endParaRPr/>
          </a:p>
        </p:txBody>
      </p:sp>
      <p:sp>
        <p:nvSpPr>
          <p:cNvPr id="837" name="Google Shape;837;p60"/>
          <p:cNvSpPr/>
          <p:nvPr>
            <p:ph idx="4294967295" type="body"/>
          </p:nvPr>
        </p:nvSpPr>
        <p:spPr>
          <a:xfrm>
            <a:off x="457200" y="4484422"/>
            <a:ext cx="1432800" cy="4467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a:bodyPr>
          <a:lstStyle/>
          <a:p>
            <a:pPr indent="0" lvl="0" marL="0" rtl="0" algn="l">
              <a:lnSpc>
                <a:spcPct val="90000"/>
              </a:lnSpc>
              <a:spcBef>
                <a:spcPts val="0"/>
              </a:spcBef>
              <a:spcAft>
                <a:spcPts val="1200"/>
              </a:spcAft>
              <a:buClr>
                <a:srgbClr val="09294E"/>
              </a:buClr>
              <a:buSzPct val="38095"/>
              <a:buNone/>
            </a:pPr>
            <a:r>
              <a:rPr lang="en-ZA"/>
              <a:t>To forestry policy list</a:t>
            </a:r>
            <a:endParaRPr/>
          </a:p>
        </p:txBody>
      </p:sp>
      <p:sp>
        <p:nvSpPr>
          <p:cNvPr id="838" name="Google Shape;838;p60">
            <a:hlinkClick action="ppaction://hlinksldjump" r:id="rId3"/>
          </p:cNvPr>
          <p:cNvSpPr/>
          <p:nvPr/>
        </p:nvSpPr>
        <p:spPr>
          <a:xfrm>
            <a:off x="697301" y="4590098"/>
            <a:ext cx="1192800" cy="219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9" name="Google Shape;839;p60"/>
          <p:cNvSpPr txBox="1"/>
          <p:nvPr/>
        </p:nvSpPr>
        <p:spPr>
          <a:xfrm>
            <a:off x="311717" y="902775"/>
            <a:ext cx="7426500" cy="631200"/>
          </a:xfrm>
          <a:prstGeom prst="rect">
            <a:avLst/>
          </a:prstGeom>
          <a:noFill/>
          <a:ln>
            <a:noFill/>
          </a:ln>
        </p:spPr>
        <p:txBody>
          <a:bodyPr anchorCtr="0" anchor="t" bIns="0" lIns="0" spcFirstLastPara="1" rIns="556750" wrap="square" tIns="0">
            <a:noAutofit/>
          </a:bodyPr>
          <a:lstStyle/>
          <a:p>
            <a:pPr indent="0" lvl="0" marL="0" marR="0" rtl="0" algn="l">
              <a:lnSpc>
                <a:spcPct val="90000"/>
              </a:lnSpc>
              <a:spcBef>
                <a:spcPts val="0"/>
              </a:spcBef>
              <a:spcAft>
                <a:spcPts val="0"/>
              </a:spcAft>
              <a:buNone/>
            </a:pPr>
            <a:r>
              <a:rPr b="1" lang="en-ZA" sz="1600">
                <a:latin typeface="Open Sans"/>
                <a:ea typeface="Open Sans"/>
                <a:cs typeface="Open Sans"/>
                <a:sym typeface="Open Sans"/>
              </a:rPr>
              <a:t>Regulations and standards</a:t>
            </a:r>
            <a:endParaRPr b="1" sz="1600">
              <a:latin typeface="Open Sans"/>
              <a:ea typeface="Open Sans"/>
              <a:cs typeface="Open Sans"/>
              <a:sym typeface="Open Sans"/>
            </a:endParaRPr>
          </a:p>
        </p:txBody>
      </p:sp>
      <p:sp>
        <p:nvSpPr>
          <p:cNvPr id="840" name="Google Shape;840;p60"/>
          <p:cNvSpPr txBox="1"/>
          <p:nvPr/>
        </p:nvSpPr>
        <p:spPr>
          <a:xfrm>
            <a:off x="598800" y="949525"/>
            <a:ext cx="7999200" cy="3611100"/>
          </a:xfrm>
          <a:prstGeom prst="rect">
            <a:avLst/>
          </a:prstGeom>
          <a:noFill/>
          <a:ln>
            <a:noFill/>
          </a:ln>
        </p:spPr>
        <p:txBody>
          <a:bodyPr anchorCtr="0" anchor="t" bIns="91425" lIns="91425" spcFirstLastPara="1" rIns="91425" wrap="square" tIns="91425">
            <a:spAutoFit/>
          </a:bodyPr>
          <a:lstStyle/>
          <a:p>
            <a:pPr indent="-88900" lvl="1" marL="228600" rtl="0" algn="l">
              <a:lnSpc>
                <a:spcPct val="115000"/>
              </a:lnSpc>
              <a:spcBef>
                <a:spcPts val="0"/>
              </a:spcBef>
              <a:spcAft>
                <a:spcPts val="0"/>
              </a:spcAft>
              <a:buNone/>
            </a:pPr>
            <a:r>
              <a:t/>
            </a:r>
            <a:endParaRPr sz="1200">
              <a:solidFill>
                <a:srgbClr val="000A3A"/>
              </a:solidFill>
              <a:latin typeface="Open Sans"/>
              <a:ea typeface="Open Sans"/>
              <a:cs typeface="Open Sans"/>
              <a:sym typeface="Open Sans"/>
            </a:endParaRPr>
          </a:p>
          <a:p>
            <a:pPr indent="0" lvl="0" marL="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Examples:</a:t>
            </a:r>
            <a:endParaRPr b="1" sz="1200">
              <a:solidFill>
                <a:srgbClr val="000A3A"/>
              </a:solidFill>
              <a:latin typeface="Open Sans"/>
              <a:ea typeface="Open Sans"/>
              <a:cs typeface="Open Sans"/>
              <a:sym typeface="Open Sans"/>
            </a:endParaRPr>
          </a:p>
          <a:p>
            <a:pPr indent="-133350" lvl="2" marL="3429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Standards for timber management practices</a:t>
            </a:r>
            <a:endParaRPr sz="1200">
              <a:solidFill>
                <a:srgbClr val="000A3A"/>
              </a:solidFill>
              <a:latin typeface="Open Sans"/>
              <a:ea typeface="Open Sans"/>
              <a:cs typeface="Open Sans"/>
              <a:sym typeface="Open Sans"/>
            </a:endParaRPr>
          </a:p>
          <a:p>
            <a:pPr indent="-133350" lvl="2" marL="3429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Standards for implementing agroforestry or silvopastoral systems</a:t>
            </a:r>
            <a:endParaRPr sz="1200">
              <a:solidFill>
                <a:srgbClr val="000A3A"/>
              </a:solidFill>
              <a:latin typeface="Open Sans"/>
              <a:ea typeface="Open Sans"/>
              <a:cs typeface="Open Sans"/>
              <a:sym typeface="Open Sans"/>
            </a:endParaRPr>
          </a:p>
          <a:p>
            <a:pPr indent="-133350" lvl="2" marL="3429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Conservation mandate requiring landowners to reforest an area equivalent to 10% of cultivated lands into conservation reserve</a:t>
            </a:r>
            <a:endParaRPr sz="1200">
              <a:solidFill>
                <a:srgbClr val="000A3A"/>
              </a:solidFill>
              <a:latin typeface="Open Sans"/>
              <a:ea typeface="Open Sans"/>
              <a:cs typeface="Open Sans"/>
              <a:sym typeface="Open Sans"/>
            </a:endParaRPr>
          </a:p>
          <a:p>
            <a:pPr indent="-133350" lvl="2" marL="3429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Laws that promote connectivity between natural ecosystems</a:t>
            </a:r>
            <a:endParaRPr sz="1200">
              <a:solidFill>
                <a:srgbClr val="000A3A"/>
              </a:solidFill>
              <a:latin typeface="Open Sans"/>
              <a:ea typeface="Open Sans"/>
              <a:cs typeface="Open Sans"/>
              <a:sym typeface="Open Sans"/>
            </a:endParaRPr>
          </a:p>
          <a:p>
            <a:pPr indent="-133350" lvl="2" marL="3429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Moratorium on new land concessions</a:t>
            </a:r>
            <a:endParaRPr sz="1200">
              <a:solidFill>
                <a:srgbClr val="000A3A"/>
              </a:solidFill>
              <a:latin typeface="Open Sans"/>
              <a:ea typeface="Open Sans"/>
              <a:cs typeface="Open Sans"/>
              <a:sym typeface="Open Sans"/>
            </a:endParaRPr>
          </a:p>
          <a:p>
            <a:pPr indent="-133350" lvl="2" marL="3429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Moratorium on exporting forest risk commodities from deforestation risk regions (e.g. Brazil municipality black list)</a:t>
            </a:r>
            <a:endParaRPr sz="1200">
              <a:solidFill>
                <a:srgbClr val="000A3A"/>
              </a:solidFill>
              <a:latin typeface="Open Sans"/>
              <a:ea typeface="Open Sans"/>
              <a:cs typeface="Open Sans"/>
              <a:sym typeface="Open Sans"/>
            </a:endParaRPr>
          </a:p>
          <a:p>
            <a:pPr indent="-133350" lvl="2" marL="3429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New systems to effectively enforce existing or new environmental regulation (e.g. improve coordination of observation, enforcement and prosecution agencies against illegal logging and land grabbing)</a:t>
            </a:r>
            <a:endParaRPr sz="1200">
              <a:solidFill>
                <a:srgbClr val="000A3A"/>
              </a:solidFill>
              <a:latin typeface="Open Sans"/>
              <a:ea typeface="Open Sans"/>
              <a:cs typeface="Open Sans"/>
              <a:sym typeface="Open Sans"/>
            </a:endParaRPr>
          </a:p>
          <a:p>
            <a:pPr indent="-57150" lvl="2" marL="342900" rtl="0" algn="l">
              <a:lnSpc>
                <a:spcPct val="115000"/>
              </a:lnSpc>
              <a:spcBef>
                <a:spcPts val="600"/>
              </a:spcBef>
              <a:spcAft>
                <a:spcPts val="0"/>
              </a:spcAft>
              <a:buNone/>
            </a:pPr>
            <a:r>
              <a:t/>
            </a:r>
            <a:endParaRPr sz="1200">
              <a:solidFill>
                <a:srgbClr val="000A3A"/>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61"/>
          <p:cNvSpPr/>
          <p:nvPr>
            <p:ph idx="4294967295" type="body"/>
          </p:nvPr>
        </p:nvSpPr>
        <p:spPr>
          <a:xfrm>
            <a:off x="457200" y="4469072"/>
            <a:ext cx="1432800" cy="4620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a:bodyPr>
          <a:lstStyle/>
          <a:p>
            <a:pPr indent="0" lvl="0" marL="0" rtl="0" algn="l">
              <a:lnSpc>
                <a:spcPct val="90000"/>
              </a:lnSpc>
              <a:spcBef>
                <a:spcPts val="0"/>
              </a:spcBef>
              <a:spcAft>
                <a:spcPts val="1200"/>
              </a:spcAft>
              <a:buClr>
                <a:srgbClr val="09294E"/>
              </a:buClr>
              <a:buSzPct val="38095"/>
              <a:buNone/>
            </a:pPr>
            <a:r>
              <a:rPr lang="en-ZA"/>
              <a:t>To forestry policy list</a:t>
            </a:r>
            <a:endParaRPr/>
          </a:p>
        </p:txBody>
      </p:sp>
      <p:sp>
        <p:nvSpPr>
          <p:cNvPr id="847" name="Google Shape;847;p61"/>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forest policy instruments</a:t>
            </a:r>
            <a:endParaRPr/>
          </a:p>
        </p:txBody>
      </p:sp>
      <p:sp>
        <p:nvSpPr>
          <p:cNvPr id="848" name="Google Shape;848;p61">
            <a:hlinkClick action="ppaction://hlinksldjump" r:id="rId3"/>
          </p:cNvPr>
          <p:cNvSpPr/>
          <p:nvPr/>
        </p:nvSpPr>
        <p:spPr>
          <a:xfrm>
            <a:off x="697301" y="4579905"/>
            <a:ext cx="1192800" cy="226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9" name="Google Shape;849;p61"/>
          <p:cNvSpPr txBox="1"/>
          <p:nvPr/>
        </p:nvSpPr>
        <p:spPr>
          <a:xfrm>
            <a:off x="311717" y="1436175"/>
            <a:ext cx="7426500" cy="631200"/>
          </a:xfrm>
          <a:prstGeom prst="rect">
            <a:avLst/>
          </a:prstGeom>
          <a:noFill/>
          <a:ln>
            <a:noFill/>
          </a:ln>
        </p:spPr>
        <p:txBody>
          <a:bodyPr anchorCtr="0" anchor="t" bIns="0" lIns="0" spcFirstLastPara="1" rIns="556750" wrap="square" tIns="0">
            <a:noAutofit/>
          </a:bodyPr>
          <a:lstStyle/>
          <a:p>
            <a:pPr indent="0" lvl="0" marL="0" marR="0" rtl="0" algn="l">
              <a:lnSpc>
                <a:spcPct val="90000"/>
              </a:lnSpc>
              <a:spcBef>
                <a:spcPts val="0"/>
              </a:spcBef>
              <a:spcAft>
                <a:spcPts val="0"/>
              </a:spcAft>
              <a:buNone/>
            </a:pPr>
            <a:r>
              <a:rPr b="1" lang="en-ZA" sz="1600">
                <a:latin typeface="Open Sans"/>
                <a:ea typeface="Open Sans"/>
                <a:cs typeface="Open Sans"/>
                <a:sym typeface="Open Sans"/>
              </a:rPr>
              <a:t>Subsidies and incentives</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p:txBody>
      </p:sp>
      <p:sp>
        <p:nvSpPr>
          <p:cNvPr id="850" name="Google Shape;850;p61"/>
          <p:cNvSpPr txBox="1"/>
          <p:nvPr/>
        </p:nvSpPr>
        <p:spPr>
          <a:xfrm>
            <a:off x="598800" y="1559125"/>
            <a:ext cx="7999200" cy="2241000"/>
          </a:xfrm>
          <a:prstGeom prst="rect">
            <a:avLst/>
          </a:prstGeom>
          <a:noFill/>
          <a:ln>
            <a:noFill/>
          </a:ln>
        </p:spPr>
        <p:txBody>
          <a:bodyPr anchorCtr="0" anchor="t" bIns="91425" lIns="91425" spcFirstLastPara="1" rIns="91425" wrap="square" tIns="91425">
            <a:spAutoFit/>
          </a:bodyPr>
          <a:lstStyle/>
          <a:p>
            <a:pPr indent="-57150" lvl="0" marL="342900" rtl="0" algn="l">
              <a:lnSpc>
                <a:spcPct val="115000"/>
              </a:lnSpc>
              <a:spcBef>
                <a:spcPts val="600"/>
              </a:spcBef>
              <a:spcAft>
                <a:spcPts val="0"/>
              </a:spcAft>
              <a:buNone/>
            </a:pPr>
            <a:r>
              <a:t/>
            </a:r>
            <a:endParaRPr sz="1200">
              <a:solidFill>
                <a:srgbClr val="000A3A"/>
              </a:solidFill>
              <a:latin typeface="Open Sans"/>
              <a:ea typeface="Open Sans"/>
              <a:cs typeface="Open Sans"/>
              <a:sym typeface="Open Sans"/>
            </a:endParaRPr>
          </a:p>
          <a:p>
            <a:pPr indent="-57150" lvl="0" marL="34290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Description:</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Direct payments, tax reductions, price supports or the equivalent thereof from a government to an entity for implementing a practice or performing a specified action</a:t>
            </a:r>
            <a:endParaRPr sz="1200">
              <a:solidFill>
                <a:srgbClr val="000A3A"/>
              </a:solidFill>
              <a:latin typeface="Open Sans"/>
              <a:ea typeface="Open Sans"/>
              <a:cs typeface="Open Sans"/>
              <a:sym typeface="Open Sans"/>
            </a:endParaRPr>
          </a:p>
          <a:p>
            <a:pPr indent="-57150" lvl="0" marL="342900" rtl="0" algn="l">
              <a:lnSpc>
                <a:spcPct val="115000"/>
              </a:lnSpc>
              <a:spcBef>
                <a:spcPts val="600"/>
              </a:spcBef>
              <a:spcAft>
                <a:spcPts val="0"/>
              </a:spcAft>
              <a:buNone/>
            </a:pPr>
            <a:r>
              <a:t/>
            </a:r>
            <a:endParaRPr sz="1200">
              <a:solidFill>
                <a:srgbClr val="000A3A"/>
              </a:solidFill>
              <a:latin typeface="Open Sans"/>
              <a:ea typeface="Open Sans"/>
              <a:cs typeface="Open Sans"/>
              <a:sym typeface="Open Sans"/>
            </a:endParaRPr>
          </a:p>
          <a:p>
            <a:pPr indent="-57150" lvl="0" marL="34290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Examples:</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Payments for setting aside agricultural land</a:t>
            </a:r>
            <a:endParaRPr sz="1200">
              <a:solidFill>
                <a:srgbClr val="000A3A"/>
              </a:solidFill>
              <a:latin typeface="Open Sans"/>
              <a:ea typeface="Open Sans"/>
              <a:cs typeface="Open Sans"/>
              <a:sym typeface="Open Sans"/>
            </a:endParaRPr>
          </a:p>
          <a:p>
            <a:pPr indent="-304800" lvl="0" marL="457200" rtl="0" algn="l">
              <a:lnSpc>
                <a:spcPct val="115000"/>
              </a:lnSpc>
              <a:spcBef>
                <a:spcPts val="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Payments for ecosystem services</a:t>
            </a:r>
            <a:endParaRPr sz="1200">
              <a:solidFill>
                <a:srgbClr val="000A3A"/>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62"/>
          <p:cNvSpPr/>
          <p:nvPr>
            <p:ph idx="4294967295" type="body"/>
          </p:nvPr>
        </p:nvSpPr>
        <p:spPr>
          <a:xfrm>
            <a:off x="457200" y="4545849"/>
            <a:ext cx="1432800" cy="3852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lnSpcReduction="20000"/>
          </a:bodyPr>
          <a:lstStyle/>
          <a:p>
            <a:pPr indent="0" lvl="0" marL="0" rtl="0" algn="l">
              <a:lnSpc>
                <a:spcPct val="90000"/>
              </a:lnSpc>
              <a:spcBef>
                <a:spcPts val="0"/>
              </a:spcBef>
              <a:spcAft>
                <a:spcPts val="1200"/>
              </a:spcAft>
              <a:buClr>
                <a:srgbClr val="09294E"/>
              </a:buClr>
              <a:buSzPct val="38095"/>
              <a:buNone/>
            </a:pPr>
            <a:r>
              <a:rPr lang="en-ZA"/>
              <a:t>To forestry policy list</a:t>
            </a:r>
            <a:endParaRPr/>
          </a:p>
        </p:txBody>
      </p:sp>
      <p:sp>
        <p:nvSpPr>
          <p:cNvPr id="857" name="Google Shape;857;p62"/>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forest policy instruments</a:t>
            </a:r>
            <a:endParaRPr/>
          </a:p>
        </p:txBody>
      </p:sp>
      <p:sp>
        <p:nvSpPr>
          <p:cNvPr id="858" name="Google Shape;858;p62">
            <a:hlinkClick action="ppaction://hlinksldjump" r:id="rId3"/>
          </p:cNvPr>
          <p:cNvSpPr/>
          <p:nvPr/>
        </p:nvSpPr>
        <p:spPr>
          <a:xfrm>
            <a:off x="697301" y="4648558"/>
            <a:ext cx="1192800" cy="18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9" name="Google Shape;859;p62"/>
          <p:cNvSpPr txBox="1"/>
          <p:nvPr/>
        </p:nvSpPr>
        <p:spPr>
          <a:xfrm>
            <a:off x="598800" y="1559125"/>
            <a:ext cx="7999200" cy="280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Description:</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Agreements, commitments or actions undertaken voluntarily by public or private sector actors, either unilaterally or jointly in a negotiated agreement. Some voluntary agreements include rewards or penalties associated with participating in the agreement or achieving the commitments</a:t>
            </a:r>
            <a:endParaRPr sz="1200">
              <a:solidFill>
                <a:srgbClr val="000A3A"/>
              </a:solidFill>
              <a:latin typeface="Open Sans"/>
              <a:ea typeface="Open Sans"/>
              <a:cs typeface="Open Sans"/>
              <a:sym typeface="Open Sans"/>
            </a:endParaRPr>
          </a:p>
          <a:p>
            <a:pPr indent="0" lvl="0" marL="0" rtl="0" algn="l">
              <a:lnSpc>
                <a:spcPct val="115000"/>
              </a:lnSpc>
              <a:spcBef>
                <a:spcPts val="600"/>
              </a:spcBef>
              <a:spcAft>
                <a:spcPts val="0"/>
              </a:spcAft>
              <a:buNone/>
            </a:pPr>
            <a:r>
              <a:t/>
            </a:r>
            <a:endParaRPr sz="1200">
              <a:solidFill>
                <a:srgbClr val="000A3A"/>
              </a:solidFill>
              <a:latin typeface="Open Sans"/>
              <a:ea typeface="Open Sans"/>
              <a:cs typeface="Open Sans"/>
              <a:sym typeface="Open Sans"/>
            </a:endParaRPr>
          </a:p>
          <a:p>
            <a:pPr indent="0" lvl="0" marL="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Examples:</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Zero net-deforestation commitments</a:t>
            </a:r>
            <a:endParaRPr sz="1200">
              <a:solidFill>
                <a:srgbClr val="000A3A"/>
              </a:solidFill>
              <a:latin typeface="Open Sans"/>
              <a:ea typeface="Open Sans"/>
              <a:cs typeface="Open Sans"/>
              <a:sym typeface="Open Sans"/>
            </a:endParaRPr>
          </a:p>
          <a:p>
            <a:pPr indent="-304800" lvl="0" marL="457200" rtl="0" algn="l">
              <a:lnSpc>
                <a:spcPct val="115000"/>
              </a:lnSpc>
              <a:spcBef>
                <a:spcPts val="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Ecosystem restoration commitments (e.g. Bonn Challenge)</a:t>
            </a:r>
            <a:endParaRPr sz="1200">
              <a:solidFill>
                <a:srgbClr val="000A3A"/>
              </a:solidFill>
              <a:latin typeface="Open Sans"/>
              <a:ea typeface="Open Sans"/>
              <a:cs typeface="Open Sans"/>
              <a:sym typeface="Open Sans"/>
            </a:endParaRPr>
          </a:p>
          <a:p>
            <a:pPr indent="-304800" lvl="0" marL="457200" rtl="0" algn="l">
              <a:lnSpc>
                <a:spcPct val="115000"/>
              </a:lnSpc>
              <a:spcBef>
                <a:spcPts val="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Agroforestry agreements with landowner</a:t>
            </a:r>
            <a:endParaRPr sz="1200">
              <a:solidFill>
                <a:srgbClr val="000A3A"/>
              </a:solidFill>
              <a:latin typeface="Open Sans"/>
              <a:ea typeface="Open Sans"/>
              <a:cs typeface="Open Sans"/>
              <a:sym typeface="Open Sans"/>
            </a:endParaRPr>
          </a:p>
          <a:p>
            <a:pPr indent="-304800" lvl="0" marL="457200" rtl="0" algn="l">
              <a:lnSpc>
                <a:spcPct val="115000"/>
              </a:lnSpc>
              <a:spcBef>
                <a:spcPts val="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National programmes to reduce emissions in a sector (e.g. NAMA)</a:t>
            </a:r>
            <a:endParaRPr sz="1200">
              <a:solidFill>
                <a:srgbClr val="000A3A"/>
              </a:solidFill>
              <a:latin typeface="Open Sans"/>
              <a:ea typeface="Open Sans"/>
              <a:cs typeface="Open Sans"/>
              <a:sym typeface="Open Sans"/>
            </a:endParaRPr>
          </a:p>
          <a:p>
            <a:pPr indent="-304800" lvl="0" marL="457200" rtl="0" algn="l">
              <a:lnSpc>
                <a:spcPct val="115000"/>
              </a:lnSpc>
              <a:spcBef>
                <a:spcPts val="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Low-carbon development projects</a:t>
            </a:r>
            <a:endParaRPr sz="1200">
              <a:solidFill>
                <a:srgbClr val="000A3A"/>
              </a:solidFill>
              <a:latin typeface="Open Sans"/>
              <a:ea typeface="Open Sans"/>
              <a:cs typeface="Open Sans"/>
              <a:sym typeface="Open Sans"/>
            </a:endParaRPr>
          </a:p>
        </p:txBody>
      </p:sp>
      <p:sp>
        <p:nvSpPr>
          <p:cNvPr id="860" name="Google Shape;860;p62"/>
          <p:cNvSpPr txBox="1"/>
          <p:nvPr/>
        </p:nvSpPr>
        <p:spPr>
          <a:xfrm>
            <a:off x="311717" y="1131375"/>
            <a:ext cx="7426500" cy="631200"/>
          </a:xfrm>
          <a:prstGeom prst="rect">
            <a:avLst/>
          </a:prstGeom>
          <a:noFill/>
          <a:ln>
            <a:noFill/>
          </a:ln>
        </p:spPr>
        <p:txBody>
          <a:bodyPr anchorCtr="0" anchor="t" bIns="0" lIns="0" spcFirstLastPara="1" rIns="556750" wrap="square" tIns="0">
            <a:noAutofit/>
          </a:bodyPr>
          <a:lstStyle/>
          <a:p>
            <a:pPr indent="0" lvl="0" marL="0" marR="0" rtl="0" algn="l">
              <a:lnSpc>
                <a:spcPct val="90000"/>
              </a:lnSpc>
              <a:spcBef>
                <a:spcPts val="0"/>
              </a:spcBef>
              <a:spcAft>
                <a:spcPts val="0"/>
              </a:spcAft>
              <a:buNone/>
            </a:pPr>
            <a:r>
              <a:rPr b="1" lang="en-ZA" sz="1600">
                <a:latin typeface="Open Sans"/>
                <a:ea typeface="Open Sans"/>
                <a:cs typeface="Open Sans"/>
                <a:sym typeface="Open Sans"/>
              </a:rPr>
              <a:t>Voluntary agreements or actions</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63"/>
          <p:cNvSpPr/>
          <p:nvPr>
            <p:ph idx="4294967295" type="body"/>
          </p:nvPr>
        </p:nvSpPr>
        <p:spPr>
          <a:xfrm>
            <a:off x="457200" y="4576549"/>
            <a:ext cx="1432800" cy="3546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32500" lnSpcReduction="10000"/>
          </a:bodyPr>
          <a:lstStyle/>
          <a:p>
            <a:pPr indent="0" lvl="0" marL="0" rtl="0" algn="l">
              <a:lnSpc>
                <a:spcPct val="90000"/>
              </a:lnSpc>
              <a:spcBef>
                <a:spcPts val="0"/>
              </a:spcBef>
              <a:spcAft>
                <a:spcPts val="1200"/>
              </a:spcAft>
              <a:buClr>
                <a:srgbClr val="09294E"/>
              </a:buClr>
              <a:buSzPct val="38095"/>
              <a:buNone/>
            </a:pPr>
            <a:r>
              <a:rPr lang="en-ZA"/>
              <a:t>To forestry policy list</a:t>
            </a:r>
            <a:endParaRPr/>
          </a:p>
        </p:txBody>
      </p:sp>
      <p:sp>
        <p:nvSpPr>
          <p:cNvPr id="867" name="Google Shape;867;p63"/>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forest policy instruments</a:t>
            </a:r>
            <a:endParaRPr/>
          </a:p>
        </p:txBody>
      </p:sp>
      <p:sp>
        <p:nvSpPr>
          <p:cNvPr id="868" name="Google Shape;868;p63">
            <a:hlinkClick action="ppaction://hlinksldjump" r:id="rId3"/>
          </p:cNvPr>
          <p:cNvSpPr/>
          <p:nvPr/>
        </p:nvSpPr>
        <p:spPr>
          <a:xfrm>
            <a:off x="707897" y="4668611"/>
            <a:ext cx="1192800" cy="173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9" name="Google Shape;869;p63"/>
          <p:cNvSpPr txBox="1"/>
          <p:nvPr/>
        </p:nvSpPr>
        <p:spPr>
          <a:xfrm>
            <a:off x="598800" y="1559125"/>
            <a:ext cx="7999200" cy="216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Description:</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Requirements for public disclosure of information. These include labelling programmes, emissions reporting programmes, rating and certification systems, benchmarking, and information or education campaigns aimed at changing behaviour by increasing awareness.</a:t>
            </a:r>
            <a:endParaRPr sz="1200">
              <a:solidFill>
                <a:srgbClr val="000A3A"/>
              </a:solidFill>
              <a:latin typeface="Open Sans"/>
              <a:ea typeface="Open Sans"/>
              <a:cs typeface="Open Sans"/>
              <a:sym typeface="Open Sans"/>
            </a:endParaRPr>
          </a:p>
          <a:p>
            <a:pPr indent="0" lvl="0" marL="0" rtl="0" algn="l">
              <a:lnSpc>
                <a:spcPct val="115000"/>
              </a:lnSpc>
              <a:spcBef>
                <a:spcPts val="600"/>
              </a:spcBef>
              <a:spcAft>
                <a:spcPts val="0"/>
              </a:spcAft>
              <a:buNone/>
            </a:pPr>
            <a:r>
              <a:t/>
            </a:r>
            <a:endParaRPr b="1" sz="1200">
              <a:solidFill>
                <a:srgbClr val="000A3A"/>
              </a:solidFill>
              <a:latin typeface="Open Sans"/>
              <a:ea typeface="Open Sans"/>
              <a:cs typeface="Open Sans"/>
              <a:sym typeface="Open Sans"/>
            </a:endParaRPr>
          </a:p>
          <a:p>
            <a:pPr indent="0" lvl="0" marL="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Examples:</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Programmes requiring standardized labelling on environmental attributes of agricultural and forest products by increasing awareness</a:t>
            </a:r>
            <a:endParaRPr sz="1200">
              <a:solidFill>
                <a:srgbClr val="000A3A"/>
              </a:solidFill>
              <a:latin typeface="Open Sans"/>
              <a:ea typeface="Open Sans"/>
              <a:cs typeface="Open Sans"/>
              <a:sym typeface="Open Sans"/>
            </a:endParaRPr>
          </a:p>
        </p:txBody>
      </p:sp>
      <p:sp>
        <p:nvSpPr>
          <p:cNvPr id="870" name="Google Shape;870;p63"/>
          <p:cNvSpPr txBox="1"/>
          <p:nvPr/>
        </p:nvSpPr>
        <p:spPr>
          <a:xfrm>
            <a:off x="311717" y="1131375"/>
            <a:ext cx="7426500" cy="631200"/>
          </a:xfrm>
          <a:prstGeom prst="rect">
            <a:avLst/>
          </a:prstGeom>
          <a:noFill/>
          <a:ln>
            <a:noFill/>
          </a:ln>
        </p:spPr>
        <p:txBody>
          <a:bodyPr anchorCtr="0" anchor="t" bIns="0" lIns="0" spcFirstLastPara="1" rIns="556750" wrap="square" tIns="0">
            <a:noAutofit/>
          </a:bodyPr>
          <a:lstStyle/>
          <a:p>
            <a:pPr indent="0" lvl="0" marL="0" marR="0" rtl="0" algn="l">
              <a:lnSpc>
                <a:spcPct val="90000"/>
              </a:lnSpc>
              <a:spcBef>
                <a:spcPts val="0"/>
              </a:spcBef>
              <a:spcAft>
                <a:spcPts val="0"/>
              </a:spcAft>
              <a:buNone/>
            </a:pPr>
            <a:r>
              <a:rPr b="1" lang="en-ZA" sz="1600">
                <a:latin typeface="Open Sans"/>
                <a:ea typeface="Open Sans"/>
                <a:cs typeface="Open Sans"/>
                <a:sym typeface="Open Sans"/>
              </a:rPr>
              <a:t>Information instruments</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64"/>
          <p:cNvSpPr/>
          <p:nvPr>
            <p:ph idx="4294967295" type="body"/>
          </p:nvPr>
        </p:nvSpPr>
        <p:spPr>
          <a:xfrm>
            <a:off x="457200" y="4515123"/>
            <a:ext cx="1432800" cy="4158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a:bodyPr>
          <a:lstStyle/>
          <a:p>
            <a:pPr indent="0" lvl="0" marL="0" rtl="0" algn="l">
              <a:lnSpc>
                <a:spcPct val="90000"/>
              </a:lnSpc>
              <a:spcBef>
                <a:spcPts val="0"/>
              </a:spcBef>
              <a:spcAft>
                <a:spcPts val="1200"/>
              </a:spcAft>
              <a:buClr>
                <a:srgbClr val="09294E"/>
              </a:buClr>
              <a:buSzPct val="38095"/>
              <a:buNone/>
            </a:pPr>
            <a:r>
              <a:rPr lang="en-ZA"/>
              <a:t>To forestry policy list</a:t>
            </a:r>
            <a:endParaRPr/>
          </a:p>
        </p:txBody>
      </p:sp>
      <p:sp>
        <p:nvSpPr>
          <p:cNvPr id="877" name="Google Shape;877;p64"/>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forest policy instruments</a:t>
            </a:r>
            <a:endParaRPr/>
          </a:p>
        </p:txBody>
      </p:sp>
      <p:sp>
        <p:nvSpPr>
          <p:cNvPr id="878" name="Google Shape;878;p64">
            <a:hlinkClick action="ppaction://hlinksldjump" r:id="rId3"/>
          </p:cNvPr>
          <p:cNvSpPr/>
          <p:nvPr/>
        </p:nvSpPr>
        <p:spPr>
          <a:xfrm>
            <a:off x="697301" y="4580768"/>
            <a:ext cx="1192800" cy="20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9" name="Google Shape;879;p64"/>
          <p:cNvSpPr txBox="1"/>
          <p:nvPr/>
        </p:nvSpPr>
        <p:spPr>
          <a:xfrm>
            <a:off x="598800" y="1559125"/>
            <a:ext cx="7999200" cy="216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Description:</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Programmes that establish a limit on aggregate emissions or pollutants from specified sources; require sources to hold permits, allowances or other units equal to their actual emissions or pollution; and allow permits to be traded among sources</a:t>
            </a:r>
            <a:endParaRPr sz="1200">
              <a:solidFill>
                <a:srgbClr val="000A3A"/>
              </a:solidFill>
              <a:latin typeface="Open Sans"/>
              <a:ea typeface="Open Sans"/>
              <a:cs typeface="Open Sans"/>
              <a:sym typeface="Open Sans"/>
            </a:endParaRPr>
          </a:p>
          <a:p>
            <a:pPr indent="0" lvl="0" marL="0" rtl="0" algn="l">
              <a:lnSpc>
                <a:spcPct val="115000"/>
              </a:lnSpc>
              <a:spcBef>
                <a:spcPts val="600"/>
              </a:spcBef>
              <a:spcAft>
                <a:spcPts val="0"/>
              </a:spcAft>
              <a:buNone/>
            </a:pPr>
            <a:r>
              <a:t/>
            </a:r>
            <a:endParaRPr b="1" sz="1200">
              <a:solidFill>
                <a:srgbClr val="000A3A"/>
              </a:solidFill>
              <a:latin typeface="Open Sans"/>
              <a:ea typeface="Open Sans"/>
              <a:cs typeface="Open Sans"/>
              <a:sym typeface="Open Sans"/>
            </a:endParaRPr>
          </a:p>
          <a:p>
            <a:pPr indent="0" lvl="0" marL="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Examples:</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Nutrient trading programmes</a:t>
            </a:r>
            <a:endParaRPr sz="1200">
              <a:solidFill>
                <a:srgbClr val="000A3A"/>
              </a:solidFill>
              <a:latin typeface="Open Sans"/>
              <a:ea typeface="Open Sans"/>
              <a:cs typeface="Open Sans"/>
              <a:sym typeface="Open Sans"/>
            </a:endParaRPr>
          </a:p>
          <a:p>
            <a:pPr indent="-304800" lvl="0" marL="457200" rtl="0" algn="l">
              <a:lnSpc>
                <a:spcPct val="115000"/>
              </a:lnSpc>
              <a:spcBef>
                <a:spcPts val="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Cap-and-trade programmes</a:t>
            </a:r>
            <a:endParaRPr sz="1200">
              <a:solidFill>
                <a:srgbClr val="000A3A"/>
              </a:solidFill>
              <a:latin typeface="Open Sans"/>
              <a:ea typeface="Open Sans"/>
              <a:cs typeface="Open Sans"/>
              <a:sym typeface="Open Sans"/>
            </a:endParaRPr>
          </a:p>
        </p:txBody>
      </p:sp>
      <p:sp>
        <p:nvSpPr>
          <p:cNvPr id="880" name="Google Shape;880;p64"/>
          <p:cNvSpPr txBox="1"/>
          <p:nvPr/>
        </p:nvSpPr>
        <p:spPr>
          <a:xfrm>
            <a:off x="311717" y="1131375"/>
            <a:ext cx="7426500" cy="631200"/>
          </a:xfrm>
          <a:prstGeom prst="rect">
            <a:avLst/>
          </a:prstGeom>
          <a:noFill/>
          <a:ln>
            <a:noFill/>
          </a:ln>
        </p:spPr>
        <p:txBody>
          <a:bodyPr anchorCtr="0" anchor="t" bIns="0" lIns="0" spcFirstLastPara="1" rIns="556750" wrap="square" tIns="0">
            <a:noAutofit/>
          </a:bodyPr>
          <a:lstStyle/>
          <a:p>
            <a:pPr indent="0" lvl="0" marL="0" marR="0" rtl="0" algn="l">
              <a:lnSpc>
                <a:spcPct val="90000"/>
              </a:lnSpc>
              <a:spcBef>
                <a:spcPts val="0"/>
              </a:spcBef>
              <a:spcAft>
                <a:spcPts val="0"/>
              </a:spcAft>
              <a:buNone/>
            </a:pPr>
            <a:r>
              <a:rPr b="1" lang="en-ZA" sz="1600">
                <a:latin typeface="Open Sans"/>
                <a:ea typeface="Open Sans"/>
                <a:cs typeface="Open Sans"/>
                <a:sym typeface="Open Sans"/>
              </a:rPr>
              <a:t>Trading programmes</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65"/>
          <p:cNvSpPr/>
          <p:nvPr>
            <p:ph idx="4294967295" type="body"/>
          </p:nvPr>
        </p:nvSpPr>
        <p:spPr>
          <a:xfrm>
            <a:off x="457200" y="4530498"/>
            <a:ext cx="1432800" cy="4005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lnSpcReduction="10000"/>
          </a:bodyPr>
          <a:lstStyle/>
          <a:p>
            <a:pPr indent="0" lvl="0" marL="0" rtl="0" algn="l">
              <a:lnSpc>
                <a:spcPct val="90000"/>
              </a:lnSpc>
              <a:spcBef>
                <a:spcPts val="0"/>
              </a:spcBef>
              <a:spcAft>
                <a:spcPts val="1200"/>
              </a:spcAft>
              <a:buClr>
                <a:srgbClr val="09294E"/>
              </a:buClr>
              <a:buSzPct val="38095"/>
              <a:buNone/>
            </a:pPr>
            <a:r>
              <a:rPr lang="en-ZA"/>
              <a:t>To forestry policy list</a:t>
            </a:r>
            <a:endParaRPr/>
          </a:p>
        </p:txBody>
      </p:sp>
      <p:sp>
        <p:nvSpPr>
          <p:cNvPr id="887" name="Google Shape;887;p6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forest policy instruments</a:t>
            </a:r>
            <a:endParaRPr/>
          </a:p>
        </p:txBody>
      </p:sp>
      <p:sp>
        <p:nvSpPr>
          <p:cNvPr id="888" name="Google Shape;888;p65">
            <a:hlinkClick action="ppaction://hlinksldjump" r:id="rId3"/>
          </p:cNvPr>
          <p:cNvSpPr/>
          <p:nvPr/>
        </p:nvSpPr>
        <p:spPr>
          <a:xfrm>
            <a:off x="684775" y="4629822"/>
            <a:ext cx="1192800" cy="196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9" name="Google Shape;889;p65"/>
          <p:cNvSpPr txBox="1"/>
          <p:nvPr/>
        </p:nvSpPr>
        <p:spPr>
          <a:xfrm>
            <a:off x="598800" y="1559125"/>
            <a:ext cx="7999200" cy="280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Description:</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Policies aimed at supporting technological advancement, through direct government funding or investment, or facilitation of investment, in technology research, development, demonstration, and deployment activities</a:t>
            </a:r>
            <a:endParaRPr sz="1200">
              <a:solidFill>
                <a:srgbClr val="000A3A"/>
              </a:solidFill>
              <a:latin typeface="Open Sans"/>
              <a:ea typeface="Open Sans"/>
              <a:cs typeface="Open Sans"/>
              <a:sym typeface="Open Sans"/>
            </a:endParaRPr>
          </a:p>
          <a:p>
            <a:pPr indent="0" lvl="0" marL="0" rtl="0" algn="l">
              <a:lnSpc>
                <a:spcPct val="115000"/>
              </a:lnSpc>
              <a:spcBef>
                <a:spcPts val="600"/>
              </a:spcBef>
              <a:spcAft>
                <a:spcPts val="0"/>
              </a:spcAft>
              <a:buNone/>
            </a:pPr>
            <a:r>
              <a:t/>
            </a:r>
            <a:endParaRPr b="1" sz="1200">
              <a:solidFill>
                <a:srgbClr val="000A3A"/>
              </a:solidFill>
              <a:latin typeface="Open Sans"/>
              <a:ea typeface="Open Sans"/>
              <a:cs typeface="Open Sans"/>
              <a:sym typeface="Open Sans"/>
            </a:endParaRPr>
          </a:p>
          <a:p>
            <a:pPr indent="0" lvl="0" marL="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Examples:</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Efforts to strengthen formal education of farmers, provide training and introduce new technologies or practices to farmers, provided by extension services or programmes supported by the government</a:t>
            </a:r>
            <a:endParaRPr sz="1200">
              <a:solidFill>
                <a:srgbClr val="000A3A"/>
              </a:solidFill>
              <a:latin typeface="Open Sans"/>
              <a:ea typeface="Open Sans"/>
              <a:cs typeface="Open Sans"/>
              <a:sym typeface="Open Sans"/>
            </a:endParaRPr>
          </a:p>
          <a:p>
            <a:pPr indent="-304800" lvl="0" marL="457200" rtl="0" algn="l">
              <a:lnSpc>
                <a:spcPct val="115000"/>
              </a:lnSpc>
              <a:spcBef>
                <a:spcPts val="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Training modules about sustainable production and climate change disseminated through extension agents</a:t>
            </a:r>
            <a:endParaRPr sz="1200">
              <a:solidFill>
                <a:srgbClr val="000A3A"/>
              </a:solidFill>
              <a:latin typeface="Open Sans"/>
              <a:ea typeface="Open Sans"/>
              <a:cs typeface="Open Sans"/>
              <a:sym typeface="Open Sans"/>
            </a:endParaRPr>
          </a:p>
          <a:p>
            <a:pPr indent="-304800" lvl="0" marL="457200" rtl="0" algn="l">
              <a:lnSpc>
                <a:spcPct val="115000"/>
              </a:lnSpc>
              <a:spcBef>
                <a:spcPts val="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Regional workshops to agricultural producers</a:t>
            </a:r>
            <a:endParaRPr sz="1200">
              <a:solidFill>
                <a:srgbClr val="000A3A"/>
              </a:solidFill>
              <a:latin typeface="Open Sans"/>
              <a:ea typeface="Open Sans"/>
              <a:cs typeface="Open Sans"/>
              <a:sym typeface="Open Sans"/>
            </a:endParaRPr>
          </a:p>
        </p:txBody>
      </p:sp>
      <p:sp>
        <p:nvSpPr>
          <p:cNvPr id="890" name="Google Shape;890;p65"/>
          <p:cNvSpPr txBox="1"/>
          <p:nvPr/>
        </p:nvSpPr>
        <p:spPr>
          <a:xfrm>
            <a:off x="311717" y="1131375"/>
            <a:ext cx="7426500" cy="631200"/>
          </a:xfrm>
          <a:prstGeom prst="rect">
            <a:avLst/>
          </a:prstGeom>
          <a:noFill/>
          <a:ln>
            <a:noFill/>
          </a:ln>
        </p:spPr>
        <p:txBody>
          <a:bodyPr anchorCtr="0" anchor="t" bIns="0" lIns="0" spcFirstLastPara="1" rIns="556750" wrap="square" tIns="0">
            <a:noAutofit/>
          </a:bodyPr>
          <a:lstStyle/>
          <a:p>
            <a:pPr indent="0" lvl="0" marL="0" marR="0" rtl="0" algn="l">
              <a:lnSpc>
                <a:spcPct val="90000"/>
              </a:lnSpc>
              <a:spcBef>
                <a:spcPts val="0"/>
              </a:spcBef>
              <a:spcAft>
                <a:spcPts val="0"/>
              </a:spcAft>
              <a:buNone/>
            </a:pPr>
            <a:r>
              <a:rPr b="1" lang="en-ZA" sz="1600">
                <a:latin typeface="Open Sans"/>
                <a:ea typeface="Open Sans"/>
                <a:cs typeface="Open Sans"/>
                <a:sym typeface="Open Sans"/>
              </a:rPr>
              <a:t>Research, development &amp; deployment policies</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66"/>
          <p:cNvSpPr/>
          <p:nvPr>
            <p:ph idx="4294967295" type="body"/>
          </p:nvPr>
        </p:nvSpPr>
        <p:spPr>
          <a:xfrm>
            <a:off x="457200" y="4515123"/>
            <a:ext cx="1432800" cy="4158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a:bodyPr>
          <a:lstStyle/>
          <a:p>
            <a:pPr indent="0" lvl="0" marL="0" rtl="0" algn="l">
              <a:lnSpc>
                <a:spcPct val="90000"/>
              </a:lnSpc>
              <a:spcBef>
                <a:spcPts val="0"/>
              </a:spcBef>
              <a:spcAft>
                <a:spcPts val="1200"/>
              </a:spcAft>
              <a:buClr>
                <a:srgbClr val="09294E"/>
              </a:buClr>
              <a:buSzPct val="38095"/>
              <a:buNone/>
            </a:pPr>
            <a:r>
              <a:rPr lang="en-ZA"/>
              <a:t>To forestry policy list</a:t>
            </a:r>
            <a:endParaRPr/>
          </a:p>
        </p:txBody>
      </p:sp>
      <p:sp>
        <p:nvSpPr>
          <p:cNvPr id="897" name="Google Shape;897;p66"/>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forest policy instruments</a:t>
            </a:r>
            <a:endParaRPr/>
          </a:p>
        </p:txBody>
      </p:sp>
      <p:sp>
        <p:nvSpPr>
          <p:cNvPr id="898" name="Google Shape;898;p66">
            <a:hlinkClick action="ppaction://hlinksldjump" r:id="rId3"/>
          </p:cNvPr>
          <p:cNvSpPr/>
          <p:nvPr/>
        </p:nvSpPr>
        <p:spPr>
          <a:xfrm>
            <a:off x="718492" y="4626031"/>
            <a:ext cx="1192800" cy="20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9" name="Google Shape;899;p66"/>
          <p:cNvSpPr txBox="1"/>
          <p:nvPr/>
        </p:nvSpPr>
        <p:spPr>
          <a:xfrm>
            <a:off x="598800" y="1559125"/>
            <a:ext cx="7999200" cy="195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Description:</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Public or private sector grants or loans (for example, those supporting low-carbon development strategies or policies)</a:t>
            </a:r>
            <a:endParaRPr sz="1200">
              <a:solidFill>
                <a:srgbClr val="000A3A"/>
              </a:solidFill>
              <a:latin typeface="Open Sans"/>
              <a:ea typeface="Open Sans"/>
              <a:cs typeface="Open Sans"/>
              <a:sym typeface="Open Sans"/>
            </a:endParaRPr>
          </a:p>
          <a:p>
            <a:pPr indent="0" lvl="0" marL="0" rtl="0" algn="l">
              <a:lnSpc>
                <a:spcPct val="115000"/>
              </a:lnSpc>
              <a:spcBef>
                <a:spcPts val="600"/>
              </a:spcBef>
              <a:spcAft>
                <a:spcPts val="0"/>
              </a:spcAft>
              <a:buNone/>
            </a:pPr>
            <a:r>
              <a:t/>
            </a:r>
            <a:endParaRPr b="1" sz="1200">
              <a:solidFill>
                <a:srgbClr val="000A3A"/>
              </a:solidFill>
              <a:latin typeface="Open Sans"/>
              <a:ea typeface="Open Sans"/>
              <a:cs typeface="Open Sans"/>
              <a:sym typeface="Open Sans"/>
            </a:endParaRPr>
          </a:p>
          <a:p>
            <a:pPr indent="0" lvl="0" marL="0" rtl="0" algn="l">
              <a:lnSpc>
                <a:spcPct val="115000"/>
              </a:lnSpc>
              <a:spcBef>
                <a:spcPts val="600"/>
              </a:spcBef>
              <a:spcAft>
                <a:spcPts val="0"/>
              </a:spcAft>
              <a:buNone/>
            </a:pPr>
            <a:r>
              <a:rPr b="1" lang="en-ZA" sz="1200">
                <a:solidFill>
                  <a:srgbClr val="000A3A"/>
                </a:solidFill>
                <a:latin typeface="Open Sans"/>
                <a:ea typeface="Open Sans"/>
                <a:cs typeface="Open Sans"/>
                <a:sym typeface="Open Sans"/>
              </a:rPr>
              <a:t>Examples:</a:t>
            </a:r>
            <a:endParaRPr b="1" sz="12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Low-interest rate loans for forest land managers who implement sustainable timber management practices</a:t>
            </a:r>
            <a:endParaRPr sz="1200">
              <a:solidFill>
                <a:srgbClr val="000A3A"/>
              </a:solidFill>
              <a:latin typeface="Open Sans"/>
              <a:ea typeface="Open Sans"/>
              <a:cs typeface="Open Sans"/>
              <a:sym typeface="Open Sans"/>
            </a:endParaRPr>
          </a:p>
        </p:txBody>
      </p:sp>
      <p:sp>
        <p:nvSpPr>
          <p:cNvPr id="900" name="Google Shape;900;p66"/>
          <p:cNvSpPr txBox="1"/>
          <p:nvPr/>
        </p:nvSpPr>
        <p:spPr>
          <a:xfrm>
            <a:off x="311717" y="1131375"/>
            <a:ext cx="7426500" cy="631200"/>
          </a:xfrm>
          <a:prstGeom prst="rect">
            <a:avLst/>
          </a:prstGeom>
          <a:noFill/>
          <a:ln>
            <a:noFill/>
          </a:ln>
        </p:spPr>
        <p:txBody>
          <a:bodyPr anchorCtr="0" anchor="t" bIns="0" lIns="0" spcFirstLastPara="1" rIns="556750" wrap="square" tIns="0">
            <a:noAutofit/>
          </a:bodyPr>
          <a:lstStyle/>
          <a:p>
            <a:pPr indent="0" lvl="0" marL="0" marR="0" rtl="0" algn="l">
              <a:lnSpc>
                <a:spcPct val="90000"/>
              </a:lnSpc>
              <a:spcBef>
                <a:spcPts val="0"/>
              </a:spcBef>
              <a:spcAft>
                <a:spcPts val="0"/>
              </a:spcAft>
              <a:buNone/>
            </a:pPr>
            <a:r>
              <a:rPr b="1" lang="en-ZA" sz="1600">
                <a:latin typeface="Open Sans"/>
                <a:ea typeface="Open Sans"/>
                <a:cs typeface="Open Sans"/>
                <a:sym typeface="Open Sans"/>
              </a:rPr>
              <a:t>Financing and investment</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a:p>
            <a:pPr indent="0" lvl="0" marL="0" marR="0" rtl="0" algn="l">
              <a:lnSpc>
                <a:spcPct val="90000"/>
              </a:lnSpc>
              <a:spcBef>
                <a:spcPts val="0"/>
              </a:spcBef>
              <a:spcAft>
                <a:spcPts val="0"/>
              </a:spcAft>
              <a:buNone/>
            </a:pPr>
            <a:r>
              <a:t/>
            </a:r>
            <a:endParaRPr b="1" sz="1600">
              <a:latin typeface="Open Sans"/>
              <a:ea typeface="Open Sans"/>
              <a:cs typeface="Open Sans"/>
              <a:sym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67"/>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Overview of the Forest Methodology</a:t>
            </a:r>
            <a:endParaRPr/>
          </a:p>
        </p:txBody>
      </p:sp>
      <p:sp>
        <p:nvSpPr>
          <p:cNvPr id="907" name="Google Shape;907;p67"/>
          <p:cNvSpPr/>
          <p:nvPr>
            <p:ph idx="4294967295" type="body"/>
          </p:nvPr>
        </p:nvSpPr>
        <p:spPr>
          <a:xfrm>
            <a:off x="457200" y="4530505"/>
            <a:ext cx="1081200" cy="3789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lnSpcReduction="20000"/>
          </a:bodyPr>
          <a:lstStyle/>
          <a:p>
            <a:pPr indent="0" lvl="0" marL="0" rtl="0" algn="l">
              <a:lnSpc>
                <a:spcPct val="90000"/>
              </a:lnSpc>
              <a:spcBef>
                <a:spcPts val="0"/>
              </a:spcBef>
              <a:spcAft>
                <a:spcPts val="1200"/>
              </a:spcAft>
              <a:buClr>
                <a:srgbClr val="09294E"/>
              </a:buClr>
              <a:buSzPct val="38095"/>
              <a:buNone/>
            </a:pPr>
            <a:r>
              <a:rPr lang="en-ZA"/>
              <a:t>Previous slide</a:t>
            </a:r>
            <a:endParaRPr/>
          </a:p>
        </p:txBody>
      </p:sp>
      <p:sp>
        <p:nvSpPr>
          <p:cNvPr id="908" name="Google Shape;908;p67">
            <a:hlinkClick action="ppaction://hlinksldjump" r:id="rId3"/>
          </p:cNvPr>
          <p:cNvSpPr/>
          <p:nvPr/>
        </p:nvSpPr>
        <p:spPr>
          <a:xfrm>
            <a:off x="633663" y="4621032"/>
            <a:ext cx="876000" cy="209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09" name="Google Shape;909;p67"/>
          <p:cNvGrpSpPr/>
          <p:nvPr/>
        </p:nvGrpSpPr>
        <p:grpSpPr>
          <a:xfrm>
            <a:off x="2105302" y="922525"/>
            <a:ext cx="5380704" cy="3556925"/>
            <a:chOff x="0" y="-13094"/>
            <a:chExt cx="5981218" cy="4335598"/>
          </a:xfrm>
        </p:grpSpPr>
        <p:sp>
          <p:nvSpPr>
            <p:cNvPr id="910" name="Google Shape;910;p67"/>
            <p:cNvSpPr/>
            <p:nvPr/>
          </p:nvSpPr>
          <p:spPr>
            <a:xfrm>
              <a:off x="0" y="2320370"/>
              <a:ext cx="5943600" cy="10005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rgbClr val="000A3A"/>
                  </a:solidFill>
                  <a:latin typeface="Open Sans"/>
                  <a:ea typeface="Open Sans"/>
                  <a:cs typeface="Open Sans"/>
                  <a:sym typeface="Open Sans"/>
                </a:rPr>
                <a:t>Assessing impacts</a:t>
              </a:r>
              <a:endParaRPr i="0" sz="1200" u="none" cap="none" strike="noStrike">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Estimate the baseline scenario and emissions (Chapter 7)</a:t>
              </a:r>
              <a:endParaRPr i="0" sz="1000" u="none" cap="none" strike="noStrike">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Estimate the GHG impacts of the policy ex-ante (Chapter 8)</a:t>
              </a:r>
              <a:endParaRPr i="0" sz="1000" u="none" cap="none" strike="noStrike">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Estimate the GHG impacts of the policy ex-post (Chapter 9)</a:t>
              </a:r>
              <a:endParaRPr i="0" sz="1000" u="none" cap="none" strike="noStrike">
                <a:solidFill>
                  <a:srgbClr val="09294E"/>
                </a:solidFill>
                <a:latin typeface="Open Sans"/>
                <a:ea typeface="Open Sans"/>
                <a:cs typeface="Open Sans"/>
                <a:sym typeface="Open Sans"/>
              </a:endParaRPr>
            </a:p>
          </p:txBody>
        </p:sp>
        <p:sp>
          <p:nvSpPr>
            <p:cNvPr id="911" name="Google Shape;911;p67"/>
            <p:cNvSpPr/>
            <p:nvPr/>
          </p:nvSpPr>
          <p:spPr>
            <a:xfrm>
              <a:off x="37618" y="3406304"/>
              <a:ext cx="5943600" cy="9162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rgbClr val="000A3A"/>
                  </a:solidFill>
                  <a:latin typeface="Open Sans"/>
                  <a:ea typeface="Open Sans"/>
                  <a:cs typeface="Open Sans"/>
                  <a:sym typeface="Open Sans"/>
                </a:rPr>
                <a:t>Monitoring and reporting</a:t>
              </a:r>
              <a:endParaRPr i="0" sz="1200" u="none" cap="none" strike="noStrike">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how to monitor performance of the policy over time (Chapter 10)</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how to report (Chapter 11)</a:t>
              </a:r>
              <a:endParaRPr i="0" sz="1200" u="none" cap="none" strike="noStrike">
                <a:solidFill>
                  <a:srgbClr val="000000"/>
                </a:solidFill>
                <a:latin typeface="Open Sans"/>
                <a:ea typeface="Open Sans"/>
                <a:cs typeface="Open Sans"/>
                <a:sym typeface="Open Sans"/>
              </a:endParaRPr>
            </a:p>
          </p:txBody>
        </p:sp>
        <p:sp>
          <p:nvSpPr>
            <p:cNvPr id="912" name="Google Shape;912;p67"/>
            <p:cNvSpPr/>
            <p:nvPr/>
          </p:nvSpPr>
          <p:spPr>
            <a:xfrm>
              <a:off x="0" y="1441785"/>
              <a:ext cx="5943600" cy="8037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rgbClr val="000A3A"/>
                  </a:solidFill>
                  <a:latin typeface="Open Sans"/>
                  <a:ea typeface="Open Sans"/>
                  <a:cs typeface="Open Sans"/>
                  <a:sym typeface="Open Sans"/>
                </a:rPr>
                <a:t>Defining the assessment </a:t>
              </a:r>
              <a:endParaRPr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Clearly describe the policy to be assessed (Chapter 5)</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Identify the GHG impacts (Chapter 6)</a:t>
              </a:r>
              <a:endParaRPr>
                <a:latin typeface="Open Sans"/>
                <a:ea typeface="Open Sans"/>
                <a:cs typeface="Open Sans"/>
                <a:sym typeface="Open Sans"/>
              </a:endParaRPr>
            </a:p>
          </p:txBody>
        </p:sp>
        <p:sp>
          <p:nvSpPr>
            <p:cNvPr id="913" name="Google Shape;913;p67"/>
            <p:cNvSpPr/>
            <p:nvPr/>
          </p:nvSpPr>
          <p:spPr>
            <a:xfrm>
              <a:off x="28115" y="-13094"/>
              <a:ext cx="5943600" cy="1394100"/>
            </a:xfrm>
            <a:prstGeom prst="roundRect">
              <a:avLst>
                <a:gd fmla="val 10587" name="adj"/>
              </a:avLst>
            </a:prstGeom>
            <a:solidFill>
              <a:srgbClr val="FAFAFA"/>
            </a:solidFill>
            <a:ln cap="flat" cmpd="sng" w="38100">
              <a:solidFill>
                <a:srgbClr val="FF8E00"/>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rgbClr val="000A3A"/>
                  </a:solidFill>
                  <a:latin typeface="Open Sans"/>
                  <a:ea typeface="Open Sans"/>
                  <a:cs typeface="Open Sans"/>
                  <a:sym typeface="Open Sans"/>
                </a:rPr>
                <a:t>Introduction, objectives, key steps and overview of forest policies</a:t>
              </a:r>
              <a:endParaRPr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purpose and applicability of the methodology (Chapter 1)</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Determine the objectives of estimating GHG impacts (Chapter 2)</a:t>
              </a:r>
              <a:endParaRPr i="0" sz="1200" u="none" cap="none" strike="noStrike">
                <a:solidFill>
                  <a:srgbClr val="000000"/>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forest policies (Chapter 3)</a:t>
              </a:r>
              <a:endParaRPr>
                <a:latin typeface="Open Sans"/>
                <a:ea typeface="Open Sans"/>
                <a:cs typeface="Open Sans"/>
                <a:sym typeface="Open Sans"/>
              </a:endParaRPr>
            </a:p>
            <a:p>
              <a:pPr indent="457200" lvl="0" marL="0" marR="0" rtl="0" algn="l">
                <a:lnSpc>
                  <a:spcPct val="113000"/>
                </a:lnSpc>
                <a:spcBef>
                  <a:spcPts val="400"/>
                </a:spcBef>
                <a:spcAft>
                  <a:spcPts val="0"/>
                </a:spcAft>
                <a:buNone/>
              </a:pPr>
              <a:r>
                <a:rPr i="0" lang="en-ZA" sz="1000" u="none" cap="none" strike="noStrike">
                  <a:solidFill>
                    <a:srgbClr val="09294E"/>
                  </a:solidFill>
                  <a:latin typeface="Open Sans"/>
                  <a:ea typeface="Open Sans"/>
                  <a:cs typeface="Open Sans"/>
                  <a:sym typeface="Open Sans"/>
                </a:rPr>
                <a:t>Understand how to use the methodology guidance (Chapter 4)</a:t>
              </a:r>
              <a:endParaRPr i="0" sz="1200" u="none" cap="none" strike="noStrike">
                <a:solidFill>
                  <a:srgbClr val="000000"/>
                </a:solidFill>
                <a:latin typeface="Open Sans"/>
                <a:ea typeface="Open Sans"/>
                <a:cs typeface="Open Sans"/>
                <a:sym typeface="Open Sans"/>
              </a:endParaRPr>
            </a:p>
          </p:txBody>
        </p:sp>
        <p:sp>
          <p:nvSpPr>
            <p:cNvPr id="914" name="Google Shape;914;p67"/>
            <p:cNvSpPr/>
            <p:nvPr/>
          </p:nvSpPr>
          <p:spPr>
            <a:xfrm rot="5400000">
              <a:off x="5282404" y="2148849"/>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5" name="Google Shape;915;p67"/>
            <p:cNvSpPr/>
            <p:nvPr/>
          </p:nvSpPr>
          <p:spPr>
            <a:xfrm rot="5400000">
              <a:off x="5282404" y="3335718"/>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6" name="Google Shape;916;p67"/>
            <p:cNvSpPr/>
            <p:nvPr/>
          </p:nvSpPr>
          <p:spPr>
            <a:xfrm rot="5400000">
              <a:off x="5282404" y="1395878"/>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917" name="Google Shape;917;p67"/>
          <p:cNvSpPr/>
          <p:nvPr/>
        </p:nvSpPr>
        <p:spPr>
          <a:xfrm>
            <a:off x="1452225" y="932413"/>
            <a:ext cx="842700" cy="8427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1</a:t>
            </a:r>
            <a:endParaRPr sz="1500">
              <a:latin typeface="Open Sans"/>
              <a:ea typeface="Open Sans"/>
              <a:cs typeface="Open Sans"/>
              <a:sym typeface="Open Sans"/>
            </a:endParaRPr>
          </a:p>
        </p:txBody>
      </p:sp>
      <p:sp>
        <p:nvSpPr>
          <p:cNvPr id="918" name="Google Shape;918;p67"/>
          <p:cNvSpPr/>
          <p:nvPr/>
        </p:nvSpPr>
        <p:spPr>
          <a:xfrm>
            <a:off x="1452225" y="1841306"/>
            <a:ext cx="842700" cy="8427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2</a:t>
            </a:r>
            <a:endParaRPr sz="1500">
              <a:latin typeface="Open Sans"/>
              <a:ea typeface="Open Sans"/>
              <a:cs typeface="Open Sans"/>
              <a:sym typeface="Open Sans"/>
            </a:endParaRPr>
          </a:p>
        </p:txBody>
      </p:sp>
      <p:sp>
        <p:nvSpPr>
          <p:cNvPr id="919" name="Google Shape;919;p67"/>
          <p:cNvSpPr/>
          <p:nvPr/>
        </p:nvSpPr>
        <p:spPr>
          <a:xfrm>
            <a:off x="1452225" y="2755938"/>
            <a:ext cx="842700" cy="8427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3</a:t>
            </a:r>
            <a:endParaRPr sz="1500">
              <a:latin typeface="Open Sans"/>
              <a:ea typeface="Open Sans"/>
              <a:cs typeface="Open Sans"/>
              <a:sym typeface="Open Sans"/>
            </a:endParaRPr>
          </a:p>
        </p:txBody>
      </p:sp>
      <p:sp>
        <p:nvSpPr>
          <p:cNvPr id="920" name="Google Shape;920;p67"/>
          <p:cNvSpPr/>
          <p:nvPr/>
        </p:nvSpPr>
        <p:spPr>
          <a:xfrm>
            <a:off x="1452225" y="3670666"/>
            <a:ext cx="842700" cy="8427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4</a:t>
            </a:r>
            <a:endParaRPr sz="1500">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68"/>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4.2.2 Choosing an approach based on objectives</a:t>
            </a:r>
            <a:endParaRPr/>
          </a:p>
        </p:txBody>
      </p:sp>
      <p:sp>
        <p:nvSpPr>
          <p:cNvPr id="927" name="Google Shape;927;p68"/>
          <p:cNvSpPr/>
          <p:nvPr>
            <p:ph idx="4294967295" type="body"/>
          </p:nvPr>
        </p:nvSpPr>
        <p:spPr>
          <a:xfrm>
            <a:off x="457200" y="4545854"/>
            <a:ext cx="1081200" cy="3636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lnSpcReduction="20000"/>
          </a:bodyPr>
          <a:lstStyle/>
          <a:p>
            <a:pPr indent="0" lvl="0" marL="0" rtl="0" algn="l">
              <a:lnSpc>
                <a:spcPct val="90000"/>
              </a:lnSpc>
              <a:spcBef>
                <a:spcPts val="0"/>
              </a:spcBef>
              <a:spcAft>
                <a:spcPts val="1200"/>
              </a:spcAft>
              <a:buClr>
                <a:srgbClr val="09294E"/>
              </a:buClr>
              <a:buSzPct val="38095"/>
              <a:buNone/>
            </a:pPr>
            <a:r>
              <a:rPr lang="en-ZA"/>
              <a:t>Previous slide</a:t>
            </a:r>
            <a:endParaRPr/>
          </a:p>
        </p:txBody>
      </p:sp>
      <p:sp>
        <p:nvSpPr>
          <p:cNvPr id="928" name="Google Shape;928;p68">
            <a:hlinkClick action="ppaction://hlinksldjump" r:id="rId3"/>
          </p:cNvPr>
          <p:cNvSpPr/>
          <p:nvPr/>
        </p:nvSpPr>
        <p:spPr>
          <a:xfrm>
            <a:off x="633663" y="4632714"/>
            <a:ext cx="876000" cy="201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9" name="Google Shape;929;p68"/>
          <p:cNvSpPr txBox="1"/>
          <p:nvPr/>
        </p:nvSpPr>
        <p:spPr>
          <a:xfrm>
            <a:off x="598800" y="1025725"/>
            <a:ext cx="7999200" cy="31263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6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If the objective is to understand the impact of a policy and use that information to meet other objectives – such as informing policy design, improving policy implementation, evaluating policy effectiveness, reporting on policy impacts, and attracting finance based on policy impacts – the user should use a </a:t>
            </a:r>
            <a:r>
              <a:rPr b="1" lang="en-ZA">
                <a:solidFill>
                  <a:srgbClr val="000A3A"/>
                </a:solidFill>
                <a:latin typeface="Open Sans"/>
                <a:ea typeface="Open Sans"/>
                <a:cs typeface="Open Sans"/>
                <a:sym typeface="Open Sans"/>
              </a:rPr>
              <a:t>more robust approach </a:t>
            </a:r>
            <a:r>
              <a:rPr lang="en-ZA">
                <a:solidFill>
                  <a:srgbClr val="000A3A"/>
                </a:solidFill>
                <a:latin typeface="Open Sans"/>
                <a:ea typeface="Open Sans"/>
                <a:cs typeface="Open Sans"/>
                <a:sym typeface="Open Sans"/>
              </a:rPr>
              <a:t>for assessing impacts, and obtaining and estimating data.</a:t>
            </a:r>
            <a:endParaRPr>
              <a:solidFill>
                <a:srgbClr val="000A3A"/>
              </a:solidFill>
              <a:latin typeface="Open Sans"/>
              <a:ea typeface="Open Sans"/>
              <a:cs typeface="Open Sans"/>
              <a:sym typeface="Open Sans"/>
            </a:endParaRPr>
          </a:p>
          <a:p>
            <a:pPr indent="-317500" lvl="0" marL="457200" rtl="0" algn="l">
              <a:lnSpc>
                <a:spcPct val="115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Some objectives may be achieved with an </a:t>
            </a:r>
            <a:r>
              <a:rPr b="1" lang="en-ZA">
                <a:solidFill>
                  <a:srgbClr val="000A3A"/>
                </a:solidFill>
                <a:latin typeface="Open Sans"/>
                <a:ea typeface="Open Sans"/>
                <a:cs typeface="Open Sans"/>
                <a:sym typeface="Open Sans"/>
              </a:rPr>
              <a:t>activity data approach</a:t>
            </a:r>
            <a:r>
              <a:rPr lang="en-ZA">
                <a:solidFill>
                  <a:srgbClr val="000A3A"/>
                </a:solidFill>
                <a:latin typeface="Open Sans"/>
                <a:ea typeface="Open Sans"/>
                <a:cs typeface="Open Sans"/>
                <a:sym typeface="Open Sans"/>
              </a:rPr>
              <a:t>, such as gaining an understanding of impacts in a short time to guide decision-making.</a:t>
            </a:r>
            <a:endParaRPr>
              <a:solidFill>
                <a:srgbClr val="000A3A"/>
              </a:solidFill>
              <a:latin typeface="Open Sans"/>
              <a:ea typeface="Open Sans"/>
              <a:cs typeface="Open Sans"/>
              <a:sym typeface="Open Sans"/>
            </a:endParaRPr>
          </a:p>
          <a:p>
            <a:pPr indent="-317500" lvl="0" marL="457200" rtl="0" algn="l">
              <a:lnSpc>
                <a:spcPct val="115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Other objectives may require a </a:t>
            </a:r>
            <a:r>
              <a:rPr b="1" lang="en-ZA">
                <a:solidFill>
                  <a:srgbClr val="000A3A"/>
                </a:solidFill>
                <a:latin typeface="Open Sans"/>
                <a:ea typeface="Open Sans"/>
                <a:cs typeface="Open Sans"/>
                <a:sym typeface="Open Sans"/>
              </a:rPr>
              <a:t>more rigorous emissions approach</a:t>
            </a:r>
            <a:r>
              <a:rPr lang="en-ZA">
                <a:solidFill>
                  <a:srgbClr val="000A3A"/>
                </a:solidFill>
                <a:latin typeface="Open Sans"/>
                <a:ea typeface="Open Sans"/>
                <a:cs typeface="Open Sans"/>
                <a:sym typeface="Open Sans"/>
              </a:rPr>
              <a:t>, such as attracting public or private financing to implement an intervention and achieve specific results. </a:t>
            </a:r>
            <a:endParaRPr>
              <a:solidFill>
                <a:srgbClr val="000A3A"/>
              </a:solidFill>
              <a:latin typeface="Open Sans"/>
              <a:ea typeface="Open Sans"/>
              <a:cs typeface="Open Sans"/>
              <a:sym typeface="Open Sans"/>
            </a:endParaRPr>
          </a:p>
          <a:p>
            <a:pPr indent="-317500" lvl="0" marL="457200" rtl="0" algn="l">
              <a:lnSpc>
                <a:spcPct val="115000"/>
              </a:lnSpc>
              <a:spcBef>
                <a:spcPts val="0"/>
              </a:spcBef>
              <a:spcAft>
                <a:spcPts val="0"/>
              </a:spcAft>
              <a:buClr>
                <a:srgbClr val="000A3A"/>
              </a:buClr>
              <a:buSzPts val="1400"/>
              <a:buFont typeface="Open Sans"/>
              <a:buChar char="●"/>
            </a:pPr>
            <a:r>
              <a:rPr b="1" lang="en-ZA">
                <a:solidFill>
                  <a:srgbClr val="000A3A"/>
                </a:solidFill>
                <a:highlight>
                  <a:srgbClr val="E4DEFF"/>
                </a:highlight>
                <a:latin typeface="Open Sans"/>
                <a:ea typeface="Open Sans"/>
                <a:cs typeface="Open Sans"/>
                <a:sym typeface="Open Sans"/>
              </a:rPr>
              <a:t>Generally</a:t>
            </a:r>
            <a:r>
              <a:rPr lang="en-ZA">
                <a:solidFill>
                  <a:srgbClr val="000A3A"/>
                </a:solidFill>
                <a:highlight>
                  <a:srgbClr val="E4DEFF"/>
                </a:highlight>
                <a:latin typeface="Open Sans"/>
                <a:ea typeface="Open Sans"/>
                <a:cs typeface="Open Sans"/>
                <a:sym typeface="Open Sans"/>
              </a:rPr>
              <a:t>, the emissions approach requires more time and resources, whereas the activity data approach is less resource-intensive but may not fully meet all of a user’s objectives.</a:t>
            </a:r>
            <a:endParaRPr>
              <a:solidFill>
                <a:srgbClr val="000A3A"/>
              </a:solidFill>
              <a:highlight>
                <a:srgbClr val="E4DEFF"/>
              </a:highlight>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4">
            <a:hlinkClick action="ppaction://hlinksldjump" r:id="rId3"/>
          </p:cNvPr>
          <p:cNvSpPr/>
          <p:nvPr/>
        </p:nvSpPr>
        <p:spPr>
          <a:xfrm>
            <a:off x="278950" y="1530550"/>
            <a:ext cx="1187400" cy="11967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Purpose of the methodology (Section 1.1)</a:t>
            </a:r>
            <a:endParaRPr sz="1000">
              <a:solidFill>
                <a:schemeClr val="dk2"/>
              </a:solidFill>
              <a:latin typeface="Open Sans"/>
              <a:ea typeface="Open Sans"/>
              <a:cs typeface="Open Sans"/>
              <a:sym typeface="Open Sans"/>
            </a:endParaRPr>
          </a:p>
        </p:txBody>
      </p:sp>
      <p:sp>
        <p:nvSpPr>
          <p:cNvPr id="194" name="Google Shape;194;p24">
            <a:hlinkClick action="ppaction://hlinksldjump" r:id="rId4"/>
          </p:cNvPr>
          <p:cNvSpPr/>
          <p:nvPr/>
        </p:nvSpPr>
        <p:spPr>
          <a:xfrm>
            <a:off x="3095272" y="1530543"/>
            <a:ext cx="1162800" cy="11967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Intended users</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(Section 1.3)</a:t>
            </a:r>
            <a:endParaRPr sz="1000">
              <a:solidFill>
                <a:schemeClr val="dk2"/>
              </a:solidFill>
              <a:latin typeface="Open Sans"/>
              <a:ea typeface="Open Sans"/>
              <a:cs typeface="Open Sans"/>
              <a:sym typeface="Open Sans"/>
            </a:endParaRPr>
          </a:p>
        </p:txBody>
      </p:sp>
      <p:sp>
        <p:nvSpPr>
          <p:cNvPr id="195" name="Google Shape;195;p24">
            <a:hlinkClick action="ppaction://hlinksldjump" r:id="rId5"/>
          </p:cNvPr>
          <p:cNvSpPr/>
          <p:nvPr/>
        </p:nvSpPr>
        <p:spPr>
          <a:xfrm>
            <a:off x="4485491" y="1512524"/>
            <a:ext cx="1162800" cy="11967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Scope and applicability</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(Section 1.4)</a:t>
            </a:r>
            <a:endParaRPr sz="1000">
              <a:solidFill>
                <a:schemeClr val="dk2"/>
              </a:solidFill>
              <a:latin typeface="Open Sans"/>
              <a:ea typeface="Open Sans"/>
              <a:cs typeface="Open Sans"/>
              <a:sym typeface="Open Sans"/>
            </a:endParaRPr>
          </a:p>
        </p:txBody>
      </p:sp>
      <p:sp>
        <p:nvSpPr>
          <p:cNvPr id="196" name="Google Shape;196;p24">
            <a:hlinkClick action="ppaction://hlinksldjump" r:id="rId6"/>
          </p:cNvPr>
          <p:cNvSpPr/>
          <p:nvPr/>
        </p:nvSpPr>
        <p:spPr>
          <a:xfrm>
            <a:off x="5873450" y="1479650"/>
            <a:ext cx="1162800" cy="12477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When to use the guidance</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(Section 1.5)</a:t>
            </a:r>
            <a:endParaRPr sz="1000">
              <a:solidFill>
                <a:schemeClr val="dk2"/>
              </a:solidFill>
              <a:latin typeface="Open Sans"/>
              <a:ea typeface="Open Sans"/>
              <a:cs typeface="Open Sans"/>
              <a:sym typeface="Open Sans"/>
            </a:endParaRPr>
          </a:p>
        </p:txBody>
      </p:sp>
      <p:sp>
        <p:nvSpPr>
          <p:cNvPr id="197" name="Google Shape;197;p24">
            <a:hlinkClick action="ppaction://hlinksldjump" r:id="rId7"/>
          </p:cNvPr>
          <p:cNvSpPr/>
          <p:nvPr/>
        </p:nvSpPr>
        <p:spPr>
          <a:xfrm>
            <a:off x="1680455" y="1530550"/>
            <a:ext cx="1187400" cy="11967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Relationship to other guidance </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(Section 1.2)</a:t>
            </a:r>
            <a:endParaRPr sz="1000">
              <a:solidFill>
                <a:schemeClr val="dk2"/>
              </a:solidFill>
              <a:latin typeface="Open Sans"/>
              <a:ea typeface="Open Sans"/>
              <a:cs typeface="Open Sans"/>
              <a:sym typeface="Open Sans"/>
            </a:endParaRPr>
          </a:p>
        </p:txBody>
      </p:sp>
      <p:sp>
        <p:nvSpPr>
          <p:cNvPr id="198" name="Google Shape;198;p24">
            <a:hlinkClick action="ppaction://hlinksldjump" r:id="rId8"/>
          </p:cNvPr>
          <p:cNvSpPr/>
          <p:nvPr/>
        </p:nvSpPr>
        <p:spPr>
          <a:xfrm>
            <a:off x="7261422" y="1479650"/>
            <a:ext cx="1413300" cy="11967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Alignment with enhanced transparency framework</a:t>
            </a:r>
            <a:endParaRPr sz="1000">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000">
                <a:solidFill>
                  <a:schemeClr val="dk2"/>
                </a:solidFill>
                <a:latin typeface="Open Sans"/>
                <a:ea typeface="Open Sans"/>
                <a:cs typeface="Open Sans"/>
                <a:sym typeface="Open Sans"/>
              </a:rPr>
              <a:t>(Section 1.7)</a:t>
            </a:r>
            <a:endParaRPr sz="1000">
              <a:solidFill>
                <a:schemeClr val="dk2"/>
              </a:solidFill>
              <a:latin typeface="Open Sans"/>
              <a:ea typeface="Open Sans"/>
              <a:cs typeface="Open Sans"/>
              <a:sym typeface="Open Sans"/>
            </a:endParaRPr>
          </a:p>
        </p:txBody>
      </p:sp>
      <p:sp>
        <p:nvSpPr>
          <p:cNvPr id="199" name="Google Shape;199;p24"/>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1. Introduction</a:t>
            </a:r>
            <a:endParaRPr/>
          </a:p>
        </p:txBody>
      </p:sp>
      <p:cxnSp>
        <p:nvCxnSpPr>
          <p:cNvPr id="200" name="Google Shape;200;p24"/>
          <p:cNvCxnSpPr>
            <a:stCxn id="193" idx="3"/>
            <a:endCxn id="197" idx="1"/>
          </p:cNvCxnSpPr>
          <p:nvPr/>
        </p:nvCxnSpPr>
        <p:spPr>
          <a:xfrm>
            <a:off x="1466350" y="2128900"/>
            <a:ext cx="214200" cy="0"/>
          </a:xfrm>
          <a:prstGeom prst="straightConnector1">
            <a:avLst/>
          </a:prstGeom>
          <a:noFill/>
          <a:ln cap="flat" cmpd="sng" w="9525">
            <a:solidFill>
              <a:schemeClr val="dk2"/>
            </a:solidFill>
            <a:prstDash val="solid"/>
            <a:round/>
            <a:headEnd len="med" w="med" type="none"/>
            <a:tailEnd len="med" w="med" type="triangle"/>
          </a:ln>
        </p:spPr>
      </p:cxnSp>
      <p:cxnSp>
        <p:nvCxnSpPr>
          <p:cNvPr id="201" name="Google Shape;201;p24"/>
          <p:cNvCxnSpPr>
            <a:stCxn id="197" idx="3"/>
            <a:endCxn id="194" idx="1"/>
          </p:cNvCxnSpPr>
          <p:nvPr/>
        </p:nvCxnSpPr>
        <p:spPr>
          <a:xfrm>
            <a:off x="2867855" y="2128900"/>
            <a:ext cx="227400" cy="0"/>
          </a:xfrm>
          <a:prstGeom prst="straightConnector1">
            <a:avLst/>
          </a:prstGeom>
          <a:noFill/>
          <a:ln cap="flat" cmpd="sng" w="9525">
            <a:solidFill>
              <a:schemeClr val="dk2"/>
            </a:solidFill>
            <a:prstDash val="solid"/>
            <a:round/>
            <a:headEnd len="med" w="med" type="none"/>
            <a:tailEnd len="med" w="med" type="triangle"/>
          </a:ln>
        </p:spPr>
      </p:cxnSp>
      <p:cxnSp>
        <p:nvCxnSpPr>
          <p:cNvPr id="202" name="Google Shape;202;p24"/>
          <p:cNvCxnSpPr>
            <a:stCxn id="194" idx="3"/>
            <a:endCxn id="195" idx="1"/>
          </p:cNvCxnSpPr>
          <p:nvPr/>
        </p:nvCxnSpPr>
        <p:spPr>
          <a:xfrm flipH="1" rot="10800000">
            <a:off x="4258072" y="2110893"/>
            <a:ext cx="227400" cy="18000"/>
          </a:xfrm>
          <a:prstGeom prst="straightConnector1">
            <a:avLst/>
          </a:prstGeom>
          <a:noFill/>
          <a:ln cap="flat" cmpd="sng" w="9525">
            <a:solidFill>
              <a:schemeClr val="dk2"/>
            </a:solidFill>
            <a:prstDash val="solid"/>
            <a:round/>
            <a:headEnd len="med" w="med" type="none"/>
            <a:tailEnd len="med" w="med" type="triangle"/>
          </a:ln>
        </p:spPr>
      </p:cxnSp>
      <p:cxnSp>
        <p:nvCxnSpPr>
          <p:cNvPr id="203" name="Google Shape;203;p24"/>
          <p:cNvCxnSpPr>
            <a:endCxn id="198" idx="1"/>
          </p:cNvCxnSpPr>
          <p:nvPr/>
        </p:nvCxnSpPr>
        <p:spPr>
          <a:xfrm>
            <a:off x="7049322" y="2078000"/>
            <a:ext cx="212100" cy="0"/>
          </a:xfrm>
          <a:prstGeom prst="straightConnector1">
            <a:avLst/>
          </a:prstGeom>
          <a:noFill/>
          <a:ln cap="flat" cmpd="sng" w="9525">
            <a:solidFill>
              <a:schemeClr val="dk2"/>
            </a:solidFill>
            <a:prstDash val="solid"/>
            <a:round/>
            <a:headEnd len="med" w="med" type="none"/>
            <a:tailEnd len="med" w="med" type="triangle"/>
          </a:ln>
        </p:spPr>
      </p:cxnSp>
      <p:cxnSp>
        <p:nvCxnSpPr>
          <p:cNvPr id="204" name="Google Shape;204;p24"/>
          <p:cNvCxnSpPr>
            <a:stCxn id="195" idx="3"/>
            <a:endCxn id="196" idx="1"/>
          </p:cNvCxnSpPr>
          <p:nvPr/>
        </p:nvCxnSpPr>
        <p:spPr>
          <a:xfrm flipH="1" rot="10800000">
            <a:off x="5648291" y="2103374"/>
            <a:ext cx="225300" cy="7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69"/>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Conservativeness</a:t>
            </a:r>
            <a:endParaRPr/>
          </a:p>
        </p:txBody>
      </p:sp>
      <p:sp>
        <p:nvSpPr>
          <p:cNvPr id="936" name="Google Shape;936;p69"/>
          <p:cNvSpPr/>
          <p:nvPr>
            <p:ph idx="4294967295" type="body"/>
          </p:nvPr>
        </p:nvSpPr>
        <p:spPr>
          <a:xfrm>
            <a:off x="457200" y="4499781"/>
            <a:ext cx="1081200" cy="4095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lnSpcReduction="10000"/>
          </a:bodyPr>
          <a:lstStyle/>
          <a:p>
            <a:pPr indent="0" lvl="0" marL="0" rtl="0" algn="l">
              <a:lnSpc>
                <a:spcPct val="90000"/>
              </a:lnSpc>
              <a:spcBef>
                <a:spcPts val="0"/>
              </a:spcBef>
              <a:spcAft>
                <a:spcPts val="1200"/>
              </a:spcAft>
              <a:buClr>
                <a:srgbClr val="09294E"/>
              </a:buClr>
              <a:buSzPct val="38095"/>
              <a:buNone/>
            </a:pPr>
            <a:r>
              <a:rPr lang="en-ZA"/>
              <a:t>Previous slide</a:t>
            </a:r>
            <a:endParaRPr/>
          </a:p>
        </p:txBody>
      </p:sp>
      <p:sp>
        <p:nvSpPr>
          <p:cNvPr id="937" name="Google Shape;937;p69">
            <a:hlinkClick action="ppaction://hlinksldjump" r:id="rId3"/>
          </p:cNvPr>
          <p:cNvSpPr/>
          <p:nvPr/>
        </p:nvSpPr>
        <p:spPr>
          <a:xfrm>
            <a:off x="633663" y="4597649"/>
            <a:ext cx="876000" cy="226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8" name="Google Shape;938;p69"/>
          <p:cNvSpPr txBox="1"/>
          <p:nvPr/>
        </p:nvSpPr>
        <p:spPr>
          <a:xfrm>
            <a:off x="598800" y="1025725"/>
            <a:ext cx="7999200" cy="2878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6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Conservative values and assumptions are more likely to overestimate negative impacts or underestimate positive impacts resulting from a policy.</a:t>
            </a:r>
            <a:endParaRPr>
              <a:solidFill>
                <a:srgbClr val="000A3A"/>
              </a:solidFill>
              <a:latin typeface="Open Sans"/>
              <a:ea typeface="Open Sans"/>
              <a:cs typeface="Open Sans"/>
              <a:sym typeface="Open Sans"/>
            </a:endParaRPr>
          </a:p>
          <a:p>
            <a:pPr indent="-317500" lvl="0" marL="457200" rtl="0" algn="l">
              <a:lnSpc>
                <a:spcPct val="115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Users should consider conservativeness in addition to accuracy when uncertainty can no longer be practically reduced, when a range of possible values or probabilities exists (e.g., when developing baseline scenarios), or when uncertainty is high.</a:t>
            </a:r>
            <a:endParaRPr>
              <a:solidFill>
                <a:srgbClr val="000A3A"/>
              </a:solidFill>
              <a:latin typeface="Open Sans"/>
              <a:ea typeface="Open Sans"/>
              <a:cs typeface="Open Sans"/>
              <a:sym typeface="Open Sans"/>
            </a:endParaRPr>
          </a:p>
          <a:p>
            <a:pPr indent="-317500" lvl="0" marL="457200" rtl="0" algn="l">
              <a:lnSpc>
                <a:spcPct val="115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Whether to use conservative estimates and how conservative to be depends on the objectives and the intended use of the results.</a:t>
            </a:r>
            <a:endParaRPr>
              <a:solidFill>
                <a:srgbClr val="000A3A"/>
              </a:solidFill>
              <a:latin typeface="Open Sans"/>
              <a:ea typeface="Open Sans"/>
              <a:cs typeface="Open Sans"/>
              <a:sym typeface="Open Sans"/>
            </a:endParaRPr>
          </a:p>
          <a:p>
            <a:pPr indent="-317500" lvl="0" marL="457200" rtl="0" algn="l">
              <a:lnSpc>
                <a:spcPct val="115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For some objectives, accuracy should be prioritized over conservativeness, to obtain unbiased results.</a:t>
            </a:r>
            <a:endParaRPr>
              <a:solidFill>
                <a:srgbClr val="000A3A"/>
              </a:solidFill>
              <a:latin typeface="Open Sans"/>
              <a:ea typeface="Open Sans"/>
              <a:cs typeface="Open Sans"/>
              <a:sym typeface="Open Sans"/>
            </a:endParaRPr>
          </a:p>
          <a:p>
            <a:pPr indent="-317500" lvl="0" marL="457200" rtl="0" algn="l">
              <a:lnSpc>
                <a:spcPct val="115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The principle of relevance can help guide what approach to use and how conservative to be.</a:t>
            </a:r>
            <a:endParaRPr>
              <a:solidFill>
                <a:srgbClr val="000A3A"/>
              </a:solidFill>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70"/>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Principle of comparability</a:t>
            </a:r>
            <a:endParaRPr/>
          </a:p>
        </p:txBody>
      </p:sp>
      <p:sp>
        <p:nvSpPr>
          <p:cNvPr id="945" name="Google Shape;945;p70"/>
          <p:cNvSpPr/>
          <p:nvPr>
            <p:ph idx="4294967295" type="body"/>
          </p:nvPr>
        </p:nvSpPr>
        <p:spPr>
          <a:xfrm>
            <a:off x="457200" y="4499781"/>
            <a:ext cx="1081200" cy="4095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40000" lnSpcReduction="10000"/>
          </a:bodyPr>
          <a:lstStyle/>
          <a:p>
            <a:pPr indent="0" lvl="0" marL="0" rtl="0" algn="l">
              <a:lnSpc>
                <a:spcPct val="90000"/>
              </a:lnSpc>
              <a:spcBef>
                <a:spcPts val="0"/>
              </a:spcBef>
              <a:spcAft>
                <a:spcPts val="1200"/>
              </a:spcAft>
              <a:buClr>
                <a:srgbClr val="09294E"/>
              </a:buClr>
              <a:buSzPct val="38095"/>
              <a:buNone/>
            </a:pPr>
            <a:r>
              <a:rPr lang="en-ZA"/>
              <a:t>Previous slide</a:t>
            </a:r>
            <a:endParaRPr/>
          </a:p>
        </p:txBody>
      </p:sp>
      <p:sp>
        <p:nvSpPr>
          <p:cNvPr id="946" name="Google Shape;946;p70">
            <a:hlinkClick action="ppaction://hlinksldjump" r:id="rId3"/>
          </p:cNvPr>
          <p:cNvSpPr/>
          <p:nvPr/>
        </p:nvSpPr>
        <p:spPr>
          <a:xfrm>
            <a:off x="633663" y="4597649"/>
            <a:ext cx="876000" cy="226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7" name="Google Shape;947;p70"/>
          <p:cNvSpPr txBox="1"/>
          <p:nvPr/>
        </p:nvSpPr>
        <p:spPr>
          <a:xfrm>
            <a:off x="399200" y="950250"/>
            <a:ext cx="7999200" cy="33954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Users may want to compare the estimated impacts of multiple policies.</a:t>
            </a:r>
            <a:endParaRPr sz="1200">
              <a:solidFill>
                <a:srgbClr val="000A3A"/>
              </a:solidFill>
              <a:latin typeface="Open Sans"/>
              <a:ea typeface="Open Sans"/>
              <a:cs typeface="Open Sans"/>
              <a:sym typeface="Open Sans"/>
            </a:endParaRPr>
          </a:p>
          <a:p>
            <a:pPr indent="-292100" lvl="1" marL="914400" rtl="0" algn="l">
              <a:lnSpc>
                <a:spcPct val="115000"/>
              </a:lnSpc>
              <a:spcBef>
                <a:spcPts val="0"/>
              </a:spcBef>
              <a:spcAft>
                <a:spcPts val="0"/>
              </a:spcAft>
              <a:buClr>
                <a:srgbClr val="000A3A"/>
              </a:buClr>
              <a:buSzPts val="1000"/>
              <a:buFont typeface="Open Sans"/>
              <a:buChar char="○"/>
            </a:pPr>
            <a:r>
              <a:rPr lang="en-ZA" sz="1000">
                <a:solidFill>
                  <a:srgbClr val="000A3A"/>
                </a:solidFill>
                <a:latin typeface="Open Sans"/>
                <a:ea typeface="Open Sans"/>
                <a:cs typeface="Open Sans"/>
                <a:sym typeface="Open Sans"/>
              </a:rPr>
              <a:t>Valid comparisons require that assessments have followed a consistent methodology – for example, regarding the assessment period, the types of impact categories, impacts, and indicators included in the GHG assessment boundary; baseline assumptions; calculation methods; and data sources. </a:t>
            </a:r>
            <a:endParaRPr sz="1000">
              <a:solidFill>
                <a:srgbClr val="000A3A"/>
              </a:solidFill>
              <a:latin typeface="Open Sans"/>
              <a:ea typeface="Open Sans"/>
              <a:cs typeface="Open Sans"/>
              <a:sym typeface="Open Sans"/>
            </a:endParaRPr>
          </a:p>
          <a:p>
            <a:pPr indent="-292100" lvl="1" marL="914400" rtl="0" algn="l">
              <a:lnSpc>
                <a:spcPct val="115000"/>
              </a:lnSpc>
              <a:spcBef>
                <a:spcPts val="0"/>
              </a:spcBef>
              <a:spcAft>
                <a:spcPts val="0"/>
              </a:spcAft>
              <a:buClr>
                <a:srgbClr val="000A3A"/>
              </a:buClr>
              <a:buSzPts val="1000"/>
              <a:buFont typeface="Open Sans"/>
              <a:buChar char="○"/>
            </a:pPr>
            <a:r>
              <a:rPr lang="en-ZA" sz="1000">
                <a:solidFill>
                  <a:srgbClr val="000A3A"/>
                </a:solidFill>
                <a:latin typeface="Open Sans"/>
                <a:ea typeface="Open Sans"/>
                <a:cs typeface="Open Sans"/>
                <a:sym typeface="Open Sans"/>
              </a:rPr>
              <a:t>Users should exercise caution when comparing the results of multiple assessments, since differences in reported impacts may be a result of differences in methodology rather than real-world differences. To understand whether comparisons are valid, all methods, assumptions and data sources used should be transparently reported.</a:t>
            </a:r>
            <a:endParaRPr sz="1000">
              <a:solidFill>
                <a:srgbClr val="000A3A"/>
              </a:solidFill>
              <a:latin typeface="Open Sans"/>
              <a:ea typeface="Open Sans"/>
              <a:cs typeface="Open Sans"/>
              <a:sym typeface="Open Sans"/>
            </a:endParaRPr>
          </a:p>
          <a:p>
            <a:pPr indent="-292100" lvl="1" marL="914400" rtl="0" algn="l">
              <a:lnSpc>
                <a:spcPct val="115000"/>
              </a:lnSpc>
              <a:spcBef>
                <a:spcPts val="0"/>
              </a:spcBef>
              <a:spcAft>
                <a:spcPts val="0"/>
              </a:spcAft>
              <a:buClr>
                <a:srgbClr val="000A3A"/>
              </a:buClr>
              <a:buSzPts val="1000"/>
              <a:buFont typeface="Open Sans"/>
              <a:buChar char="○"/>
            </a:pPr>
            <a:r>
              <a:rPr lang="en-ZA" sz="1000">
                <a:solidFill>
                  <a:srgbClr val="000A3A"/>
                </a:solidFill>
                <a:latin typeface="Open Sans"/>
                <a:ea typeface="Open Sans"/>
                <a:cs typeface="Open Sans"/>
                <a:sym typeface="Open Sans"/>
              </a:rPr>
              <a:t>Comparability can be more easily achieved if a single person or organization assesses and compares multiple policies using the same methodology.</a:t>
            </a:r>
            <a:endParaRPr sz="1000">
              <a:solidFill>
                <a:srgbClr val="000A3A"/>
              </a:solidFill>
              <a:latin typeface="Open Sans"/>
              <a:ea typeface="Open Sans"/>
              <a:cs typeface="Open Sans"/>
              <a:sym typeface="Open Sans"/>
            </a:endParaRPr>
          </a:p>
          <a:p>
            <a:pPr indent="0" lvl="0" marL="914400" rtl="0" algn="l">
              <a:lnSpc>
                <a:spcPct val="115000"/>
              </a:lnSpc>
              <a:spcBef>
                <a:spcPts val="600"/>
              </a:spcBef>
              <a:spcAft>
                <a:spcPts val="0"/>
              </a:spcAft>
              <a:buNone/>
            </a:pPr>
            <a:r>
              <a:t/>
            </a:r>
            <a:endParaRPr sz="1000">
              <a:solidFill>
                <a:srgbClr val="000A3A"/>
              </a:solidFill>
              <a:latin typeface="Open Sans"/>
              <a:ea typeface="Open Sans"/>
              <a:cs typeface="Open Sans"/>
              <a:sym typeface="Open Sans"/>
            </a:endParaRPr>
          </a:p>
          <a:p>
            <a:pPr indent="-304800" lvl="0" marL="457200" rtl="0" algn="l">
              <a:lnSpc>
                <a:spcPct val="115000"/>
              </a:lnSpc>
              <a:spcBef>
                <a:spcPts val="600"/>
              </a:spcBef>
              <a:spcAft>
                <a:spcPts val="0"/>
              </a:spcAft>
              <a:buClr>
                <a:srgbClr val="000A3A"/>
              </a:buClr>
              <a:buSzPts val="1200"/>
              <a:buFont typeface="Open Sans"/>
              <a:buChar char="●"/>
            </a:pPr>
            <a:r>
              <a:rPr lang="en-ZA" sz="1200">
                <a:solidFill>
                  <a:srgbClr val="000A3A"/>
                </a:solidFill>
                <a:latin typeface="Open Sans"/>
                <a:ea typeface="Open Sans"/>
                <a:cs typeface="Open Sans"/>
                <a:sym typeface="Open Sans"/>
              </a:rPr>
              <a:t>Users may also want to aggregate the impacts of multiple policies. </a:t>
            </a:r>
            <a:endParaRPr sz="1200">
              <a:solidFill>
                <a:srgbClr val="000A3A"/>
              </a:solidFill>
              <a:latin typeface="Open Sans"/>
              <a:ea typeface="Open Sans"/>
              <a:cs typeface="Open Sans"/>
              <a:sym typeface="Open Sans"/>
            </a:endParaRPr>
          </a:p>
          <a:p>
            <a:pPr indent="-292100" lvl="1" marL="914400" rtl="0" algn="l">
              <a:lnSpc>
                <a:spcPct val="115000"/>
              </a:lnSpc>
              <a:spcBef>
                <a:spcPts val="0"/>
              </a:spcBef>
              <a:spcAft>
                <a:spcPts val="0"/>
              </a:spcAft>
              <a:buClr>
                <a:srgbClr val="000A3A"/>
              </a:buClr>
              <a:buSzPts val="1000"/>
              <a:buFont typeface="Open Sans"/>
              <a:buChar char="○"/>
            </a:pPr>
            <a:r>
              <a:rPr lang="en-ZA" sz="1000">
                <a:solidFill>
                  <a:srgbClr val="000A3A"/>
                </a:solidFill>
                <a:latin typeface="Open Sans"/>
                <a:ea typeface="Open Sans"/>
                <a:cs typeface="Open Sans"/>
                <a:sym typeface="Open Sans"/>
              </a:rPr>
              <a:t>Users should likewise exercise caution when aggregating the results if different methods have been used and if there are potential overlaps or interactions between the policies being aggregated.</a:t>
            </a:r>
            <a:endParaRPr sz="1000">
              <a:solidFill>
                <a:srgbClr val="000A3A"/>
              </a:solidFill>
              <a:latin typeface="Open Sans"/>
              <a:ea typeface="Open Sans"/>
              <a:cs typeface="Open Sans"/>
              <a:sym typeface="Open Sans"/>
            </a:endParaRPr>
          </a:p>
          <a:p>
            <a:pPr indent="-292100" lvl="1" marL="914400" rtl="0" algn="l">
              <a:lnSpc>
                <a:spcPct val="115000"/>
              </a:lnSpc>
              <a:spcBef>
                <a:spcPts val="0"/>
              </a:spcBef>
              <a:spcAft>
                <a:spcPts val="0"/>
              </a:spcAft>
              <a:buClr>
                <a:srgbClr val="000A3A"/>
              </a:buClr>
              <a:buSzPts val="1000"/>
              <a:buFont typeface="Open Sans"/>
              <a:buChar char="○"/>
            </a:pPr>
            <a:r>
              <a:rPr lang="en-ZA" sz="1000">
                <a:solidFill>
                  <a:srgbClr val="000A3A"/>
                </a:solidFill>
                <a:latin typeface="Open Sans"/>
                <a:ea typeface="Open Sans"/>
                <a:cs typeface="Open Sans"/>
                <a:sym typeface="Open Sans"/>
              </a:rPr>
              <a:t>In such a case, the sum would either overestimate or underestimate the impacts resulting from the combination of policies. For example, the combined impact of a local energy efficiency policy and a national energy efficiency policy in the same country will probably be less than the sum of the impacts had they been implemented separately, since they affect the same activities.</a:t>
            </a:r>
            <a:endParaRPr sz="1000">
              <a:solidFill>
                <a:srgbClr val="000A3A"/>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211" name="Google Shape;211;p25"/>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212" name="Google Shape;212;p25"/>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213" name="Google Shape;213;p25"/>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214" name="Google Shape;214;p25">
            <a:hlinkClick action="ppaction://hlinksldjump" r:id="rId3"/>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15" name="Google Shape;215;p25">
            <a:hlinkClick action="ppaction://hlinksldjump" r:id="rId4"/>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16" name="Google Shape;216;p25">
            <a:hlinkClick action="ppaction://hlinksldjump" r:id="rId5"/>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17" name="Google Shape;217;p25">
            <a:hlinkClick action="ppaction://hlinksldjump" r:id="rId6"/>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18" name="Google Shape;218;p25"/>
          <p:cNvSpPr txBox="1"/>
          <p:nvPr/>
        </p:nvSpPr>
        <p:spPr>
          <a:xfrm>
            <a:off x="311700" y="216425"/>
            <a:ext cx="77061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ZA" sz="2800">
                <a:solidFill>
                  <a:srgbClr val="9D97F0"/>
                </a:solidFill>
                <a:latin typeface="Open Sans"/>
                <a:ea typeface="Open Sans"/>
                <a:cs typeface="Open Sans"/>
                <a:sym typeface="Open Sans"/>
              </a:rPr>
              <a:t>1.1 Purpose of the guidance</a:t>
            </a:r>
            <a:endParaRPr b="1" sz="2800">
              <a:solidFill>
                <a:srgbClr val="9D97F0"/>
              </a:solidFill>
              <a:latin typeface="Open Sans"/>
              <a:ea typeface="Open Sans"/>
              <a:cs typeface="Open Sans"/>
              <a:sym typeface="Open Sans"/>
            </a:endParaRPr>
          </a:p>
        </p:txBody>
      </p:sp>
      <p:sp>
        <p:nvSpPr>
          <p:cNvPr id="219" name="Google Shape;219;p25"/>
          <p:cNvSpPr txBox="1"/>
          <p:nvPr/>
        </p:nvSpPr>
        <p:spPr>
          <a:xfrm>
            <a:off x="311700" y="1214700"/>
            <a:ext cx="8326200" cy="2714100"/>
          </a:xfrm>
          <a:prstGeom prst="rect">
            <a:avLst/>
          </a:prstGeom>
          <a:noFill/>
          <a:ln>
            <a:noFill/>
          </a:ln>
        </p:spPr>
        <p:txBody>
          <a:bodyPr anchorCtr="0" anchor="t" bIns="45700" lIns="91425" spcFirstLastPara="1" rIns="91425" wrap="square" tIns="45700">
            <a:normAutofit/>
          </a:bodyPr>
          <a:lstStyle/>
          <a:p>
            <a:pPr indent="-165100" lvl="0" marL="228600" marR="0" rtl="0" algn="l">
              <a:lnSpc>
                <a:spcPct val="120000"/>
              </a:lnSpc>
              <a:spcBef>
                <a:spcPts val="0"/>
              </a:spcBef>
              <a:spcAft>
                <a:spcPts val="0"/>
              </a:spcAft>
              <a:buClr>
                <a:srgbClr val="000A3A"/>
              </a:buClr>
              <a:buSzPts val="1400"/>
              <a:buFont typeface="Open Sans"/>
              <a:buChar char="•"/>
            </a:pPr>
            <a:r>
              <a:rPr i="0" lang="en-ZA" u="none" strike="noStrike">
                <a:solidFill>
                  <a:srgbClr val="000A3A"/>
                </a:solidFill>
                <a:latin typeface="Open Sans"/>
                <a:ea typeface="Open Sans"/>
                <a:cs typeface="Open Sans"/>
                <a:sym typeface="Open Sans"/>
              </a:rPr>
              <a:t>Provides guidance for assessing the GHG impacts of forest policies that increase carbon sequestration and reduce GHG emissions by enabling or incentivizing:</a:t>
            </a:r>
            <a:endParaRPr>
              <a:solidFill>
                <a:srgbClr val="000A3A"/>
              </a:solidFill>
              <a:latin typeface="Open Sans"/>
              <a:ea typeface="Open Sans"/>
              <a:cs typeface="Open Sans"/>
              <a:sym typeface="Open Sans"/>
            </a:endParaRPr>
          </a:p>
          <a:p>
            <a:pPr indent="-190500" lvl="1" marL="685800" marR="0" rtl="0" algn="l">
              <a:lnSpc>
                <a:spcPct val="120000"/>
              </a:lnSpc>
              <a:spcBef>
                <a:spcPts val="800"/>
              </a:spcBef>
              <a:spcAft>
                <a:spcPts val="0"/>
              </a:spcAft>
              <a:buClr>
                <a:srgbClr val="000A3A"/>
              </a:buClr>
              <a:buSzPts val="1400"/>
              <a:buFont typeface="Open Sans"/>
              <a:buChar char="•"/>
            </a:pPr>
            <a:r>
              <a:rPr b="1" i="0" lang="en-ZA" u="none" cap="none" strike="noStrike">
                <a:solidFill>
                  <a:srgbClr val="000A3A"/>
                </a:solidFill>
                <a:latin typeface="Open Sans"/>
                <a:ea typeface="Open Sans"/>
                <a:cs typeface="Open Sans"/>
                <a:sym typeface="Open Sans"/>
              </a:rPr>
              <a:t>Afforestation and reforestation</a:t>
            </a:r>
            <a:endParaRPr>
              <a:solidFill>
                <a:srgbClr val="000A3A"/>
              </a:solidFill>
              <a:latin typeface="Open Sans"/>
              <a:ea typeface="Open Sans"/>
              <a:cs typeface="Open Sans"/>
              <a:sym typeface="Open Sans"/>
            </a:endParaRPr>
          </a:p>
          <a:p>
            <a:pPr indent="-190500" lvl="1" marL="685800" marR="0" rtl="0" algn="l">
              <a:lnSpc>
                <a:spcPct val="120000"/>
              </a:lnSpc>
              <a:spcBef>
                <a:spcPts val="800"/>
              </a:spcBef>
              <a:spcAft>
                <a:spcPts val="0"/>
              </a:spcAft>
              <a:buClr>
                <a:srgbClr val="000A3A"/>
              </a:buClr>
              <a:buSzPts val="1400"/>
              <a:buFont typeface="Open Sans"/>
              <a:buChar char="•"/>
            </a:pPr>
            <a:r>
              <a:rPr b="1" i="0" lang="en-ZA" u="none" cap="none" strike="noStrike">
                <a:solidFill>
                  <a:srgbClr val="000A3A"/>
                </a:solidFill>
                <a:latin typeface="Open Sans"/>
                <a:ea typeface="Open Sans"/>
                <a:cs typeface="Open Sans"/>
                <a:sym typeface="Open Sans"/>
              </a:rPr>
              <a:t>Sustainable forest management</a:t>
            </a:r>
            <a:endParaRPr>
              <a:solidFill>
                <a:srgbClr val="000A3A"/>
              </a:solidFill>
              <a:latin typeface="Open Sans"/>
              <a:ea typeface="Open Sans"/>
              <a:cs typeface="Open Sans"/>
              <a:sym typeface="Open Sans"/>
            </a:endParaRPr>
          </a:p>
          <a:p>
            <a:pPr indent="-190500" lvl="1" marL="685800" marR="0" rtl="0" algn="l">
              <a:lnSpc>
                <a:spcPct val="120000"/>
              </a:lnSpc>
              <a:spcBef>
                <a:spcPts val="800"/>
              </a:spcBef>
              <a:spcAft>
                <a:spcPts val="0"/>
              </a:spcAft>
              <a:buClr>
                <a:srgbClr val="000A3A"/>
              </a:buClr>
              <a:buSzPts val="1400"/>
              <a:buFont typeface="Open Sans"/>
              <a:buChar char="•"/>
            </a:pPr>
            <a:r>
              <a:rPr b="1" i="0" lang="en-ZA" u="none" cap="none" strike="noStrike">
                <a:solidFill>
                  <a:srgbClr val="000A3A"/>
                </a:solidFill>
                <a:latin typeface="Open Sans"/>
                <a:ea typeface="Open Sans"/>
                <a:cs typeface="Open Sans"/>
                <a:sym typeface="Open Sans"/>
              </a:rPr>
              <a:t>Reduced deforestation and/or degradation activities</a:t>
            </a:r>
            <a:endParaRPr>
              <a:solidFill>
                <a:srgbClr val="000A3A"/>
              </a:solidFill>
              <a:latin typeface="Open Sans"/>
              <a:ea typeface="Open Sans"/>
              <a:cs typeface="Open Sans"/>
              <a:sym typeface="Open Sans"/>
            </a:endParaRPr>
          </a:p>
          <a:p>
            <a:pPr indent="-165100" lvl="0" marL="228600" marR="0" rtl="0" algn="l">
              <a:lnSpc>
                <a:spcPct val="120000"/>
              </a:lnSpc>
              <a:spcBef>
                <a:spcPts val="8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Part of the series of ICAT guides for assessing the impacts of policies and actions. It is intended to be used in combination with any other ICAT documents</a:t>
            </a:r>
            <a:endParaRPr>
              <a:solidFill>
                <a:srgbClr val="000A3A"/>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226" name="Google Shape;226;p26"/>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227" name="Google Shape;227;p26"/>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228" name="Google Shape;228;p26"/>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229" name="Google Shape;229;p26">
            <a:hlinkClick action="ppaction://hlinksldjump" r:id="rId3"/>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30" name="Google Shape;230;p26">
            <a:hlinkClick action="ppaction://hlinksldjump" r:id="rId4"/>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31" name="Google Shape;231;p26">
            <a:hlinkClick action="ppaction://hlinksldjump" r:id="rId5"/>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32" name="Google Shape;232;p26">
            <a:hlinkClick action="ppaction://hlinksldjump" r:id="rId6"/>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33" name="Google Shape;233;p26"/>
          <p:cNvSpPr txBox="1"/>
          <p:nvPr/>
        </p:nvSpPr>
        <p:spPr>
          <a:xfrm>
            <a:off x="311700" y="909900"/>
            <a:ext cx="6735600" cy="750600"/>
          </a:xfrm>
          <a:prstGeom prst="rect">
            <a:avLst/>
          </a:prstGeom>
          <a:noFill/>
          <a:ln>
            <a:noFill/>
          </a:ln>
        </p:spPr>
        <p:txBody>
          <a:bodyPr anchorCtr="0" anchor="t" bIns="45700" lIns="91425" spcFirstLastPara="1" rIns="91425" wrap="square" tIns="45700">
            <a:normAutofit/>
          </a:bodyPr>
          <a:lstStyle/>
          <a:p>
            <a:pPr indent="-317500" lvl="0" marL="457200" marR="0" rtl="0" algn="l">
              <a:lnSpc>
                <a:spcPct val="120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This methodology uses and builds on existing resources mentioned throughout the document, including:</a:t>
            </a:r>
            <a:endParaRPr>
              <a:solidFill>
                <a:srgbClr val="000A3A"/>
              </a:solidFill>
              <a:latin typeface="Open Sans"/>
              <a:ea typeface="Open Sans"/>
              <a:cs typeface="Open Sans"/>
              <a:sym typeface="Open Sans"/>
            </a:endParaRPr>
          </a:p>
        </p:txBody>
      </p:sp>
      <p:sp>
        <p:nvSpPr>
          <p:cNvPr id="234" name="Google Shape;234;p26"/>
          <p:cNvSpPr txBox="1"/>
          <p:nvPr/>
        </p:nvSpPr>
        <p:spPr>
          <a:xfrm>
            <a:off x="311700" y="216425"/>
            <a:ext cx="8520600" cy="5727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ZA" sz="2800">
                <a:solidFill>
                  <a:srgbClr val="9D97F0"/>
                </a:solidFill>
                <a:latin typeface="Open Sans"/>
                <a:ea typeface="Open Sans"/>
                <a:cs typeface="Open Sans"/>
                <a:sym typeface="Open Sans"/>
              </a:rPr>
              <a:t>1.2 Relationship to other guidance and resources</a:t>
            </a:r>
            <a:endParaRPr b="1" sz="2800">
              <a:solidFill>
                <a:srgbClr val="9D97F0"/>
              </a:solidFill>
              <a:latin typeface="Open Sans"/>
              <a:ea typeface="Open Sans"/>
              <a:cs typeface="Open Sans"/>
              <a:sym typeface="Open Sans"/>
            </a:endParaRPr>
          </a:p>
        </p:txBody>
      </p:sp>
      <p:sp>
        <p:nvSpPr>
          <p:cNvPr id="235" name="Google Shape;235;p26"/>
          <p:cNvSpPr/>
          <p:nvPr/>
        </p:nvSpPr>
        <p:spPr>
          <a:xfrm>
            <a:off x="391475" y="1661500"/>
            <a:ext cx="6531600" cy="12126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0" lvl="0" marL="914400" marR="0" rtl="0" algn="l">
              <a:lnSpc>
                <a:spcPct val="113000"/>
              </a:lnSpc>
              <a:spcBef>
                <a:spcPts val="400"/>
              </a:spcBef>
              <a:spcAft>
                <a:spcPts val="0"/>
              </a:spcAft>
              <a:buNone/>
            </a:pPr>
            <a:r>
              <a:rPr lang="en-ZA" sz="1000">
                <a:solidFill>
                  <a:srgbClr val="000A3A"/>
                </a:solidFill>
                <a:latin typeface="Open Sans"/>
                <a:ea typeface="Open Sans"/>
                <a:cs typeface="Open Sans"/>
                <a:sym typeface="Open Sans"/>
              </a:rPr>
              <a:t>Volume 4 of the Intergovernmental Panel on Climate Change (IPCC) </a:t>
            </a:r>
            <a:r>
              <a:rPr i="1" lang="en-ZA" sz="1000">
                <a:solidFill>
                  <a:srgbClr val="000A3A"/>
                </a:solidFill>
                <a:latin typeface="Open Sans"/>
                <a:ea typeface="Open Sans"/>
                <a:cs typeface="Open Sans"/>
                <a:sym typeface="Open Sans"/>
              </a:rPr>
              <a:t>2006 IPCC Guidelines for National Greenhouse Gas Inventories </a:t>
            </a:r>
            <a:r>
              <a:rPr lang="en-ZA" sz="1000">
                <a:solidFill>
                  <a:srgbClr val="000A3A"/>
                </a:solidFill>
                <a:latin typeface="Open Sans"/>
                <a:ea typeface="Open Sans"/>
                <a:cs typeface="Open Sans"/>
                <a:sym typeface="Open Sans"/>
              </a:rPr>
              <a:t>(IPCC 2006 GL) – Agriculture, Forestry and Other Land Use</a:t>
            </a:r>
            <a:endParaRPr b="1" sz="1000">
              <a:solidFill>
                <a:srgbClr val="000A3A"/>
              </a:solidFill>
              <a:latin typeface="Open Sans"/>
              <a:ea typeface="Open Sans"/>
              <a:cs typeface="Open Sans"/>
              <a:sym typeface="Open Sans"/>
            </a:endParaRPr>
          </a:p>
        </p:txBody>
      </p:sp>
      <p:pic>
        <p:nvPicPr>
          <p:cNvPr id="236" name="Google Shape;236;p26"/>
          <p:cNvPicPr preferRelativeResize="0"/>
          <p:nvPr/>
        </p:nvPicPr>
        <p:blipFill rotWithShape="1">
          <a:blip r:embed="rId7">
            <a:alphaModFix/>
          </a:blip>
          <a:srcRect b="0" l="0" r="0" t="0"/>
          <a:stretch/>
        </p:blipFill>
        <p:spPr>
          <a:xfrm>
            <a:off x="572075" y="1857464"/>
            <a:ext cx="681900" cy="825621"/>
          </a:xfrm>
          <a:prstGeom prst="rect">
            <a:avLst/>
          </a:prstGeom>
          <a:noFill/>
          <a:ln>
            <a:noFill/>
          </a:ln>
        </p:spPr>
      </p:pic>
      <p:sp>
        <p:nvSpPr>
          <p:cNvPr id="237" name="Google Shape;237;p26"/>
          <p:cNvSpPr/>
          <p:nvPr/>
        </p:nvSpPr>
        <p:spPr>
          <a:xfrm>
            <a:off x="364950" y="3027500"/>
            <a:ext cx="6531600" cy="12126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0" lvl="0" marL="914400" marR="0" rtl="0" algn="l">
              <a:lnSpc>
                <a:spcPct val="113000"/>
              </a:lnSpc>
              <a:spcBef>
                <a:spcPts val="400"/>
              </a:spcBef>
              <a:spcAft>
                <a:spcPts val="0"/>
              </a:spcAft>
              <a:buNone/>
            </a:pPr>
            <a:r>
              <a:rPr lang="en-ZA" sz="1000">
                <a:solidFill>
                  <a:srgbClr val="000A3A"/>
                </a:solidFill>
                <a:latin typeface="Open Sans"/>
                <a:ea typeface="Open Sans"/>
                <a:cs typeface="Open Sans"/>
                <a:sym typeface="Open Sans"/>
              </a:rPr>
              <a:t>Greenhouse Gas Protocol Policy and Action Standard (WRI, 2014)</a:t>
            </a:r>
            <a:endParaRPr sz="1000">
              <a:solidFill>
                <a:srgbClr val="000A3A"/>
              </a:solidFill>
              <a:latin typeface="Open Sans"/>
              <a:ea typeface="Open Sans"/>
              <a:cs typeface="Open Sans"/>
              <a:sym typeface="Open Sans"/>
            </a:endParaRPr>
          </a:p>
        </p:txBody>
      </p:sp>
      <p:pic>
        <p:nvPicPr>
          <p:cNvPr descr="Diagram&#10;&#10;Description automatically generated with low confidence" id="238" name="Google Shape;238;p26"/>
          <p:cNvPicPr preferRelativeResize="0"/>
          <p:nvPr/>
        </p:nvPicPr>
        <p:blipFill rotWithShape="1">
          <a:blip r:embed="rId8">
            <a:alphaModFix/>
          </a:blip>
          <a:srcRect b="0" l="0" r="0" t="0"/>
          <a:stretch/>
        </p:blipFill>
        <p:spPr>
          <a:xfrm>
            <a:off x="572072" y="3193061"/>
            <a:ext cx="681900" cy="8814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cxnSp>
        <p:nvCxnSpPr>
          <p:cNvPr id="244" name="Google Shape;244;p27"/>
          <p:cNvCxnSpPr>
            <a:stCxn id="245" idx="6"/>
            <a:endCxn id="246" idx="2"/>
          </p:cNvCxnSpPr>
          <p:nvPr/>
        </p:nvCxnSpPr>
        <p:spPr>
          <a:xfrm>
            <a:off x="2674459" y="2421613"/>
            <a:ext cx="3702300" cy="0"/>
          </a:xfrm>
          <a:prstGeom prst="straightConnector1">
            <a:avLst/>
          </a:prstGeom>
          <a:noFill/>
          <a:ln cap="flat" cmpd="sng" w="9525">
            <a:solidFill>
              <a:srgbClr val="FF8E00"/>
            </a:solidFill>
            <a:prstDash val="solid"/>
            <a:round/>
            <a:headEnd len="med" w="med" type="none"/>
            <a:tailEnd len="med" w="med" type="none"/>
          </a:ln>
        </p:spPr>
      </p:cxnSp>
      <p:sp>
        <p:nvSpPr>
          <p:cNvPr id="247" name="Google Shape;247;p27"/>
          <p:cNvSpPr txBox="1"/>
          <p:nvPr/>
        </p:nvSpPr>
        <p:spPr>
          <a:xfrm>
            <a:off x="311700" y="2164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ZA" sz="2800">
                <a:solidFill>
                  <a:srgbClr val="9D97F0"/>
                </a:solidFill>
                <a:latin typeface="Open Sans"/>
                <a:ea typeface="Open Sans"/>
                <a:cs typeface="Open Sans"/>
                <a:sym typeface="Open Sans"/>
              </a:rPr>
              <a:t>1.3 Intended users</a:t>
            </a:r>
            <a:endParaRPr b="1" sz="2800">
              <a:solidFill>
                <a:srgbClr val="9D97F0"/>
              </a:solidFill>
              <a:latin typeface="Open Sans"/>
              <a:ea typeface="Open Sans"/>
              <a:cs typeface="Open Sans"/>
              <a:sym typeface="Open Sans"/>
            </a:endParaRPr>
          </a:p>
        </p:txBody>
      </p:sp>
      <p:sp>
        <p:nvSpPr>
          <p:cNvPr id="245" name="Google Shape;245;p27"/>
          <p:cNvSpPr/>
          <p:nvPr/>
        </p:nvSpPr>
        <p:spPr>
          <a:xfrm>
            <a:off x="908659" y="1538713"/>
            <a:ext cx="1765800" cy="1765800"/>
          </a:xfrm>
          <a:prstGeom prst="ellipse">
            <a:avLst/>
          </a:prstGeom>
          <a:solidFill>
            <a:srgbClr val="FFD7B2"/>
          </a:solidFill>
          <a:ln cap="flat" cmpd="sng" w="12700">
            <a:solidFill>
              <a:srgbClr val="FF8E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p:nvPr/>
        </p:nvSpPr>
        <p:spPr>
          <a:xfrm>
            <a:off x="3642675" y="1538737"/>
            <a:ext cx="1765800" cy="1765800"/>
          </a:xfrm>
          <a:prstGeom prst="ellipse">
            <a:avLst/>
          </a:prstGeom>
          <a:solidFill>
            <a:srgbClr val="FFD7B2"/>
          </a:solidFill>
          <a:ln cap="flat" cmpd="sng" w="12700">
            <a:solidFill>
              <a:srgbClr val="FF8E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7"/>
          <p:cNvSpPr/>
          <p:nvPr/>
        </p:nvSpPr>
        <p:spPr>
          <a:xfrm>
            <a:off x="6376702" y="1538725"/>
            <a:ext cx="1765800" cy="1765800"/>
          </a:xfrm>
          <a:prstGeom prst="ellipse">
            <a:avLst/>
          </a:prstGeom>
          <a:solidFill>
            <a:srgbClr val="FFD7B2"/>
          </a:solidFill>
          <a:ln cap="flat" cmpd="sng" w="12700">
            <a:solidFill>
              <a:srgbClr val="FF8E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Greek Temple with solid fill" id="249" name="Google Shape;249;p27"/>
          <p:cNvPicPr preferRelativeResize="0"/>
          <p:nvPr/>
        </p:nvPicPr>
        <p:blipFill rotWithShape="1">
          <a:blip r:embed="rId3">
            <a:alphaModFix/>
          </a:blip>
          <a:srcRect b="0" l="0" r="0" t="0"/>
          <a:stretch/>
        </p:blipFill>
        <p:spPr>
          <a:xfrm>
            <a:off x="1222133" y="1772607"/>
            <a:ext cx="1138821" cy="1138823"/>
          </a:xfrm>
          <a:prstGeom prst="rect">
            <a:avLst/>
          </a:prstGeom>
          <a:noFill/>
          <a:ln>
            <a:noFill/>
          </a:ln>
        </p:spPr>
      </p:pic>
      <p:pic>
        <p:nvPicPr>
          <p:cNvPr descr="Lecturer with solid fill" id="250" name="Google Shape;250;p27"/>
          <p:cNvPicPr preferRelativeResize="0"/>
          <p:nvPr/>
        </p:nvPicPr>
        <p:blipFill rotWithShape="1">
          <a:blip r:embed="rId4">
            <a:alphaModFix/>
          </a:blip>
          <a:srcRect b="0" l="0" r="0" t="0"/>
          <a:stretch/>
        </p:blipFill>
        <p:spPr>
          <a:xfrm>
            <a:off x="3956168" y="1796693"/>
            <a:ext cx="1138781" cy="1138781"/>
          </a:xfrm>
          <a:prstGeom prst="rect">
            <a:avLst/>
          </a:prstGeom>
          <a:noFill/>
          <a:ln>
            <a:noFill/>
          </a:ln>
        </p:spPr>
      </p:pic>
      <p:pic>
        <p:nvPicPr>
          <p:cNvPr descr="Forest scene with solid fill" id="251" name="Google Shape;251;p27"/>
          <p:cNvPicPr preferRelativeResize="0"/>
          <p:nvPr/>
        </p:nvPicPr>
        <p:blipFill rotWithShape="1">
          <a:blip r:embed="rId5">
            <a:alphaModFix/>
          </a:blip>
          <a:srcRect b="0" l="0" r="0" t="0"/>
          <a:stretch/>
        </p:blipFill>
        <p:spPr>
          <a:xfrm>
            <a:off x="6690208" y="1852227"/>
            <a:ext cx="1138812" cy="1138812"/>
          </a:xfrm>
          <a:prstGeom prst="rect">
            <a:avLst/>
          </a:prstGeom>
          <a:noFill/>
          <a:ln>
            <a:noFill/>
          </a:ln>
        </p:spPr>
      </p:pic>
      <p:sp>
        <p:nvSpPr>
          <p:cNvPr id="252" name="Google Shape;252;p27"/>
          <p:cNvSpPr txBox="1"/>
          <p:nvPr/>
        </p:nvSpPr>
        <p:spPr>
          <a:xfrm>
            <a:off x="939375" y="3486800"/>
            <a:ext cx="1765800" cy="4137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600">
                <a:solidFill>
                  <a:srgbClr val="9D97F0"/>
                </a:solidFill>
                <a:latin typeface="Open Sans"/>
                <a:ea typeface="Open Sans"/>
                <a:cs typeface="Open Sans"/>
                <a:sym typeface="Open Sans"/>
              </a:rPr>
              <a:t>Government</a:t>
            </a:r>
            <a:endParaRPr sz="1600">
              <a:solidFill>
                <a:srgbClr val="9D97F0"/>
              </a:solidFill>
              <a:latin typeface="Open Sans"/>
              <a:ea typeface="Open Sans"/>
              <a:cs typeface="Open Sans"/>
              <a:sym typeface="Open Sans"/>
            </a:endParaRPr>
          </a:p>
        </p:txBody>
      </p:sp>
      <p:sp>
        <p:nvSpPr>
          <p:cNvPr id="253" name="Google Shape;253;p27"/>
          <p:cNvSpPr txBox="1"/>
          <p:nvPr/>
        </p:nvSpPr>
        <p:spPr>
          <a:xfrm>
            <a:off x="3650150" y="3486800"/>
            <a:ext cx="1765800" cy="4137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600">
                <a:solidFill>
                  <a:srgbClr val="9D97F0"/>
                </a:solidFill>
                <a:latin typeface="Open Sans"/>
                <a:ea typeface="Open Sans"/>
                <a:cs typeface="Open Sans"/>
                <a:sym typeface="Open Sans"/>
              </a:rPr>
              <a:t>Policy makers</a:t>
            </a:r>
            <a:endParaRPr sz="1600">
              <a:solidFill>
                <a:srgbClr val="9D97F0"/>
              </a:solidFill>
              <a:latin typeface="Open Sans"/>
              <a:ea typeface="Open Sans"/>
              <a:cs typeface="Open Sans"/>
              <a:sym typeface="Open Sans"/>
            </a:endParaRPr>
          </a:p>
        </p:txBody>
      </p:sp>
      <p:sp>
        <p:nvSpPr>
          <p:cNvPr id="254" name="Google Shape;254;p27"/>
          <p:cNvSpPr txBox="1"/>
          <p:nvPr/>
        </p:nvSpPr>
        <p:spPr>
          <a:xfrm>
            <a:off x="6469550" y="3486800"/>
            <a:ext cx="1765800" cy="4137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600">
                <a:solidFill>
                  <a:srgbClr val="9D97F0"/>
                </a:solidFill>
                <a:latin typeface="Open Sans"/>
                <a:ea typeface="Open Sans"/>
                <a:cs typeface="Open Sans"/>
                <a:sym typeface="Open Sans"/>
              </a:rPr>
              <a:t>Practitioners</a:t>
            </a:r>
            <a:endParaRPr sz="1600">
              <a:solidFill>
                <a:srgbClr val="9D97F0"/>
              </a:solidFill>
              <a:latin typeface="Open Sans"/>
              <a:ea typeface="Open Sans"/>
              <a:cs typeface="Open Sans"/>
              <a:sym typeface="Open Sans"/>
            </a:endParaRPr>
          </a:p>
        </p:txBody>
      </p:sp>
      <p:sp>
        <p:nvSpPr>
          <p:cNvPr id="255" name="Google Shape;255;p27"/>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256" name="Google Shape;256;p27"/>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257" name="Google Shape;257;p27"/>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258" name="Google Shape;258;p27"/>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259" name="Google Shape;259;p27">
            <a:hlinkClick action="ppaction://hlinksldjump" r:id="rId6"/>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60" name="Google Shape;260;p27">
            <a:hlinkClick action="ppaction://hlinksldjump" r:id="rId7"/>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61" name="Google Shape;261;p27">
            <a:hlinkClick action="ppaction://hlinksldjump" r:id="rId8"/>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62" name="Google Shape;262;p27">
            <a:hlinkClick action="ppaction://hlinksldjump" r:id="rId9"/>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p:nvPr/>
        </p:nvSpPr>
        <p:spPr>
          <a:xfrm>
            <a:off x="454050" y="2072675"/>
            <a:ext cx="4147500" cy="2150100"/>
          </a:xfrm>
          <a:prstGeom prst="rect">
            <a:avLst/>
          </a:prstGeom>
          <a:solidFill>
            <a:srgbClr val="E4DEFF"/>
          </a:solidFill>
          <a:ln cap="flat" cmpd="sng" w="9525">
            <a:solidFill>
              <a:srgbClr val="FAFA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txBox="1"/>
          <p:nvPr/>
        </p:nvSpPr>
        <p:spPr>
          <a:xfrm>
            <a:off x="311700" y="216425"/>
            <a:ext cx="8520600" cy="5727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b="1" lang="en-ZA" sz="2800">
                <a:solidFill>
                  <a:srgbClr val="9D97F0"/>
                </a:solidFill>
                <a:latin typeface="Open Sans"/>
                <a:ea typeface="Open Sans"/>
                <a:cs typeface="Open Sans"/>
                <a:sym typeface="Open Sans"/>
              </a:rPr>
              <a:t>1.4 Scope of the methodology</a:t>
            </a:r>
            <a:endParaRPr b="1" sz="2800">
              <a:solidFill>
                <a:srgbClr val="9D97F0"/>
              </a:solidFill>
              <a:latin typeface="Open Sans"/>
              <a:ea typeface="Open Sans"/>
              <a:cs typeface="Open Sans"/>
              <a:sym typeface="Open Sans"/>
            </a:endParaRPr>
          </a:p>
          <a:p>
            <a:pPr indent="0" lvl="0" marL="0" rtl="0" algn="l">
              <a:spcBef>
                <a:spcPts val="0"/>
              </a:spcBef>
              <a:spcAft>
                <a:spcPts val="0"/>
              </a:spcAft>
              <a:buNone/>
            </a:pPr>
            <a:r>
              <a:t/>
            </a:r>
            <a:endParaRPr b="1" sz="2800">
              <a:solidFill>
                <a:srgbClr val="9D97F0"/>
              </a:solidFill>
              <a:latin typeface="Open Sans"/>
              <a:ea typeface="Open Sans"/>
              <a:cs typeface="Open Sans"/>
              <a:sym typeface="Open Sans"/>
            </a:endParaRPr>
          </a:p>
          <a:p>
            <a:pPr indent="0" lvl="0" marL="0" rtl="0" algn="l">
              <a:spcBef>
                <a:spcPts val="0"/>
              </a:spcBef>
              <a:spcAft>
                <a:spcPts val="0"/>
              </a:spcAft>
              <a:buNone/>
            </a:pPr>
            <a:r>
              <a:t/>
            </a:r>
            <a:endParaRPr b="1" sz="2800">
              <a:solidFill>
                <a:srgbClr val="9D97F0"/>
              </a:solidFill>
              <a:latin typeface="Open Sans"/>
              <a:ea typeface="Open Sans"/>
              <a:cs typeface="Open Sans"/>
              <a:sym typeface="Open Sans"/>
            </a:endParaRPr>
          </a:p>
        </p:txBody>
      </p:sp>
      <p:sp>
        <p:nvSpPr>
          <p:cNvPr id="270" name="Google Shape;270;p28"/>
          <p:cNvSpPr txBox="1"/>
          <p:nvPr/>
        </p:nvSpPr>
        <p:spPr>
          <a:xfrm>
            <a:off x="311700" y="1214700"/>
            <a:ext cx="8326200" cy="781200"/>
          </a:xfrm>
          <a:prstGeom prst="rect">
            <a:avLst/>
          </a:prstGeom>
          <a:noFill/>
          <a:ln>
            <a:noFill/>
          </a:ln>
        </p:spPr>
        <p:txBody>
          <a:bodyPr anchorCtr="0" anchor="t" bIns="45700" lIns="91425" spcFirstLastPara="1" rIns="91425" wrap="square" tIns="45700">
            <a:normAutofit/>
          </a:bodyPr>
          <a:lstStyle/>
          <a:p>
            <a:pPr indent="-165100" lvl="0" marL="228600" marR="0" rtl="0" algn="l">
              <a:lnSpc>
                <a:spcPct val="120000"/>
              </a:lnSpc>
              <a:spcBef>
                <a:spcPts val="8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Principles, concepts and procedures for estimating GHG impacts of forests that increase carbon sequestration and/or reduce GHG emissions from:</a:t>
            </a:r>
            <a:endParaRPr>
              <a:solidFill>
                <a:srgbClr val="000A3A"/>
              </a:solidFill>
              <a:latin typeface="Open Sans"/>
              <a:ea typeface="Open Sans"/>
              <a:cs typeface="Open Sans"/>
              <a:sym typeface="Open Sans"/>
            </a:endParaRPr>
          </a:p>
        </p:txBody>
      </p:sp>
      <p:pic>
        <p:nvPicPr>
          <p:cNvPr id="271" name="Google Shape;271;p28"/>
          <p:cNvPicPr preferRelativeResize="0"/>
          <p:nvPr/>
        </p:nvPicPr>
        <p:blipFill rotWithShape="1">
          <a:blip r:embed="rId3">
            <a:alphaModFix/>
          </a:blip>
          <a:srcRect b="0" l="0" r="0" t="0"/>
          <a:stretch/>
        </p:blipFill>
        <p:spPr>
          <a:xfrm>
            <a:off x="4637988" y="2072799"/>
            <a:ext cx="3767799" cy="2150150"/>
          </a:xfrm>
          <a:prstGeom prst="rect">
            <a:avLst/>
          </a:prstGeom>
          <a:noFill/>
          <a:ln>
            <a:noFill/>
          </a:ln>
        </p:spPr>
      </p:pic>
      <p:sp>
        <p:nvSpPr>
          <p:cNvPr id="272" name="Google Shape;272;p28"/>
          <p:cNvSpPr/>
          <p:nvPr/>
        </p:nvSpPr>
        <p:spPr>
          <a:xfrm>
            <a:off x="766800" y="2072675"/>
            <a:ext cx="3522000" cy="2150100"/>
          </a:xfrm>
          <a:prstGeom prst="rect">
            <a:avLst/>
          </a:prstGeom>
          <a:noFill/>
          <a:ln>
            <a:noFill/>
          </a:ln>
        </p:spPr>
        <p:txBody>
          <a:bodyPr anchorCtr="0" anchor="ctr" bIns="45700" lIns="91425" spcFirstLastPara="1" rIns="91425" wrap="square" tIns="45700">
            <a:noAutofit/>
          </a:bodyPr>
          <a:lstStyle/>
          <a:p>
            <a:pPr indent="0" lvl="0" marL="0" marR="0" rtl="0" algn="l">
              <a:lnSpc>
                <a:spcPct val="113000"/>
              </a:lnSpc>
              <a:spcBef>
                <a:spcPts val="400"/>
              </a:spcBef>
              <a:spcAft>
                <a:spcPts val="0"/>
              </a:spcAft>
              <a:buNone/>
            </a:pPr>
            <a:r>
              <a:t/>
            </a:r>
            <a:endParaRPr b="1">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t/>
            </a:r>
            <a:endParaRPr b="1">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rPr b="1" lang="en-ZA" sz="1200">
                <a:solidFill>
                  <a:srgbClr val="000A3A"/>
                </a:solidFill>
                <a:latin typeface="Open Sans"/>
                <a:ea typeface="Open Sans"/>
                <a:cs typeface="Open Sans"/>
                <a:sym typeface="Open Sans"/>
              </a:rPr>
              <a:t>Afforestation and/or reforestation (A/R)</a:t>
            </a:r>
            <a:endParaRPr b="1" sz="1200">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rPr lang="en-ZA" sz="1000">
                <a:solidFill>
                  <a:srgbClr val="000A3A"/>
                </a:solidFill>
                <a:latin typeface="Open Sans"/>
                <a:ea typeface="Open Sans"/>
                <a:cs typeface="Open Sans"/>
                <a:sym typeface="Open Sans"/>
              </a:rPr>
              <a:t>Increase carbon sequestration and/or reduce emissions by establishing, increasing or restoring vegetative cover through the planting, sowing or human-assisted natural generation of trees.</a:t>
            </a:r>
            <a:endParaRPr sz="1000">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t/>
            </a:r>
            <a:endParaRPr>
              <a:solidFill>
                <a:srgbClr val="000A3A"/>
              </a:solidFill>
              <a:latin typeface="Open Sans"/>
              <a:ea typeface="Open Sans"/>
              <a:cs typeface="Open Sans"/>
              <a:sym typeface="Open Sans"/>
            </a:endParaRPr>
          </a:p>
          <a:p>
            <a:pPr indent="0" lvl="0" marL="0" marR="0" rtl="0" algn="l">
              <a:lnSpc>
                <a:spcPct val="113000"/>
              </a:lnSpc>
              <a:spcBef>
                <a:spcPts val="400"/>
              </a:spcBef>
              <a:spcAft>
                <a:spcPts val="0"/>
              </a:spcAft>
              <a:buNone/>
            </a:pPr>
            <a:r>
              <a:t/>
            </a:r>
            <a:endParaRPr>
              <a:solidFill>
                <a:srgbClr val="000A3A"/>
              </a:solidFill>
              <a:latin typeface="Open Sans"/>
              <a:ea typeface="Open Sans"/>
              <a:cs typeface="Open Sans"/>
              <a:sym typeface="Open Sans"/>
            </a:endParaRPr>
          </a:p>
        </p:txBody>
      </p:sp>
      <p:sp>
        <p:nvSpPr>
          <p:cNvPr id="273" name="Google Shape;273;p28"/>
          <p:cNvSpPr txBox="1"/>
          <p:nvPr>
            <p:ph idx="4294967295" type="body"/>
          </p:nvPr>
        </p:nvSpPr>
        <p:spPr>
          <a:xfrm>
            <a:off x="3994301"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274" name="Google Shape;274;p28"/>
          <p:cNvSpPr txBox="1"/>
          <p:nvPr>
            <p:ph idx="4294967295" type="body"/>
          </p:nvPr>
        </p:nvSpPr>
        <p:spPr>
          <a:xfrm>
            <a:off x="4762315" y="46550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275" name="Google Shape;275;p28"/>
          <p:cNvSpPr txBox="1"/>
          <p:nvPr>
            <p:ph idx="4294967295" type="body"/>
          </p:nvPr>
        </p:nvSpPr>
        <p:spPr>
          <a:xfrm>
            <a:off x="5530329" y="46534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276" name="Google Shape;276;p28"/>
          <p:cNvSpPr txBox="1"/>
          <p:nvPr>
            <p:ph idx="4294967295" type="body"/>
          </p:nvPr>
        </p:nvSpPr>
        <p:spPr>
          <a:xfrm>
            <a:off x="6298339" y="4656713"/>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277" name="Google Shape;277;p28">
            <a:hlinkClick action="ppaction://hlinksldjump" r:id="rId4"/>
          </p:cNvPr>
          <p:cNvSpPr/>
          <p:nvPr/>
        </p:nvSpPr>
        <p:spPr>
          <a:xfrm>
            <a:off x="3994299" y="465036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78" name="Google Shape;278;p28">
            <a:hlinkClick action="ppaction://hlinksldjump" r:id="rId5"/>
          </p:cNvPr>
          <p:cNvSpPr/>
          <p:nvPr/>
        </p:nvSpPr>
        <p:spPr>
          <a:xfrm>
            <a:off x="4762314"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79" name="Google Shape;279;p28">
            <a:hlinkClick action="ppaction://hlinksldjump" r:id="rId6"/>
          </p:cNvPr>
          <p:cNvSpPr/>
          <p:nvPr/>
        </p:nvSpPr>
        <p:spPr>
          <a:xfrm>
            <a:off x="5530327" y="46534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80" name="Google Shape;280;p28">
            <a:hlinkClick action="ppaction://hlinksldjump" r:id="rId7"/>
          </p:cNvPr>
          <p:cNvSpPr/>
          <p:nvPr/>
        </p:nvSpPr>
        <p:spPr>
          <a:xfrm>
            <a:off x="6287671" y="46461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ICAT Slides Template">
  <a:themeElements>
    <a:clrScheme name="Simple Light">
      <a:dk1>
        <a:srgbClr val="9D97F0"/>
      </a:dk1>
      <a:lt1>
        <a:srgbClr val="FAFAFA"/>
      </a:lt1>
      <a:dk2>
        <a:srgbClr val="000A3A"/>
      </a:dk2>
      <a:lt2>
        <a:srgbClr val="E3E3E3"/>
      </a:lt2>
      <a:accent1>
        <a:srgbClr val="FF8E00"/>
      </a:accent1>
      <a:accent2>
        <a:srgbClr val="7E84A1"/>
      </a:accent2>
      <a:accent3>
        <a:srgbClr val="E4DEFF"/>
      </a:accent3>
      <a:accent4>
        <a:srgbClr val="FFF0DA"/>
      </a:accent4>
      <a:accent5>
        <a:srgbClr val="FFC465"/>
      </a:accent5>
      <a:accent6>
        <a:srgbClr val="FFD7B2"/>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